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notesMasterIdLst>
    <p:notesMasterId r:id="rId27"/>
  </p:notesMasterIdLst>
  <p:sldIdLst>
    <p:sldId id="258" r:id="rId2"/>
    <p:sldId id="259" r:id="rId3"/>
    <p:sldId id="260" r:id="rId4"/>
    <p:sldId id="262" r:id="rId5"/>
    <p:sldId id="264" r:id="rId6"/>
    <p:sldId id="265" r:id="rId7"/>
    <p:sldId id="261" r:id="rId8"/>
    <p:sldId id="269" r:id="rId9"/>
    <p:sldId id="270" r:id="rId10"/>
    <p:sldId id="271" r:id="rId11"/>
    <p:sldId id="272" r:id="rId12"/>
    <p:sldId id="267" r:id="rId13"/>
    <p:sldId id="273" r:id="rId14"/>
    <p:sldId id="274" r:id="rId15"/>
    <p:sldId id="275" r:id="rId16"/>
    <p:sldId id="268" r:id="rId17"/>
    <p:sldId id="278" r:id="rId18"/>
    <p:sldId id="279" r:id="rId19"/>
    <p:sldId id="277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4190EC5-8F29-433A-96B9-7FB96CAA976C}">
          <p14:sldIdLst>
            <p14:sldId id="258"/>
          </p14:sldIdLst>
        </p14:section>
        <p14:section name="Machine Translation" id="{4BA4D4DD-5A20-46F0-BA6D-B18374927E48}">
          <p14:sldIdLst>
            <p14:sldId id="259"/>
            <p14:sldId id="260"/>
          </p14:sldIdLst>
        </p14:section>
        <p14:section name="Types of Machine Translation" id="{FA7B332D-FE26-4CEA-BE05-BFD35D2C692E}">
          <p14:sldIdLst>
            <p14:sldId id="262"/>
            <p14:sldId id="264"/>
            <p14:sldId id="265"/>
          </p14:sldIdLst>
        </p14:section>
        <p14:section name="Dictionary Translation" id="{128870D2-1752-462F-9D47-F5CB4619081F}">
          <p14:sldIdLst>
            <p14:sldId id="261"/>
          </p14:sldIdLst>
        </p14:section>
        <p14:section name="Basic Eng / Zipfs" id="{AE287640-2AE6-42EE-B66B-96091232B038}">
          <p14:sldIdLst>
            <p14:sldId id="269"/>
            <p14:sldId id="270"/>
            <p14:sldId id="271"/>
            <p14:sldId id="272"/>
          </p14:sldIdLst>
        </p14:section>
        <p14:section name="Dictionary" id="{90422697-9576-4E73-91E2-C5206E01B538}">
          <p14:sldIdLst>
            <p14:sldId id="267"/>
            <p14:sldId id="273"/>
            <p14:sldId id="274"/>
            <p14:sldId id="275"/>
          </p14:sldIdLst>
        </p14:section>
        <p14:section name="Cryptographic Approaches" id="{D4A3FE77-5A90-497C-8659-21B4D819809E}">
          <p14:sldIdLst>
            <p14:sldId id="268"/>
            <p14:sldId id="278"/>
            <p14:sldId id="279"/>
          </p14:sldIdLst>
        </p14:section>
        <p14:section name="Further Models &amp; Applications" id="{449810EA-51C5-4619-9224-64AA5CBBDC00}">
          <p14:sldIdLst>
            <p14:sldId id="277"/>
            <p14:sldId id="280"/>
          </p14:sldIdLst>
        </p14:section>
        <p14:section name="Questions &amp; Ref" id="{B5316791-1F07-4FA1-9982-E51023CEE87E}">
          <p14:sldIdLst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B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2950" autoAdjust="0"/>
  </p:normalViewPr>
  <p:slideViewPr>
    <p:cSldViewPr snapToGrid="0">
      <p:cViewPr varScale="1">
        <p:scale>
          <a:sx n="85" d="100"/>
          <a:sy n="85" d="100"/>
        </p:scale>
        <p:origin x="15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Rhys%20Nicholas\Desktop\Dissertation\Spreadsheets\BE%20Words%20and%20graph.od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hys%20Nicholas\AppData\Local\Packages\microsoft.windowscommunicationsapps_8wekyb3d8bbwe\LocalState\Files\S0\1052\Attachments\BE%20Words%20and%20graph%5b1250%5d.od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of 1000 most frequent words in English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679161202986655E-2"/>
          <c:y val="0.16644656942213382"/>
          <c:w val="0.91583331574349836"/>
          <c:h val="0.76479565523602844"/>
        </c:manualLayout>
      </c:layout>
      <c:lineChart>
        <c:grouping val="standard"/>
        <c:varyColors val="0"/>
        <c:ser>
          <c:idx val="2"/>
          <c:order val="0"/>
          <c:tx>
            <c:strRef>
              <c:f>Basic_English_Words!$G$1</c:f>
              <c:strCache>
                <c:ptCount val="1"/>
              </c:strCache>
            </c:strRef>
          </c:tx>
          <c:spPr>
            <a:ln w="22225" cap="rnd" cmpd="sng" algn="ctr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val>
            <c:numRef>
              <c:f>Basic_English_Words!$G$2:$G$851</c:f>
              <c:numCache>
                <c:formatCode>General</c:formatCode>
                <c:ptCount val="850"/>
                <c:pt idx="0">
                  <c:v>53097401461</c:v>
                </c:pt>
                <c:pt idx="1">
                  <c:v>30966074232</c:v>
                </c:pt>
                <c:pt idx="2">
                  <c:v>22632024504</c:v>
                </c:pt>
                <c:pt idx="3">
                  <c:v>19347398077</c:v>
                </c:pt>
                <c:pt idx="4">
                  <c:v>16891065263</c:v>
                </c:pt>
                <c:pt idx="5">
                  <c:v>15310087895</c:v>
                </c:pt>
                <c:pt idx="6">
                  <c:v>8000768228</c:v>
                </c:pt>
                <c:pt idx="7">
                  <c:v>6545282031</c:v>
                </c:pt>
                <c:pt idx="8">
                  <c:v>5700645258</c:v>
                </c:pt>
                <c:pt idx="9">
                  <c:v>5182797249</c:v>
                </c:pt>
                <c:pt idx="10">
                  <c:v>4818864785</c:v>
                </c:pt>
                <c:pt idx="11">
                  <c:v>4703106084</c:v>
                </c:pt>
                <c:pt idx="12">
                  <c:v>4594521081</c:v>
                </c:pt>
                <c:pt idx="13">
                  <c:v>4522732626</c:v>
                </c:pt>
                <c:pt idx="14">
                  <c:v>4110457083</c:v>
                </c:pt>
                <c:pt idx="15">
                  <c:v>3884828634</c:v>
                </c:pt>
                <c:pt idx="16">
                  <c:v>3826060334</c:v>
                </c:pt>
                <c:pt idx="17">
                  <c:v>3667713965</c:v>
                </c:pt>
                <c:pt idx="18">
                  <c:v>3469207674</c:v>
                </c:pt>
                <c:pt idx="19">
                  <c:v>3413452256</c:v>
                </c:pt>
                <c:pt idx="20">
                  <c:v>2792350185</c:v>
                </c:pt>
                <c:pt idx="21">
                  <c:v>2777439117</c:v>
                </c:pt>
                <c:pt idx="22">
                  <c:v>2337737641</c:v>
                </c:pt>
                <c:pt idx="23">
                  <c:v>2062779102</c:v>
                </c:pt>
                <c:pt idx="24">
                  <c:v>1623700147</c:v>
                </c:pt>
                <c:pt idx="25">
                  <c:v>1564986692</c:v>
                </c:pt>
                <c:pt idx="26">
                  <c:v>1519738651</c:v>
                </c:pt>
                <c:pt idx="27">
                  <c:v>1485140664</c:v>
                </c:pt>
                <c:pt idx="28">
                  <c:v>1464601967</c:v>
                </c:pt>
                <c:pt idx="29">
                  <c:v>1449153410</c:v>
                </c:pt>
                <c:pt idx="30">
                  <c:v>1400645478</c:v>
                </c:pt>
                <c:pt idx="31">
                  <c:v>1383185827</c:v>
                </c:pt>
                <c:pt idx="32">
                  <c:v>1318050430</c:v>
                </c:pt>
                <c:pt idx="33">
                  <c:v>1185020453</c:v>
                </c:pt>
                <c:pt idx="34">
                  <c:v>1182318418</c:v>
                </c:pt>
                <c:pt idx="35">
                  <c:v>1167810273</c:v>
                </c:pt>
                <c:pt idx="36">
                  <c:v>1135235700</c:v>
                </c:pt>
                <c:pt idx="37">
                  <c:v>1116608183</c:v>
                </c:pt>
                <c:pt idx="38">
                  <c:v>1100072478</c:v>
                </c:pt>
                <c:pt idx="39">
                  <c:v>1073292865</c:v>
                </c:pt>
                <c:pt idx="40">
                  <c:v>1070877995</c:v>
                </c:pt>
                <c:pt idx="41">
                  <c:v>1048211344</c:v>
                </c:pt>
                <c:pt idx="42">
                  <c:v>983649138</c:v>
                </c:pt>
                <c:pt idx="43">
                  <c:v>975409474</c:v>
                </c:pt>
                <c:pt idx="44">
                  <c:v>923189150</c:v>
                </c:pt>
                <c:pt idx="45">
                  <c:v>872791735</c:v>
                </c:pt>
                <c:pt idx="46">
                  <c:v>846494292</c:v>
                </c:pt>
                <c:pt idx="47">
                  <c:v>802220137</c:v>
                </c:pt>
                <c:pt idx="48">
                  <c:v>746876416</c:v>
                </c:pt>
                <c:pt idx="49">
                  <c:v>744064796</c:v>
                </c:pt>
                <c:pt idx="50">
                  <c:v>715517744</c:v>
                </c:pt>
                <c:pt idx="51">
                  <c:v>709849832</c:v>
                </c:pt>
                <c:pt idx="52">
                  <c:v>679337516</c:v>
                </c:pt>
                <c:pt idx="53">
                  <c:v>677507335</c:v>
                </c:pt>
                <c:pt idx="54">
                  <c:v>675415316</c:v>
                </c:pt>
                <c:pt idx="55">
                  <c:v>671644491</c:v>
                </c:pt>
                <c:pt idx="56">
                  <c:v>647091198</c:v>
                </c:pt>
                <c:pt idx="57">
                  <c:v>630072115</c:v>
                </c:pt>
                <c:pt idx="58">
                  <c:v>624529137</c:v>
                </c:pt>
                <c:pt idx="59">
                  <c:v>621797228</c:v>
                </c:pt>
                <c:pt idx="60">
                  <c:v>612321946</c:v>
                </c:pt>
                <c:pt idx="61">
                  <c:v>609019192</c:v>
                </c:pt>
                <c:pt idx="62">
                  <c:v>605166565</c:v>
                </c:pt>
                <c:pt idx="63">
                  <c:v>601262291</c:v>
                </c:pt>
                <c:pt idx="64">
                  <c:v>585610545</c:v>
                </c:pt>
                <c:pt idx="65">
                  <c:v>559785767</c:v>
                </c:pt>
                <c:pt idx="66">
                  <c:v>557149997</c:v>
                </c:pt>
                <c:pt idx="67">
                  <c:v>535798133</c:v>
                </c:pt>
                <c:pt idx="68">
                  <c:v>515815125</c:v>
                </c:pt>
                <c:pt idx="69">
                  <c:v>509939542</c:v>
                </c:pt>
                <c:pt idx="70">
                  <c:v>502804979</c:v>
                </c:pt>
                <c:pt idx="71">
                  <c:v>483440546</c:v>
                </c:pt>
                <c:pt idx="72">
                  <c:v>477333877</c:v>
                </c:pt>
                <c:pt idx="73">
                  <c:v>471012276</c:v>
                </c:pt>
                <c:pt idx="74">
                  <c:v>450612588</c:v>
                </c:pt>
                <c:pt idx="75">
                  <c:v>442854872</c:v>
                </c:pt>
                <c:pt idx="76">
                  <c:v>432309508</c:v>
                </c:pt>
                <c:pt idx="77">
                  <c:v>428655277</c:v>
                </c:pt>
                <c:pt idx="78">
                  <c:v>422555509</c:v>
                </c:pt>
                <c:pt idx="79">
                  <c:v>421670920</c:v>
                </c:pt>
                <c:pt idx="80">
                  <c:v>410444403</c:v>
                </c:pt>
                <c:pt idx="81">
                  <c:v>408263128</c:v>
                </c:pt>
                <c:pt idx="82">
                  <c:v>406548203</c:v>
                </c:pt>
                <c:pt idx="83">
                  <c:v>405717045</c:v>
                </c:pt>
                <c:pt idx="84">
                  <c:v>401396238</c:v>
                </c:pt>
                <c:pt idx="85">
                  <c:v>393306866</c:v>
                </c:pt>
                <c:pt idx="86">
                  <c:v>390643826</c:v>
                </c:pt>
                <c:pt idx="87">
                  <c:v>384098421</c:v>
                </c:pt>
                <c:pt idx="88">
                  <c:v>383853789</c:v>
                </c:pt>
                <c:pt idx="89">
                  <c:v>381761001</c:v>
                </c:pt>
                <c:pt idx="90">
                  <c:v>378659319</c:v>
                </c:pt>
                <c:pt idx="91">
                  <c:v>377400785</c:v>
                </c:pt>
                <c:pt idx="92">
                  <c:v>374440251</c:v>
                </c:pt>
                <c:pt idx="93">
                  <c:v>360669813</c:v>
                </c:pt>
                <c:pt idx="94">
                  <c:v>355340324</c:v>
                </c:pt>
                <c:pt idx="95">
                  <c:v>352032932</c:v>
                </c:pt>
                <c:pt idx="96">
                  <c:v>350484848</c:v>
                </c:pt>
                <c:pt idx="97">
                  <c:v>342759195</c:v>
                </c:pt>
                <c:pt idx="98">
                  <c:v>338265440</c:v>
                </c:pt>
                <c:pt idx="99">
                  <c:v>337666242</c:v>
                </c:pt>
                <c:pt idx="100">
                  <c:v>335494566</c:v>
                </c:pt>
                <c:pt idx="101">
                  <c:v>333858038</c:v>
                </c:pt>
                <c:pt idx="102">
                  <c:v>326183679</c:v>
                </c:pt>
                <c:pt idx="103">
                  <c:v>323996019</c:v>
                </c:pt>
                <c:pt idx="104">
                  <c:v>321351351</c:v>
                </c:pt>
                <c:pt idx="105">
                  <c:v>318798581</c:v>
                </c:pt>
                <c:pt idx="106">
                  <c:v>318429766</c:v>
                </c:pt>
                <c:pt idx="107">
                  <c:v>318321184</c:v>
                </c:pt>
                <c:pt idx="108">
                  <c:v>316642686</c:v>
                </c:pt>
                <c:pt idx="109">
                  <c:v>316484908</c:v>
                </c:pt>
                <c:pt idx="110">
                  <c:v>315756488</c:v>
                </c:pt>
                <c:pt idx="111">
                  <c:v>313754008</c:v>
                </c:pt>
                <c:pt idx="112">
                  <c:v>313505718</c:v>
                </c:pt>
                <c:pt idx="113">
                  <c:v>310248709</c:v>
                </c:pt>
                <c:pt idx="114">
                  <c:v>310063047</c:v>
                </c:pt>
                <c:pt idx="115">
                  <c:v>306802162</c:v>
                </c:pt>
                <c:pt idx="116">
                  <c:v>303323018</c:v>
                </c:pt>
                <c:pt idx="117">
                  <c:v>302535533</c:v>
                </c:pt>
                <c:pt idx="118">
                  <c:v>297264744</c:v>
                </c:pt>
                <c:pt idx="119">
                  <c:v>292567752</c:v>
                </c:pt>
                <c:pt idx="120">
                  <c:v>292090261</c:v>
                </c:pt>
                <c:pt idx="121">
                  <c:v>288760391</c:v>
                </c:pt>
                <c:pt idx="122">
                  <c:v>287858905</c:v>
                </c:pt>
                <c:pt idx="123">
                  <c:v>286198020</c:v>
                </c:pt>
                <c:pt idx="124">
                  <c:v>284672959</c:v>
                </c:pt>
                <c:pt idx="125">
                  <c:v>279042950</c:v>
                </c:pt>
                <c:pt idx="126">
                  <c:v>277771947</c:v>
                </c:pt>
                <c:pt idx="127">
                  <c:v>275807450</c:v>
                </c:pt>
                <c:pt idx="128">
                  <c:v>275638251</c:v>
                </c:pt>
                <c:pt idx="129">
                  <c:v>273479350</c:v>
                </c:pt>
                <c:pt idx="130">
                  <c:v>272346265</c:v>
                </c:pt>
                <c:pt idx="131">
                  <c:v>262989441</c:v>
                </c:pt>
                <c:pt idx="132">
                  <c:v>261231720</c:v>
                </c:pt>
                <c:pt idx="133">
                  <c:v>255354603</c:v>
                </c:pt>
                <c:pt idx="134">
                  <c:v>254704442</c:v>
                </c:pt>
                <c:pt idx="135">
                  <c:v>253016135</c:v>
                </c:pt>
                <c:pt idx="136">
                  <c:v>252837316</c:v>
                </c:pt>
                <c:pt idx="137">
                  <c:v>252169887</c:v>
                </c:pt>
                <c:pt idx="138">
                  <c:v>251727013</c:v>
                </c:pt>
                <c:pt idx="139">
                  <c:v>251658904</c:v>
                </c:pt>
                <c:pt idx="140">
                  <c:v>247925745</c:v>
                </c:pt>
                <c:pt idx="141">
                  <c:v>244679041</c:v>
                </c:pt>
                <c:pt idx="142">
                  <c:v>244375385</c:v>
                </c:pt>
                <c:pt idx="143">
                  <c:v>237500159</c:v>
                </c:pt>
                <c:pt idx="144">
                  <c:v>234694082</c:v>
                </c:pt>
                <c:pt idx="145">
                  <c:v>233692423</c:v>
                </c:pt>
                <c:pt idx="146">
                  <c:v>232507127</c:v>
                </c:pt>
                <c:pt idx="147">
                  <c:v>232353232</c:v>
                </c:pt>
                <c:pt idx="148">
                  <c:v>231529250</c:v>
                </c:pt>
                <c:pt idx="149">
                  <c:v>230806163</c:v>
                </c:pt>
                <c:pt idx="150">
                  <c:v>230194244</c:v>
                </c:pt>
                <c:pt idx="151">
                  <c:v>229586755</c:v>
                </c:pt>
                <c:pt idx="152">
                  <c:v>228894757</c:v>
                </c:pt>
                <c:pt idx="153">
                  <c:v>228554181</c:v>
                </c:pt>
                <c:pt idx="154">
                  <c:v>228296650</c:v>
                </c:pt>
                <c:pt idx="155">
                  <c:v>227026494</c:v>
                </c:pt>
                <c:pt idx="156">
                  <c:v>226962849</c:v>
                </c:pt>
                <c:pt idx="157">
                  <c:v>223783182</c:v>
                </c:pt>
                <c:pt idx="158">
                  <c:v>223142561</c:v>
                </c:pt>
                <c:pt idx="159">
                  <c:v>222529720</c:v>
                </c:pt>
                <c:pt idx="160">
                  <c:v>222456557</c:v>
                </c:pt>
                <c:pt idx="161">
                  <c:v>221787128</c:v>
                </c:pt>
                <c:pt idx="162">
                  <c:v>220137001</c:v>
                </c:pt>
                <c:pt idx="163">
                  <c:v>217515046</c:v>
                </c:pt>
                <c:pt idx="164">
                  <c:v>214241154</c:v>
                </c:pt>
                <c:pt idx="165">
                  <c:v>213769776</c:v>
                </c:pt>
                <c:pt idx="166">
                  <c:v>210972103</c:v>
                </c:pt>
                <c:pt idx="167">
                  <c:v>210137973</c:v>
                </c:pt>
                <c:pt idx="168">
                  <c:v>209902030</c:v>
                </c:pt>
                <c:pt idx="169">
                  <c:v>209865301</c:v>
                </c:pt>
                <c:pt idx="170">
                  <c:v>209487136</c:v>
                </c:pt>
                <c:pt idx="171">
                  <c:v>208018922</c:v>
                </c:pt>
                <c:pt idx="172">
                  <c:v>207615532</c:v>
                </c:pt>
                <c:pt idx="173">
                  <c:v>206158509</c:v>
                </c:pt>
                <c:pt idx="174">
                  <c:v>202762516</c:v>
                </c:pt>
                <c:pt idx="175">
                  <c:v>201281266</c:v>
                </c:pt>
                <c:pt idx="176">
                  <c:v>199252187</c:v>
                </c:pt>
                <c:pt idx="177">
                  <c:v>197457082</c:v>
                </c:pt>
                <c:pt idx="178">
                  <c:v>197220509</c:v>
                </c:pt>
                <c:pt idx="179">
                  <c:v>197095972</c:v>
                </c:pt>
                <c:pt idx="180">
                  <c:v>194907298</c:v>
                </c:pt>
                <c:pt idx="181">
                  <c:v>188948038</c:v>
                </c:pt>
                <c:pt idx="182">
                  <c:v>188524311</c:v>
                </c:pt>
                <c:pt idx="183">
                  <c:v>187006770</c:v>
                </c:pt>
                <c:pt idx="184">
                  <c:v>186371465</c:v>
                </c:pt>
                <c:pt idx="185">
                  <c:v>185412728</c:v>
                </c:pt>
                <c:pt idx="186">
                  <c:v>184744335</c:v>
                </c:pt>
                <c:pt idx="187">
                  <c:v>184603724</c:v>
                </c:pt>
                <c:pt idx="188">
                  <c:v>184534482</c:v>
                </c:pt>
                <c:pt idx="189">
                  <c:v>184266698</c:v>
                </c:pt>
                <c:pt idx="190">
                  <c:v>182787681</c:v>
                </c:pt>
                <c:pt idx="191">
                  <c:v>182729316</c:v>
                </c:pt>
                <c:pt idx="192">
                  <c:v>182659383</c:v>
                </c:pt>
                <c:pt idx="193">
                  <c:v>182544724</c:v>
                </c:pt>
                <c:pt idx="194">
                  <c:v>181542099</c:v>
                </c:pt>
                <c:pt idx="195">
                  <c:v>180585791</c:v>
                </c:pt>
                <c:pt idx="196">
                  <c:v>179662401</c:v>
                </c:pt>
                <c:pt idx="197">
                  <c:v>179566043</c:v>
                </c:pt>
                <c:pt idx="198">
                  <c:v>178926877</c:v>
                </c:pt>
                <c:pt idx="199">
                  <c:v>178650422</c:v>
                </c:pt>
                <c:pt idx="200">
                  <c:v>177813198</c:v>
                </c:pt>
                <c:pt idx="201">
                  <c:v>176858591</c:v>
                </c:pt>
                <c:pt idx="202">
                  <c:v>176569485</c:v>
                </c:pt>
                <c:pt idx="203">
                  <c:v>174823900</c:v>
                </c:pt>
                <c:pt idx="204">
                  <c:v>173456485</c:v>
                </c:pt>
                <c:pt idx="205">
                  <c:v>172749212</c:v>
                </c:pt>
                <c:pt idx="206">
                  <c:v>172738438</c:v>
                </c:pt>
                <c:pt idx="207">
                  <c:v>168921413</c:v>
                </c:pt>
                <c:pt idx="208">
                  <c:v>168579579</c:v>
                </c:pt>
                <c:pt idx="209">
                  <c:v>168319212</c:v>
                </c:pt>
                <c:pt idx="210">
                  <c:v>166126353</c:v>
                </c:pt>
                <c:pt idx="211">
                  <c:v>165726241</c:v>
                </c:pt>
                <c:pt idx="212">
                  <c:v>163033916</c:v>
                </c:pt>
                <c:pt idx="213">
                  <c:v>162780963</c:v>
                </c:pt>
                <c:pt idx="214">
                  <c:v>162187677</c:v>
                </c:pt>
                <c:pt idx="215">
                  <c:v>161254474</c:v>
                </c:pt>
                <c:pt idx="216">
                  <c:v>157534593</c:v>
                </c:pt>
                <c:pt idx="217">
                  <c:v>155720736</c:v>
                </c:pt>
                <c:pt idx="218">
                  <c:v>155451094</c:v>
                </c:pt>
                <c:pt idx="219">
                  <c:v>154954539</c:v>
                </c:pt>
                <c:pt idx="220">
                  <c:v>153214581</c:v>
                </c:pt>
                <c:pt idx="221">
                  <c:v>152399625</c:v>
                </c:pt>
                <c:pt idx="222">
                  <c:v>151100623</c:v>
                </c:pt>
                <c:pt idx="223">
                  <c:v>150602123</c:v>
                </c:pt>
                <c:pt idx="224">
                  <c:v>147854681</c:v>
                </c:pt>
                <c:pt idx="225">
                  <c:v>147405178</c:v>
                </c:pt>
                <c:pt idx="226">
                  <c:v>147031630</c:v>
                </c:pt>
                <c:pt idx="227">
                  <c:v>146995195</c:v>
                </c:pt>
                <c:pt idx="228">
                  <c:v>146162071</c:v>
                </c:pt>
                <c:pt idx="229">
                  <c:v>145406908</c:v>
                </c:pt>
                <c:pt idx="230">
                  <c:v>145170586</c:v>
                </c:pt>
                <c:pt idx="231">
                  <c:v>144138399</c:v>
                </c:pt>
                <c:pt idx="232">
                  <c:v>143765938</c:v>
                </c:pt>
                <c:pt idx="233">
                  <c:v>142167084</c:v>
                </c:pt>
                <c:pt idx="234">
                  <c:v>141598875</c:v>
                </c:pt>
                <c:pt idx="235">
                  <c:v>141250014</c:v>
                </c:pt>
                <c:pt idx="236">
                  <c:v>140264746</c:v>
                </c:pt>
                <c:pt idx="237">
                  <c:v>139327457</c:v>
                </c:pt>
                <c:pt idx="238">
                  <c:v>138949457</c:v>
                </c:pt>
                <c:pt idx="239">
                  <c:v>138569643</c:v>
                </c:pt>
                <c:pt idx="240">
                  <c:v>137746343</c:v>
                </c:pt>
                <c:pt idx="241">
                  <c:v>136788548</c:v>
                </c:pt>
                <c:pt idx="242">
                  <c:v>135586065</c:v>
                </c:pt>
                <c:pt idx="243">
                  <c:v>134505772</c:v>
                </c:pt>
                <c:pt idx="244">
                  <c:v>132458739</c:v>
                </c:pt>
                <c:pt idx="245">
                  <c:v>132159565</c:v>
                </c:pt>
                <c:pt idx="246">
                  <c:v>131691612</c:v>
                </c:pt>
                <c:pt idx="247">
                  <c:v>131239699</c:v>
                </c:pt>
                <c:pt idx="248">
                  <c:v>131231093</c:v>
                </c:pt>
                <c:pt idx="249">
                  <c:v>129050101</c:v>
                </c:pt>
                <c:pt idx="250">
                  <c:v>128893459</c:v>
                </c:pt>
                <c:pt idx="251">
                  <c:v>128701456</c:v>
                </c:pt>
                <c:pt idx="252">
                  <c:v>128248209</c:v>
                </c:pt>
                <c:pt idx="253">
                  <c:v>127941942</c:v>
                </c:pt>
                <c:pt idx="254">
                  <c:v>127365117</c:v>
                </c:pt>
                <c:pt idx="255">
                  <c:v>126808176</c:v>
                </c:pt>
                <c:pt idx="256">
                  <c:v>125969728</c:v>
                </c:pt>
                <c:pt idx="257">
                  <c:v>125848745</c:v>
                </c:pt>
                <c:pt idx="258">
                  <c:v>125844801</c:v>
                </c:pt>
                <c:pt idx="259">
                  <c:v>125807765</c:v>
                </c:pt>
                <c:pt idx="260">
                  <c:v>125255025</c:v>
                </c:pt>
                <c:pt idx="261">
                  <c:v>125103373</c:v>
                </c:pt>
                <c:pt idx="262">
                  <c:v>124721452</c:v>
                </c:pt>
                <c:pt idx="263">
                  <c:v>124608043</c:v>
                </c:pt>
                <c:pt idx="264">
                  <c:v>123310034</c:v>
                </c:pt>
                <c:pt idx="265">
                  <c:v>122998966</c:v>
                </c:pt>
                <c:pt idx="266">
                  <c:v>122864411</c:v>
                </c:pt>
                <c:pt idx="267">
                  <c:v>121334649</c:v>
                </c:pt>
                <c:pt idx="268">
                  <c:v>120475549</c:v>
                </c:pt>
                <c:pt idx="269">
                  <c:v>118868748</c:v>
                </c:pt>
                <c:pt idx="270">
                  <c:v>118834139</c:v>
                </c:pt>
                <c:pt idx="271">
                  <c:v>118218918</c:v>
                </c:pt>
                <c:pt idx="272">
                  <c:v>117575520</c:v>
                </c:pt>
                <c:pt idx="273">
                  <c:v>117325679</c:v>
                </c:pt>
                <c:pt idx="274">
                  <c:v>117049361</c:v>
                </c:pt>
                <c:pt idx="275">
                  <c:v>116697449</c:v>
                </c:pt>
                <c:pt idx="276">
                  <c:v>116205867</c:v>
                </c:pt>
                <c:pt idx="277">
                  <c:v>115246769</c:v>
                </c:pt>
                <c:pt idx="278">
                  <c:v>115111424</c:v>
                </c:pt>
                <c:pt idx="279">
                  <c:v>114793384</c:v>
                </c:pt>
                <c:pt idx="280">
                  <c:v>114733976</c:v>
                </c:pt>
                <c:pt idx="281">
                  <c:v>114244970</c:v>
                </c:pt>
                <c:pt idx="282">
                  <c:v>112154899</c:v>
                </c:pt>
                <c:pt idx="283">
                  <c:v>111922686</c:v>
                </c:pt>
                <c:pt idx="284">
                  <c:v>111793160</c:v>
                </c:pt>
                <c:pt idx="285">
                  <c:v>111537970</c:v>
                </c:pt>
                <c:pt idx="286">
                  <c:v>110176830</c:v>
                </c:pt>
                <c:pt idx="287">
                  <c:v>110037183</c:v>
                </c:pt>
                <c:pt idx="288">
                  <c:v>110013571</c:v>
                </c:pt>
                <c:pt idx="289">
                  <c:v>109873076</c:v>
                </c:pt>
                <c:pt idx="290">
                  <c:v>109738829</c:v>
                </c:pt>
                <c:pt idx="291">
                  <c:v>109646842</c:v>
                </c:pt>
                <c:pt idx="292">
                  <c:v>109639032</c:v>
                </c:pt>
                <c:pt idx="293">
                  <c:v>109565790</c:v>
                </c:pt>
                <c:pt idx="294">
                  <c:v>108947093</c:v>
                </c:pt>
                <c:pt idx="295">
                  <c:v>108390018</c:v>
                </c:pt>
                <c:pt idx="296">
                  <c:v>107686513</c:v>
                </c:pt>
                <c:pt idx="297">
                  <c:v>107165852</c:v>
                </c:pt>
                <c:pt idx="298">
                  <c:v>106424130</c:v>
                </c:pt>
                <c:pt idx="299">
                  <c:v>105991336</c:v>
                </c:pt>
                <c:pt idx="300">
                  <c:v>105822860</c:v>
                </c:pt>
                <c:pt idx="301">
                  <c:v>105673771</c:v>
                </c:pt>
                <c:pt idx="302">
                  <c:v>105430654</c:v>
                </c:pt>
                <c:pt idx="303">
                  <c:v>104936898</c:v>
                </c:pt>
                <c:pt idx="304">
                  <c:v>103446400</c:v>
                </c:pt>
                <c:pt idx="305">
                  <c:v>103238744</c:v>
                </c:pt>
                <c:pt idx="306">
                  <c:v>103238640</c:v>
                </c:pt>
                <c:pt idx="307">
                  <c:v>103037571</c:v>
                </c:pt>
                <c:pt idx="308">
                  <c:v>102792326</c:v>
                </c:pt>
                <c:pt idx="309">
                  <c:v>102763510</c:v>
                </c:pt>
                <c:pt idx="310">
                  <c:v>102628158</c:v>
                </c:pt>
                <c:pt idx="311">
                  <c:v>100827132</c:v>
                </c:pt>
                <c:pt idx="312">
                  <c:v>99413974</c:v>
                </c:pt>
                <c:pt idx="313">
                  <c:v>98801980</c:v>
                </c:pt>
                <c:pt idx="314">
                  <c:v>98777178</c:v>
                </c:pt>
                <c:pt idx="315">
                  <c:v>98359048</c:v>
                </c:pt>
                <c:pt idx="316">
                  <c:v>98128650</c:v>
                </c:pt>
                <c:pt idx="317">
                  <c:v>96899883</c:v>
                </c:pt>
                <c:pt idx="318">
                  <c:v>96691323</c:v>
                </c:pt>
                <c:pt idx="319">
                  <c:v>96243232</c:v>
                </c:pt>
                <c:pt idx="320">
                  <c:v>95836510</c:v>
                </c:pt>
                <c:pt idx="321">
                  <c:v>95384159</c:v>
                </c:pt>
                <c:pt idx="322">
                  <c:v>95336728</c:v>
                </c:pt>
                <c:pt idx="323">
                  <c:v>95321084</c:v>
                </c:pt>
                <c:pt idx="324">
                  <c:v>95100641</c:v>
                </c:pt>
                <c:pt idx="325">
                  <c:v>94678376</c:v>
                </c:pt>
                <c:pt idx="326">
                  <c:v>94078195</c:v>
                </c:pt>
                <c:pt idx="327">
                  <c:v>94015589</c:v>
                </c:pt>
                <c:pt idx="328">
                  <c:v>93962800</c:v>
                </c:pt>
                <c:pt idx="329">
                  <c:v>93534315</c:v>
                </c:pt>
                <c:pt idx="330">
                  <c:v>93522951</c:v>
                </c:pt>
                <c:pt idx="331">
                  <c:v>90243089</c:v>
                </c:pt>
                <c:pt idx="332">
                  <c:v>90003036</c:v>
                </c:pt>
                <c:pt idx="333">
                  <c:v>89976766</c:v>
                </c:pt>
                <c:pt idx="334">
                  <c:v>89942531</c:v>
                </c:pt>
                <c:pt idx="335">
                  <c:v>89086621</c:v>
                </c:pt>
                <c:pt idx="336">
                  <c:v>88931850</c:v>
                </c:pt>
                <c:pt idx="337">
                  <c:v>88796885</c:v>
                </c:pt>
                <c:pt idx="338">
                  <c:v>88680611</c:v>
                </c:pt>
                <c:pt idx="339">
                  <c:v>87945524</c:v>
                </c:pt>
                <c:pt idx="340">
                  <c:v>86837636</c:v>
                </c:pt>
                <c:pt idx="341">
                  <c:v>86782301</c:v>
                </c:pt>
                <c:pt idx="342">
                  <c:v>86517782</c:v>
                </c:pt>
                <c:pt idx="343">
                  <c:v>86098266</c:v>
                </c:pt>
                <c:pt idx="344">
                  <c:v>86083324</c:v>
                </c:pt>
                <c:pt idx="345">
                  <c:v>85612085</c:v>
                </c:pt>
                <c:pt idx="346">
                  <c:v>85535857</c:v>
                </c:pt>
                <c:pt idx="347">
                  <c:v>85325513</c:v>
                </c:pt>
                <c:pt idx="348">
                  <c:v>85320148</c:v>
                </c:pt>
                <c:pt idx="349">
                  <c:v>85082435</c:v>
                </c:pt>
                <c:pt idx="350">
                  <c:v>84883858</c:v>
                </c:pt>
                <c:pt idx="351">
                  <c:v>84735902</c:v>
                </c:pt>
                <c:pt idx="352">
                  <c:v>84436627</c:v>
                </c:pt>
                <c:pt idx="353">
                  <c:v>83995152</c:v>
                </c:pt>
                <c:pt idx="354">
                  <c:v>83847060</c:v>
                </c:pt>
                <c:pt idx="355">
                  <c:v>83724358</c:v>
                </c:pt>
                <c:pt idx="356">
                  <c:v>83668292</c:v>
                </c:pt>
                <c:pt idx="357">
                  <c:v>83552147</c:v>
                </c:pt>
                <c:pt idx="358">
                  <c:v>83157475</c:v>
                </c:pt>
                <c:pt idx="359">
                  <c:v>83025936</c:v>
                </c:pt>
                <c:pt idx="360">
                  <c:v>82916476</c:v>
                </c:pt>
                <c:pt idx="361">
                  <c:v>82308670</c:v>
                </c:pt>
                <c:pt idx="362">
                  <c:v>81812697</c:v>
                </c:pt>
                <c:pt idx="363">
                  <c:v>80466092</c:v>
                </c:pt>
                <c:pt idx="364">
                  <c:v>80276151</c:v>
                </c:pt>
                <c:pt idx="365">
                  <c:v>79891984</c:v>
                </c:pt>
                <c:pt idx="366">
                  <c:v>79609735</c:v>
                </c:pt>
                <c:pt idx="367">
                  <c:v>79381233</c:v>
                </c:pt>
                <c:pt idx="368">
                  <c:v>78815401</c:v>
                </c:pt>
                <c:pt idx="369">
                  <c:v>78023132</c:v>
                </c:pt>
                <c:pt idx="370">
                  <c:v>78010703</c:v>
                </c:pt>
                <c:pt idx="371">
                  <c:v>77351744</c:v>
                </c:pt>
                <c:pt idx="372">
                  <c:v>77223152</c:v>
                </c:pt>
                <c:pt idx="373">
                  <c:v>77220366</c:v>
                </c:pt>
                <c:pt idx="374">
                  <c:v>77196407</c:v>
                </c:pt>
                <c:pt idx="375">
                  <c:v>76748889</c:v>
                </c:pt>
                <c:pt idx="376">
                  <c:v>76589902</c:v>
                </c:pt>
                <c:pt idx="377">
                  <c:v>76484418</c:v>
                </c:pt>
                <c:pt idx="378">
                  <c:v>76398427</c:v>
                </c:pt>
                <c:pt idx="379">
                  <c:v>75319047</c:v>
                </c:pt>
                <c:pt idx="380">
                  <c:v>75288361</c:v>
                </c:pt>
                <c:pt idx="381">
                  <c:v>75088462</c:v>
                </c:pt>
                <c:pt idx="382">
                  <c:v>75087117</c:v>
                </c:pt>
                <c:pt idx="383">
                  <c:v>75023376</c:v>
                </c:pt>
                <c:pt idx="384">
                  <c:v>73974790</c:v>
                </c:pt>
                <c:pt idx="385">
                  <c:v>73912969</c:v>
                </c:pt>
                <c:pt idx="386">
                  <c:v>72974499</c:v>
                </c:pt>
                <c:pt idx="387">
                  <c:v>71709226</c:v>
                </c:pt>
                <c:pt idx="388">
                  <c:v>71669834</c:v>
                </c:pt>
                <c:pt idx="389">
                  <c:v>70927704</c:v>
                </c:pt>
                <c:pt idx="390">
                  <c:v>69296813</c:v>
                </c:pt>
                <c:pt idx="391">
                  <c:v>69201284</c:v>
                </c:pt>
                <c:pt idx="392">
                  <c:v>68637744</c:v>
                </c:pt>
                <c:pt idx="393">
                  <c:v>68537056</c:v>
                </c:pt>
                <c:pt idx="394">
                  <c:v>68462528</c:v>
                </c:pt>
                <c:pt idx="395">
                  <c:v>68207552</c:v>
                </c:pt>
                <c:pt idx="396">
                  <c:v>68119957</c:v>
                </c:pt>
                <c:pt idx="397">
                  <c:v>67756261</c:v>
                </c:pt>
                <c:pt idx="398">
                  <c:v>67715750</c:v>
                </c:pt>
                <c:pt idx="399">
                  <c:v>67589468</c:v>
                </c:pt>
                <c:pt idx="400">
                  <c:v>67579818</c:v>
                </c:pt>
                <c:pt idx="401">
                  <c:v>67310166</c:v>
                </c:pt>
                <c:pt idx="402">
                  <c:v>66921780</c:v>
                </c:pt>
                <c:pt idx="403">
                  <c:v>66502317</c:v>
                </c:pt>
                <c:pt idx="404">
                  <c:v>66340217</c:v>
                </c:pt>
                <c:pt idx="405">
                  <c:v>65883702</c:v>
                </c:pt>
                <c:pt idx="406">
                  <c:v>65760939</c:v>
                </c:pt>
                <c:pt idx="407">
                  <c:v>65673690</c:v>
                </c:pt>
                <c:pt idx="408">
                  <c:v>65622588</c:v>
                </c:pt>
                <c:pt idx="409">
                  <c:v>65276705</c:v>
                </c:pt>
                <c:pt idx="410">
                  <c:v>64980632</c:v>
                </c:pt>
                <c:pt idx="411">
                  <c:v>64530458</c:v>
                </c:pt>
                <c:pt idx="412">
                  <c:v>64500064</c:v>
                </c:pt>
                <c:pt idx="413">
                  <c:v>64470207</c:v>
                </c:pt>
                <c:pt idx="414">
                  <c:v>64366769</c:v>
                </c:pt>
                <c:pt idx="415">
                  <c:v>64363165</c:v>
                </c:pt>
                <c:pt idx="416">
                  <c:v>64124472</c:v>
                </c:pt>
                <c:pt idx="417">
                  <c:v>64025067</c:v>
                </c:pt>
                <c:pt idx="418">
                  <c:v>63704000</c:v>
                </c:pt>
                <c:pt idx="419">
                  <c:v>63361824</c:v>
                </c:pt>
                <c:pt idx="420">
                  <c:v>63228484</c:v>
                </c:pt>
                <c:pt idx="421">
                  <c:v>62742412</c:v>
                </c:pt>
                <c:pt idx="422">
                  <c:v>62311864</c:v>
                </c:pt>
                <c:pt idx="423">
                  <c:v>61261984</c:v>
                </c:pt>
                <c:pt idx="424">
                  <c:v>61094511</c:v>
                </c:pt>
                <c:pt idx="425">
                  <c:v>60998012</c:v>
                </c:pt>
                <c:pt idx="426">
                  <c:v>60506237</c:v>
                </c:pt>
                <c:pt idx="427">
                  <c:v>60225845</c:v>
                </c:pt>
                <c:pt idx="428">
                  <c:v>60013857</c:v>
                </c:pt>
                <c:pt idx="429">
                  <c:v>59381487</c:v>
                </c:pt>
                <c:pt idx="430">
                  <c:v>59324368</c:v>
                </c:pt>
                <c:pt idx="431">
                  <c:v>59164298</c:v>
                </c:pt>
                <c:pt idx="432">
                  <c:v>59108775</c:v>
                </c:pt>
                <c:pt idx="433">
                  <c:v>58989578</c:v>
                </c:pt>
                <c:pt idx="434">
                  <c:v>58529151</c:v>
                </c:pt>
                <c:pt idx="435">
                  <c:v>57895565</c:v>
                </c:pt>
                <c:pt idx="436">
                  <c:v>57733031</c:v>
                </c:pt>
                <c:pt idx="437">
                  <c:v>57685653</c:v>
                </c:pt>
                <c:pt idx="438">
                  <c:v>56846646</c:v>
                </c:pt>
                <c:pt idx="439">
                  <c:v>56750399</c:v>
                </c:pt>
                <c:pt idx="440">
                  <c:v>56573384</c:v>
                </c:pt>
                <c:pt idx="441">
                  <c:v>56562400</c:v>
                </c:pt>
                <c:pt idx="442">
                  <c:v>55928223</c:v>
                </c:pt>
                <c:pt idx="443">
                  <c:v>55727302</c:v>
                </c:pt>
                <c:pt idx="444">
                  <c:v>54213962</c:v>
                </c:pt>
                <c:pt idx="445">
                  <c:v>54155767</c:v>
                </c:pt>
                <c:pt idx="446">
                  <c:v>53932896</c:v>
                </c:pt>
                <c:pt idx="447">
                  <c:v>53871977</c:v>
                </c:pt>
                <c:pt idx="448">
                  <c:v>53761826</c:v>
                </c:pt>
                <c:pt idx="449">
                  <c:v>53696846</c:v>
                </c:pt>
                <c:pt idx="450">
                  <c:v>53144896</c:v>
                </c:pt>
                <c:pt idx="451">
                  <c:v>52661421</c:v>
                </c:pt>
                <c:pt idx="452">
                  <c:v>52539196</c:v>
                </c:pt>
                <c:pt idx="453">
                  <c:v>52182084</c:v>
                </c:pt>
                <c:pt idx="454">
                  <c:v>51847156</c:v>
                </c:pt>
                <c:pt idx="455">
                  <c:v>51755974</c:v>
                </c:pt>
                <c:pt idx="456">
                  <c:v>51748053</c:v>
                </c:pt>
                <c:pt idx="457">
                  <c:v>51711806</c:v>
                </c:pt>
                <c:pt idx="458">
                  <c:v>50956223</c:v>
                </c:pt>
                <c:pt idx="459">
                  <c:v>50888533</c:v>
                </c:pt>
                <c:pt idx="460">
                  <c:v>50343021</c:v>
                </c:pt>
                <c:pt idx="461">
                  <c:v>49989978</c:v>
                </c:pt>
                <c:pt idx="462">
                  <c:v>49446105</c:v>
                </c:pt>
                <c:pt idx="463">
                  <c:v>49387650</c:v>
                </c:pt>
                <c:pt idx="464">
                  <c:v>49352821</c:v>
                </c:pt>
                <c:pt idx="465">
                  <c:v>48945606</c:v>
                </c:pt>
                <c:pt idx="466">
                  <c:v>48934834</c:v>
                </c:pt>
                <c:pt idx="467">
                  <c:v>48924713</c:v>
                </c:pt>
                <c:pt idx="468">
                  <c:v>48701787</c:v>
                </c:pt>
                <c:pt idx="469">
                  <c:v>48469875</c:v>
                </c:pt>
                <c:pt idx="470">
                  <c:v>48287538</c:v>
                </c:pt>
                <c:pt idx="471">
                  <c:v>48227636</c:v>
                </c:pt>
                <c:pt idx="472">
                  <c:v>47866921</c:v>
                </c:pt>
                <c:pt idx="473">
                  <c:v>47725744</c:v>
                </c:pt>
                <c:pt idx="474">
                  <c:v>47623277</c:v>
                </c:pt>
                <c:pt idx="475">
                  <c:v>47544787</c:v>
                </c:pt>
                <c:pt idx="476">
                  <c:v>46975719</c:v>
                </c:pt>
                <c:pt idx="477">
                  <c:v>46927953</c:v>
                </c:pt>
                <c:pt idx="478">
                  <c:v>46825423</c:v>
                </c:pt>
                <c:pt idx="479">
                  <c:v>45296353</c:v>
                </c:pt>
                <c:pt idx="480">
                  <c:v>45179406</c:v>
                </c:pt>
                <c:pt idx="481">
                  <c:v>45161795</c:v>
                </c:pt>
                <c:pt idx="482">
                  <c:v>45150095</c:v>
                </c:pt>
                <c:pt idx="483">
                  <c:v>44691757</c:v>
                </c:pt>
                <c:pt idx="484">
                  <c:v>44630123</c:v>
                </c:pt>
                <c:pt idx="485">
                  <c:v>44602010</c:v>
                </c:pt>
                <c:pt idx="486">
                  <c:v>44445491</c:v>
                </c:pt>
                <c:pt idx="487">
                  <c:v>44392003</c:v>
                </c:pt>
                <c:pt idx="488">
                  <c:v>44257198</c:v>
                </c:pt>
                <c:pt idx="489">
                  <c:v>44151006</c:v>
                </c:pt>
                <c:pt idx="490">
                  <c:v>44105907</c:v>
                </c:pt>
                <c:pt idx="491">
                  <c:v>43932667</c:v>
                </c:pt>
                <c:pt idx="492">
                  <c:v>43858116</c:v>
                </c:pt>
                <c:pt idx="493">
                  <c:v>43655267</c:v>
                </c:pt>
                <c:pt idx="494">
                  <c:v>43347796</c:v>
                </c:pt>
                <c:pt idx="495">
                  <c:v>43313338</c:v>
                </c:pt>
                <c:pt idx="496">
                  <c:v>42995632</c:v>
                </c:pt>
                <c:pt idx="497">
                  <c:v>42950958</c:v>
                </c:pt>
                <c:pt idx="498">
                  <c:v>42587822</c:v>
                </c:pt>
                <c:pt idx="499">
                  <c:v>42324033</c:v>
                </c:pt>
                <c:pt idx="500">
                  <c:v>42288164</c:v>
                </c:pt>
                <c:pt idx="501">
                  <c:v>42059064</c:v>
                </c:pt>
                <c:pt idx="502">
                  <c:v>41935735</c:v>
                </c:pt>
                <c:pt idx="503">
                  <c:v>41692999</c:v>
                </c:pt>
                <c:pt idx="504">
                  <c:v>41636645</c:v>
                </c:pt>
                <c:pt idx="505">
                  <c:v>41608644</c:v>
                </c:pt>
                <c:pt idx="506">
                  <c:v>41602402</c:v>
                </c:pt>
                <c:pt idx="507">
                  <c:v>41555621</c:v>
                </c:pt>
                <c:pt idx="508">
                  <c:v>41512725</c:v>
                </c:pt>
                <c:pt idx="509">
                  <c:v>41502280</c:v>
                </c:pt>
                <c:pt idx="510">
                  <c:v>41311239</c:v>
                </c:pt>
                <c:pt idx="511">
                  <c:v>41055205</c:v>
                </c:pt>
                <c:pt idx="512">
                  <c:v>41036005</c:v>
                </c:pt>
                <c:pt idx="513">
                  <c:v>40996931</c:v>
                </c:pt>
                <c:pt idx="514">
                  <c:v>40992703</c:v>
                </c:pt>
                <c:pt idx="515">
                  <c:v>40552641</c:v>
                </c:pt>
                <c:pt idx="516">
                  <c:v>40456094</c:v>
                </c:pt>
                <c:pt idx="517">
                  <c:v>40292066</c:v>
                </c:pt>
                <c:pt idx="518">
                  <c:v>40272844</c:v>
                </c:pt>
                <c:pt idx="519">
                  <c:v>40257312</c:v>
                </c:pt>
                <c:pt idx="520">
                  <c:v>40008965</c:v>
                </c:pt>
                <c:pt idx="521">
                  <c:v>39834624</c:v>
                </c:pt>
                <c:pt idx="522">
                  <c:v>39831935</c:v>
                </c:pt>
                <c:pt idx="523">
                  <c:v>39528834</c:v>
                </c:pt>
                <c:pt idx="524">
                  <c:v>39422735</c:v>
                </c:pt>
                <c:pt idx="525">
                  <c:v>39253032</c:v>
                </c:pt>
                <c:pt idx="526">
                  <c:v>39229069</c:v>
                </c:pt>
                <c:pt idx="527">
                  <c:v>39051863</c:v>
                </c:pt>
                <c:pt idx="528">
                  <c:v>38731171</c:v>
                </c:pt>
                <c:pt idx="529">
                  <c:v>38645040</c:v>
                </c:pt>
                <c:pt idx="530">
                  <c:v>38475707</c:v>
                </c:pt>
                <c:pt idx="531">
                  <c:v>38411948</c:v>
                </c:pt>
                <c:pt idx="532">
                  <c:v>38396772</c:v>
                </c:pt>
                <c:pt idx="533">
                  <c:v>38254782</c:v>
                </c:pt>
                <c:pt idx="534">
                  <c:v>38209305</c:v>
                </c:pt>
                <c:pt idx="535">
                  <c:v>38181926</c:v>
                </c:pt>
                <c:pt idx="536">
                  <c:v>38026027</c:v>
                </c:pt>
                <c:pt idx="537">
                  <c:v>38020671</c:v>
                </c:pt>
                <c:pt idx="538">
                  <c:v>38006556</c:v>
                </c:pt>
                <c:pt idx="539">
                  <c:v>37580980</c:v>
                </c:pt>
                <c:pt idx="540">
                  <c:v>37514660</c:v>
                </c:pt>
                <c:pt idx="541">
                  <c:v>37256214</c:v>
                </c:pt>
                <c:pt idx="542">
                  <c:v>36955441</c:v>
                </c:pt>
                <c:pt idx="543">
                  <c:v>36756104</c:v>
                </c:pt>
                <c:pt idx="544">
                  <c:v>36719902</c:v>
                </c:pt>
                <c:pt idx="545">
                  <c:v>36673282</c:v>
                </c:pt>
                <c:pt idx="546">
                  <c:v>36586756</c:v>
                </c:pt>
                <c:pt idx="547">
                  <c:v>36348727</c:v>
                </c:pt>
                <c:pt idx="548">
                  <c:v>36285529</c:v>
                </c:pt>
                <c:pt idx="549">
                  <c:v>36279735</c:v>
                </c:pt>
                <c:pt idx="550">
                  <c:v>36090222</c:v>
                </c:pt>
                <c:pt idx="551">
                  <c:v>36084571</c:v>
                </c:pt>
                <c:pt idx="552">
                  <c:v>35984375</c:v>
                </c:pt>
                <c:pt idx="553">
                  <c:v>35691613</c:v>
                </c:pt>
                <c:pt idx="554">
                  <c:v>35450708</c:v>
                </c:pt>
                <c:pt idx="555">
                  <c:v>35273150</c:v>
                </c:pt>
                <c:pt idx="556">
                  <c:v>35123187</c:v>
                </c:pt>
                <c:pt idx="557">
                  <c:v>34589875</c:v>
                </c:pt>
                <c:pt idx="558">
                  <c:v>34568562</c:v>
                </c:pt>
                <c:pt idx="559">
                  <c:v>34497044</c:v>
                </c:pt>
                <c:pt idx="560">
                  <c:v>34485994</c:v>
                </c:pt>
                <c:pt idx="561">
                  <c:v>34381025</c:v>
                </c:pt>
                <c:pt idx="562">
                  <c:v>34316723</c:v>
                </c:pt>
                <c:pt idx="563">
                  <c:v>34250399</c:v>
                </c:pt>
                <c:pt idx="564">
                  <c:v>33961308</c:v>
                </c:pt>
                <c:pt idx="565">
                  <c:v>33933827</c:v>
                </c:pt>
                <c:pt idx="566">
                  <c:v>33782518</c:v>
                </c:pt>
                <c:pt idx="567">
                  <c:v>33768721</c:v>
                </c:pt>
                <c:pt idx="568">
                  <c:v>33706355</c:v>
                </c:pt>
                <c:pt idx="569">
                  <c:v>33686180</c:v>
                </c:pt>
                <c:pt idx="570">
                  <c:v>33517402</c:v>
                </c:pt>
                <c:pt idx="571">
                  <c:v>33443042</c:v>
                </c:pt>
                <c:pt idx="572">
                  <c:v>33341287</c:v>
                </c:pt>
                <c:pt idx="573">
                  <c:v>33025464</c:v>
                </c:pt>
                <c:pt idx="574">
                  <c:v>32996075</c:v>
                </c:pt>
                <c:pt idx="575">
                  <c:v>32982191</c:v>
                </c:pt>
                <c:pt idx="576">
                  <c:v>32358171</c:v>
                </c:pt>
                <c:pt idx="577">
                  <c:v>32315248</c:v>
                </c:pt>
                <c:pt idx="578">
                  <c:v>32311194</c:v>
                </c:pt>
                <c:pt idx="579">
                  <c:v>32091204</c:v>
                </c:pt>
                <c:pt idx="580">
                  <c:v>32085323</c:v>
                </c:pt>
                <c:pt idx="581">
                  <c:v>31785129</c:v>
                </c:pt>
                <c:pt idx="582">
                  <c:v>31269268</c:v>
                </c:pt>
                <c:pt idx="583">
                  <c:v>31215942</c:v>
                </c:pt>
                <c:pt idx="584">
                  <c:v>31038090</c:v>
                </c:pt>
                <c:pt idx="585">
                  <c:v>30975661</c:v>
                </c:pt>
                <c:pt idx="586">
                  <c:v>30965760</c:v>
                </c:pt>
                <c:pt idx="587">
                  <c:v>30961472</c:v>
                </c:pt>
                <c:pt idx="588">
                  <c:v>30581034</c:v>
                </c:pt>
                <c:pt idx="589">
                  <c:v>30396290</c:v>
                </c:pt>
                <c:pt idx="590">
                  <c:v>30342566</c:v>
                </c:pt>
                <c:pt idx="591">
                  <c:v>29875488</c:v>
                </c:pt>
                <c:pt idx="592">
                  <c:v>29307453</c:v>
                </c:pt>
                <c:pt idx="593">
                  <c:v>29182864</c:v>
                </c:pt>
                <c:pt idx="594">
                  <c:v>29107972</c:v>
                </c:pt>
                <c:pt idx="595">
                  <c:v>28991542</c:v>
                </c:pt>
                <c:pt idx="596">
                  <c:v>28749972</c:v>
                </c:pt>
                <c:pt idx="597">
                  <c:v>28682080</c:v>
                </c:pt>
                <c:pt idx="598">
                  <c:v>28212787</c:v>
                </c:pt>
                <c:pt idx="599">
                  <c:v>28133692</c:v>
                </c:pt>
                <c:pt idx="600">
                  <c:v>28060582</c:v>
                </c:pt>
                <c:pt idx="601">
                  <c:v>27854780</c:v>
                </c:pt>
                <c:pt idx="602">
                  <c:v>27828920</c:v>
                </c:pt>
                <c:pt idx="603">
                  <c:v>27826093</c:v>
                </c:pt>
                <c:pt idx="604">
                  <c:v>27711993</c:v>
                </c:pt>
                <c:pt idx="605">
                  <c:v>27337033</c:v>
                </c:pt>
                <c:pt idx="606">
                  <c:v>27315637</c:v>
                </c:pt>
                <c:pt idx="607">
                  <c:v>27158763</c:v>
                </c:pt>
                <c:pt idx="608">
                  <c:v>26572493</c:v>
                </c:pt>
                <c:pt idx="609">
                  <c:v>26270816</c:v>
                </c:pt>
                <c:pt idx="610">
                  <c:v>26196438</c:v>
                </c:pt>
                <c:pt idx="611">
                  <c:v>25976468</c:v>
                </c:pt>
                <c:pt idx="612">
                  <c:v>25667400</c:v>
                </c:pt>
                <c:pt idx="613">
                  <c:v>25592961</c:v>
                </c:pt>
                <c:pt idx="614">
                  <c:v>25572860</c:v>
                </c:pt>
                <c:pt idx="615">
                  <c:v>25173573</c:v>
                </c:pt>
                <c:pt idx="616">
                  <c:v>25055649</c:v>
                </c:pt>
                <c:pt idx="617">
                  <c:v>24973264</c:v>
                </c:pt>
                <c:pt idx="618">
                  <c:v>24826505</c:v>
                </c:pt>
                <c:pt idx="619">
                  <c:v>24765373</c:v>
                </c:pt>
                <c:pt idx="620">
                  <c:v>24708519</c:v>
                </c:pt>
                <c:pt idx="621">
                  <c:v>24706558</c:v>
                </c:pt>
                <c:pt idx="622">
                  <c:v>24265702</c:v>
                </c:pt>
                <c:pt idx="623">
                  <c:v>24210033</c:v>
                </c:pt>
                <c:pt idx="624">
                  <c:v>24168196</c:v>
                </c:pt>
                <c:pt idx="625">
                  <c:v>24012825</c:v>
                </c:pt>
                <c:pt idx="626">
                  <c:v>23945475</c:v>
                </c:pt>
                <c:pt idx="627">
                  <c:v>23741375</c:v>
                </c:pt>
                <c:pt idx="628">
                  <c:v>23679437</c:v>
                </c:pt>
                <c:pt idx="629">
                  <c:v>23491474</c:v>
                </c:pt>
                <c:pt idx="630">
                  <c:v>23369368</c:v>
                </c:pt>
                <c:pt idx="631">
                  <c:v>23334023</c:v>
                </c:pt>
                <c:pt idx="632">
                  <c:v>23259552</c:v>
                </c:pt>
                <c:pt idx="633">
                  <c:v>23159665</c:v>
                </c:pt>
                <c:pt idx="634">
                  <c:v>22963149</c:v>
                </c:pt>
                <c:pt idx="635">
                  <c:v>22783259</c:v>
                </c:pt>
                <c:pt idx="636">
                  <c:v>22695081</c:v>
                </c:pt>
                <c:pt idx="637">
                  <c:v>22591135</c:v>
                </c:pt>
                <c:pt idx="638">
                  <c:v>22533535</c:v>
                </c:pt>
                <c:pt idx="639">
                  <c:v>22478441</c:v>
                </c:pt>
                <c:pt idx="640">
                  <c:v>22357788</c:v>
                </c:pt>
                <c:pt idx="641">
                  <c:v>22336126</c:v>
                </c:pt>
                <c:pt idx="642">
                  <c:v>22313300</c:v>
                </c:pt>
                <c:pt idx="643">
                  <c:v>22268835</c:v>
                </c:pt>
                <c:pt idx="644">
                  <c:v>22148778</c:v>
                </c:pt>
                <c:pt idx="645">
                  <c:v>22092685</c:v>
                </c:pt>
                <c:pt idx="646">
                  <c:v>21998642</c:v>
                </c:pt>
                <c:pt idx="647">
                  <c:v>21613893</c:v>
                </c:pt>
                <c:pt idx="648">
                  <c:v>21553374</c:v>
                </c:pt>
                <c:pt idx="649">
                  <c:v>21543988</c:v>
                </c:pt>
                <c:pt idx="650">
                  <c:v>21267544</c:v>
                </c:pt>
                <c:pt idx="651">
                  <c:v>21182818</c:v>
                </c:pt>
                <c:pt idx="652">
                  <c:v>20989976</c:v>
                </c:pt>
                <c:pt idx="653">
                  <c:v>20978573</c:v>
                </c:pt>
                <c:pt idx="654">
                  <c:v>20912342</c:v>
                </c:pt>
                <c:pt idx="655">
                  <c:v>20827771</c:v>
                </c:pt>
                <c:pt idx="656">
                  <c:v>20673545</c:v>
                </c:pt>
                <c:pt idx="657">
                  <c:v>20606874</c:v>
                </c:pt>
                <c:pt idx="658">
                  <c:v>20510561</c:v>
                </c:pt>
                <c:pt idx="659">
                  <c:v>20412756</c:v>
                </c:pt>
                <c:pt idx="660">
                  <c:v>20233167</c:v>
                </c:pt>
                <c:pt idx="661">
                  <c:v>19864719</c:v>
                </c:pt>
                <c:pt idx="662">
                  <c:v>19648289</c:v>
                </c:pt>
                <c:pt idx="663">
                  <c:v>19526992</c:v>
                </c:pt>
                <c:pt idx="664">
                  <c:v>19431808</c:v>
                </c:pt>
                <c:pt idx="665">
                  <c:v>19426989</c:v>
                </c:pt>
                <c:pt idx="666">
                  <c:v>19386260</c:v>
                </c:pt>
                <c:pt idx="667">
                  <c:v>19234003</c:v>
                </c:pt>
                <c:pt idx="668">
                  <c:v>19116642</c:v>
                </c:pt>
                <c:pt idx="669">
                  <c:v>19113783</c:v>
                </c:pt>
                <c:pt idx="670">
                  <c:v>18925986</c:v>
                </c:pt>
                <c:pt idx="671">
                  <c:v>18799093</c:v>
                </c:pt>
                <c:pt idx="672">
                  <c:v>18678554</c:v>
                </c:pt>
                <c:pt idx="673">
                  <c:v>18677445</c:v>
                </c:pt>
                <c:pt idx="674">
                  <c:v>18463649</c:v>
                </c:pt>
                <c:pt idx="675">
                  <c:v>18263722</c:v>
                </c:pt>
                <c:pt idx="676">
                  <c:v>18161896</c:v>
                </c:pt>
                <c:pt idx="677">
                  <c:v>18093032</c:v>
                </c:pt>
                <c:pt idx="678">
                  <c:v>18024803</c:v>
                </c:pt>
                <c:pt idx="679">
                  <c:v>17987863</c:v>
                </c:pt>
                <c:pt idx="680">
                  <c:v>17967149</c:v>
                </c:pt>
                <c:pt idx="681">
                  <c:v>17955406</c:v>
                </c:pt>
                <c:pt idx="682">
                  <c:v>17599044</c:v>
                </c:pt>
                <c:pt idx="683">
                  <c:v>17544370</c:v>
                </c:pt>
                <c:pt idx="684">
                  <c:v>17422656</c:v>
                </c:pt>
                <c:pt idx="685">
                  <c:v>17396223</c:v>
                </c:pt>
                <c:pt idx="686">
                  <c:v>17338537</c:v>
                </c:pt>
                <c:pt idx="687">
                  <c:v>17160228</c:v>
                </c:pt>
                <c:pt idx="688">
                  <c:v>17121885</c:v>
                </c:pt>
                <c:pt idx="689">
                  <c:v>17105562</c:v>
                </c:pt>
                <c:pt idx="690">
                  <c:v>16959793</c:v>
                </c:pt>
                <c:pt idx="691">
                  <c:v>16698665</c:v>
                </c:pt>
                <c:pt idx="692">
                  <c:v>16568913</c:v>
                </c:pt>
                <c:pt idx="693">
                  <c:v>16538862</c:v>
                </c:pt>
                <c:pt idx="694">
                  <c:v>16463407</c:v>
                </c:pt>
                <c:pt idx="695">
                  <c:v>15749072</c:v>
                </c:pt>
                <c:pt idx="696">
                  <c:v>15729454</c:v>
                </c:pt>
                <c:pt idx="697">
                  <c:v>15728657</c:v>
                </c:pt>
                <c:pt idx="698">
                  <c:v>15698632</c:v>
                </c:pt>
                <c:pt idx="699">
                  <c:v>15675780</c:v>
                </c:pt>
                <c:pt idx="700">
                  <c:v>15597633</c:v>
                </c:pt>
                <c:pt idx="701">
                  <c:v>15364972</c:v>
                </c:pt>
                <c:pt idx="702">
                  <c:v>15093195</c:v>
                </c:pt>
                <c:pt idx="703">
                  <c:v>15038918</c:v>
                </c:pt>
                <c:pt idx="704">
                  <c:v>15006416</c:v>
                </c:pt>
                <c:pt idx="705">
                  <c:v>14908676</c:v>
                </c:pt>
                <c:pt idx="706">
                  <c:v>14908175</c:v>
                </c:pt>
                <c:pt idx="707">
                  <c:v>14826229</c:v>
                </c:pt>
                <c:pt idx="708">
                  <c:v>14807926</c:v>
                </c:pt>
                <c:pt idx="709">
                  <c:v>14656140</c:v>
                </c:pt>
                <c:pt idx="710">
                  <c:v>14551111</c:v>
                </c:pt>
                <c:pt idx="711">
                  <c:v>14471488</c:v>
                </c:pt>
                <c:pt idx="712">
                  <c:v>14410850</c:v>
                </c:pt>
                <c:pt idx="713">
                  <c:v>14325995</c:v>
                </c:pt>
                <c:pt idx="714">
                  <c:v>14265871</c:v>
                </c:pt>
                <c:pt idx="715">
                  <c:v>14157809</c:v>
                </c:pt>
                <c:pt idx="716">
                  <c:v>14077842</c:v>
                </c:pt>
                <c:pt idx="717">
                  <c:v>13784666</c:v>
                </c:pt>
                <c:pt idx="718">
                  <c:v>13781344</c:v>
                </c:pt>
                <c:pt idx="719">
                  <c:v>13756478</c:v>
                </c:pt>
                <c:pt idx="720">
                  <c:v>13716391</c:v>
                </c:pt>
                <c:pt idx="721">
                  <c:v>13498718</c:v>
                </c:pt>
                <c:pt idx="722">
                  <c:v>13406017</c:v>
                </c:pt>
                <c:pt idx="723">
                  <c:v>13361881</c:v>
                </c:pt>
                <c:pt idx="724">
                  <c:v>13330242</c:v>
                </c:pt>
                <c:pt idx="725">
                  <c:v>13260965</c:v>
                </c:pt>
                <c:pt idx="726">
                  <c:v>13232381</c:v>
                </c:pt>
                <c:pt idx="727">
                  <c:v>13056187</c:v>
                </c:pt>
                <c:pt idx="728">
                  <c:v>12984919</c:v>
                </c:pt>
                <c:pt idx="729">
                  <c:v>12847736</c:v>
                </c:pt>
                <c:pt idx="730">
                  <c:v>12684071</c:v>
                </c:pt>
                <c:pt idx="731">
                  <c:v>12621993</c:v>
                </c:pt>
                <c:pt idx="732">
                  <c:v>12569571</c:v>
                </c:pt>
                <c:pt idx="733">
                  <c:v>12555784</c:v>
                </c:pt>
                <c:pt idx="734">
                  <c:v>12363583</c:v>
                </c:pt>
                <c:pt idx="735">
                  <c:v>12290722</c:v>
                </c:pt>
                <c:pt idx="736">
                  <c:v>12284107</c:v>
                </c:pt>
                <c:pt idx="737">
                  <c:v>12265580</c:v>
                </c:pt>
                <c:pt idx="738">
                  <c:v>12155604</c:v>
                </c:pt>
                <c:pt idx="739">
                  <c:v>11869829</c:v>
                </c:pt>
                <c:pt idx="740">
                  <c:v>11845450</c:v>
                </c:pt>
                <c:pt idx="741">
                  <c:v>11824519</c:v>
                </c:pt>
                <c:pt idx="742">
                  <c:v>11777623</c:v>
                </c:pt>
                <c:pt idx="743">
                  <c:v>11712600</c:v>
                </c:pt>
                <c:pt idx="744">
                  <c:v>11396267</c:v>
                </c:pt>
                <c:pt idx="745">
                  <c:v>11292766</c:v>
                </c:pt>
                <c:pt idx="746">
                  <c:v>11248283</c:v>
                </c:pt>
                <c:pt idx="747">
                  <c:v>11156612</c:v>
                </c:pt>
                <c:pt idx="748">
                  <c:v>11104142</c:v>
                </c:pt>
                <c:pt idx="749">
                  <c:v>10835364</c:v>
                </c:pt>
                <c:pt idx="750">
                  <c:v>10815829</c:v>
                </c:pt>
                <c:pt idx="751">
                  <c:v>10359491</c:v>
                </c:pt>
                <c:pt idx="752">
                  <c:v>10270822</c:v>
                </c:pt>
                <c:pt idx="753">
                  <c:v>10238411</c:v>
                </c:pt>
                <c:pt idx="754">
                  <c:v>10213391</c:v>
                </c:pt>
                <c:pt idx="755">
                  <c:v>10168676</c:v>
                </c:pt>
                <c:pt idx="756">
                  <c:v>10047434</c:v>
                </c:pt>
                <c:pt idx="757">
                  <c:v>9952330</c:v>
                </c:pt>
                <c:pt idx="758">
                  <c:v>9861954</c:v>
                </c:pt>
                <c:pt idx="759">
                  <c:v>9588738</c:v>
                </c:pt>
                <c:pt idx="760">
                  <c:v>9564676</c:v>
                </c:pt>
                <c:pt idx="761">
                  <c:v>9522120</c:v>
                </c:pt>
                <c:pt idx="762">
                  <c:v>9409107</c:v>
                </c:pt>
                <c:pt idx="763">
                  <c:v>9349022</c:v>
                </c:pt>
                <c:pt idx="764">
                  <c:v>9344501</c:v>
                </c:pt>
                <c:pt idx="765">
                  <c:v>9318121</c:v>
                </c:pt>
                <c:pt idx="766">
                  <c:v>9304048</c:v>
                </c:pt>
                <c:pt idx="767">
                  <c:v>9262064</c:v>
                </c:pt>
                <c:pt idx="768">
                  <c:v>9250946</c:v>
                </c:pt>
                <c:pt idx="769">
                  <c:v>9232055</c:v>
                </c:pt>
                <c:pt idx="770">
                  <c:v>9037710</c:v>
                </c:pt>
                <c:pt idx="771">
                  <c:v>9033574</c:v>
                </c:pt>
                <c:pt idx="772">
                  <c:v>9031768</c:v>
                </c:pt>
                <c:pt idx="773">
                  <c:v>9025465</c:v>
                </c:pt>
                <c:pt idx="774">
                  <c:v>9000249</c:v>
                </c:pt>
                <c:pt idx="775">
                  <c:v>8936179</c:v>
                </c:pt>
                <c:pt idx="776">
                  <c:v>8852714</c:v>
                </c:pt>
                <c:pt idx="777">
                  <c:v>8506931</c:v>
                </c:pt>
                <c:pt idx="778">
                  <c:v>8347206</c:v>
                </c:pt>
                <c:pt idx="779">
                  <c:v>8222139</c:v>
                </c:pt>
                <c:pt idx="780">
                  <c:v>8162938</c:v>
                </c:pt>
                <c:pt idx="781">
                  <c:v>7985310</c:v>
                </c:pt>
                <c:pt idx="782">
                  <c:v>7927889</c:v>
                </c:pt>
                <c:pt idx="783">
                  <c:v>7808641</c:v>
                </c:pt>
                <c:pt idx="784">
                  <c:v>7778459</c:v>
                </c:pt>
                <c:pt idx="785">
                  <c:v>7672090</c:v>
                </c:pt>
                <c:pt idx="786">
                  <c:v>7664874</c:v>
                </c:pt>
                <c:pt idx="787">
                  <c:v>7613729</c:v>
                </c:pt>
                <c:pt idx="788">
                  <c:v>7605016</c:v>
                </c:pt>
                <c:pt idx="789">
                  <c:v>7565036</c:v>
                </c:pt>
                <c:pt idx="790">
                  <c:v>7532025</c:v>
                </c:pt>
                <c:pt idx="791">
                  <c:v>7457782</c:v>
                </c:pt>
                <c:pt idx="792">
                  <c:v>7418732</c:v>
                </c:pt>
                <c:pt idx="793">
                  <c:v>7379887</c:v>
                </c:pt>
                <c:pt idx="794">
                  <c:v>6867954</c:v>
                </c:pt>
                <c:pt idx="795">
                  <c:v>6704564</c:v>
                </c:pt>
                <c:pt idx="796">
                  <c:v>6447291</c:v>
                </c:pt>
                <c:pt idx="797">
                  <c:v>6245897</c:v>
                </c:pt>
                <c:pt idx="798">
                  <c:v>6237963</c:v>
                </c:pt>
                <c:pt idx="799">
                  <c:v>6214688</c:v>
                </c:pt>
                <c:pt idx="800">
                  <c:v>6097796</c:v>
                </c:pt>
                <c:pt idx="801">
                  <c:v>6065531</c:v>
                </c:pt>
                <c:pt idx="802">
                  <c:v>6063882</c:v>
                </c:pt>
                <c:pt idx="803">
                  <c:v>5953844</c:v>
                </c:pt>
                <c:pt idx="804">
                  <c:v>5885824</c:v>
                </c:pt>
                <c:pt idx="805">
                  <c:v>5808726</c:v>
                </c:pt>
                <c:pt idx="806">
                  <c:v>5725146</c:v>
                </c:pt>
                <c:pt idx="807">
                  <c:v>5680392</c:v>
                </c:pt>
                <c:pt idx="808">
                  <c:v>5646980</c:v>
                </c:pt>
                <c:pt idx="809">
                  <c:v>5632779</c:v>
                </c:pt>
                <c:pt idx="810">
                  <c:v>5546479</c:v>
                </c:pt>
                <c:pt idx="811">
                  <c:v>5507903</c:v>
                </c:pt>
                <c:pt idx="812">
                  <c:v>5454260</c:v>
                </c:pt>
                <c:pt idx="813">
                  <c:v>5377815</c:v>
                </c:pt>
                <c:pt idx="814">
                  <c:v>5375049</c:v>
                </c:pt>
                <c:pt idx="815">
                  <c:v>5285100</c:v>
                </c:pt>
                <c:pt idx="816">
                  <c:v>5202712</c:v>
                </c:pt>
                <c:pt idx="817">
                  <c:v>5101866</c:v>
                </c:pt>
                <c:pt idx="818">
                  <c:v>5101764</c:v>
                </c:pt>
                <c:pt idx="819">
                  <c:v>5067888</c:v>
                </c:pt>
                <c:pt idx="820">
                  <c:v>5004789</c:v>
                </c:pt>
                <c:pt idx="821">
                  <c:v>4972446</c:v>
                </c:pt>
                <c:pt idx="822">
                  <c:v>4945305</c:v>
                </c:pt>
                <c:pt idx="823">
                  <c:v>4900012</c:v>
                </c:pt>
                <c:pt idx="824">
                  <c:v>4781995</c:v>
                </c:pt>
                <c:pt idx="825">
                  <c:v>4694324</c:v>
                </c:pt>
                <c:pt idx="826">
                  <c:v>4685005</c:v>
                </c:pt>
                <c:pt idx="827">
                  <c:v>4510720</c:v>
                </c:pt>
                <c:pt idx="828">
                  <c:v>4435089</c:v>
                </c:pt>
                <c:pt idx="829">
                  <c:v>4376043</c:v>
                </c:pt>
                <c:pt idx="830">
                  <c:v>4126543</c:v>
                </c:pt>
                <c:pt idx="831">
                  <c:v>4033402</c:v>
                </c:pt>
                <c:pt idx="832">
                  <c:v>3868714</c:v>
                </c:pt>
                <c:pt idx="833">
                  <c:v>3389145</c:v>
                </c:pt>
                <c:pt idx="834">
                  <c:v>3313448</c:v>
                </c:pt>
                <c:pt idx="835">
                  <c:v>3218924</c:v>
                </c:pt>
                <c:pt idx="836">
                  <c:v>3158836</c:v>
                </c:pt>
                <c:pt idx="837">
                  <c:v>3022276</c:v>
                </c:pt>
                <c:pt idx="838">
                  <c:v>3004601</c:v>
                </c:pt>
                <c:pt idx="839">
                  <c:v>2992114</c:v>
                </c:pt>
                <c:pt idx="840">
                  <c:v>2922882</c:v>
                </c:pt>
                <c:pt idx="841">
                  <c:v>2921433</c:v>
                </c:pt>
                <c:pt idx="842">
                  <c:v>2914557</c:v>
                </c:pt>
                <c:pt idx="843">
                  <c:v>2783920</c:v>
                </c:pt>
                <c:pt idx="844">
                  <c:v>2558192</c:v>
                </c:pt>
                <c:pt idx="845">
                  <c:v>2294359</c:v>
                </c:pt>
                <c:pt idx="846">
                  <c:v>1934629</c:v>
                </c:pt>
                <c:pt idx="847">
                  <c:v>1655337</c:v>
                </c:pt>
                <c:pt idx="848">
                  <c:v>821442</c:v>
                </c:pt>
                <c:pt idx="849">
                  <c:v>504411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0C-4124-A12F-BB56D620CE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smooth val="0"/>
        <c:axId val="540268863"/>
        <c:axId val="290246255"/>
      </c:lineChart>
      <c:catAx>
        <c:axId val="540268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Word rank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0246255"/>
        <c:crosses val="autoZero"/>
        <c:auto val="1"/>
        <c:lblAlgn val="ctr"/>
        <c:lblOffset val="100"/>
        <c:noMultiLvlLbl val="0"/>
      </c:catAx>
      <c:valAx>
        <c:axId val="290246255"/>
        <c:scaling>
          <c:orientation val="minMax"/>
          <c:min val="5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026886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lt1"/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 most frequent Basic</a:t>
            </a:r>
            <a:r>
              <a:rPr lang="en-GB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Normal English 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934055118110239E-2"/>
          <c:y val="0.12629425488480606"/>
          <c:w val="0.93360761154855643"/>
          <c:h val="0.77908850976961208"/>
        </c:manualLayout>
      </c:layout>
      <c:lineChart>
        <c:grouping val="standard"/>
        <c:varyColors val="0"/>
        <c:ser>
          <c:idx val="2"/>
          <c:order val="0"/>
          <c:tx>
            <c:v>English</c:v>
          </c:tx>
          <c:spPr>
            <a:ln w="22225" cap="rnd" cmpd="sng" algn="ctr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val>
            <c:numRef>
              <c:f>Sheet2!$B$2:$B$51</c:f>
              <c:numCache>
                <c:formatCode>General</c:formatCode>
                <c:ptCount val="50"/>
                <c:pt idx="0">
                  <c:v>53097401461</c:v>
                </c:pt>
                <c:pt idx="1">
                  <c:v>30966074232</c:v>
                </c:pt>
                <c:pt idx="2">
                  <c:v>22632024504</c:v>
                </c:pt>
                <c:pt idx="3">
                  <c:v>19347398077</c:v>
                </c:pt>
                <c:pt idx="4">
                  <c:v>16891065263</c:v>
                </c:pt>
                <c:pt idx="5">
                  <c:v>15310087895</c:v>
                </c:pt>
                <c:pt idx="6">
                  <c:v>8384246685</c:v>
                </c:pt>
                <c:pt idx="7">
                  <c:v>8000768228</c:v>
                </c:pt>
                <c:pt idx="8">
                  <c:v>6545282031</c:v>
                </c:pt>
                <c:pt idx="9">
                  <c:v>5740085369</c:v>
                </c:pt>
                <c:pt idx="10">
                  <c:v>5700645258</c:v>
                </c:pt>
                <c:pt idx="11">
                  <c:v>5502713968</c:v>
                </c:pt>
                <c:pt idx="12">
                  <c:v>5182797249</c:v>
                </c:pt>
                <c:pt idx="13">
                  <c:v>4818864785</c:v>
                </c:pt>
                <c:pt idx="14">
                  <c:v>4703106084</c:v>
                </c:pt>
                <c:pt idx="15">
                  <c:v>4594521081</c:v>
                </c:pt>
                <c:pt idx="16">
                  <c:v>4522732626</c:v>
                </c:pt>
                <c:pt idx="17">
                  <c:v>4110457083</c:v>
                </c:pt>
                <c:pt idx="18">
                  <c:v>3884828634</c:v>
                </c:pt>
                <c:pt idx="19">
                  <c:v>3826060334</c:v>
                </c:pt>
                <c:pt idx="20">
                  <c:v>3700433333</c:v>
                </c:pt>
                <c:pt idx="21">
                  <c:v>3667713965</c:v>
                </c:pt>
                <c:pt idx="22">
                  <c:v>3611377789</c:v>
                </c:pt>
                <c:pt idx="23">
                  <c:v>3469207674</c:v>
                </c:pt>
                <c:pt idx="24">
                  <c:v>3413452256</c:v>
                </c:pt>
                <c:pt idx="25">
                  <c:v>3140226612</c:v>
                </c:pt>
                <c:pt idx="26">
                  <c:v>2792350185</c:v>
                </c:pt>
                <c:pt idx="27">
                  <c:v>2777439117</c:v>
                </c:pt>
                <c:pt idx="28">
                  <c:v>2726250863</c:v>
                </c:pt>
                <c:pt idx="29">
                  <c:v>2616021603</c:v>
                </c:pt>
                <c:pt idx="30">
                  <c:v>2462131290</c:v>
                </c:pt>
                <c:pt idx="31">
                  <c:v>2337737641</c:v>
                </c:pt>
                <c:pt idx="32">
                  <c:v>2270487439</c:v>
                </c:pt>
                <c:pt idx="33">
                  <c:v>2152980325</c:v>
                </c:pt>
                <c:pt idx="34">
                  <c:v>2148983086</c:v>
                </c:pt>
                <c:pt idx="35">
                  <c:v>2062779102</c:v>
                </c:pt>
                <c:pt idx="36">
                  <c:v>2057296224</c:v>
                </c:pt>
                <c:pt idx="37">
                  <c:v>1665414118</c:v>
                </c:pt>
                <c:pt idx="38">
                  <c:v>1633278704</c:v>
                </c:pt>
                <c:pt idx="39">
                  <c:v>1632148758</c:v>
                </c:pt>
                <c:pt idx="40">
                  <c:v>1623700147</c:v>
                </c:pt>
                <c:pt idx="41">
                  <c:v>1619043628</c:v>
                </c:pt>
                <c:pt idx="42">
                  <c:v>1564986692</c:v>
                </c:pt>
                <c:pt idx="43">
                  <c:v>1547251508</c:v>
                </c:pt>
                <c:pt idx="44">
                  <c:v>1519738651</c:v>
                </c:pt>
                <c:pt idx="45">
                  <c:v>1485140664</c:v>
                </c:pt>
                <c:pt idx="46">
                  <c:v>1472811049</c:v>
                </c:pt>
                <c:pt idx="47">
                  <c:v>1464601967</c:v>
                </c:pt>
                <c:pt idx="48">
                  <c:v>1449153410</c:v>
                </c:pt>
                <c:pt idx="49">
                  <c:v>1400645478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8-41D8-A99E-527C194173A2}"/>
            </c:ext>
          </c:extLst>
        </c:ser>
        <c:ser>
          <c:idx val="0"/>
          <c:order val="1"/>
          <c:tx>
            <c:v>Basic English</c:v>
          </c:tx>
          <c:spPr>
            <a:ln w="22225" cap="rnd" cmpd="sng" algn="ctr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Basic_English_Words!$G$2:$G$51</c:f>
              <c:numCache>
                <c:formatCode>General</c:formatCode>
                <c:ptCount val="50"/>
                <c:pt idx="0">
                  <c:v>53097401461</c:v>
                </c:pt>
                <c:pt idx="1">
                  <c:v>30966074232</c:v>
                </c:pt>
                <c:pt idx="2">
                  <c:v>22632024504</c:v>
                </c:pt>
                <c:pt idx="3">
                  <c:v>19347398077</c:v>
                </c:pt>
                <c:pt idx="4">
                  <c:v>16891065263</c:v>
                </c:pt>
                <c:pt idx="5">
                  <c:v>15310087895</c:v>
                </c:pt>
                <c:pt idx="6">
                  <c:v>8000768228</c:v>
                </c:pt>
                <c:pt idx="7">
                  <c:v>6545282031</c:v>
                </c:pt>
                <c:pt idx="8">
                  <c:v>5700645258</c:v>
                </c:pt>
                <c:pt idx="9">
                  <c:v>5182797249</c:v>
                </c:pt>
                <c:pt idx="10">
                  <c:v>4818864785</c:v>
                </c:pt>
                <c:pt idx="11">
                  <c:v>4703106084</c:v>
                </c:pt>
                <c:pt idx="12">
                  <c:v>4594521081</c:v>
                </c:pt>
                <c:pt idx="13">
                  <c:v>4522732626</c:v>
                </c:pt>
                <c:pt idx="14">
                  <c:v>4110457083</c:v>
                </c:pt>
                <c:pt idx="15">
                  <c:v>3884828634</c:v>
                </c:pt>
                <c:pt idx="16">
                  <c:v>3826060334</c:v>
                </c:pt>
                <c:pt idx="17">
                  <c:v>3667713965</c:v>
                </c:pt>
                <c:pt idx="18">
                  <c:v>3469207674</c:v>
                </c:pt>
                <c:pt idx="19">
                  <c:v>3413452256</c:v>
                </c:pt>
                <c:pt idx="20">
                  <c:v>2792350185</c:v>
                </c:pt>
                <c:pt idx="21">
                  <c:v>2777439117</c:v>
                </c:pt>
                <c:pt idx="22">
                  <c:v>2337737641</c:v>
                </c:pt>
                <c:pt idx="23">
                  <c:v>2062779102</c:v>
                </c:pt>
                <c:pt idx="24">
                  <c:v>1623700147</c:v>
                </c:pt>
                <c:pt idx="25">
                  <c:v>1564986692</c:v>
                </c:pt>
                <c:pt idx="26">
                  <c:v>1519738651</c:v>
                </c:pt>
                <c:pt idx="27">
                  <c:v>1485140664</c:v>
                </c:pt>
                <c:pt idx="28">
                  <c:v>1464601967</c:v>
                </c:pt>
                <c:pt idx="29">
                  <c:v>1449153410</c:v>
                </c:pt>
                <c:pt idx="30">
                  <c:v>1400645478</c:v>
                </c:pt>
                <c:pt idx="31">
                  <c:v>1383185827</c:v>
                </c:pt>
                <c:pt idx="32">
                  <c:v>1318050430</c:v>
                </c:pt>
                <c:pt idx="33">
                  <c:v>1185020453</c:v>
                </c:pt>
                <c:pt idx="34">
                  <c:v>1182318418</c:v>
                </c:pt>
                <c:pt idx="35">
                  <c:v>1167810273</c:v>
                </c:pt>
                <c:pt idx="36">
                  <c:v>1135235700</c:v>
                </c:pt>
                <c:pt idx="37">
                  <c:v>1116608183</c:v>
                </c:pt>
                <c:pt idx="38">
                  <c:v>1100072478</c:v>
                </c:pt>
                <c:pt idx="39">
                  <c:v>1073292865</c:v>
                </c:pt>
                <c:pt idx="40">
                  <c:v>1070877995</c:v>
                </c:pt>
                <c:pt idx="41">
                  <c:v>1048211344</c:v>
                </c:pt>
                <c:pt idx="42">
                  <c:v>983649138</c:v>
                </c:pt>
                <c:pt idx="43">
                  <c:v>975409474</c:v>
                </c:pt>
                <c:pt idx="44">
                  <c:v>923189150</c:v>
                </c:pt>
                <c:pt idx="45">
                  <c:v>872791735</c:v>
                </c:pt>
                <c:pt idx="46">
                  <c:v>846494292</c:v>
                </c:pt>
                <c:pt idx="47">
                  <c:v>802220137</c:v>
                </c:pt>
                <c:pt idx="48">
                  <c:v>746876416</c:v>
                </c:pt>
                <c:pt idx="49">
                  <c:v>744064796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8-41D8-A99E-527C19417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dropLines>
        <c:smooth val="0"/>
        <c:axId val="540268863"/>
        <c:axId val="290246255"/>
      </c:lineChart>
      <c:catAx>
        <c:axId val="540268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y-GB" dirty="0"/>
                  <a:t>Word</a:t>
                </a:r>
                <a:r>
                  <a:rPr lang="cy-GB" baseline="0" dirty="0"/>
                  <a:t> rank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0246255"/>
        <c:crosses val="autoZero"/>
        <c:auto val="1"/>
        <c:lblAlgn val="ctr"/>
        <c:lblOffset val="100"/>
        <c:noMultiLvlLbl val="0"/>
      </c:catAx>
      <c:valAx>
        <c:axId val="290246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026886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49A5B-2E52-4F8F-8E16-726CF4CAAE92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7359-F21A-4BE4-B4CE-6B5DE9240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97359-F21A-4BE4-B4CE-6B5DE924093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1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A0C0817-A112-4847-8014-A94B7D2A4EA3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4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FF87CAB8-DCAE-46A5-AADA-B3FAD11A54E0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95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69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4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3FDA-EAD1-4F18-A764-2B38381BD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821" y="1282634"/>
            <a:ext cx="8001000" cy="2366890"/>
          </a:xfrm>
        </p:spPr>
        <p:txBody>
          <a:bodyPr>
            <a:noAutofit/>
          </a:bodyPr>
          <a:lstStyle/>
          <a:p>
            <a:r>
              <a:rPr lang="en-GB" sz="5400" i="0" noProof="0"/>
              <a:t>Mathematical APPROCHES TO 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7F0A4-2DE2-4D47-B0F0-55745CF9A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821" y="4285901"/>
            <a:ext cx="7034362" cy="706355"/>
          </a:xfrm>
        </p:spPr>
        <p:txBody>
          <a:bodyPr/>
          <a:lstStyle/>
          <a:p>
            <a:r>
              <a:rPr lang="en-GB" noProof="0"/>
              <a:t>By Rhys Nicholas</a:t>
            </a:r>
          </a:p>
        </p:txBody>
      </p:sp>
    </p:spTree>
    <p:extLst>
      <p:ext uri="{BB962C8B-B14F-4D97-AF65-F5344CB8AC3E}">
        <p14:creationId xmlns:p14="http://schemas.microsoft.com/office/powerpoint/2010/main" val="12716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5DFCDFB-DE0C-4CB2-9EB5-E5F49DBE1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095840"/>
              </p:ext>
            </p:extLst>
          </p:nvPr>
        </p:nvGraphicFramePr>
        <p:xfrm>
          <a:off x="0" y="-1"/>
          <a:ext cx="12192000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1D8240F-D107-48CA-804C-F7CF772B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5594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47FFC8-F469-4B7C-B011-5F87B89E9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00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923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84B8B7-6424-4568-A3ED-6A1039DFF392}"/>
              </a:ext>
            </a:extLst>
          </p:cNvPr>
          <p:cNvSpPr/>
          <p:nvPr/>
        </p:nvSpPr>
        <p:spPr>
          <a:xfrm>
            <a:off x="355326" y="306166"/>
            <a:ext cx="6465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Dictionary Translation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A8D38-8CB6-4723-BBEB-9427F7C4093B}"/>
              </a:ext>
            </a:extLst>
          </p:cNvPr>
          <p:cNvSpPr/>
          <p:nvPr/>
        </p:nvSpPr>
        <p:spPr>
          <a:xfrm>
            <a:off x="3246601" y="2161884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Rules for  SL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64807-5313-4908-830A-01D5B003C9A5}"/>
              </a:ext>
            </a:extLst>
          </p:cNvPr>
          <p:cNvSpPr/>
          <p:nvPr/>
        </p:nvSpPr>
        <p:spPr>
          <a:xfrm>
            <a:off x="7364709" y="2161882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Target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B96E8-AA72-4318-9ABA-9B4808C6D145}"/>
              </a:ext>
            </a:extLst>
          </p:cNvPr>
          <p:cNvSpPr/>
          <p:nvPr/>
        </p:nvSpPr>
        <p:spPr>
          <a:xfrm>
            <a:off x="5305655" y="2161884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Rules for TL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E9F9F-1BEF-4510-B5FF-F98A9247F14D}"/>
              </a:ext>
            </a:extLst>
          </p:cNvPr>
          <p:cNvSpPr/>
          <p:nvPr/>
        </p:nvSpPr>
        <p:spPr>
          <a:xfrm>
            <a:off x="1187547" y="2258763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Source Language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9377A6C-6D44-4F27-9F8A-10739B3DF55E}"/>
              </a:ext>
            </a:extLst>
          </p:cNvPr>
          <p:cNvSpPr/>
          <p:nvPr/>
        </p:nvSpPr>
        <p:spPr>
          <a:xfrm>
            <a:off x="2702449" y="2378686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36A9A1-6287-4014-8838-B8E1E592C2AC}"/>
              </a:ext>
            </a:extLst>
          </p:cNvPr>
          <p:cNvSpPr/>
          <p:nvPr/>
        </p:nvSpPr>
        <p:spPr>
          <a:xfrm>
            <a:off x="6820557" y="2378686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9DEFE7-393D-47EE-971D-60945CDAC9B6}"/>
              </a:ext>
            </a:extLst>
          </p:cNvPr>
          <p:cNvSpPr/>
          <p:nvPr/>
        </p:nvSpPr>
        <p:spPr>
          <a:xfrm>
            <a:off x="4761503" y="2378684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66B9E9-855A-46BC-A525-6E17EE86A509}"/>
              </a:ext>
            </a:extLst>
          </p:cNvPr>
          <p:cNvSpPr/>
          <p:nvPr/>
        </p:nvSpPr>
        <p:spPr>
          <a:xfrm>
            <a:off x="3246601" y="2064998"/>
            <a:ext cx="3573956" cy="1070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B0F0"/>
                </a:solidFill>
              </a:rPr>
              <a:t>For each word in SL:</a:t>
            </a:r>
          </a:p>
          <a:p>
            <a:pPr algn="ctr"/>
            <a:r>
              <a:rPr lang="en-GB" i="1">
                <a:solidFill>
                  <a:srgbClr val="00B0F0"/>
                </a:solidFill>
              </a:rPr>
              <a:t>Replace with corresponding </a:t>
            </a:r>
            <a:br>
              <a:rPr lang="en-GB" i="1">
                <a:solidFill>
                  <a:srgbClr val="00B0F0"/>
                </a:solidFill>
              </a:rPr>
            </a:br>
            <a:r>
              <a:rPr lang="en-GB" i="1">
                <a:solidFill>
                  <a:srgbClr val="00B0F0"/>
                </a:solidFill>
              </a:rPr>
              <a:t>word in TL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F1295-31C9-44F3-ADC7-FBBE50230F6A}"/>
              </a:ext>
            </a:extLst>
          </p:cNvPr>
          <p:cNvSpPr txBox="1"/>
          <p:nvPr/>
        </p:nvSpPr>
        <p:spPr>
          <a:xfrm>
            <a:off x="355325" y="3825487"/>
            <a:ext cx="35739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Assumes translation is 1-1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076CA-0E65-412C-AAD4-048F1DB715EA}"/>
              </a:ext>
            </a:extLst>
          </p:cNvPr>
          <p:cNvSpPr txBox="1"/>
          <p:nvPr/>
        </p:nvSpPr>
        <p:spPr>
          <a:xfrm>
            <a:off x="355324" y="4314955"/>
            <a:ext cx="357395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Requires pre-translated words (dictionary of SL to TL)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E27FD5-199C-47C3-A71E-3665AFF391E0}"/>
              </a:ext>
            </a:extLst>
          </p:cNvPr>
          <p:cNvSpPr txBox="1"/>
          <p:nvPr/>
        </p:nvSpPr>
        <p:spPr>
          <a:xfrm>
            <a:off x="355324" y="5103342"/>
            <a:ext cx="357395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Assumes TL shares grammar with SL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CAF9F5-51C2-49EB-9352-0E9010A46A75}"/>
              </a:ext>
            </a:extLst>
          </p:cNvPr>
          <p:cNvSpPr txBox="1"/>
          <p:nvPr/>
        </p:nvSpPr>
        <p:spPr>
          <a:xfrm>
            <a:off x="5354657" y="3818787"/>
            <a:ext cx="20100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Basic English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39D1A1-4049-4AC5-99C3-E8E88FD064DD}"/>
              </a:ext>
            </a:extLst>
          </p:cNvPr>
          <p:cNvSpPr/>
          <p:nvPr/>
        </p:nvSpPr>
        <p:spPr>
          <a:xfrm>
            <a:off x="329336" y="3322259"/>
            <a:ext cx="1895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>
                <a:solidFill>
                  <a:srgbClr val="002060"/>
                </a:solidFill>
                <a:latin typeface="+mj-lt"/>
              </a:rPr>
              <a:t>Assumptions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953FC8-5F7F-475D-9255-3F7655CFE256}"/>
              </a:ext>
            </a:extLst>
          </p:cNvPr>
          <p:cNvSpPr/>
          <p:nvPr/>
        </p:nvSpPr>
        <p:spPr>
          <a:xfrm>
            <a:off x="5354657" y="3320368"/>
            <a:ext cx="1737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>
                <a:solidFill>
                  <a:srgbClr val="002060"/>
                </a:solidFill>
                <a:latin typeface="+mj-lt"/>
              </a:rPr>
              <a:t>Constraints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970B5E-62B9-4E90-A044-252229F87CB4}"/>
              </a:ext>
            </a:extLst>
          </p:cNvPr>
          <p:cNvSpPr txBox="1"/>
          <p:nvPr/>
        </p:nvSpPr>
        <p:spPr>
          <a:xfrm>
            <a:off x="355326" y="1496313"/>
            <a:ext cx="21925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MT</a:t>
            </a:r>
          </a:p>
        </p:txBody>
      </p:sp>
    </p:spTree>
    <p:extLst>
      <p:ext uri="{BB962C8B-B14F-4D97-AF65-F5344CB8AC3E}">
        <p14:creationId xmlns:p14="http://schemas.microsoft.com/office/powerpoint/2010/main" val="2202355573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E883D45-5A2F-4F24-96A8-EDE9757AED74}"/>
              </a:ext>
            </a:extLst>
          </p:cNvPr>
          <p:cNvSpPr txBox="1"/>
          <p:nvPr/>
        </p:nvSpPr>
        <p:spPr>
          <a:xfrm>
            <a:off x="1285224" y="1893332"/>
            <a:ext cx="271333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Translator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F8A9E-B604-44FA-8BC9-CACBDD93558D}"/>
              </a:ext>
            </a:extLst>
          </p:cNvPr>
          <p:cNvSpPr txBox="1"/>
          <p:nvPr/>
        </p:nvSpPr>
        <p:spPr>
          <a:xfrm>
            <a:off x="1285224" y="1341330"/>
            <a:ext cx="141148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68E29-CAD6-4BFF-83EE-127FCA1932A8}"/>
              </a:ext>
            </a:extLst>
          </p:cNvPr>
          <p:cNvSpPr txBox="1"/>
          <p:nvPr/>
        </p:nvSpPr>
        <p:spPr>
          <a:xfrm>
            <a:off x="1285224" y="2402016"/>
            <a:ext cx="271333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 Translator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FA03DA-19D0-4116-832C-903D935BE8B9}"/>
              </a:ext>
            </a:extLst>
          </p:cNvPr>
          <p:cNvSpPr/>
          <p:nvPr/>
        </p:nvSpPr>
        <p:spPr>
          <a:xfrm>
            <a:off x="8116671" y="1945368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Target Language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2716A2-36D0-4AF5-BDFD-C783C01502C9}"/>
              </a:ext>
            </a:extLst>
          </p:cNvPr>
          <p:cNvSpPr/>
          <p:nvPr/>
        </p:nvSpPr>
        <p:spPr>
          <a:xfrm>
            <a:off x="1939509" y="1945370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Source Language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E12E905-B555-4DAF-94B6-AB8E617C7DC8}"/>
              </a:ext>
            </a:extLst>
          </p:cNvPr>
          <p:cNvSpPr/>
          <p:nvPr/>
        </p:nvSpPr>
        <p:spPr>
          <a:xfrm>
            <a:off x="3454411" y="2162172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FBC15D7-FA43-4C4E-9901-EC3CC8B22B89}"/>
              </a:ext>
            </a:extLst>
          </p:cNvPr>
          <p:cNvSpPr/>
          <p:nvPr/>
        </p:nvSpPr>
        <p:spPr>
          <a:xfrm>
            <a:off x="7572519" y="2162172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8CBA1E-50EC-481C-9926-2BEB2C71B3EE}"/>
              </a:ext>
            </a:extLst>
          </p:cNvPr>
          <p:cNvSpPr/>
          <p:nvPr/>
        </p:nvSpPr>
        <p:spPr>
          <a:xfrm>
            <a:off x="3998563" y="1848484"/>
            <a:ext cx="3573956" cy="1070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For each word in SL:</a:t>
            </a:r>
          </a:p>
          <a:p>
            <a:pPr algn="ctr"/>
            <a:r>
              <a:rPr lang="en-GB" i="1" dirty="0">
                <a:solidFill>
                  <a:srgbClr val="00B0F0"/>
                </a:solidFill>
              </a:rPr>
              <a:t>Replace with corresponding </a:t>
            </a:r>
            <a:br>
              <a:rPr lang="en-GB" i="1" dirty="0">
                <a:solidFill>
                  <a:srgbClr val="00B0F0"/>
                </a:solidFill>
              </a:rPr>
            </a:br>
            <a:r>
              <a:rPr lang="en-GB" i="1" dirty="0">
                <a:solidFill>
                  <a:srgbClr val="00B0F0"/>
                </a:solidFill>
              </a:rPr>
              <a:t>word in TL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A3C77C-E11B-46D2-9E86-E424EAEAB430}"/>
              </a:ext>
            </a:extLst>
          </p:cNvPr>
          <p:cNvSpPr/>
          <p:nvPr/>
        </p:nvSpPr>
        <p:spPr>
          <a:xfrm>
            <a:off x="909982" y="3075057"/>
            <a:ext cx="2544429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 The cat on the floor”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EE6C896-14B4-4DFA-A7AD-5D2A3C083C31}"/>
              </a:ext>
            </a:extLst>
          </p:cNvPr>
          <p:cNvSpPr/>
          <p:nvPr/>
        </p:nvSpPr>
        <p:spPr>
          <a:xfrm>
            <a:off x="3454411" y="3212627"/>
            <a:ext cx="4662260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3034B6-8D9D-4215-B03F-753E0EF0DA70}"/>
              </a:ext>
            </a:extLst>
          </p:cNvPr>
          <p:cNvSpPr/>
          <p:nvPr/>
        </p:nvSpPr>
        <p:spPr>
          <a:xfrm>
            <a:off x="8116671" y="3043957"/>
            <a:ext cx="2544429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“Y </a:t>
            </a:r>
            <a:r>
              <a:rPr lang="en-GB" b="1" dirty="0" err="1">
                <a:solidFill>
                  <a:srgbClr val="00B0F0"/>
                </a:solidFill>
              </a:rPr>
              <a:t>cath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 err="1">
                <a:solidFill>
                  <a:srgbClr val="00B0F0"/>
                </a:solidFill>
              </a:rPr>
              <a:t>ar</a:t>
            </a:r>
            <a:r>
              <a:rPr lang="en-GB" b="1" dirty="0">
                <a:solidFill>
                  <a:srgbClr val="00B0F0"/>
                </a:solidFill>
              </a:rPr>
              <a:t> y </a:t>
            </a:r>
            <a:r>
              <a:rPr lang="en-GB" b="1" dirty="0" err="1">
                <a:solidFill>
                  <a:srgbClr val="00B0F0"/>
                </a:solidFill>
              </a:rPr>
              <a:t>llawr</a:t>
            </a:r>
            <a:r>
              <a:rPr lang="en-GB" b="1" dirty="0">
                <a:solidFill>
                  <a:srgbClr val="00B0F0"/>
                </a:solidFill>
              </a:rPr>
              <a:t>”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34FBA0-B51A-4E6C-BA00-11F1545C368A}"/>
              </a:ext>
            </a:extLst>
          </p:cNvPr>
          <p:cNvSpPr/>
          <p:nvPr/>
        </p:nvSpPr>
        <p:spPr>
          <a:xfrm>
            <a:off x="909982" y="4035761"/>
            <a:ext cx="2544429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“Put it on the shelf”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B051D05-EE10-45BA-9CE3-5022E2DED464}"/>
              </a:ext>
            </a:extLst>
          </p:cNvPr>
          <p:cNvSpPr/>
          <p:nvPr/>
        </p:nvSpPr>
        <p:spPr>
          <a:xfrm>
            <a:off x="3454411" y="4173331"/>
            <a:ext cx="4662260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6B4CDA-21E9-4510-8BB0-0C154C047519}"/>
              </a:ext>
            </a:extLst>
          </p:cNvPr>
          <p:cNvSpPr/>
          <p:nvPr/>
        </p:nvSpPr>
        <p:spPr>
          <a:xfrm>
            <a:off x="8116671" y="4035761"/>
            <a:ext cx="2544429" cy="707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</a:t>
            </a:r>
            <a:r>
              <a:rPr lang="en-GB" b="1" dirty="0" err="1">
                <a:solidFill>
                  <a:srgbClr val="00B0F0"/>
                </a:solidFill>
              </a:rPr>
              <a:t>Rhoi</a:t>
            </a:r>
            <a:r>
              <a:rPr lang="en-GB" b="1" dirty="0">
                <a:solidFill>
                  <a:schemeClr val="accent3"/>
                </a:solidFill>
              </a:rPr>
              <a:t>  </a:t>
            </a:r>
            <a:r>
              <a:rPr lang="en-GB" b="1" dirty="0">
                <a:solidFill>
                  <a:srgbClr val="FF0000"/>
                </a:solidFill>
              </a:rPr>
              <a:t>it </a:t>
            </a:r>
            <a:r>
              <a:rPr lang="en-GB" b="1" dirty="0" err="1">
                <a:solidFill>
                  <a:srgbClr val="00B0F0"/>
                </a:solidFill>
              </a:rPr>
              <a:t>ar</a:t>
            </a:r>
            <a:r>
              <a:rPr lang="en-GB" b="1" dirty="0">
                <a:solidFill>
                  <a:srgbClr val="00B0F0"/>
                </a:solidFill>
              </a:rPr>
              <a:t> y </a:t>
            </a:r>
            <a:r>
              <a:rPr lang="en-GB" b="1" dirty="0" err="1">
                <a:solidFill>
                  <a:srgbClr val="00B0F0"/>
                </a:solidFill>
              </a:rPr>
              <a:t>silff</a:t>
            </a:r>
            <a:r>
              <a:rPr lang="en-GB" b="1" dirty="0">
                <a:solidFill>
                  <a:srgbClr val="00B0F0"/>
                </a:solidFill>
              </a:rPr>
              <a:t>”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AA7572-D389-46D1-917F-471A23AA39B3}"/>
              </a:ext>
            </a:extLst>
          </p:cNvPr>
          <p:cNvSpPr/>
          <p:nvPr/>
        </p:nvSpPr>
        <p:spPr>
          <a:xfrm>
            <a:off x="909982" y="3416781"/>
            <a:ext cx="2544429" cy="1415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“The sun did not shine. It was too wet to play.  So we sat in the house all that cold, cold wet day.”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00F4476-A188-449D-B9D6-E9B149513F33}"/>
              </a:ext>
            </a:extLst>
          </p:cNvPr>
          <p:cNvSpPr/>
          <p:nvPr/>
        </p:nvSpPr>
        <p:spPr>
          <a:xfrm>
            <a:off x="3454411" y="3934222"/>
            <a:ext cx="4662260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4B8B7-6424-4568-A3ED-6A1039DFF392}"/>
              </a:ext>
            </a:extLst>
          </p:cNvPr>
          <p:cNvSpPr/>
          <p:nvPr/>
        </p:nvSpPr>
        <p:spPr>
          <a:xfrm>
            <a:off x="355326" y="306166"/>
            <a:ext cx="89082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y-GB" sz="4000" b="1" dirty="0">
                <a:solidFill>
                  <a:srgbClr val="002060"/>
                </a:solidFill>
                <a:latin typeface="+mj-lt"/>
              </a:rPr>
              <a:t>Dictionary Translation - Results </a:t>
            </a:r>
            <a:endParaRPr lang="en-GB" sz="4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9DB40E-611E-4AE5-9A9E-186C615AAAAA}"/>
              </a:ext>
            </a:extLst>
          </p:cNvPr>
          <p:cNvSpPr/>
          <p:nvPr/>
        </p:nvSpPr>
        <p:spPr>
          <a:xfrm>
            <a:off x="8116671" y="3414356"/>
            <a:ext cx="3088581" cy="1415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“Y haul </a:t>
            </a:r>
            <a:r>
              <a:rPr lang="en-GB" b="1" dirty="0">
                <a:solidFill>
                  <a:srgbClr val="FF0000"/>
                </a:solidFill>
              </a:rPr>
              <a:t>did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 err="1">
                <a:solidFill>
                  <a:srgbClr val="00B0F0"/>
                </a:solidFill>
              </a:rPr>
              <a:t>nid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shine</a:t>
            </a:r>
            <a:r>
              <a:rPr lang="en-GB" b="1" dirty="0">
                <a:solidFill>
                  <a:srgbClr val="00B0F0"/>
                </a:solidFill>
              </a:rPr>
              <a:t>. </a:t>
            </a:r>
            <a:r>
              <a:rPr lang="en-GB" b="1" dirty="0">
                <a:solidFill>
                  <a:srgbClr val="FF0000"/>
                </a:solidFill>
              </a:rPr>
              <a:t>It was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too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 err="1">
                <a:solidFill>
                  <a:srgbClr val="00B0F0"/>
                </a:solidFill>
              </a:rPr>
              <a:t>gwlyb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 err="1">
                <a:solidFill>
                  <a:srgbClr val="00B0F0"/>
                </a:solidFill>
              </a:rPr>
              <a:t>i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 err="1">
                <a:solidFill>
                  <a:srgbClr val="00B0F0"/>
                </a:solidFill>
              </a:rPr>
              <a:t>chwarae</a:t>
            </a:r>
            <a:r>
              <a:rPr lang="en-GB" b="1" dirty="0">
                <a:solidFill>
                  <a:srgbClr val="00B0F0"/>
                </a:solidFill>
              </a:rPr>
              <a:t>. Felly </a:t>
            </a:r>
            <a:r>
              <a:rPr lang="en-GB" b="1" dirty="0">
                <a:solidFill>
                  <a:srgbClr val="FF0000"/>
                </a:solidFill>
              </a:rPr>
              <a:t>we sat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 err="1">
                <a:solidFill>
                  <a:srgbClr val="00B0F0"/>
                </a:solidFill>
              </a:rPr>
              <a:t>yn</a:t>
            </a:r>
            <a:r>
              <a:rPr lang="en-GB" b="1" dirty="0">
                <a:solidFill>
                  <a:srgbClr val="00B0F0"/>
                </a:solidFill>
              </a:rPr>
              <a:t> y t</a:t>
            </a:r>
            <a:r>
              <a:rPr lang="cy-GB" b="1" dirty="0">
                <a:solidFill>
                  <a:srgbClr val="00B0F0"/>
                </a:solidFill>
              </a:rPr>
              <a:t>ŷ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 err="1">
                <a:solidFill>
                  <a:srgbClr val="00B0F0"/>
                </a:solidFill>
              </a:rPr>
              <a:t>i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 err="1">
                <a:solidFill>
                  <a:srgbClr val="00B0F0"/>
                </a:solidFill>
              </a:rPr>
              <a:t>gyd</a:t>
            </a:r>
            <a:r>
              <a:rPr lang="en-GB" b="1" dirty="0">
                <a:solidFill>
                  <a:srgbClr val="00B0F0"/>
                </a:solidFill>
              </a:rPr>
              <a:t> bod </a:t>
            </a:r>
            <a:r>
              <a:rPr lang="en-GB" b="1" dirty="0">
                <a:solidFill>
                  <a:srgbClr val="FF0000"/>
                </a:solidFill>
              </a:rPr>
              <a:t>cold</a:t>
            </a:r>
            <a:r>
              <a:rPr lang="en-GB" b="1" dirty="0">
                <a:solidFill>
                  <a:srgbClr val="00B0F0"/>
                </a:solidFill>
              </a:rPr>
              <a:t>, </a:t>
            </a:r>
            <a:r>
              <a:rPr lang="en-GB" b="1" dirty="0">
                <a:solidFill>
                  <a:srgbClr val="FF0000"/>
                </a:solidFill>
              </a:rPr>
              <a:t>cold</a:t>
            </a:r>
            <a:r>
              <a:rPr lang="en-GB" b="1" dirty="0">
                <a:solidFill>
                  <a:srgbClr val="00B0F0"/>
                </a:solidFill>
              </a:rPr>
              <a:t>, </a:t>
            </a:r>
            <a:r>
              <a:rPr lang="en-GB" b="1" dirty="0" err="1">
                <a:solidFill>
                  <a:srgbClr val="00B0F0"/>
                </a:solidFill>
              </a:rPr>
              <a:t>gwlyb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b="1" dirty="0" err="1">
                <a:solidFill>
                  <a:srgbClr val="00B0F0"/>
                </a:solidFill>
              </a:rPr>
              <a:t>diwnord</a:t>
            </a:r>
            <a:r>
              <a:rPr lang="en-GB" b="1" dirty="0">
                <a:solidFill>
                  <a:srgbClr val="00B0F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3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84B8B7-6424-4568-A3ED-6A1039DFF392}"/>
              </a:ext>
            </a:extLst>
          </p:cNvPr>
          <p:cNvSpPr/>
          <p:nvPr/>
        </p:nvSpPr>
        <p:spPr>
          <a:xfrm>
            <a:off x="355326" y="306166"/>
            <a:ext cx="89082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Dictionary Translation - Results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09C3CE-C22F-4FEE-AE6D-292A7C0AC463}"/>
              </a:ext>
            </a:extLst>
          </p:cNvPr>
          <p:cNvSpPr/>
          <p:nvPr/>
        </p:nvSpPr>
        <p:spPr>
          <a:xfrm>
            <a:off x="1104252" y="1524456"/>
            <a:ext cx="3597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In terms of Simplification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A4F15E-627A-43CF-9375-62EBC9F6E780}"/>
              </a:ext>
            </a:extLst>
          </p:cNvPr>
          <p:cNvSpPr txBox="1"/>
          <p:nvPr/>
        </p:nvSpPr>
        <p:spPr>
          <a:xfrm>
            <a:off x="1104251" y="2034860"/>
            <a:ext cx="383970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inputs yield translation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2C393-605B-427C-89DD-583D1F147F4F}"/>
              </a:ext>
            </a:extLst>
          </p:cNvPr>
          <p:cNvSpPr txBox="1"/>
          <p:nvPr/>
        </p:nvSpPr>
        <p:spPr>
          <a:xfrm>
            <a:off x="1104251" y="2545264"/>
            <a:ext cx="383970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input yield partial translations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BAAD13-7531-4980-AB2F-EC82DF7A1A59}"/>
              </a:ext>
            </a:extLst>
          </p:cNvPr>
          <p:cNvSpPr txBox="1"/>
          <p:nvPr/>
        </p:nvSpPr>
        <p:spPr>
          <a:xfrm>
            <a:off x="1104251" y="3363444"/>
            <a:ext cx="383970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“legible” and comprehensible to bilingual readers.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E8D3B2-4B06-42DA-B66F-BB1AC768CB83}"/>
              </a:ext>
            </a:extLst>
          </p:cNvPr>
          <p:cNvSpPr/>
          <p:nvPr/>
        </p:nvSpPr>
        <p:spPr>
          <a:xfrm>
            <a:off x="5666074" y="1524456"/>
            <a:ext cx="3340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In terms of Translation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9FF968-875A-40EB-9E86-19A39DD5F947}"/>
              </a:ext>
            </a:extLst>
          </p:cNvPr>
          <p:cNvSpPr txBox="1"/>
          <p:nvPr/>
        </p:nvSpPr>
        <p:spPr>
          <a:xfrm>
            <a:off x="5666074" y="1977449"/>
            <a:ext cx="27358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is incorrect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32EAFA-A130-401C-8175-6BA2E7F7EB8D}"/>
              </a:ext>
            </a:extLst>
          </p:cNvPr>
          <p:cNvSpPr txBox="1"/>
          <p:nvPr/>
        </p:nvSpPr>
        <p:spPr>
          <a:xfrm>
            <a:off x="5666074" y="3563497"/>
            <a:ext cx="422184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isn’t necessarily preserved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E72516-2697-4771-90F9-EAD69FB91BCD}"/>
              </a:ext>
            </a:extLst>
          </p:cNvPr>
          <p:cNvSpPr txBox="1"/>
          <p:nvPr/>
        </p:nvSpPr>
        <p:spPr>
          <a:xfrm>
            <a:off x="5666073" y="4120068"/>
            <a:ext cx="383970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words are not translated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D9099-9C82-455A-AB5D-B960C3EFB42D}"/>
              </a:ext>
            </a:extLst>
          </p:cNvPr>
          <p:cNvSpPr txBox="1"/>
          <p:nvPr/>
        </p:nvSpPr>
        <p:spPr>
          <a:xfrm>
            <a:off x="6536124" y="2452928"/>
            <a:ext cx="142383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tense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F4FC9-02EE-4BA7-968A-D1D9C40DC694}"/>
              </a:ext>
            </a:extLst>
          </p:cNvPr>
          <p:cNvSpPr txBox="1"/>
          <p:nvPr/>
        </p:nvSpPr>
        <p:spPr>
          <a:xfrm>
            <a:off x="6536123" y="2965144"/>
            <a:ext cx="232958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Structures</a:t>
            </a:r>
          </a:p>
        </p:txBody>
      </p:sp>
    </p:spTree>
    <p:extLst>
      <p:ext uri="{BB962C8B-B14F-4D97-AF65-F5344CB8AC3E}">
        <p14:creationId xmlns:p14="http://schemas.microsoft.com/office/powerpoint/2010/main" val="50913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40" grpId="0" animBg="1"/>
      <p:bldP spid="45" grpId="0"/>
      <p:bldP spid="46" grpId="0" animBg="1"/>
      <p:bldP spid="47" grpId="0" animBg="1"/>
      <p:bldP spid="49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84B8B7-6424-4568-A3ED-6A1039DFF392}"/>
              </a:ext>
            </a:extLst>
          </p:cNvPr>
          <p:cNvSpPr/>
          <p:nvPr/>
        </p:nvSpPr>
        <p:spPr>
          <a:xfrm>
            <a:off x="355326" y="306166"/>
            <a:ext cx="89082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Dictionary Translation - Results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EBF51-7C06-459B-9A4F-9466E42EE758}"/>
              </a:ext>
            </a:extLst>
          </p:cNvPr>
          <p:cNvSpPr/>
          <p:nvPr/>
        </p:nvSpPr>
        <p:spPr>
          <a:xfrm>
            <a:off x="1104252" y="1524456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Improvements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995B1-D95C-4E1B-82AA-5A4433E25B2C}"/>
              </a:ext>
            </a:extLst>
          </p:cNvPr>
          <p:cNvSpPr txBox="1"/>
          <p:nvPr/>
        </p:nvSpPr>
        <p:spPr>
          <a:xfrm>
            <a:off x="1104252" y="2034860"/>
            <a:ext cx="438214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Widen Constraints (BE 1000 Words)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D4578-753C-4D64-A1E7-EBDD7BB0C4C1}"/>
              </a:ext>
            </a:extLst>
          </p:cNvPr>
          <p:cNvSpPr txBox="1"/>
          <p:nvPr/>
        </p:nvSpPr>
        <p:spPr>
          <a:xfrm>
            <a:off x="1104251" y="2578693"/>
            <a:ext cx="173193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AD389-AD66-434D-8B51-FF0E5BB8C9C2}"/>
              </a:ext>
            </a:extLst>
          </p:cNvPr>
          <p:cNvSpPr txBox="1"/>
          <p:nvPr/>
        </p:nvSpPr>
        <p:spPr>
          <a:xfrm>
            <a:off x="1501394" y="3122526"/>
            <a:ext cx="173193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44F85-B087-4C7B-8F31-8F2A6CDD3062}"/>
              </a:ext>
            </a:extLst>
          </p:cNvPr>
          <p:cNvSpPr txBox="1"/>
          <p:nvPr/>
        </p:nvSpPr>
        <p:spPr>
          <a:xfrm>
            <a:off x="1501394" y="3632930"/>
            <a:ext cx="173193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79694-2B7F-41B4-86B0-B11D8981AC78}"/>
              </a:ext>
            </a:extLst>
          </p:cNvPr>
          <p:cNvSpPr txBox="1"/>
          <p:nvPr/>
        </p:nvSpPr>
        <p:spPr>
          <a:xfrm>
            <a:off x="4058613" y="3122526"/>
            <a:ext cx="30578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VSO (Verb Subject Object)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75F76-24BC-4FA3-944A-97D43BD858A4}"/>
              </a:ext>
            </a:extLst>
          </p:cNvPr>
          <p:cNvSpPr txBox="1"/>
          <p:nvPr/>
        </p:nvSpPr>
        <p:spPr>
          <a:xfrm>
            <a:off x="4058613" y="3632930"/>
            <a:ext cx="30578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(Subject Verb Object)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AB6A2-A3A8-42D3-AE8E-83C7F28BAB00}"/>
              </a:ext>
            </a:extLst>
          </p:cNvPr>
          <p:cNvSpPr txBox="1"/>
          <p:nvPr/>
        </p:nvSpPr>
        <p:spPr>
          <a:xfrm>
            <a:off x="1501394" y="4143334"/>
            <a:ext cx="186173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</a:t>
            </a:r>
          </a:p>
        </p:txBody>
      </p:sp>
    </p:spTree>
    <p:extLst>
      <p:ext uri="{BB962C8B-B14F-4D97-AF65-F5344CB8AC3E}">
        <p14:creationId xmlns:p14="http://schemas.microsoft.com/office/powerpoint/2010/main" val="13924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84B8B7-6424-4568-A3ED-6A1039DFF392}"/>
              </a:ext>
            </a:extLst>
          </p:cNvPr>
          <p:cNvSpPr/>
          <p:nvPr/>
        </p:nvSpPr>
        <p:spPr>
          <a:xfrm>
            <a:off x="355326" y="306166"/>
            <a:ext cx="73917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Cryptographic Approaches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0D6D0-03D0-4B2B-B19E-228ACA50505F}"/>
              </a:ext>
            </a:extLst>
          </p:cNvPr>
          <p:cNvSpPr txBox="1"/>
          <p:nvPr/>
        </p:nvSpPr>
        <p:spPr>
          <a:xfrm>
            <a:off x="1104251" y="1702386"/>
            <a:ext cx="40256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Codes &amp; Codebooks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7CBD6-510E-41AB-B89A-DFAC4EAAEAD6}"/>
              </a:ext>
            </a:extLst>
          </p:cNvPr>
          <p:cNvSpPr txBox="1"/>
          <p:nvPr/>
        </p:nvSpPr>
        <p:spPr>
          <a:xfrm>
            <a:off x="1522705" y="2257917"/>
            <a:ext cx="40256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texts of words, sentences or phrases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13C39-C8AA-425F-94E8-CB614F186F7C}"/>
              </a:ext>
            </a:extLst>
          </p:cNvPr>
          <p:cNvSpPr txBox="1"/>
          <p:nvPr/>
        </p:nvSpPr>
        <p:spPr>
          <a:xfrm>
            <a:off x="1522704" y="3075057"/>
            <a:ext cx="40256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up reference tables are used, originally in the form of 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32DDC-2FED-40C1-8B0C-856C44D36DF2}"/>
              </a:ext>
            </a:extLst>
          </p:cNvPr>
          <p:cNvSpPr txBox="1"/>
          <p:nvPr/>
        </p:nvSpPr>
        <p:spPr>
          <a:xfrm>
            <a:off x="6204488" y="1699259"/>
            <a:ext cx="40256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is a form decryption from one language to another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8F3D0-26D3-47A4-ACA6-11D87B545F1B}"/>
              </a:ext>
            </a:extLst>
          </p:cNvPr>
          <p:cNvSpPr/>
          <p:nvPr/>
        </p:nvSpPr>
        <p:spPr>
          <a:xfrm>
            <a:off x="980264" y="1299149"/>
            <a:ext cx="16001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Cryptology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B19308-B967-4FA0-B81E-27FF480F7B23}"/>
              </a:ext>
            </a:extLst>
          </p:cNvPr>
          <p:cNvSpPr/>
          <p:nvPr/>
        </p:nvSpPr>
        <p:spPr>
          <a:xfrm>
            <a:off x="6204488" y="1299149"/>
            <a:ext cx="1773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42878374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84B8B7-6424-4568-A3ED-6A1039DFF392}"/>
              </a:ext>
            </a:extLst>
          </p:cNvPr>
          <p:cNvSpPr/>
          <p:nvPr/>
        </p:nvSpPr>
        <p:spPr>
          <a:xfrm>
            <a:off x="355326" y="306166"/>
            <a:ext cx="73917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Cryptographic Approaches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3BD7C-A028-4F1B-9779-0D2C506C491C}"/>
              </a:ext>
            </a:extLst>
          </p:cNvPr>
          <p:cNvSpPr txBox="1"/>
          <p:nvPr/>
        </p:nvSpPr>
        <p:spPr>
          <a:xfrm>
            <a:off x="1011259" y="1719469"/>
            <a:ext cx="610246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can be seen as a mapping of plaintext to encrypted text. This is similar to translating from source language to target language.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C16E06-F4F6-483C-9D1F-BC2A826B81B5}"/>
              </a:ext>
            </a:extLst>
          </p:cNvPr>
          <p:cNvSpPr/>
          <p:nvPr/>
        </p:nvSpPr>
        <p:spPr>
          <a:xfrm>
            <a:off x="1011260" y="1309973"/>
            <a:ext cx="3767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Cryptographic Translation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E48BE9-6F6C-4450-A873-3465D9905096}"/>
              </a:ext>
            </a:extLst>
          </p:cNvPr>
          <p:cNvSpPr/>
          <p:nvPr/>
        </p:nvSpPr>
        <p:spPr>
          <a:xfrm>
            <a:off x="1237805" y="3068666"/>
            <a:ext cx="2045776" cy="302350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DAB2D-8D7D-431A-8A08-93619CEF5DD1}"/>
              </a:ext>
            </a:extLst>
          </p:cNvPr>
          <p:cNvSpPr/>
          <p:nvPr/>
        </p:nvSpPr>
        <p:spPr>
          <a:xfrm>
            <a:off x="6724205" y="3068665"/>
            <a:ext cx="2045776" cy="3023507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80B58C-2FAF-401D-846E-8C3DC1D24163}"/>
              </a:ext>
            </a:extLst>
          </p:cNvPr>
          <p:cNvCxnSpPr>
            <a:cxnSpLocks/>
          </p:cNvCxnSpPr>
          <p:nvPr/>
        </p:nvCxnSpPr>
        <p:spPr>
          <a:xfrm>
            <a:off x="2478438" y="3422378"/>
            <a:ext cx="498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2838A3-EAD2-484E-9433-3497297C69E0}"/>
              </a:ext>
            </a:extLst>
          </p:cNvPr>
          <p:cNvSpPr txBox="1"/>
          <p:nvPr/>
        </p:nvSpPr>
        <p:spPr>
          <a:xfrm>
            <a:off x="1942188" y="3244334"/>
            <a:ext cx="6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585555-3396-4D7B-9148-C815EF0B57E3}"/>
              </a:ext>
            </a:extLst>
          </p:cNvPr>
          <p:cNvSpPr txBox="1"/>
          <p:nvPr/>
        </p:nvSpPr>
        <p:spPr>
          <a:xfrm>
            <a:off x="7473770" y="3244334"/>
            <a:ext cx="64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804FB5-C91D-4370-AD96-A4116990A291}"/>
              </a:ext>
            </a:extLst>
          </p:cNvPr>
          <p:cNvCxnSpPr>
            <a:cxnSpLocks/>
          </p:cNvCxnSpPr>
          <p:nvPr/>
        </p:nvCxnSpPr>
        <p:spPr>
          <a:xfrm>
            <a:off x="2472793" y="4129534"/>
            <a:ext cx="4989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43E62D-3AE3-43E8-91F1-2DE874F69FB7}"/>
              </a:ext>
            </a:extLst>
          </p:cNvPr>
          <p:cNvSpPr txBox="1"/>
          <p:nvPr/>
        </p:nvSpPr>
        <p:spPr>
          <a:xfrm>
            <a:off x="1851746" y="396460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BB742-085B-4891-B9BE-6510FCD65052}"/>
              </a:ext>
            </a:extLst>
          </p:cNvPr>
          <p:cNvSpPr txBox="1"/>
          <p:nvPr/>
        </p:nvSpPr>
        <p:spPr>
          <a:xfrm>
            <a:off x="7458144" y="3953886"/>
            <a:ext cx="38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AFA314-2563-4EDB-802C-37B067EB597E}"/>
              </a:ext>
            </a:extLst>
          </p:cNvPr>
          <p:cNvCxnSpPr>
            <a:cxnSpLocks/>
          </p:cNvCxnSpPr>
          <p:nvPr/>
        </p:nvCxnSpPr>
        <p:spPr>
          <a:xfrm>
            <a:off x="2467148" y="4722201"/>
            <a:ext cx="4995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8A3240-5ACF-4C31-B374-BB159DA59914}"/>
              </a:ext>
            </a:extLst>
          </p:cNvPr>
          <p:cNvSpPr txBox="1"/>
          <p:nvPr/>
        </p:nvSpPr>
        <p:spPr>
          <a:xfrm>
            <a:off x="1665627" y="4560528"/>
            <a:ext cx="91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2CD4C4-1F86-4385-BCE9-EC259A80A9C6}"/>
              </a:ext>
            </a:extLst>
          </p:cNvPr>
          <p:cNvSpPr txBox="1"/>
          <p:nvPr/>
        </p:nvSpPr>
        <p:spPr>
          <a:xfrm>
            <a:off x="7462480" y="4560528"/>
            <a:ext cx="56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cy-GB" dirty="0"/>
              <a:t>ŷ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FA6BE4-BB62-4F10-96AE-8F59EC9C37D0}"/>
              </a:ext>
            </a:extLst>
          </p:cNvPr>
          <p:cNvCxnSpPr>
            <a:cxnSpLocks/>
          </p:cNvCxnSpPr>
          <p:nvPr/>
        </p:nvCxnSpPr>
        <p:spPr>
          <a:xfrm>
            <a:off x="2478438" y="5499533"/>
            <a:ext cx="498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058B3A-0453-4AE1-AFD5-47C3E1A5C960}"/>
              </a:ext>
            </a:extLst>
          </p:cNvPr>
          <p:cNvSpPr txBox="1"/>
          <p:nvPr/>
        </p:nvSpPr>
        <p:spPr>
          <a:xfrm>
            <a:off x="1779144" y="5314840"/>
            <a:ext cx="9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dirty="0"/>
              <a:t>Door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29AF0-B006-4A4B-AE10-08343F27A960}"/>
              </a:ext>
            </a:extLst>
          </p:cNvPr>
          <p:cNvSpPr txBox="1"/>
          <p:nvPr/>
        </p:nvSpPr>
        <p:spPr>
          <a:xfrm>
            <a:off x="7428226" y="5328844"/>
            <a:ext cx="68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Drws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9E8AF9-E73F-434A-A6F8-8A2BADADA3BE}"/>
              </a:ext>
            </a:extLst>
          </p:cNvPr>
          <p:cNvSpPr txBox="1"/>
          <p:nvPr/>
        </p:nvSpPr>
        <p:spPr>
          <a:xfrm>
            <a:off x="8568503" y="5555549"/>
            <a:ext cx="155822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1-1 Mapping</a:t>
            </a:r>
          </a:p>
        </p:txBody>
      </p:sp>
    </p:spTree>
    <p:extLst>
      <p:ext uri="{BB962C8B-B14F-4D97-AF65-F5344CB8AC3E}">
        <p14:creationId xmlns:p14="http://schemas.microsoft.com/office/powerpoint/2010/main" val="196691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7" grpId="0"/>
      <p:bldP spid="18" grpId="0"/>
      <p:bldP spid="20" grpId="0"/>
      <p:bldP spid="21" grpId="0"/>
      <p:bldP spid="23" grpId="0"/>
      <p:bldP spid="24" grpId="0"/>
      <p:bldP spid="26" grpId="0"/>
      <p:bldP spid="27" grpId="0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84B8B7-6424-4568-A3ED-6A1039DFF392}"/>
              </a:ext>
            </a:extLst>
          </p:cNvPr>
          <p:cNvSpPr/>
          <p:nvPr/>
        </p:nvSpPr>
        <p:spPr>
          <a:xfrm>
            <a:off x="355326" y="306166"/>
            <a:ext cx="73917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Cryptographic Approaches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C16E06-F4F6-483C-9D1F-BC2A826B81B5}"/>
              </a:ext>
            </a:extLst>
          </p:cNvPr>
          <p:cNvSpPr/>
          <p:nvPr/>
        </p:nvSpPr>
        <p:spPr>
          <a:xfrm>
            <a:off x="1011260" y="1309973"/>
            <a:ext cx="3767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Cryptographic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448AC-B799-4F34-A6CE-80039368C81D}"/>
                  </a:ext>
                </a:extLst>
              </p:cNvPr>
              <p:cNvSpPr txBox="1"/>
              <p:nvPr/>
            </p:nvSpPr>
            <p:spPr>
              <a:xfrm>
                <a:off x="1939758" y="2006004"/>
                <a:ext cx="69440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𝑺𝒐𝒖𝒓𝒄𝒆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𝑳𝒂𝒏𝒈𝒖𝒂𝒈𝒆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GB" sz="24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GB" sz="2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…</m:t>
                      </m:r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GB" sz="2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en-GB" sz="2800" b="1" baseline="-25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448AC-B799-4F34-A6CE-80039368C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58" y="2006004"/>
                <a:ext cx="6944052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801F22-1094-4FE5-9077-3A12AFE254A8}"/>
                  </a:ext>
                </a:extLst>
              </p:cNvPr>
              <p:cNvSpPr txBox="1"/>
              <p:nvPr/>
            </p:nvSpPr>
            <p:spPr>
              <a:xfrm>
                <a:off x="1939758" y="2563535"/>
                <a:ext cx="6944052" cy="461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𝑻𝒂𝒓𝒈𝒆𝒕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𝑳𝒂𝒏𝒈𝒖𝒂𝒈𝒆</m:t>
                      </m:r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24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24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…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2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</m:t>
                      </m:r>
                    </m:oMath>
                  </m:oMathPara>
                </a14:m>
                <a:endParaRPr lang="en-GB" sz="2400" b="1" baseline="-25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801F22-1094-4FE5-9077-3A12AFE25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58" y="2563535"/>
                <a:ext cx="6944052" cy="461408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C93F2F-0313-4235-9F3B-2D1A5A351D49}"/>
                  </a:ext>
                </a:extLst>
              </p:cNvPr>
              <p:cNvSpPr txBox="1"/>
              <p:nvPr/>
            </p:nvSpPr>
            <p:spPr>
              <a:xfrm>
                <a:off x="1939758" y="3426300"/>
                <a:ext cx="69440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C93F2F-0313-4235-9F3B-2D1A5A35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58" y="3426300"/>
                <a:ext cx="6944052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CA2AA76-F18B-438C-8DB2-5CBFBE90A56D}"/>
              </a:ext>
            </a:extLst>
          </p:cNvPr>
          <p:cNvSpPr/>
          <p:nvPr/>
        </p:nvSpPr>
        <p:spPr>
          <a:xfrm>
            <a:off x="1011260" y="3928667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Dictionary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AF915B-22FA-4073-A529-2C525A6F7674}"/>
                  </a:ext>
                </a:extLst>
              </p:cNvPr>
              <p:cNvSpPr txBox="1"/>
              <p:nvPr/>
            </p:nvSpPr>
            <p:spPr>
              <a:xfrm>
                <a:off x="1831270" y="4308928"/>
                <a:ext cx="69440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GB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GB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GB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sz="2400" b="1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GB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4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GB" sz="24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𝒙𝒏</m:t>
                    </m:r>
                    <m:r>
                      <a:rPr lang="en-GB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AF915B-22FA-4073-A529-2C525A6F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70" y="4308928"/>
                <a:ext cx="6944052" cy="461665"/>
              </a:xfrm>
              <a:prstGeom prst="rect">
                <a:avLst/>
              </a:prstGeom>
              <a:blipFill>
                <a:blip r:embed="rId5"/>
                <a:stretch>
                  <a:fillRect t="-13158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BE6AC6-D1F8-436A-BE52-950787F6117C}"/>
                  </a:ext>
                </a:extLst>
              </p:cNvPr>
              <p:cNvSpPr txBox="1"/>
              <p:nvPr/>
            </p:nvSpPr>
            <p:spPr>
              <a:xfrm>
                <a:off x="1939758" y="3050992"/>
                <a:ext cx="69440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GB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GB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𝑺𝑳</m:t>
                      </m:r>
                      <m:r>
                        <a:rPr lang="en-GB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⟶</m:t>
                      </m:r>
                      <m:r>
                        <a:rPr lang="en-GB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𝑻𝑳</m:t>
                      </m:r>
                    </m:oMath>
                  </m:oMathPara>
                </a14:m>
                <a:endParaRPr lang="en-GB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BE6AC6-D1F8-436A-BE52-950787F61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58" y="3050992"/>
                <a:ext cx="69440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A78D3A-FF60-4514-880A-61F00430F89F}"/>
                  </a:ext>
                </a:extLst>
              </p:cNvPr>
              <p:cNvSpPr txBox="1"/>
              <p:nvPr/>
            </p:nvSpPr>
            <p:spPr>
              <a:xfrm>
                <a:off x="4289392" y="4791508"/>
                <a:ext cx="22447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GB" sz="24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GB" sz="24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GB" sz="2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</m:oMath>
                </a14:m>
                <a:endParaRPr lang="en-GB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A78D3A-FF60-4514-880A-61F00430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392" y="4791508"/>
                <a:ext cx="2244784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59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82905C-F811-4D77-9E7B-93F89CE0A37E}"/>
                  </a:ext>
                </a:extLst>
              </p:cNvPr>
              <p:cNvSpPr txBox="1"/>
              <p:nvPr/>
            </p:nvSpPr>
            <p:spPr>
              <a:xfrm>
                <a:off x="6972314" y="2176700"/>
                <a:ext cx="190382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𝑨𝒙</m:t>
                      </m:r>
                    </m:oMath>
                  </m:oMathPara>
                </a14:m>
                <a:endParaRPr lang="en-GB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82905C-F811-4D77-9E7B-93F89CE0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14" y="2176700"/>
                <a:ext cx="1903823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994B3-0372-4CCF-B618-08EA12B87BDE}"/>
              </a:ext>
            </a:extLst>
          </p:cNvPr>
          <p:cNvGrpSpPr/>
          <p:nvPr/>
        </p:nvGrpSpPr>
        <p:grpSpPr>
          <a:xfrm>
            <a:off x="7935543" y="1478000"/>
            <a:ext cx="2014780" cy="1923878"/>
            <a:chOff x="5734373" y="1208869"/>
            <a:chExt cx="2014780" cy="19238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698444-EF8C-4A69-9CD7-C612037CF17A}"/>
                </a:ext>
              </a:extLst>
            </p:cNvPr>
            <p:cNvSpPr/>
            <p:nvPr/>
          </p:nvSpPr>
          <p:spPr>
            <a:xfrm>
              <a:off x="5734373" y="1472339"/>
              <a:ext cx="2014780" cy="146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D2544B-672B-4794-AC1D-4B298E3810D0}"/>
                </a:ext>
              </a:extLst>
            </p:cNvPr>
            <p:cNvSpPr/>
            <p:nvPr/>
          </p:nvSpPr>
          <p:spPr>
            <a:xfrm>
              <a:off x="6057333" y="1208869"/>
              <a:ext cx="1368859" cy="1923878"/>
            </a:xfrm>
            <a:prstGeom prst="rect">
              <a:avLst/>
            </a:prstGeom>
            <a:solidFill>
              <a:srgbClr val="DBE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5A0AD65-D36F-4243-854A-EB6DD73C7EB9}"/>
              </a:ext>
            </a:extLst>
          </p:cNvPr>
          <p:cNvSpPr/>
          <p:nvPr/>
        </p:nvSpPr>
        <p:spPr>
          <a:xfrm>
            <a:off x="355326" y="306166"/>
            <a:ext cx="85876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Further  Applications &amp;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22922-24C4-4E79-8280-0925293051D7}"/>
              </a:ext>
            </a:extLst>
          </p:cNvPr>
          <p:cNvSpPr txBox="1"/>
          <p:nvPr/>
        </p:nvSpPr>
        <p:spPr>
          <a:xfrm>
            <a:off x="1068247" y="2044381"/>
            <a:ext cx="313179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Grammatical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472D0-D2D3-4E27-B03D-5F5808C3539E}"/>
              </a:ext>
            </a:extLst>
          </p:cNvPr>
          <p:cNvSpPr/>
          <p:nvPr/>
        </p:nvSpPr>
        <p:spPr>
          <a:xfrm>
            <a:off x="1068248" y="1620329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A226D-CDCC-4A37-A135-3B337985BE34}"/>
              </a:ext>
            </a:extLst>
          </p:cNvPr>
          <p:cNvSpPr txBox="1"/>
          <p:nvPr/>
        </p:nvSpPr>
        <p:spPr>
          <a:xfrm>
            <a:off x="1619041" y="2533886"/>
            <a:ext cx="22245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77EAF-EB79-4ACB-95BB-25BB6F9333D2}"/>
                  </a:ext>
                </a:extLst>
              </p:cNvPr>
              <p:cNvSpPr txBox="1"/>
              <p:nvPr/>
            </p:nvSpPr>
            <p:spPr>
              <a:xfrm>
                <a:off x="6827859" y="2173295"/>
                <a:ext cx="172531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GB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GB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77EAF-EB79-4ACB-95BB-25BB6F933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859" y="2173295"/>
                <a:ext cx="17253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CAEA6B-FD7F-463E-BF33-BDC9129F3F85}"/>
                  </a:ext>
                </a:extLst>
              </p:cNvPr>
              <p:cNvSpPr txBox="1"/>
              <p:nvPr/>
            </p:nvSpPr>
            <p:spPr>
              <a:xfrm>
                <a:off x="4750727" y="2357544"/>
                <a:ext cx="190382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CAEA6B-FD7F-463E-BF33-BDC9129F3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727" y="2357544"/>
                <a:ext cx="1903823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47B8EB-AAB3-40D4-BD7A-CF841BADA27E}"/>
                  </a:ext>
                </a:extLst>
              </p:cNvPr>
              <p:cNvSpPr txBox="1"/>
              <p:nvPr/>
            </p:nvSpPr>
            <p:spPr>
              <a:xfrm>
                <a:off x="4750727" y="1982236"/>
                <a:ext cx="190382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GB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GB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𝑺𝑳</m:t>
                      </m:r>
                      <m:r>
                        <a:rPr lang="en-GB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⟶</m:t>
                      </m:r>
                      <m:r>
                        <a:rPr lang="en-GB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𝑻𝑳</m:t>
                      </m:r>
                    </m:oMath>
                  </m:oMathPara>
                </a14:m>
                <a:endParaRPr lang="en-GB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47B8EB-AAB3-40D4-BD7A-CF841BADA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727" y="1982236"/>
                <a:ext cx="19038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5752FE-BC96-4B68-BABC-54D07F71DAF7}"/>
                  </a:ext>
                </a:extLst>
              </p:cNvPr>
              <p:cNvSpPr txBox="1"/>
              <p:nvPr/>
            </p:nvSpPr>
            <p:spPr>
              <a:xfrm>
                <a:off x="6319400" y="2169890"/>
                <a:ext cx="7618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</m:oMath>
                  </m:oMathPara>
                </a14:m>
                <a:endParaRPr lang="en-GB" sz="24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5752FE-BC96-4B68-BABC-54D07F71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00" y="2169890"/>
                <a:ext cx="76180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E04ACE-560B-4B5D-8AE3-B1365636D205}"/>
                  </a:ext>
                </a:extLst>
              </p:cNvPr>
              <p:cNvSpPr txBox="1"/>
              <p:nvPr/>
            </p:nvSpPr>
            <p:spPr>
              <a:xfrm>
                <a:off x="8024305" y="1743711"/>
                <a:ext cx="190382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GB" sz="20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𝟏𝟏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………</m:t>
                      </m:r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GB" sz="20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GB" sz="20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en-GB" sz="20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E04ACE-560B-4B5D-8AE3-B1365636D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05" y="1743711"/>
                <a:ext cx="1903823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BAA56E-2547-4C3E-BB54-62FCFFA3A246}"/>
                  </a:ext>
                </a:extLst>
              </p:cNvPr>
              <p:cNvSpPr txBox="1"/>
              <p:nvPr/>
            </p:nvSpPr>
            <p:spPr>
              <a:xfrm>
                <a:off x="8024305" y="2595068"/>
                <a:ext cx="190382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GB" sz="20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</m:t>
                      </m:r>
                      <m:r>
                        <a:rPr lang="en-GB" sz="20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………</m:t>
                      </m:r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GB" sz="20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𝒎𝒏</m:t>
                      </m:r>
                    </m:oMath>
                  </m:oMathPara>
                </a14:m>
                <a:endParaRPr lang="en-GB" sz="20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BAA56E-2547-4C3E-BB54-62FCFFA3A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05" y="2595068"/>
                <a:ext cx="1903823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30515E-201B-46E4-A927-B4176A903CB8}"/>
                  </a:ext>
                </a:extLst>
              </p:cNvPr>
              <p:cNvSpPr txBox="1"/>
              <p:nvPr/>
            </p:nvSpPr>
            <p:spPr>
              <a:xfrm>
                <a:off x="8841002" y="1994017"/>
                <a:ext cx="26933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GB" sz="20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30515E-201B-46E4-A927-B4176A903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002" y="1994017"/>
                <a:ext cx="26933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F7AA16-8C01-4243-8F43-361FCB5F2D42}"/>
                  </a:ext>
                </a:extLst>
              </p:cNvPr>
              <p:cNvSpPr txBox="1"/>
              <p:nvPr/>
            </p:nvSpPr>
            <p:spPr>
              <a:xfrm>
                <a:off x="8841002" y="2195167"/>
                <a:ext cx="26933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GB" sz="20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F7AA16-8C01-4243-8F43-361FCB5F2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002" y="2195167"/>
                <a:ext cx="26933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31897B-089D-43FD-AEAA-4BA66F6BD996}"/>
                  </a:ext>
                </a:extLst>
              </p:cNvPr>
              <p:cNvSpPr txBox="1"/>
              <p:nvPr/>
            </p:nvSpPr>
            <p:spPr>
              <a:xfrm>
                <a:off x="8841002" y="2396317"/>
                <a:ext cx="26933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GB" sz="20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31897B-089D-43FD-AEAA-4BA66F6BD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002" y="2396317"/>
                <a:ext cx="26933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554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4" grpId="0" animBg="1"/>
      <p:bldP spid="6" grpId="0"/>
      <p:bldP spid="7" grpId="0" animBg="1"/>
      <p:bldP spid="8" grpId="0"/>
      <p:bldP spid="11" grpId="0"/>
      <p:bldP spid="12" grpId="0"/>
      <p:bldP spid="18" grpId="0"/>
      <p:bldP spid="20" grpId="0"/>
      <p:bldP spid="31" grpId="0"/>
      <p:bldP spid="32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9C3F81-9823-4C90-B455-C0AFEA897067}"/>
              </a:ext>
            </a:extLst>
          </p:cNvPr>
          <p:cNvSpPr/>
          <p:nvPr/>
        </p:nvSpPr>
        <p:spPr>
          <a:xfrm>
            <a:off x="2333767" y="2389245"/>
            <a:ext cx="1514902" cy="875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Language A /</a:t>
            </a:r>
          </a:p>
          <a:p>
            <a:pPr algn="ctr"/>
            <a:r>
              <a:rPr lang="en-GB" dirty="0">
                <a:solidFill>
                  <a:srgbClr val="00B0F0"/>
                </a:solidFill>
              </a:rPr>
              <a:t>Source Language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7C54F-2356-40A8-A2B3-E9422975BF35}"/>
              </a:ext>
            </a:extLst>
          </p:cNvPr>
          <p:cNvSpPr/>
          <p:nvPr/>
        </p:nvSpPr>
        <p:spPr>
          <a:xfrm>
            <a:off x="6451875" y="2380242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i="1" dirty="0">
                <a:solidFill>
                  <a:srgbClr val="00B0F0"/>
                </a:solidFill>
              </a:rPr>
              <a:t>Cath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3B758D-6238-4029-9A88-84AE705D581F}"/>
              </a:ext>
            </a:extLst>
          </p:cNvPr>
          <p:cNvSpPr/>
          <p:nvPr/>
        </p:nvSpPr>
        <p:spPr>
          <a:xfrm>
            <a:off x="2333767" y="2387587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1" dirty="0">
                <a:solidFill>
                  <a:srgbClr val="00B0F0"/>
                </a:solidFill>
              </a:rPr>
              <a:t>Cat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A4DF5C-6810-4A3E-8245-D5AEA83304A7}"/>
              </a:ext>
            </a:extLst>
          </p:cNvPr>
          <p:cNvSpPr/>
          <p:nvPr/>
        </p:nvSpPr>
        <p:spPr>
          <a:xfrm>
            <a:off x="6451875" y="2382596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Language B / Target Language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CE5DA-86BF-4F28-8744-6E58C1087EFB}"/>
              </a:ext>
            </a:extLst>
          </p:cNvPr>
          <p:cNvSpPr/>
          <p:nvPr/>
        </p:nvSpPr>
        <p:spPr>
          <a:xfrm>
            <a:off x="355326" y="306166"/>
            <a:ext cx="57406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>
                <a:solidFill>
                  <a:srgbClr val="002060"/>
                </a:solidFill>
                <a:latin typeface="+mj-lt"/>
              </a:rPr>
              <a:t>Machine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7158F-4F3E-4B30-BFE7-DFB9F7737D80}"/>
              </a:ext>
            </a:extLst>
          </p:cNvPr>
          <p:cNvSpPr txBox="1"/>
          <p:nvPr/>
        </p:nvSpPr>
        <p:spPr>
          <a:xfrm>
            <a:off x="650815" y="1446710"/>
            <a:ext cx="64164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is the  field dedicated to translating by the process of machines and computers.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E1D60-640D-46FD-9108-3BC5E4894368}"/>
              </a:ext>
            </a:extLst>
          </p:cNvPr>
          <p:cNvSpPr/>
          <p:nvPr/>
        </p:nvSpPr>
        <p:spPr>
          <a:xfrm>
            <a:off x="4392821" y="2387587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Computer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7825112-FE41-4685-BD86-F7D9A3EACA03}"/>
              </a:ext>
            </a:extLst>
          </p:cNvPr>
          <p:cNvSpPr/>
          <p:nvPr/>
        </p:nvSpPr>
        <p:spPr>
          <a:xfrm>
            <a:off x="3848669" y="2606046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F9553CA-02E9-49CC-B55D-5CFDEC9C5713}"/>
              </a:ext>
            </a:extLst>
          </p:cNvPr>
          <p:cNvSpPr/>
          <p:nvPr/>
        </p:nvSpPr>
        <p:spPr>
          <a:xfrm>
            <a:off x="5907723" y="2606046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F6ABA6-04FD-4D58-B31C-9D6EDADF4E95}"/>
              </a:ext>
            </a:extLst>
          </p:cNvPr>
          <p:cNvSpPr txBox="1"/>
          <p:nvPr/>
        </p:nvSpPr>
        <p:spPr>
          <a:xfrm>
            <a:off x="355326" y="4692595"/>
            <a:ext cx="19784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Babelfish</a:t>
            </a:r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(1997)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BEA72-8B35-4ED0-B9CA-C1AE6EBFE528}"/>
              </a:ext>
            </a:extLst>
          </p:cNvPr>
          <p:cNvSpPr txBox="1"/>
          <p:nvPr/>
        </p:nvSpPr>
        <p:spPr>
          <a:xfrm>
            <a:off x="355325" y="4155730"/>
            <a:ext cx="197844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SYSTRAN (1996)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6FEBD2-D10B-474B-B7EF-963DFC0BF5C2}"/>
              </a:ext>
            </a:extLst>
          </p:cNvPr>
          <p:cNvSpPr txBox="1"/>
          <p:nvPr/>
        </p:nvSpPr>
        <p:spPr>
          <a:xfrm>
            <a:off x="355325" y="5296274"/>
            <a:ext cx="316565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 (2006)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F7FEBD-873D-4158-8F1A-4CB987664DEA}"/>
              </a:ext>
            </a:extLst>
          </p:cNvPr>
          <p:cNvSpPr/>
          <p:nvPr/>
        </p:nvSpPr>
        <p:spPr>
          <a:xfrm>
            <a:off x="2333766" y="3296608"/>
            <a:ext cx="1514902" cy="419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English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D350A-5883-4CFA-9FC8-97692DD4EC32}"/>
              </a:ext>
            </a:extLst>
          </p:cNvPr>
          <p:cNvSpPr/>
          <p:nvPr/>
        </p:nvSpPr>
        <p:spPr>
          <a:xfrm>
            <a:off x="6451875" y="3303195"/>
            <a:ext cx="1514902" cy="419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Welsh</a:t>
            </a:r>
          </a:p>
        </p:txBody>
      </p:sp>
    </p:spTree>
    <p:extLst>
      <p:ext uri="{BB962C8B-B14F-4D97-AF65-F5344CB8AC3E}">
        <p14:creationId xmlns:p14="http://schemas.microsoft.com/office/powerpoint/2010/main" val="23438623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3" grpId="0" animBg="1"/>
      <p:bldP spid="23" grpId="1" animBg="1"/>
      <p:bldP spid="10" grpId="0" animBg="1"/>
      <p:bldP spid="10" grpId="1" animBg="1"/>
      <p:bldP spid="5" grpId="0" animBg="1"/>
      <p:bldP spid="5" grpId="1" animBg="1"/>
      <p:bldP spid="9" grpId="0" animBg="1"/>
      <p:bldP spid="9" grpId="1" animBg="1"/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14" grpId="0" animBg="1"/>
      <p:bldP spid="14" grpId="1" animBg="1"/>
      <p:bldP spid="17" grpId="0" animBg="1"/>
      <p:bldP spid="1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0AD65-D36F-4243-854A-EB6DD73C7EB9}"/>
              </a:ext>
            </a:extLst>
          </p:cNvPr>
          <p:cNvSpPr/>
          <p:nvPr/>
        </p:nvSpPr>
        <p:spPr>
          <a:xfrm>
            <a:off x="355326" y="306166"/>
            <a:ext cx="85876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Further  Applications &amp;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22922-24C4-4E79-8280-0925293051D7}"/>
              </a:ext>
            </a:extLst>
          </p:cNvPr>
          <p:cNvSpPr txBox="1"/>
          <p:nvPr/>
        </p:nvSpPr>
        <p:spPr>
          <a:xfrm>
            <a:off x="1068247" y="2044381"/>
            <a:ext cx="313179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Grammatical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472D0-D2D3-4E27-B03D-5F5808C3539E}"/>
              </a:ext>
            </a:extLst>
          </p:cNvPr>
          <p:cNvSpPr/>
          <p:nvPr/>
        </p:nvSpPr>
        <p:spPr>
          <a:xfrm>
            <a:off x="1068248" y="1620329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A226D-CDCC-4A37-A135-3B337985BE34}"/>
              </a:ext>
            </a:extLst>
          </p:cNvPr>
          <p:cNvSpPr txBox="1"/>
          <p:nvPr/>
        </p:nvSpPr>
        <p:spPr>
          <a:xfrm>
            <a:off x="1619041" y="2533886"/>
            <a:ext cx="222454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Matrices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C1E501-C140-4E99-93A7-2F861E1D66BF}"/>
              </a:ext>
            </a:extLst>
          </p:cNvPr>
          <p:cNvSpPr txBox="1"/>
          <p:nvPr/>
        </p:nvSpPr>
        <p:spPr>
          <a:xfrm>
            <a:off x="1068247" y="3074710"/>
            <a:ext cx="30252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Statistical Methods for proofing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27440A-FE46-431A-97DB-8CBFF9169A39}"/>
              </a:ext>
            </a:extLst>
          </p:cNvPr>
          <p:cNvSpPr txBox="1"/>
          <p:nvPr/>
        </p:nvSpPr>
        <p:spPr>
          <a:xfrm>
            <a:off x="4747113" y="2044381"/>
            <a:ext cx="20789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Similarity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6FD982-6360-4BF6-8645-6983A37F797B}"/>
              </a:ext>
            </a:extLst>
          </p:cNvPr>
          <p:cNvSpPr/>
          <p:nvPr/>
        </p:nvSpPr>
        <p:spPr>
          <a:xfrm>
            <a:off x="4747113" y="1620329"/>
            <a:ext cx="1396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Research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51F067-7E43-432C-9264-4610BC0743D7}"/>
              </a:ext>
            </a:extLst>
          </p:cNvPr>
          <p:cNvSpPr txBox="1"/>
          <p:nvPr/>
        </p:nvSpPr>
        <p:spPr>
          <a:xfrm>
            <a:off x="4961191" y="3377127"/>
            <a:ext cx="134815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3ED4F1-795E-411F-BC7F-B9CC3714EB2E}"/>
              </a:ext>
            </a:extLst>
          </p:cNvPr>
          <p:cNvSpPr txBox="1"/>
          <p:nvPr/>
        </p:nvSpPr>
        <p:spPr>
          <a:xfrm>
            <a:off x="7898544" y="2167868"/>
            <a:ext cx="267441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more complex translation models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AB28EB-8166-404F-865E-1E6E06D789D9}"/>
              </a:ext>
            </a:extLst>
          </p:cNvPr>
          <p:cNvSpPr/>
          <p:nvPr/>
        </p:nvSpPr>
        <p:spPr>
          <a:xfrm>
            <a:off x="7742002" y="1620329"/>
            <a:ext cx="1396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Goals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307E74-0D41-40E5-AFA4-C4B23C54AB4B}"/>
              </a:ext>
            </a:extLst>
          </p:cNvPr>
          <p:cNvSpPr txBox="1"/>
          <p:nvPr/>
        </p:nvSpPr>
        <p:spPr>
          <a:xfrm>
            <a:off x="4961191" y="2589322"/>
            <a:ext cx="20789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“Closeness of languages”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F7FBCB-8DAA-449F-B6C3-7702E0FF6DA2}"/>
              </a:ext>
            </a:extLst>
          </p:cNvPr>
          <p:cNvSpPr txBox="1"/>
          <p:nvPr/>
        </p:nvSpPr>
        <p:spPr>
          <a:xfrm>
            <a:off x="7898544" y="3023184"/>
            <a:ext cx="267441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text from “Cat in the hat” </a:t>
            </a:r>
          </a:p>
        </p:txBody>
      </p:sp>
    </p:spTree>
    <p:extLst>
      <p:ext uri="{BB962C8B-B14F-4D97-AF65-F5344CB8AC3E}">
        <p14:creationId xmlns:p14="http://schemas.microsoft.com/office/powerpoint/2010/main" val="123195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/>
      <p:bldP spid="33" grpId="0" animBg="1"/>
      <p:bldP spid="36" grpId="0" animBg="1"/>
      <p:bldP spid="40" grpId="0"/>
      <p:bldP spid="41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0AD65-D36F-4243-854A-EB6DD73C7EB9}"/>
              </a:ext>
            </a:extLst>
          </p:cNvPr>
          <p:cNvSpPr/>
          <p:nvPr/>
        </p:nvSpPr>
        <p:spPr>
          <a:xfrm>
            <a:off x="355326" y="306166"/>
            <a:ext cx="3098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D9C9B-6689-4F09-8E80-C3062908E718}"/>
              </a:ext>
            </a:extLst>
          </p:cNvPr>
          <p:cNvSpPr/>
          <p:nvPr/>
        </p:nvSpPr>
        <p:spPr>
          <a:xfrm>
            <a:off x="1109538" y="1920580"/>
            <a:ext cx="1590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F3398-7376-43F5-AB9E-EA84441FC8B9}"/>
              </a:ext>
            </a:extLst>
          </p:cNvPr>
          <p:cNvSpPr txBox="1"/>
          <p:nvPr/>
        </p:nvSpPr>
        <p:spPr>
          <a:xfrm>
            <a:off x="1109537" y="2320690"/>
            <a:ext cx="9677733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Machine Translation  - Warren Weaver Memorandum - Rockefeller Foundation:</a:t>
            </a:r>
          </a:p>
          <a:p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http://www.mt-archive.info/Weaver-1949.pdf</a:t>
            </a:r>
          </a:p>
          <a:p>
            <a:endParaRPr lang="en-GB" sz="2800" b="1" baseline="-25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history of machine translation in a nutshell  - John Hutchins:</a:t>
            </a:r>
          </a:p>
          <a:p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http://hutchinsweb.me.uk/Nutshell-2005.pdf</a:t>
            </a:r>
          </a:p>
          <a:p>
            <a:endParaRPr lang="en-GB" sz="2800" b="1" baseline="-25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Ten years of Google Translate - Barak </a:t>
            </a:r>
            <a:r>
              <a:rPr lang="en-GB" sz="2800" b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Turovsky</a:t>
            </a:r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2800" b="1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blog.google</a:t>
            </a:r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/products/translate/ten-years-of-google-translate</a:t>
            </a:r>
          </a:p>
          <a:p>
            <a:endParaRPr lang="en-GB" sz="2800" b="1" baseline="-25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Simple Model Outlining Translation Technology:</a:t>
            </a:r>
          </a:p>
          <a:p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https://archive.is/20120716095630/http://tandibusiness.blogspot.de/2006/02/simple-model-outlining-translation.html#selection-179.0-179.47</a:t>
            </a:r>
          </a:p>
        </p:txBody>
      </p:sp>
    </p:spTree>
    <p:extLst>
      <p:ext uri="{BB962C8B-B14F-4D97-AF65-F5344CB8AC3E}">
        <p14:creationId xmlns:p14="http://schemas.microsoft.com/office/powerpoint/2010/main" val="347178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0AD65-D36F-4243-854A-EB6DD73C7EB9}"/>
              </a:ext>
            </a:extLst>
          </p:cNvPr>
          <p:cNvSpPr/>
          <p:nvPr/>
        </p:nvSpPr>
        <p:spPr>
          <a:xfrm>
            <a:off x="355326" y="306166"/>
            <a:ext cx="3098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D9C9B-6689-4F09-8E80-C3062908E718}"/>
              </a:ext>
            </a:extLst>
          </p:cNvPr>
          <p:cNvSpPr/>
          <p:nvPr/>
        </p:nvSpPr>
        <p:spPr>
          <a:xfrm>
            <a:off x="1109538" y="1920580"/>
            <a:ext cx="1590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F3398-7376-43F5-AB9E-EA84441FC8B9}"/>
              </a:ext>
            </a:extLst>
          </p:cNvPr>
          <p:cNvSpPr txBox="1"/>
          <p:nvPr/>
        </p:nvSpPr>
        <p:spPr>
          <a:xfrm>
            <a:off x="1109537" y="2320690"/>
            <a:ext cx="967773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Different types of Machine Translation:</a:t>
            </a:r>
          </a:p>
          <a:p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https://localizeblog.com/types-of-machine-translation/</a:t>
            </a:r>
          </a:p>
          <a:p>
            <a:endParaRPr lang="en-GB" sz="2800" b="1" baseline="-25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Proceedings </a:t>
            </a:r>
            <a:r>
              <a:rPr lang="en-GB" sz="2800" b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ICWIT</a:t>
            </a:r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2012 160 Theoretical Overview of Machine translation:</a:t>
            </a:r>
          </a:p>
          <a:p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http://citeseerx.ist.psu.edu/viewdoc/download?doi=10.1.1.416.1463&amp;rep=rep1&amp;type=pdf#page=176</a:t>
            </a:r>
          </a:p>
        </p:txBody>
      </p:sp>
    </p:spTree>
    <p:extLst>
      <p:ext uri="{BB962C8B-B14F-4D97-AF65-F5344CB8AC3E}">
        <p14:creationId xmlns:p14="http://schemas.microsoft.com/office/powerpoint/2010/main" val="39152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0AD65-D36F-4243-854A-EB6DD73C7EB9}"/>
              </a:ext>
            </a:extLst>
          </p:cNvPr>
          <p:cNvSpPr/>
          <p:nvPr/>
        </p:nvSpPr>
        <p:spPr>
          <a:xfrm>
            <a:off x="355326" y="306166"/>
            <a:ext cx="3098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D9C9B-6689-4F09-8E80-C3062908E718}"/>
              </a:ext>
            </a:extLst>
          </p:cNvPr>
          <p:cNvSpPr/>
          <p:nvPr/>
        </p:nvSpPr>
        <p:spPr>
          <a:xfrm>
            <a:off x="1109538" y="1920580"/>
            <a:ext cx="1590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F3398-7376-43F5-AB9E-EA84441FC8B9}"/>
              </a:ext>
            </a:extLst>
          </p:cNvPr>
          <p:cNvSpPr txBox="1"/>
          <p:nvPr/>
        </p:nvSpPr>
        <p:spPr>
          <a:xfrm>
            <a:off x="1109537" y="2320690"/>
            <a:ext cx="9677733" cy="15286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Basic English - Charles K Ogden:</a:t>
            </a:r>
          </a:p>
          <a:p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http://ogden.basic-english.org/be0.html</a:t>
            </a:r>
          </a:p>
          <a:p>
            <a:endParaRPr lang="en-GB" sz="2800" b="1" baseline="-25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Ronald E. </a:t>
            </a:r>
            <a:r>
              <a:rPr lang="en-GB" sz="2800" b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Wyllys</a:t>
            </a:r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 Empirical and Theoretical Bases of </a:t>
            </a:r>
            <a:r>
              <a:rPr lang="en-GB" sz="2800" b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Zipf’s</a:t>
            </a:r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Law:</a:t>
            </a:r>
          </a:p>
          <a:p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https://www.ideals.illinois.edu/bitstream/handle/2142/7182/librarytrendsv30i1g\_opt.pdf</a:t>
            </a:r>
          </a:p>
        </p:txBody>
      </p:sp>
    </p:spTree>
    <p:extLst>
      <p:ext uri="{BB962C8B-B14F-4D97-AF65-F5344CB8AC3E}">
        <p14:creationId xmlns:p14="http://schemas.microsoft.com/office/powerpoint/2010/main" val="12854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0AD65-D36F-4243-854A-EB6DD73C7EB9}"/>
              </a:ext>
            </a:extLst>
          </p:cNvPr>
          <p:cNvSpPr/>
          <p:nvPr/>
        </p:nvSpPr>
        <p:spPr>
          <a:xfrm>
            <a:off x="355326" y="306166"/>
            <a:ext cx="3098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D9C9B-6689-4F09-8E80-C3062908E718}"/>
              </a:ext>
            </a:extLst>
          </p:cNvPr>
          <p:cNvSpPr/>
          <p:nvPr/>
        </p:nvSpPr>
        <p:spPr>
          <a:xfrm>
            <a:off x="1109538" y="1920580"/>
            <a:ext cx="1590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F3398-7376-43F5-AB9E-EA84441FC8B9}"/>
              </a:ext>
            </a:extLst>
          </p:cNvPr>
          <p:cNvSpPr txBox="1"/>
          <p:nvPr/>
        </p:nvSpPr>
        <p:spPr>
          <a:xfrm>
            <a:off x="1109537" y="2320690"/>
            <a:ext cx="9677733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History of U.S. Communications Security (Volumes I and II):</a:t>
            </a:r>
          </a:p>
          <a:p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https://www.governmentattic.org/18docs/Hist_US_COMSEC_Boak_NSA_1973u.pdf</a:t>
            </a:r>
          </a:p>
          <a:p>
            <a:endParaRPr lang="en-GB" sz="2800" b="1" baseline="-25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Exploiting Similarities among Languages for Machine Translation:</a:t>
            </a:r>
          </a:p>
          <a:p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https://arxiv.org/pdf/1309.4168.pdf</a:t>
            </a:r>
          </a:p>
          <a:p>
            <a:endParaRPr lang="en-GB" sz="2800" b="1" baseline="-25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Efficient Estimation of Word Representations in Vector Space:</a:t>
            </a:r>
          </a:p>
          <a:p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https://arxiv.org/pdf/1301.3781.pdf</a:t>
            </a:r>
          </a:p>
          <a:p>
            <a:endParaRPr lang="en-GB" sz="2800" b="1" baseline="-25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1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0AD65-D36F-4243-854A-EB6DD73C7EB9}"/>
              </a:ext>
            </a:extLst>
          </p:cNvPr>
          <p:cNvSpPr/>
          <p:nvPr/>
        </p:nvSpPr>
        <p:spPr>
          <a:xfrm>
            <a:off x="355326" y="306166"/>
            <a:ext cx="3098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7D9C9B-6689-4F09-8E80-C3062908E718}"/>
              </a:ext>
            </a:extLst>
          </p:cNvPr>
          <p:cNvSpPr/>
          <p:nvPr/>
        </p:nvSpPr>
        <p:spPr>
          <a:xfrm>
            <a:off x="1109538" y="1920580"/>
            <a:ext cx="1590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1" dirty="0">
                <a:solidFill>
                  <a:srgbClr val="002060"/>
                </a:solidFill>
                <a:latin typeface="+mj-lt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F3398-7376-43F5-AB9E-EA84441FC8B9}"/>
              </a:ext>
            </a:extLst>
          </p:cNvPr>
          <p:cNvSpPr txBox="1"/>
          <p:nvPr/>
        </p:nvSpPr>
        <p:spPr>
          <a:xfrm>
            <a:off x="1109537" y="2320690"/>
            <a:ext cx="967773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Business Dynamics:</a:t>
            </a:r>
          </a:p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Systems Thinking and Modelling for a Complex World:</a:t>
            </a:r>
          </a:p>
          <a:p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Textbook – Errata Contains </a:t>
            </a:r>
            <a:r>
              <a:rPr lang="en-GB" sz="2800" b="1" i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RMSE</a:t>
            </a:r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equation </a:t>
            </a:r>
          </a:p>
          <a:p>
            <a:endParaRPr lang="en-GB" sz="2800" b="1" baseline="-25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GB" sz="28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Cat in the Hat - Dr Seuss:</a:t>
            </a:r>
          </a:p>
          <a:p>
            <a:r>
              <a:rPr lang="en-GB" sz="28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https://www.oatridge.co.uk/poems/d/dr-seuss-cat-in-the-hat.php</a:t>
            </a:r>
          </a:p>
        </p:txBody>
      </p:sp>
    </p:spTree>
    <p:extLst>
      <p:ext uri="{BB962C8B-B14F-4D97-AF65-F5344CB8AC3E}">
        <p14:creationId xmlns:p14="http://schemas.microsoft.com/office/powerpoint/2010/main" val="360886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BCE5DA-86BF-4F28-8744-6E58C1087EFB}"/>
              </a:ext>
            </a:extLst>
          </p:cNvPr>
          <p:cNvSpPr/>
          <p:nvPr/>
        </p:nvSpPr>
        <p:spPr>
          <a:xfrm>
            <a:off x="355326" y="306166"/>
            <a:ext cx="57406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>
                <a:solidFill>
                  <a:srgbClr val="002060"/>
                </a:solidFill>
                <a:latin typeface="+mj-lt"/>
              </a:rPr>
              <a:t>Machine Translation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537745-1AB7-4788-9C97-E66D98797D7F}"/>
              </a:ext>
            </a:extLst>
          </p:cNvPr>
          <p:cNvSpPr/>
          <p:nvPr/>
        </p:nvSpPr>
        <p:spPr>
          <a:xfrm>
            <a:off x="7232745" y="1246491"/>
            <a:ext cx="3405809" cy="35095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3FF8C0-82C7-42E9-8B8A-985CE3F65653}"/>
              </a:ext>
            </a:extLst>
          </p:cNvPr>
          <p:cNvSpPr/>
          <p:nvPr/>
        </p:nvSpPr>
        <p:spPr>
          <a:xfrm>
            <a:off x="6381293" y="2981883"/>
            <a:ext cx="3405809" cy="35095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1BE5E3-20CE-4C1E-9699-853922209D12}"/>
              </a:ext>
            </a:extLst>
          </p:cNvPr>
          <p:cNvGrpSpPr/>
          <p:nvPr/>
        </p:nvGrpSpPr>
        <p:grpSpPr>
          <a:xfrm>
            <a:off x="5529840" y="1246491"/>
            <a:ext cx="3405810" cy="3509540"/>
            <a:chOff x="5529840" y="1246491"/>
            <a:chExt cx="3405810" cy="35095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62438-5C7C-4248-98B6-53E8B691D5BB}"/>
                </a:ext>
              </a:extLst>
            </p:cNvPr>
            <p:cNvSpPr/>
            <p:nvPr/>
          </p:nvSpPr>
          <p:spPr>
            <a:xfrm>
              <a:off x="5529841" y="1246491"/>
              <a:ext cx="3405809" cy="3509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D4F437-E599-4F9A-B771-C7138E652965}"/>
                </a:ext>
              </a:extLst>
            </p:cNvPr>
            <p:cNvSpPr/>
            <p:nvPr/>
          </p:nvSpPr>
          <p:spPr>
            <a:xfrm>
              <a:off x="5529840" y="1246491"/>
              <a:ext cx="3405809" cy="35095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6B8EA81F-32FA-4932-9A73-334CE1CCAB38}"/>
              </a:ext>
            </a:extLst>
          </p:cNvPr>
          <p:cNvSpPr/>
          <p:nvPr/>
        </p:nvSpPr>
        <p:spPr>
          <a:xfrm>
            <a:off x="7232744" y="1246491"/>
            <a:ext cx="3405809" cy="350954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364D8D-1A06-4369-8A8A-4C458D2E2BF7}"/>
              </a:ext>
            </a:extLst>
          </p:cNvPr>
          <p:cNvSpPr/>
          <p:nvPr/>
        </p:nvSpPr>
        <p:spPr>
          <a:xfrm>
            <a:off x="6381293" y="2986694"/>
            <a:ext cx="3405809" cy="35095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1DA2B-9EFF-45D7-B39E-E504F913A8B9}"/>
              </a:ext>
            </a:extLst>
          </p:cNvPr>
          <p:cNvSpPr txBox="1"/>
          <p:nvPr/>
        </p:nvSpPr>
        <p:spPr>
          <a:xfrm>
            <a:off x="5002242" y="1014052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Automatic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DFD16-3C74-4AD2-8D41-8E191B84CBDB}"/>
              </a:ext>
            </a:extLst>
          </p:cNvPr>
          <p:cNvSpPr txBox="1"/>
          <p:nvPr/>
        </p:nvSpPr>
        <p:spPr>
          <a:xfrm>
            <a:off x="9885128" y="119871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Quality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72767-B605-4AD0-AE40-44CF48EEB8F0}"/>
              </a:ext>
            </a:extLst>
          </p:cNvPr>
          <p:cNvSpPr txBox="1"/>
          <p:nvPr/>
        </p:nvSpPr>
        <p:spPr>
          <a:xfrm>
            <a:off x="9057376" y="6056594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Unrestricted Texts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A7FB6-2EF8-44B5-9F4D-F66277C14676}"/>
              </a:ext>
            </a:extLst>
          </p:cNvPr>
          <p:cNvSpPr txBox="1"/>
          <p:nvPr/>
        </p:nvSpPr>
        <p:spPr>
          <a:xfrm>
            <a:off x="8314879" y="3871363"/>
            <a:ext cx="14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latin typeface="Arial" panose="020B0604020202020204" pitchFamily="34" charset="0"/>
                <a:cs typeface="Arial" panose="020B0604020202020204" pitchFamily="34" charset="0"/>
              </a:rPr>
              <a:t>Human Translation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A8E32-534A-4BBA-BF6C-EE3BF9EAA41E}"/>
              </a:ext>
            </a:extLst>
          </p:cNvPr>
          <p:cNvSpPr txBox="1"/>
          <p:nvPr/>
        </p:nvSpPr>
        <p:spPr>
          <a:xfrm>
            <a:off x="7288410" y="1954827"/>
            <a:ext cx="14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latin typeface="Arial" panose="020B0604020202020204" pitchFamily="34" charset="0"/>
                <a:cs typeface="Arial" panose="020B0604020202020204" pitchFamily="34" charset="0"/>
              </a:rPr>
              <a:t>Restricted Translation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1B195-8508-4CA1-8E78-5FCBA2069482}"/>
              </a:ext>
            </a:extLst>
          </p:cNvPr>
          <p:cNvSpPr txBox="1"/>
          <p:nvPr/>
        </p:nvSpPr>
        <p:spPr>
          <a:xfrm>
            <a:off x="6288817" y="3782760"/>
            <a:ext cx="148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B7E6C-FE8F-468D-AAAC-95CAC43AEB45}"/>
              </a:ext>
            </a:extLst>
          </p:cNvPr>
          <p:cNvSpPr txBox="1"/>
          <p:nvPr/>
        </p:nvSpPr>
        <p:spPr>
          <a:xfrm>
            <a:off x="4392543" y="1383384"/>
            <a:ext cx="164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Translation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91BCF-7AFB-4AC0-81F2-29F96F0D2FC9}"/>
              </a:ext>
            </a:extLst>
          </p:cNvPr>
          <p:cNvSpPr txBox="1"/>
          <p:nvPr/>
        </p:nvSpPr>
        <p:spPr>
          <a:xfrm>
            <a:off x="7288410" y="2482197"/>
            <a:ext cx="1484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GB" sz="1050" i="1">
                <a:latin typeface="Arial" panose="020B0604020202020204" pitchFamily="34" charset="0"/>
                <a:cs typeface="Arial" panose="020B0604020202020204" pitchFamily="34" charset="0"/>
              </a:rPr>
              <a:t> Medical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8A1F7-C3CB-4C7F-A555-719F793514A1}"/>
              </a:ext>
            </a:extLst>
          </p:cNvPr>
          <p:cNvSpPr txBox="1"/>
          <p:nvPr/>
        </p:nvSpPr>
        <p:spPr>
          <a:xfrm>
            <a:off x="6381292" y="4346059"/>
            <a:ext cx="1764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GB" sz="1100" i="1">
                <a:latin typeface="Arial" panose="020B0604020202020204" pitchFamily="34" charset="0"/>
                <a:cs typeface="Arial" panose="020B0604020202020204" pitchFamily="34" charset="0"/>
              </a:rPr>
              <a:t> Google Translate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4732C7-142F-4DE8-A38B-B9EA96938851}"/>
              </a:ext>
            </a:extLst>
          </p:cNvPr>
          <p:cNvSpPr txBox="1"/>
          <p:nvPr/>
        </p:nvSpPr>
        <p:spPr>
          <a:xfrm>
            <a:off x="727304" y="1274865"/>
            <a:ext cx="241920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Reports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Journals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Documents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DE4980-9C17-4751-8AC1-309FB8712C19}"/>
              </a:ext>
            </a:extLst>
          </p:cNvPr>
          <p:cNvSpPr/>
          <p:nvPr/>
        </p:nvSpPr>
        <p:spPr>
          <a:xfrm>
            <a:off x="5539891" y="1252139"/>
            <a:ext cx="3405809" cy="35095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1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6" grpId="0" animBg="1"/>
      <p:bldP spid="7" grpId="0" animBg="1"/>
      <p:bldP spid="8" grpId="0"/>
      <p:bldP spid="8" grpId="1"/>
      <p:bldP spid="9" grpId="0"/>
      <p:bldP spid="10" grpId="0"/>
      <p:bldP spid="11" grpId="0"/>
      <p:bldP spid="12" grpId="0"/>
      <p:bldP spid="13" grpId="0"/>
      <p:bldP spid="14" grpId="0"/>
      <p:bldP spid="18" grpId="0"/>
      <p:bldP spid="19" grpId="0"/>
      <p:bldP spid="25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3391C26-B77E-44CA-81FF-6E4D240CF03E}"/>
              </a:ext>
            </a:extLst>
          </p:cNvPr>
          <p:cNvSpPr/>
          <p:nvPr/>
        </p:nvSpPr>
        <p:spPr>
          <a:xfrm>
            <a:off x="9102085" y="2281832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Rules for TL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E204FB-D7C0-4646-9CBA-7C8B4ADB7D9E}"/>
              </a:ext>
            </a:extLst>
          </p:cNvPr>
          <p:cNvSpPr/>
          <p:nvPr/>
        </p:nvSpPr>
        <p:spPr>
          <a:xfrm>
            <a:off x="7043031" y="2286823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Statistical  Translation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6508CD-CDF3-410F-9EEF-F2107EDDC7C4}"/>
              </a:ext>
            </a:extLst>
          </p:cNvPr>
          <p:cNvSpPr/>
          <p:nvPr/>
        </p:nvSpPr>
        <p:spPr>
          <a:xfrm>
            <a:off x="7043031" y="2286823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Rules for  SL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387A35-DBDA-40D0-AF87-1EC93E9F34D0}"/>
              </a:ext>
            </a:extLst>
          </p:cNvPr>
          <p:cNvSpPr/>
          <p:nvPr/>
        </p:nvSpPr>
        <p:spPr>
          <a:xfrm>
            <a:off x="9102085" y="2281832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Target Language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F6CB4-18A4-4772-A510-57BC16D2F002}"/>
              </a:ext>
            </a:extLst>
          </p:cNvPr>
          <p:cNvSpPr/>
          <p:nvPr/>
        </p:nvSpPr>
        <p:spPr>
          <a:xfrm>
            <a:off x="4983977" y="2293554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Source Language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4EF557-ADD9-468F-B647-72DB7B1AC9CD}"/>
              </a:ext>
            </a:extLst>
          </p:cNvPr>
          <p:cNvSpPr/>
          <p:nvPr/>
        </p:nvSpPr>
        <p:spPr>
          <a:xfrm>
            <a:off x="9102085" y="3695748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Target Language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E8ADD6-FEA1-40A7-A481-867E249C55B9}"/>
              </a:ext>
            </a:extLst>
          </p:cNvPr>
          <p:cNvSpPr/>
          <p:nvPr/>
        </p:nvSpPr>
        <p:spPr>
          <a:xfrm>
            <a:off x="4983977" y="2293554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Source Language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CE5DA-86BF-4F28-8744-6E58C1087EFB}"/>
              </a:ext>
            </a:extLst>
          </p:cNvPr>
          <p:cNvSpPr/>
          <p:nvPr/>
        </p:nvSpPr>
        <p:spPr>
          <a:xfrm>
            <a:off x="355326" y="306166"/>
            <a:ext cx="81243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>
                <a:solidFill>
                  <a:srgbClr val="002060"/>
                </a:solidFill>
                <a:latin typeface="+mj-lt"/>
              </a:rPr>
              <a:t>Types of Machine Translation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E93D48-37D3-4EA2-83C3-F396153D9100}"/>
              </a:ext>
            </a:extLst>
          </p:cNvPr>
          <p:cNvSpPr txBox="1"/>
          <p:nvPr/>
        </p:nvSpPr>
        <p:spPr>
          <a:xfrm>
            <a:off x="650815" y="1446710"/>
            <a:ext cx="73159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can be broken down into a short generalised list: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1BFA5-93DE-4B46-A0F8-48786BC95429}"/>
              </a:ext>
            </a:extLst>
          </p:cNvPr>
          <p:cNvSpPr txBox="1"/>
          <p:nvPr/>
        </p:nvSpPr>
        <p:spPr>
          <a:xfrm>
            <a:off x="1294587" y="2093499"/>
            <a:ext cx="21925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MT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13563-7923-479C-A78E-A15C60604D6C}"/>
              </a:ext>
            </a:extLst>
          </p:cNvPr>
          <p:cNvSpPr txBox="1"/>
          <p:nvPr/>
        </p:nvSpPr>
        <p:spPr>
          <a:xfrm>
            <a:off x="1294587" y="2701807"/>
            <a:ext cx="21925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76D5E47-3E55-4B76-8E4F-88D17FA405E7}"/>
              </a:ext>
            </a:extLst>
          </p:cNvPr>
          <p:cNvSpPr/>
          <p:nvPr/>
        </p:nvSpPr>
        <p:spPr>
          <a:xfrm>
            <a:off x="6498879" y="2505282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B5EC58B-BD02-4A00-BFF5-041430183D00}"/>
              </a:ext>
            </a:extLst>
          </p:cNvPr>
          <p:cNvSpPr/>
          <p:nvPr/>
        </p:nvSpPr>
        <p:spPr>
          <a:xfrm>
            <a:off x="8557933" y="2505282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779F5B-1A21-4A5A-B54C-0C4F38E2E67C}"/>
              </a:ext>
            </a:extLst>
          </p:cNvPr>
          <p:cNvSpPr/>
          <p:nvPr/>
        </p:nvSpPr>
        <p:spPr>
          <a:xfrm rot="5400000">
            <a:off x="9587459" y="3205593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EBC88B-65C6-4101-B89D-7523ACE476E8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 flipH="1">
            <a:off x="6891098" y="3163692"/>
            <a:ext cx="909384" cy="7873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1EEF73-9D4D-473F-865B-DB8EBF7D64F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891098" y="3132804"/>
            <a:ext cx="2189932" cy="8182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CFAAA4C-09AB-49F8-B696-25300F0AFEB0}"/>
              </a:ext>
            </a:extLst>
          </p:cNvPr>
          <p:cNvSpPr txBox="1"/>
          <p:nvPr/>
        </p:nvSpPr>
        <p:spPr>
          <a:xfrm>
            <a:off x="5794832" y="3951041"/>
            <a:ext cx="219253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Tense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832A1E4-3768-4E4F-AF83-787199AA7B9C}"/>
              </a:ext>
            </a:extLst>
          </p:cNvPr>
          <p:cNvSpPr/>
          <p:nvPr/>
        </p:nvSpPr>
        <p:spPr>
          <a:xfrm>
            <a:off x="6498879" y="2505282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94B61090-8C1F-45C7-AFF7-70E4247D230C}"/>
              </a:ext>
            </a:extLst>
          </p:cNvPr>
          <p:cNvSpPr/>
          <p:nvPr/>
        </p:nvSpPr>
        <p:spPr>
          <a:xfrm>
            <a:off x="8557933" y="2505282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83CE34-0CF0-497D-BD7C-BB63577C87A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7087207" y="3158633"/>
            <a:ext cx="713278" cy="7873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2F80C2A-26E0-4D5D-8A1A-048398A7CAE1}"/>
              </a:ext>
            </a:extLst>
          </p:cNvPr>
          <p:cNvSpPr txBox="1"/>
          <p:nvPr/>
        </p:nvSpPr>
        <p:spPr>
          <a:xfrm>
            <a:off x="5794831" y="3945982"/>
            <a:ext cx="258475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Theorem for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or Sentences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 for proofing and errors</a:t>
            </a:r>
          </a:p>
        </p:txBody>
      </p:sp>
    </p:spTree>
    <p:extLst>
      <p:ext uri="{BB962C8B-B14F-4D97-AF65-F5344CB8AC3E}">
        <p14:creationId xmlns:p14="http://schemas.microsoft.com/office/powerpoint/2010/main" val="32796353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61" grpId="0" animBg="1"/>
      <p:bldP spid="61" grpId="1" animBg="1"/>
      <p:bldP spid="31" grpId="0" animBg="1"/>
      <p:bldP spid="31" grpId="1" animBg="1"/>
      <p:bldP spid="62" grpId="0" animBg="1"/>
      <p:bldP spid="62" grpId="1" animBg="1"/>
      <p:bldP spid="65" grpId="0" animBg="1"/>
      <p:bldP spid="65" grpId="1" animBg="1"/>
      <p:bldP spid="36" grpId="0" animBg="1"/>
      <p:bldP spid="36" grpId="1" animBg="1"/>
      <p:bldP spid="35" grpId="0" animBg="1"/>
      <p:bldP spid="35" grpId="1" animBg="1"/>
      <p:bldP spid="21" grpId="0" animBg="1"/>
      <p:bldP spid="22" grpId="0" animBg="1"/>
      <p:bldP spid="26" grpId="0" animBg="1"/>
      <p:bldP spid="33" grpId="0" animBg="1"/>
      <p:bldP spid="33" grpId="1" animBg="1"/>
      <p:bldP spid="34" grpId="0" animBg="1"/>
      <p:bldP spid="34" grpId="1" animBg="1"/>
      <p:bldP spid="37" grpId="0" animBg="1"/>
      <p:bldP spid="37" grpId="1" animBg="1"/>
      <p:bldP spid="46" grpId="0" animBg="1"/>
      <p:bldP spid="46" grpId="1" animBg="1"/>
      <p:bldP spid="63" grpId="0" animBg="1"/>
      <p:bldP spid="63" grpId="1" animBg="1"/>
      <p:bldP spid="64" grpId="0" animBg="1"/>
      <p:bldP spid="64" grpId="1" animBg="1"/>
      <p:bldP spid="67" grpId="0" animBg="1"/>
      <p:bldP spid="6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rrow: Right 40">
            <a:extLst>
              <a:ext uri="{FF2B5EF4-FFF2-40B4-BE49-F238E27FC236}">
                <a16:creationId xmlns:a16="http://schemas.microsoft.com/office/drawing/2014/main" id="{A4165FDC-C3BB-4387-8A88-A6644310BE30}"/>
              </a:ext>
            </a:extLst>
          </p:cNvPr>
          <p:cNvSpPr/>
          <p:nvPr/>
        </p:nvSpPr>
        <p:spPr>
          <a:xfrm rot="20133420">
            <a:off x="5891268" y="2491346"/>
            <a:ext cx="592753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EF64F29-BDF2-4142-85C6-4BFEBAD96368}"/>
              </a:ext>
            </a:extLst>
          </p:cNvPr>
          <p:cNvSpPr/>
          <p:nvPr/>
        </p:nvSpPr>
        <p:spPr>
          <a:xfrm rot="1735727">
            <a:off x="5925149" y="3404664"/>
            <a:ext cx="566430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CC0EC6D-5381-48CF-B6F2-02F206A3BEC2}"/>
              </a:ext>
            </a:extLst>
          </p:cNvPr>
          <p:cNvSpPr/>
          <p:nvPr/>
        </p:nvSpPr>
        <p:spPr>
          <a:xfrm rot="19955972">
            <a:off x="9573741" y="3442779"/>
            <a:ext cx="914268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D90DB0A-192C-41BA-8215-70A53E2E6B04}"/>
              </a:ext>
            </a:extLst>
          </p:cNvPr>
          <p:cNvSpPr/>
          <p:nvPr/>
        </p:nvSpPr>
        <p:spPr>
          <a:xfrm rot="1514410">
            <a:off x="9787352" y="2515011"/>
            <a:ext cx="703180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CE5DA-86BF-4F28-8744-6E58C1087EFB}"/>
              </a:ext>
            </a:extLst>
          </p:cNvPr>
          <p:cNvSpPr/>
          <p:nvPr/>
        </p:nvSpPr>
        <p:spPr>
          <a:xfrm>
            <a:off x="355326" y="306166"/>
            <a:ext cx="81243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>
                <a:solidFill>
                  <a:srgbClr val="002060"/>
                </a:solidFill>
                <a:latin typeface="+mj-lt"/>
              </a:rPr>
              <a:t>Types of Machine Translation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E93D48-37D3-4EA2-83C3-F396153D9100}"/>
              </a:ext>
            </a:extLst>
          </p:cNvPr>
          <p:cNvSpPr txBox="1"/>
          <p:nvPr/>
        </p:nvSpPr>
        <p:spPr>
          <a:xfrm>
            <a:off x="650815" y="1446710"/>
            <a:ext cx="73159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can be broken down into a short generalised list: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1BFA5-93DE-4B46-A0F8-48786BC95429}"/>
              </a:ext>
            </a:extLst>
          </p:cNvPr>
          <p:cNvSpPr txBox="1"/>
          <p:nvPr/>
        </p:nvSpPr>
        <p:spPr>
          <a:xfrm>
            <a:off x="1294587" y="2093499"/>
            <a:ext cx="21925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MT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13563-7923-479C-A78E-A15C60604D6C}"/>
              </a:ext>
            </a:extLst>
          </p:cNvPr>
          <p:cNvSpPr txBox="1"/>
          <p:nvPr/>
        </p:nvSpPr>
        <p:spPr>
          <a:xfrm>
            <a:off x="1294587" y="2701807"/>
            <a:ext cx="21925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9A5483-9E1C-453A-B6B7-173FD124AEF5}"/>
              </a:ext>
            </a:extLst>
          </p:cNvPr>
          <p:cNvSpPr txBox="1"/>
          <p:nvPr/>
        </p:nvSpPr>
        <p:spPr>
          <a:xfrm>
            <a:off x="1294587" y="3318878"/>
            <a:ext cx="21925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F16734-7A04-470C-B15D-A8F806E7A889}"/>
              </a:ext>
            </a:extLst>
          </p:cNvPr>
          <p:cNvSpPr/>
          <p:nvPr/>
        </p:nvSpPr>
        <p:spPr>
          <a:xfrm>
            <a:off x="6412278" y="2186882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Statistical Translation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1B44B-8320-4C2C-9552-EFDBA5BDF513}"/>
              </a:ext>
            </a:extLst>
          </p:cNvPr>
          <p:cNvSpPr/>
          <p:nvPr/>
        </p:nvSpPr>
        <p:spPr>
          <a:xfrm>
            <a:off x="8479666" y="2186882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Target Language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3A236E-7BF1-48F1-9854-838AB7DD503D}"/>
              </a:ext>
            </a:extLst>
          </p:cNvPr>
          <p:cNvSpPr/>
          <p:nvPr/>
        </p:nvSpPr>
        <p:spPr>
          <a:xfrm>
            <a:off x="4501131" y="2722075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Source Language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105AAD0-0146-477F-9E4A-E59749087EDF}"/>
              </a:ext>
            </a:extLst>
          </p:cNvPr>
          <p:cNvSpPr/>
          <p:nvPr/>
        </p:nvSpPr>
        <p:spPr>
          <a:xfrm>
            <a:off x="7935514" y="2403684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AF8981-43C8-45F6-B50B-6B6F9FB85220}"/>
              </a:ext>
            </a:extLst>
          </p:cNvPr>
          <p:cNvSpPr/>
          <p:nvPr/>
        </p:nvSpPr>
        <p:spPr>
          <a:xfrm>
            <a:off x="6412278" y="3280553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Rules for</a:t>
            </a:r>
          </a:p>
          <a:p>
            <a:pPr algn="ctr"/>
            <a:r>
              <a:rPr lang="en-GB" dirty="0">
                <a:solidFill>
                  <a:srgbClr val="00B0F0"/>
                </a:solidFill>
              </a:rPr>
              <a:t> TL &amp; SL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F243D-3C3F-43B0-8766-5BEC4ED57C50}"/>
              </a:ext>
            </a:extLst>
          </p:cNvPr>
          <p:cNvSpPr/>
          <p:nvPr/>
        </p:nvSpPr>
        <p:spPr>
          <a:xfrm>
            <a:off x="8479666" y="3280553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Target Language 2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E839334-9924-4C7F-9AD4-BE0BA5729EBE}"/>
              </a:ext>
            </a:extLst>
          </p:cNvPr>
          <p:cNvSpPr/>
          <p:nvPr/>
        </p:nvSpPr>
        <p:spPr>
          <a:xfrm>
            <a:off x="7935514" y="3497355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C93359-C1B2-4A66-A7A6-DC5B554729AE}"/>
              </a:ext>
            </a:extLst>
          </p:cNvPr>
          <p:cNvSpPr/>
          <p:nvPr/>
        </p:nvSpPr>
        <p:spPr>
          <a:xfrm>
            <a:off x="10483863" y="2733718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Target Language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89BCB7-ACD3-4077-89D7-9AB064313771}"/>
              </a:ext>
            </a:extLst>
          </p:cNvPr>
          <p:cNvSpPr/>
          <p:nvPr/>
        </p:nvSpPr>
        <p:spPr>
          <a:xfrm>
            <a:off x="4244570" y="2243438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Source Language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875B5F-2952-473B-8D00-1DC5CC7E57FB}"/>
              </a:ext>
            </a:extLst>
          </p:cNvPr>
          <p:cNvSpPr/>
          <p:nvPr/>
        </p:nvSpPr>
        <p:spPr>
          <a:xfrm>
            <a:off x="6303624" y="2243438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Statistical Translation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F2DD61-E94A-4672-BDAD-69228A121CF4}"/>
              </a:ext>
            </a:extLst>
          </p:cNvPr>
          <p:cNvSpPr/>
          <p:nvPr/>
        </p:nvSpPr>
        <p:spPr>
          <a:xfrm>
            <a:off x="8362678" y="2243436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Rules for TL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472C54D7-E1C1-4F90-B9B5-EFD3DE514EE3}"/>
              </a:ext>
            </a:extLst>
          </p:cNvPr>
          <p:cNvSpPr/>
          <p:nvPr/>
        </p:nvSpPr>
        <p:spPr>
          <a:xfrm>
            <a:off x="5759472" y="2460240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3A087-53C9-4649-8BC9-77FEDC02E084}"/>
              </a:ext>
            </a:extLst>
          </p:cNvPr>
          <p:cNvSpPr/>
          <p:nvPr/>
        </p:nvSpPr>
        <p:spPr>
          <a:xfrm>
            <a:off x="10421732" y="2243436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Target Language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E5B9EE4-EB58-453B-918F-48499110F97E}"/>
              </a:ext>
            </a:extLst>
          </p:cNvPr>
          <p:cNvSpPr/>
          <p:nvPr/>
        </p:nvSpPr>
        <p:spPr>
          <a:xfrm>
            <a:off x="7818526" y="2460238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F8C7F08-2A9E-4CEC-ABEE-E4926E614B20}"/>
              </a:ext>
            </a:extLst>
          </p:cNvPr>
          <p:cNvSpPr/>
          <p:nvPr/>
        </p:nvSpPr>
        <p:spPr>
          <a:xfrm>
            <a:off x="9877580" y="2460238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933F00-0C6F-42A9-8B41-2692D7F00B57}"/>
              </a:ext>
            </a:extLst>
          </p:cNvPr>
          <p:cNvSpPr/>
          <p:nvPr/>
        </p:nvSpPr>
        <p:spPr>
          <a:xfrm>
            <a:off x="4244570" y="3598946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Source Language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AD6863-1268-4CDF-A70B-0AEFFC43254E}"/>
              </a:ext>
            </a:extLst>
          </p:cNvPr>
          <p:cNvSpPr/>
          <p:nvPr/>
        </p:nvSpPr>
        <p:spPr>
          <a:xfrm>
            <a:off x="6303624" y="3598946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Rules for TL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D93D61-9A20-4982-B92F-A5D6A3D616C9}"/>
              </a:ext>
            </a:extLst>
          </p:cNvPr>
          <p:cNvSpPr/>
          <p:nvPr/>
        </p:nvSpPr>
        <p:spPr>
          <a:xfrm>
            <a:off x="8362678" y="3598944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Statistical Translation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1D891EE-D988-4821-BAC9-119D31C41B8E}"/>
              </a:ext>
            </a:extLst>
          </p:cNvPr>
          <p:cNvSpPr/>
          <p:nvPr/>
        </p:nvSpPr>
        <p:spPr>
          <a:xfrm>
            <a:off x="5759472" y="3815748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A5F8A4-C2A3-4EB3-AF96-5198F8909A46}"/>
              </a:ext>
            </a:extLst>
          </p:cNvPr>
          <p:cNvSpPr/>
          <p:nvPr/>
        </p:nvSpPr>
        <p:spPr>
          <a:xfrm>
            <a:off x="10421732" y="3598944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Target Language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5CDC774-94E9-4C8E-805B-2CB1DC33D2AD}"/>
              </a:ext>
            </a:extLst>
          </p:cNvPr>
          <p:cNvSpPr/>
          <p:nvPr/>
        </p:nvSpPr>
        <p:spPr>
          <a:xfrm>
            <a:off x="7818526" y="3815746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5750C038-F9A1-48FA-ABA9-CD772E0C542A}"/>
              </a:ext>
            </a:extLst>
          </p:cNvPr>
          <p:cNvSpPr/>
          <p:nvPr/>
        </p:nvSpPr>
        <p:spPr>
          <a:xfrm>
            <a:off x="9877580" y="3815746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7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9" grpId="0" animBg="1"/>
      <p:bldP spid="49" grpId="1" animBg="1"/>
      <p:bldP spid="35" grpId="0" animBg="1"/>
      <p:bldP spid="35" grpId="1" animBg="1"/>
      <p:bldP spid="18" grpId="0" animBg="1"/>
      <p:bldP spid="18" grpId="1" animBg="1"/>
      <p:bldP spid="27" grpId="0" animBg="1"/>
      <p:bldP spid="30" grpId="0" animBg="1"/>
      <p:bldP spid="30" grpId="1" animBg="1"/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5" grpId="0" animBg="1"/>
      <p:bldP spid="45" grpId="1" animBg="1"/>
      <p:bldP spid="47" grpId="0" animBg="1"/>
      <p:bldP spid="47" grpId="1" animBg="1"/>
      <p:bldP spid="50" grpId="0" animBg="1"/>
      <p:bldP spid="50" grpId="1" animBg="1"/>
      <p:bldP spid="36" grpId="0" animBg="1"/>
      <p:bldP spid="36" grpId="1" animBg="1"/>
      <p:bldP spid="40" grpId="0" animBg="1"/>
      <p:bldP spid="40" grpId="1" animBg="1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BCE5DA-86BF-4F28-8744-6E58C1087EFB}"/>
              </a:ext>
            </a:extLst>
          </p:cNvPr>
          <p:cNvSpPr/>
          <p:nvPr/>
        </p:nvSpPr>
        <p:spPr>
          <a:xfrm>
            <a:off x="355326" y="306166"/>
            <a:ext cx="81243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Types of Machine Translation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E93D48-37D3-4EA2-83C3-F396153D9100}"/>
              </a:ext>
            </a:extLst>
          </p:cNvPr>
          <p:cNvSpPr txBox="1"/>
          <p:nvPr/>
        </p:nvSpPr>
        <p:spPr>
          <a:xfrm>
            <a:off x="650815" y="1446710"/>
            <a:ext cx="73159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can be broken down into a short generalised list: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1BFA5-93DE-4B46-A0F8-48786BC95429}"/>
              </a:ext>
            </a:extLst>
          </p:cNvPr>
          <p:cNvSpPr txBox="1"/>
          <p:nvPr/>
        </p:nvSpPr>
        <p:spPr>
          <a:xfrm>
            <a:off x="1294587" y="2093499"/>
            <a:ext cx="21925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MT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13563-7923-479C-A78E-A15C60604D6C}"/>
              </a:ext>
            </a:extLst>
          </p:cNvPr>
          <p:cNvSpPr txBox="1"/>
          <p:nvPr/>
        </p:nvSpPr>
        <p:spPr>
          <a:xfrm>
            <a:off x="1294587" y="2701807"/>
            <a:ext cx="21925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9A5483-9E1C-453A-B6B7-173FD124AEF5}"/>
              </a:ext>
            </a:extLst>
          </p:cNvPr>
          <p:cNvSpPr txBox="1"/>
          <p:nvPr/>
        </p:nvSpPr>
        <p:spPr>
          <a:xfrm>
            <a:off x="1294587" y="3318878"/>
            <a:ext cx="21925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4F3D0D-8BB3-48F8-8BFC-239D54EADCFF}"/>
              </a:ext>
            </a:extLst>
          </p:cNvPr>
          <p:cNvSpPr txBox="1"/>
          <p:nvPr/>
        </p:nvSpPr>
        <p:spPr>
          <a:xfrm>
            <a:off x="1294587" y="3935949"/>
            <a:ext cx="237851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ED5434-519E-4E6F-BAE4-199DA6E8371A}"/>
              </a:ext>
            </a:extLst>
          </p:cNvPr>
          <p:cNvSpPr/>
          <p:nvPr/>
        </p:nvSpPr>
        <p:spPr>
          <a:xfrm>
            <a:off x="4586775" y="2381001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Source Language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30C17B-36D1-4CD6-84D2-B615C5862987}"/>
              </a:ext>
            </a:extLst>
          </p:cNvPr>
          <p:cNvSpPr/>
          <p:nvPr/>
        </p:nvSpPr>
        <p:spPr>
          <a:xfrm>
            <a:off x="6645829" y="2379344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Neural Network Engine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340C69-2898-4942-8604-B550A36262D0}"/>
              </a:ext>
            </a:extLst>
          </p:cNvPr>
          <p:cNvSpPr/>
          <p:nvPr/>
        </p:nvSpPr>
        <p:spPr>
          <a:xfrm>
            <a:off x="8704883" y="2374353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Target Language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BA987725-4710-4EBB-AD86-AD634D6D2EB4}"/>
              </a:ext>
            </a:extLst>
          </p:cNvPr>
          <p:cNvSpPr/>
          <p:nvPr/>
        </p:nvSpPr>
        <p:spPr>
          <a:xfrm>
            <a:off x="6101677" y="2597803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B7A95F8C-D578-4D70-B62C-FC3A683DC2F5}"/>
              </a:ext>
            </a:extLst>
          </p:cNvPr>
          <p:cNvSpPr/>
          <p:nvPr/>
        </p:nvSpPr>
        <p:spPr>
          <a:xfrm>
            <a:off x="8160731" y="2597803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4D3248-A950-46FC-89BB-21D1788C58A6}"/>
              </a:ext>
            </a:extLst>
          </p:cNvPr>
          <p:cNvCxnSpPr>
            <a:cxnSpLocks/>
            <a:stCxn id="37" idx="2"/>
            <a:endCxn id="64" idx="0"/>
          </p:cNvCxnSpPr>
          <p:nvPr/>
        </p:nvCxnSpPr>
        <p:spPr>
          <a:xfrm>
            <a:off x="7403280" y="3256213"/>
            <a:ext cx="0" cy="6797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E16423-562B-42A2-9E1A-8A47D6A4FC63}"/>
              </a:ext>
            </a:extLst>
          </p:cNvPr>
          <p:cNvSpPr txBox="1"/>
          <p:nvPr/>
        </p:nvSpPr>
        <p:spPr>
          <a:xfrm>
            <a:off x="5371762" y="3935949"/>
            <a:ext cx="4063035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engine for SL &amp; 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end-end pairs SL/TL pairs of texts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uses statistical methods in the engine for determining success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D386C6-C160-4700-B3E2-0C89A6C4D5B6}"/>
              </a:ext>
            </a:extLst>
          </p:cNvPr>
          <p:cNvSpPr/>
          <p:nvPr/>
        </p:nvSpPr>
        <p:spPr>
          <a:xfrm>
            <a:off x="1119980" y="1957137"/>
            <a:ext cx="2553120" cy="18769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5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4" grpId="1" animBg="1"/>
      <p:bldP spid="37" grpId="0" animBg="1"/>
      <p:bldP spid="37" grpId="1" animBg="1"/>
      <p:bldP spid="48" grpId="0" animBg="1"/>
      <p:bldP spid="48" grpId="1" animBg="1"/>
      <p:bldP spid="61" grpId="0" animBg="1"/>
      <p:bldP spid="61" grpId="1" animBg="1"/>
      <p:bldP spid="62" grpId="0" animBg="1"/>
      <p:bldP spid="62" grpId="1" animBg="1"/>
      <p:bldP spid="64" grpId="0" animBg="1"/>
      <p:bldP spid="64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84B8B7-6424-4568-A3ED-6A1039DFF392}"/>
              </a:ext>
            </a:extLst>
          </p:cNvPr>
          <p:cNvSpPr/>
          <p:nvPr/>
        </p:nvSpPr>
        <p:spPr>
          <a:xfrm>
            <a:off x="355326" y="306166"/>
            <a:ext cx="6465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y-GB" sz="4000" b="1" dirty="0">
                <a:solidFill>
                  <a:srgbClr val="002060"/>
                </a:solidFill>
                <a:latin typeface="+mj-lt"/>
              </a:rPr>
              <a:t>Dictionary Translation </a:t>
            </a:r>
            <a:endParaRPr lang="en-GB" sz="4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6CA384-8E4B-4C10-82CB-213FA0319A09}"/>
              </a:ext>
            </a:extLst>
          </p:cNvPr>
          <p:cNvSpPr/>
          <p:nvPr/>
        </p:nvSpPr>
        <p:spPr>
          <a:xfrm>
            <a:off x="3246601" y="2161884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Rules for  SL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33B55-60C1-4CF5-99A3-3E377EB77190}"/>
              </a:ext>
            </a:extLst>
          </p:cNvPr>
          <p:cNvSpPr/>
          <p:nvPr/>
        </p:nvSpPr>
        <p:spPr>
          <a:xfrm>
            <a:off x="7364709" y="2161882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Target Language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153C24-948D-439D-B341-D5273E4FF18C}"/>
              </a:ext>
            </a:extLst>
          </p:cNvPr>
          <p:cNvSpPr/>
          <p:nvPr/>
        </p:nvSpPr>
        <p:spPr>
          <a:xfrm>
            <a:off x="5305655" y="2161884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Rules for TL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26EE91-1877-4C48-B999-B244FB176682}"/>
              </a:ext>
            </a:extLst>
          </p:cNvPr>
          <p:cNvSpPr/>
          <p:nvPr/>
        </p:nvSpPr>
        <p:spPr>
          <a:xfrm>
            <a:off x="1187547" y="2161884"/>
            <a:ext cx="1514902" cy="876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00B0F0"/>
                </a:solidFill>
              </a:rPr>
              <a:t>Source Language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59C615C-2CE2-40F2-B5C4-DD6726778349}"/>
              </a:ext>
            </a:extLst>
          </p:cNvPr>
          <p:cNvSpPr/>
          <p:nvPr/>
        </p:nvSpPr>
        <p:spPr>
          <a:xfrm>
            <a:off x="2702449" y="2378686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7C59333-F771-47F4-BDFF-B86B3402DE42}"/>
              </a:ext>
            </a:extLst>
          </p:cNvPr>
          <p:cNvSpPr/>
          <p:nvPr/>
        </p:nvSpPr>
        <p:spPr>
          <a:xfrm>
            <a:off x="6820557" y="2378686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F4C836D-305C-45DF-AB25-AAAE487B542F}"/>
              </a:ext>
            </a:extLst>
          </p:cNvPr>
          <p:cNvSpPr/>
          <p:nvPr/>
        </p:nvSpPr>
        <p:spPr>
          <a:xfrm>
            <a:off x="4761503" y="2378684"/>
            <a:ext cx="544152" cy="44326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B6F30F-19A7-4FC4-B188-1ED1A816D193}"/>
              </a:ext>
            </a:extLst>
          </p:cNvPr>
          <p:cNvSpPr txBox="1"/>
          <p:nvPr/>
        </p:nvSpPr>
        <p:spPr>
          <a:xfrm>
            <a:off x="355326" y="1496313"/>
            <a:ext cx="21925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MT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E98C25-1F76-4EBC-A71D-9BA5A27B793E}"/>
              </a:ext>
            </a:extLst>
          </p:cNvPr>
          <p:cNvSpPr/>
          <p:nvPr/>
        </p:nvSpPr>
        <p:spPr>
          <a:xfrm>
            <a:off x="3246601" y="2064998"/>
            <a:ext cx="3573956" cy="1070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For each word in SL:</a:t>
            </a:r>
          </a:p>
          <a:p>
            <a:pPr algn="ctr"/>
            <a:r>
              <a:rPr lang="en-GB" i="1" dirty="0">
                <a:solidFill>
                  <a:srgbClr val="00B0F0"/>
                </a:solidFill>
              </a:rPr>
              <a:t>Replace with corresponding </a:t>
            </a:r>
            <a:br>
              <a:rPr lang="en-GB" i="1" dirty="0">
                <a:solidFill>
                  <a:srgbClr val="00B0F0"/>
                </a:solidFill>
              </a:rPr>
            </a:br>
            <a:r>
              <a:rPr lang="en-GB" i="1" dirty="0">
                <a:solidFill>
                  <a:srgbClr val="00B0F0"/>
                </a:solidFill>
              </a:rPr>
              <a:t>word in TL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2E4992-BB79-4165-BF32-A6CAE94A1262}"/>
              </a:ext>
            </a:extLst>
          </p:cNvPr>
          <p:cNvSpPr txBox="1"/>
          <p:nvPr/>
        </p:nvSpPr>
        <p:spPr>
          <a:xfrm>
            <a:off x="355325" y="3825487"/>
            <a:ext cx="35739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translation is 1-1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AEF9CD-0221-4303-B21F-D737B8B93414}"/>
              </a:ext>
            </a:extLst>
          </p:cNvPr>
          <p:cNvSpPr txBox="1"/>
          <p:nvPr/>
        </p:nvSpPr>
        <p:spPr>
          <a:xfrm>
            <a:off x="355325" y="4447620"/>
            <a:ext cx="357395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TL shares grammar with SL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DFCA2-7CE6-4FF4-8BCD-2B7FCCCFC08E}"/>
              </a:ext>
            </a:extLst>
          </p:cNvPr>
          <p:cNvSpPr txBox="1"/>
          <p:nvPr/>
        </p:nvSpPr>
        <p:spPr>
          <a:xfrm>
            <a:off x="4761503" y="3818787"/>
            <a:ext cx="20100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English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C32065-8C6C-4091-8393-FEB210E9ADE5}"/>
              </a:ext>
            </a:extLst>
          </p:cNvPr>
          <p:cNvSpPr/>
          <p:nvPr/>
        </p:nvSpPr>
        <p:spPr>
          <a:xfrm>
            <a:off x="329336" y="3322259"/>
            <a:ext cx="1895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y-GB" sz="2000" b="1" i="1" dirty="0">
                <a:solidFill>
                  <a:srgbClr val="002060"/>
                </a:solidFill>
                <a:latin typeface="+mj-lt"/>
              </a:rPr>
              <a:t>Assumptions</a:t>
            </a:r>
            <a:endParaRPr lang="en-GB" sz="2000" b="1" i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03C469-2F09-428D-BE9B-AE38B27F5295}"/>
              </a:ext>
            </a:extLst>
          </p:cNvPr>
          <p:cNvSpPr/>
          <p:nvPr/>
        </p:nvSpPr>
        <p:spPr>
          <a:xfrm>
            <a:off x="4761503" y="3320368"/>
            <a:ext cx="1737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y-GB" sz="2000" b="1" i="1" dirty="0">
                <a:solidFill>
                  <a:srgbClr val="002060"/>
                </a:solidFill>
                <a:latin typeface="+mj-lt"/>
              </a:rPr>
              <a:t>Constraints</a:t>
            </a:r>
            <a:endParaRPr lang="en-GB" sz="2000" b="1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15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84B8B7-6424-4568-A3ED-6A1039DFF392}"/>
              </a:ext>
            </a:extLst>
          </p:cNvPr>
          <p:cNvSpPr/>
          <p:nvPr/>
        </p:nvSpPr>
        <p:spPr>
          <a:xfrm>
            <a:off x="355326" y="306166"/>
            <a:ext cx="3805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  <a:latin typeface="+mj-lt"/>
              </a:rPr>
              <a:t>Basic English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A5A6D-DC28-4A79-AB9F-42286B85CA73}"/>
              </a:ext>
            </a:extLst>
          </p:cNvPr>
          <p:cNvSpPr txBox="1"/>
          <p:nvPr/>
        </p:nvSpPr>
        <p:spPr>
          <a:xfrm>
            <a:off x="756378" y="1425727"/>
            <a:ext cx="515864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English is linguistically designed subset of English using a restricted word pool. Intended to be a simplified form of English.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52CC8-8957-43DF-914F-10213F10763E}"/>
              </a:ext>
            </a:extLst>
          </p:cNvPr>
          <p:cNvSpPr txBox="1"/>
          <p:nvPr/>
        </p:nvSpPr>
        <p:spPr>
          <a:xfrm>
            <a:off x="756378" y="3282039"/>
            <a:ext cx="165821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850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CF67B-0668-48A7-96AB-D217CD6EC7FE}"/>
              </a:ext>
            </a:extLst>
          </p:cNvPr>
          <p:cNvSpPr txBox="1"/>
          <p:nvPr/>
        </p:nvSpPr>
        <p:spPr>
          <a:xfrm>
            <a:off x="756378" y="3849325"/>
            <a:ext cx="268691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Grammar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2B9AA-7EDE-408B-AD94-9315ECDE98AB}"/>
              </a:ext>
            </a:extLst>
          </p:cNvPr>
          <p:cNvSpPr txBox="1"/>
          <p:nvPr/>
        </p:nvSpPr>
        <p:spPr>
          <a:xfrm>
            <a:off x="756378" y="2704902"/>
            <a:ext cx="319569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made in 1925</a:t>
            </a:r>
          </a:p>
        </p:txBody>
      </p:sp>
    </p:spTree>
    <p:extLst>
      <p:ext uri="{BB962C8B-B14F-4D97-AF65-F5344CB8AC3E}">
        <p14:creationId xmlns:p14="http://schemas.microsoft.com/office/powerpoint/2010/main" val="5174281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4" grpId="0" animBg="1"/>
      <p:bldP spid="4" grpId="1" animBg="1"/>
      <p:bldP spid="7" grpId="0" animBg="1"/>
      <p:bldP spid="7" grpId="1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84B8B7-6424-4568-A3ED-6A1039DFF392}"/>
              </a:ext>
            </a:extLst>
          </p:cNvPr>
          <p:cNvSpPr/>
          <p:nvPr/>
        </p:nvSpPr>
        <p:spPr>
          <a:xfrm>
            <a:off x="355326" y="306166"/>
            <a:ext cx="3805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y-GB" sz="4000" b="1" dirty="0">
                <a:solidFill>
                  <a:srgbClr val="002060"/>
                </a:solidFill>
                <a:latin typeface="+mj-lt"/>
              </a:rPr>
              <a:t>Basic English</a:t>
            </a:r>
            <a:endParaRPr lang="en-GB" sz="4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C2C5D-9C5C-48FE-9D69-E487594DFB7D}"/>
              </a:ext>
            </a:extLst>
          </p:cNvPr>
          <p:cNvSpPr/>
          <p:nvPr/>
        </p:nvSpPr>
        <p:spPr>
          <a:xfrm>
            <a:off x="4161176" y="273124"/>
            <a:ext cx="18325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y-GB" sz="4000" b="1" dirty="0">
                <a:solidFill>
                  <a:srgbClr val="002060"/>
                </a:solidFill>
                <a:latin typeface="+mj-lt"/>
              </a:rPr>
              <a:t>- Zipfs</a:t>
            </a:r>
            <a:endParaRPr lang="en-GB" sz="4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BAF4E-9E9A-4AF3-A765-E9DBB6EFAD8B}"/>
              </a:ext>
            </a:extLst>
          </p:cNvPr>
          <p:cNvSpPr txBox="1"/>
          <p:nvPr/>
        </p:nvSpPr>
        <p:spPr>
          <a:xfrm>
            <a:off x="760892" y="1425727"/>
            <a:ext cx="694405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Empirical (observed) law that applied to the linguistic frequency of language gives a relationship between the frequency of any word in a language rank.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8AE87C-181B-4863-9E36-9B1FEAA93586}"/>
                  </a:ext>
                </a:extLst>
              </p:cNvPr>
              <p:cNvSpPr txBox="1"/>
              <p:nvPr/>
            </p:nvSpPr>
            <p:spPr>
              <a:xfrm>
                <a:off x="2265222" y="2659109"/>
                <a:ext cx="6944052" cy="7698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GB" sz="28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f>
                      <m:fPr>
                        <m:ctrlPr>
                          <a:rPr lang="en-GB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GB" sz="2800" b="1" i="1" baseline="-250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GB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GB" sz="28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GB" sz="28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GB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GB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num>
                      <m:den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en-GB" sz="2800" b="1" i="1" baseline="-250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GB" sz="2800" b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8AE87C-181B-4863-9E36-9B1FEAA93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222" y="2659109"/>
                <a:ext cx="6944052" cy="769891"/>
              </a:xfrm>
              <a:prstGeom prst="rect">
                <a:avLst/>
              </a:prstGeom>
              <a:blipFill>
                <a:blip r:embed="rId2"/>
                <a:stretch>
                  <a:fillRect b="-7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0E512D-8112-4ADC-857A-5721B1089316}"/>
                  </a:ext>
                </a:extLst>
              </p:cNvPr>
              <p:cNvSpPr txBox="1"/>
              <p:nvPr/>
            </p:nvSpPr>
            <p:spPr>
              <a:xfrm>
                <a:off x="1514006" y="3606444"/>
                <a:ext cx="437655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GB" sz="28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GB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2400" i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Rank number of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GB" sz="28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𝒕𝒉</m:t>
                    </m:r>
                    <m:r>
                      <a:rPr lang="en-GB" sz="28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400" i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word</a:t>
                </a:r>
                <a:endParaRPr lang="en-GB" sz="2800" b="1" baseline="30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0E512D-8112-4ADC-857A-5721B1089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006" y="3606444"/>
                <a:ext cx="4376553" cy="523220"/>
              </a:xfrm>
              <a:prstGeom prst="rect">
                <a:avLst/>
              </a:prstGeom>
              <a:blipFill>
                <a:blip r:embed="rId3"/>
                <a:stretch>
                  <a:fillRect t="-2353" r="-418" b="-22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BF54D9-A566-461C-BF91-2D7B453DA3A4}"/>
                  </a:ext>
                </a:extLst>
              </p:cNvPr>
              <p:cNvSpPr txBox="1"/>
              <p:nvPr/>
            </p:nvSpPr>
            <p:spPr>
              <a:xfrm>
                <a:off x="964050" y="4129664"/>
                <a:ext cx="513195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GB" sz="2800" b="1" i="1" baseline="-25000" dirty="0" err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28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i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Frequency of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GB" sz="28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𝒕𝒉</m:t>
                    </m:r>
                    <m:r>
                      <a:rPr lang="en-GB" sz="2800" b="1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400" i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word</a:t>
                </a:r>
                <a:endParaRPr lang="en-GB" sz="2800" b="1" baseline="30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BF54D9-A566-461C-BF91-2D7B453DA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50" y="4129664"/>
                <a:ext cx="5131950" cy="523220"/>
              </a:xfrm>
              <a:prstGeom prst="rect">
                <a:avLst/>
              </a:prstGeom>
              <a:blipFill>
                <a:blip r:embed="rId4"/>
                <a:stretch>
                  <a:fillRect b="-23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E3C037-071D-4026-8208-E71252F57E01}"/>
                  </a:ext>
                </a:extLst>
              </p:cNvPr>
              <p:cNvSpPr txBox="1"/>
              <p:nvPr/>
            </p:nvSpPr>
            <p:spPr>
              <a:xfrm>
                <a:off x="1514006" y="4652884"/>
                <a:ext cx="240873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280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i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Constant</a:t>
                </a:r>
                <a:endParaRPr lang="en-GB" sz="2800" b="1" baseline="30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E3C037-071D-4026-8208-E71252F57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006" y="4652884"/>
                <a:ext cx="2408737" cy="523220"/>
              </a:xfrm>
              <a:prstGeom prst="rect">
                <a:avLst/>
              </a:prstGeom>
              <a:blipFill>
                <a:blip r:embed="rId5"/>
                <a:stretch>
                  <a:fillRect b="-23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25BB4FC-38E8-4F0F-88C7-2712D84F0954}"/>
              </a:ext>
            </a:extLst>
          </p:cNvPr>
          <p:cNvSpPr txBox="1"/>
          <p:nvPr/>
        </p:nvSpPr>
        <p:spPr>
          <a:xfrm>
            <a:off x="7704944" y="2659109"/>
            <a:ext cx="384367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The frequency of a word in a language is inversely proportional to it’s rank”</a:t>
            </a:r>
          </a:p>
        </p:txBody>
      </p:sp>
    </p:spTree>
    <p:extLst>
      <p:ext uri="{BB962C8B-B14F-4D97-AF65-F5344CB8AC3E}">
        <p14:creationId xmlns:p14="http://schemas.microsoft.com/office/powerpoint/2010/main" val="355715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4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Headline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13303</TotalTime>
  <Words>1219</Words>
  <Application>Microsoft Office PowerPoint</Application>
  <PresentationFormat>Widescreen</PresentationFormat>
  <Paragraphs>258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Century Schoolbook</vt:lpstr>
      <vt:lpstr>Corbel</vt:lpstr>
      <vt:lpstr>Courier New</vt:lpstr>
      <vt:lpstr>Times New Roman</vt:lpstr>
      <vt:lpstr>Headlines</vt:lpstr>
      <vt:lpstr>Mathematical APPROCHES TO MACHINE TRANSLATION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APPROCHES TO MACHINE TRANSLATION</dc:title>
  <dc:creator>Rhys Nicholas</dc:creator>
  <cp:lastModifiedBy>Rhys Nicholas</cp:lastModifiedBy>
  <cp:revision>101</cp:revision>
  <dcterms:created xsi:type="dcterms:W3CDTF">2020-02-03T13:15:38Z</dcterms:created>
  <dcterms:modified xsi:type="dcterms:W3CDTF">2020-03-12T15:35:48Z</dcterms:modified>
</cp:coreProperties>
</file>