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7" r:id="rId3"/>
    <p:sldId id="265" r:id="rId4"/>
    <p:sldId id="266" r:id="rId5"/>
    <p:sldId id="257" r:id="rId6"/>
    <p:sldId id="259" r:id="rId7"/>
    <p:sldId id="263" r:id="rId8"/>
    <p:sldId id="264" r:id="rId9"/>
    <p:sldId id="258" r:id="rId10"/>
    <p:sldId id="260" r:id="rId11"/>
    <p:sldId id="261" r:id="rId12"/>
    <p:sldId id="262" r:id="rId13"/>
    <p:sldId id="278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89952" autoAdjust="0"/>
  </p:normalViewPr>
  <p:slideViewPr>
    <p:cSldViewPr snapToGrid="0">
      <p:cViewPr>
        <p:scale>
          <a:sx n="110" d="100"/>
          <a:sy n="110" d="100"/>
        </p:scale>
        <p:origin x="558" y="-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13A2E-D345-4911-A27B-7EB43C65FA4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E7CEA-5DF1-4C99-8499-A60050A9F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11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"Y:\LabMembers\MTillman\GitRepos\Stroke-R01\results\stats\ttest_results\sham_vs_stim\symmetry\StepLengths_GR_Sym_ttest.pdf"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E7CEA-5DF1-4C99-8499-A60050A9F1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97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B01B4-7610-BBA3-545B-AEA797D60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79D118-485F-30D0-3F80-3F8B1278EF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880B6B-BE9A-53E1-79F7-7B97EFB5AB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"Y:\LabMembers\MTillman\GitRepos\Stroke-R01\results\stats\ANOVA results\between_interventions_cohensd_without_sham2\symmetry\StepLengths_GR_Sym_anova1way.pdf"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65C3BB-4567-84DD-5A89-F1165F05B6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E7CEA-5DF1-4C99-8499-A60050A9F14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37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704CA-38EA-1BB4-2E9A-E6F1F4FF3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6DE276-EC0A-3CC4-1832-D5726F7D6C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1C02FA-AF56-C2D6-1DD0-2D7D2E83B6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"Y:\LabMembers\MTillman\GitRepos\Stroke-R01\results\stats\ANOVA results\between_interventions_cohensd_without_sham2\symmetry\SwingDurations_GR_Sym_anova1way.pdf“</a:t>
            </a:r>
          </a:p>
          <a:p>
            <a:r>
              <a:rPr lang="en-US" dirty="0"/>
              <a:t>Figure taken from scientific notebook Aim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41149-AE8E-5734-B280-C21D4E1ACB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E7CEA-5DF1-4C99-8499-A60050A9F14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68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54B937-CD83-3865-34D0-9ECC51B85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123B4E-A48D-46FC-E2FD-2F32EFB156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BDC692-6236-1975-CE0C-1C3BC4ADBA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"Y:\LabMembers\J_Hunt\SS_Stroke\Per_Feature\Aim1_Paper\CGAM\figure2_CohenD_by_Intervention_CGAM.svg“</a:t>
            </a:r>
          </a:p>
          <a:p>
            <a:r>
              <a:rPr lang="en-US" dirty="0"/>
              <a:t>Figure taken from "Y:\LabMembers\J_Hunt\SS_Stroke\Per_Feature\Aim1_Paper\CGAM\figure2_CohenD_by_Intervention_CGAM.svg"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93832-4029-EEA1-E8AA-61A795003A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E7CEA-5DF1-4C99-8499-A60050A9F14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52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"Y:\LabMembers\MTillman\GitRepos\Stroke-R01\results\stats\ttest_results\sham_vs_stim\symmetry\SwingDurations_GR_Sym_ttest.pdf"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E7CEA-5DF1-4C99-8499-A60050A9F14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30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"Y:\LabMembers\MTillman\GitRepos\Stroke-R01\results\stats\ttest_results\sham_vs_stim\symmetry\CGAM_ttest.pdf“</a:t>
            </a:r>
          </a:p>
          <a:p>
            <a:r>
              <a:rPr lang="en-US" dirty="0"/>
              <a:t>Figure from scientific notebook Aim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E7CEA-5DF1-4C99-8499-A60050A9F14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03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"Y:\LabMembers\MTillman\GitRepos\Stroke-R01\results\stats\ANOVA results\between_interventions_cohensd_without_sham2\symmetry\StepLengths_GR_Sym_anova1way.pdf"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E7CEA-5DF1-4C99-8499-A60050A9F14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67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"Y:\LabMembers\MTillman\GitRepos\Stroke-R01\results\stats\ANOVA results\between_interventions_cohensd_without_sham2\symmetry\SwingDurations_GR_Sym_anova1way.pdf“</a:t>
            </a:r>
          </a:p>
          <a:p>
            <a:r>
              <a:rPr lang="en-US" dirty="0"/>
              <a:t>Figure taken from scientific notebook Aim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E7CEA-5DF1-4C99-8499-A60050A9F14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63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"Y:\LabMembers\J_Hunt\SS_Stroke\Per_Feature\Aim1_Paper\CGAM\figure2_CohenD_by_Intervention_CGAM.svg“</a:t>
            </a:r>
          </a:p>
          <a:p>
            <a:r>
              <a:rPr lang="en-US" dirty="0"/>
              <a:t>Figure taken from "Y:\LabMembers\J_Hunt\SS_Stroke\Per_Feature\Aim1_Paper\CGAM\figure2_CohenD_by_Intervention_CGAM.svg"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E7CEA-5DF1-4C99-8499-A60050A9F14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21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98F555-66B9-F9E8-566C-3820B8A9D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1A6485-4165-23E0-B7FF-A09EFFD22C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D67E0E-C499-E8AE-D73E-41EF48D377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"Y:\LabMembers\MTillman\GitRepos\Stroke-R01\results\stats\ttest_results\sham_vs_stim\symmetry\StepLengths_GR_Sym_ttest.pdf"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3672A7-C612-5B85-19EE-9CF22F86FE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E7CEA-5DF1-4C99-8499-A60050A9F14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30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D9A54-7B3A-EAF0-B3D3-F456C575F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8D9CD3-614A-69AB-56AE-AA7AD2F913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0B75A8-A7B6-A30D-E128-546EF93E70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"Y:\LabMembers\MTillman\GitRepos\Stroke-R01\results\stats\ttest_results\sham_vs_stim\symmetry\SwingDurations_GR_Sym_ttest.pdf"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0F388-C759-5409-FF43-A926B87A38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E7CEA-5DF1-4C99-8499-A60050A9F14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30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4982BD-810A-65F3-6E06-4C481E811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D81F8A-1F9F-E97E-E3B2-2B314BA04B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9CE47A-9B77-BA4C-872A-C23FB95E81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"Y:\LabMembers\MTillman\GitRepos\Stroke-R01\results\stats\ttest_results\sham_vs_stim\symmetry\CGAM_ttest.pdf“</a:t>
            </a:r>
          </a:p>
          <a:p>
            <a:r>
              <a:rPr lang="en-US" dirty="0"/>
              <a:t>Figure from scientific notebook Aim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D621D8-67F2-A7CA-D554-7C6E7A74A8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E7CEA-5DF1-4C99-8499-A60050A9F14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45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0D633-E700-83BC-673A-2FE313725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9056E-EDB5-B32D-D24D-563C51FC6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CDCB6-6E3C-7380-CC8F-AB28E2F3E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FC9C-4A77-400F-874B-8752935F5403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4F014-85A7-DADA-4A82-23E97B38E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251BE-2E05-5D46-DB0F-F56F24A1E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1475-A3BD-4C2A-8F04-9FCB509C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6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002A3-421C-79CA-F8BF-9BDF761E0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C1959-D21E-7828-AC4F-C9A930871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72A88-DAAC-E906-6FE2-24F7C1C90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FC9C-4A77-400F-874B-8752935F5403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40ABE-CFB8-FB83-D5A4-65C15E009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F7710-36C1-7AFE-8D4F-3C748D6B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1475-A3BD-4C2A-8F04-9FCB509C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03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C0BF81-FDAE-8EEA-6C55-6FBA3CE106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08211A-08DC-F253-58E4-81D78FAEA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3C259-4FB6-A994-0930-57BC6CE3D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FC9C-4A77-400F-874B-8752935F5403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5DBFD-3A11-5896-7CE0-542ABFD85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6B6D-1F4D-1BFF-0EBC-97A195F60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1475-A3BD-4C2A-8F04-9FCB509C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73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3C88F-04AC-93F5-1369-16D15016E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554DF-2ADD-9AF2-F485-0C4FA47E0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3312F-676E-88A5-FFDC-1A8339DF8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FC9C-4A77-400F-874B-8752935F5403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163D0-2E1A-B2FD-CBBB-6428CAC31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97DC6-E2FB-EA59-064D-D16529739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1475-A3BD-4C2A-8F04-9FCB509C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06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29D9E-19FA-EB84-8207-B274F2D42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49754-8682-BE5B-D3F4-C4A3B6CF4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EA8DF-E04A-5D94-8EB8-9C5557ACD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FC9C-4A77-400F-874B-8752935F5403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8537F-499F-C23E-2B8E-52CCE7AC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67877-63A7-5545-8CB4-28A28F7BA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1475-A3BD-4C2A-8F04-9FCB509C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F516E-1241-DCB0-4386-786BC31FF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59C4E-55C4-A8CB-EDDB-FB45198BC5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6365D2-1B09-2FC9-B7BF-25E2B895A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9F0D9-11CB-75D0-2165-CA568845F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FC9C-4A77-400F-874B-8752935F5403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01FB0-A130-97D0-24BF-457A281D3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A35A0-0CCB-917B-D39E-54B15961B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1475-A3BD-4C2A-8F04-9FCB509C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43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0FA13-5F86-8267-24E1-AAA7AFC24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BFD24-E622-246C-79FB-6722BC5F0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3A846-5E59-EEE6-7A5D-589D8E05A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4317EE-4234-F341-5435-BD0CD8A59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E9C96D-B3E3-9654-19D1-13D2425C03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2C5566-50C5-C1A5-998F-1D8BC4D5C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FC9C-4A77-400F-874B-8752935F5403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948EC4-FA72-7A58-606E-346B70A90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C2C63-340C-F739-269C-A02973EA4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1475-A3BD-4C2A-8F04-9FCB509C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05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C4308-2E7B-5F0C-2A0D-28D08C89F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87D330-0C9D-9B91-DD36-F3C5F83F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FC9C-4A77-400F-874B-8752935F5403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DC24C1-E2D0-A0C8-B394-2D0B9C3B1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B03322-BCCE-5A1E-72C3-243422AEE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1475-A3BD-4C2A-8F04-9FCB509C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3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135CE5-0362-4DAC-95EC-47C022AF4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FC9C-4A77-400F-874B-8752935F5403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B116E4-0785-DD96-145F-653B86DC3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9CE69-0B6A-3F2D-1058-3FFF5BA6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1475-A3BD-4C2A-8F04-9FCB509C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5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9162A-B707-DA21-6DAB-0C259F17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FC773-3252-F42F-7A7D-C1760C70C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75ED1-153F-2477-54CA-193202CB6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48067-65C7-FC4F-1447-8C6DBC30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FC9C-4A77-400F-874B-8752935F5403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A2393-16D0-AEC1-B122-783FDAB66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61E2C-F26E-63AA-15F3-1FD49F7A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1475-A3BD-4C2A-8F04-9FCB509C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17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1C3F3-6B5C-29A5-E578-11A2811BD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6D4DAE-94B6-8A96-2BC8-E48506764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AE00B-D525-CBDC-1F7D-51CED2B63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FD8582-335E-A23D-AE33-31F0D3CAE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FC9C-4A77-400F-874B-8752935F5403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82949-57BC-B994-7E00-63FEC8F25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2ADBB-26D3-C59B-AD7A-4BE428A3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1475-A3BD-4C2A-8F04-9FCB509C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42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FABE24-6A54-2BA5-2462-5E251AE2E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46F0F-7A63-5C82-93D9-DF9CBF78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2F172-5B8C-E58D-A85B-FDAE74503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ECFC9C-4A77-400F-874B-8752935F5403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0B694-5AA7-822D-2D7B-76E202FCA6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622EA-2E62-C231-146F-2C7026CCA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0D1475-A3BD-4C2A-8F04-9FCB509C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53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933F7-4DFA-52CA-A319-0632BB797F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Aim 1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CCCB12-2488-A215-3CE7-C046F7D2DF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98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A55C96-EAA4-8088-3C7C-2540000A4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Lengths Sym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7F478A-B0A5-5A1B-EFAD-F0B35E3D0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Omnibus p=0.20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2F40A0C-12B0-AD9F-91AF-6EBAA2542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146432"/>
            <a:ext cx="4787186" cy="3165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6DA013-B6FB-2C2E-DF45-5C93990AE807}"/>
              </a:ext>
            </a:extLst>
          </p:cNvPr>
          <p:cNvSpPr txBox="1"/>
          <p:nvPr/>
        </p:nvSpPr>
        <p:spPr>
          <a:xfrm>
            <a:off x="135006" y="2233894"/>
            <a:ext cx="2529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Ignore p values on plot?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59F642-022B-C0D1-3E14-A01140609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1773" y="1347497"/>
            <a:ext cx="7135221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823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41B-5A52-1054-2EC0-1DA1AB7C4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Swing Durations Sym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56DCF-2F17-303C-528E-06F615E86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Omnibus p=0.19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BF3B6CC-A60C-C201-7137-9807A2F6E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32" y="2706270"/>
            <a:ext cx="5508585" cy="364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DFB077-8237-3A2D-FA84-96A5417863DB}"/>
              </a:ext>
            </a:extLst>
          </p:cNvPr>
          <p:cNvSpPr txBox="1"/>
          <p:nvPr/>
        </p:nvSpPr>
        <p:spPr>
          <a:xfrm>
            <a:off x="337871" y="2336938"/>
            <a:ext cx="2529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Ignore p values on plot?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253A27-CFFD-185B-BAED-886CCC0F4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1317" y="1690688"/>
            <a:ext cx="6246163" cy="350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827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AE06C-265B-DAB0-6DD0-418B2A90E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CGAM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2D999-DBF9-D9FE-A1A6-7C4839E0B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Omnibus p=0.78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BF59300-D49B-605B-E242-5C267434F2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609" y="2588035"/>
            <a:ext cx="4759126" cy="38179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BF9536-BF9D-B495-CCD1-949E0F9CC8EA}"/>
              </a:ext>
            </a:extLst>
          </p:cNvPr>
          <p:cNvSpPr txBox="1"/>
          <p:nvPr/>
        </p:nvSpPr>
        <p:spPr>
          <a:xfrm>
            <a:off x="585166" y="2312504"/>
            <a:ext cx="1895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FV/SSV together?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10F804-068F-0915-2750-7FA0502E28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2337" y="1520047"/>
            <a:ext cx="7029054" cy="381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039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152240-2E13-0EB6-8785-7A3C3C510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16179C-8BE8-F804-8AA5-CE37691EC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SSV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6D8FFD-B623-3B5C-F8F8-AF69BC64CD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0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C0C8C-2859-52B0-DE1C-349909052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4175C6-7D73-1BA4-23A5-BA539F3D0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1a: Single day effect story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9FF226-AC2A-2560-C9BC-0C8257D41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60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B67AC-396B-A688-D790-F8C37BE53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2B723-BF9D-C0CC-77F6-DB3FFA9A7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1b: Stim parameters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C4ADD-EBA2-B534-7A2B-7B91D852B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difference between any stim parameters</a:t>
            </a:r>
          </a:p>
        </p:txBody>
      </p:sp>
    </p:spTree>
    <p:extLst>
      <p:ext uri="{BB962C8B-B14F-4D97-AF65-F5344CB8AC3E}">
        <p14:creationId xmlns:p14="http://schemas.microsoft.com/office/powerpoint/2010/main" val="3853197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72F7E-D701-B481-D7AA-E5EAC75D6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89CD2F-292D-4FB7-84F1-12E2AB56E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1a: Single day effect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1C95DE-75AD-CE0A-AE0F-4F0462ED1D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Dependent samples t-test of SHAM2 vs. average of the four interventions’ Cohen’s d</a:t>
            </a:r>
          </a:p>
        </p:txBody>
      </p:sp>
    </p:spTree>
    <p:extLst>
      <p:ext uri="{BB962C8B-B14F-4D97-AF65-F5344CB8AC3E}">
        <p14:creationId xmlns:p14="http://schemas.microsoft.com/office/powerpoint/2010/main" val="3606335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9A239A-244B-F5BA-7E54-0BF13CBCD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77390D-6F59-26E0-C6ED-3754D56A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Lengths Sym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08D823-9339-D7A5-20E3-4A0FB97AA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Sham vs. stim p=0.96</a:t>
            </a:r>
          </a:p>
          <a:p>
            <a:r>
              <a:rPr lang="en-US" dirty="0"/>
              <a:t>Sham vs. zero p=0.12</a:t>
            </a:r>
          </a:p>
          <a:p>
            <a:r>
              <a:rPr lang="en-US" dirty="0"/>
              <a:t>Stim vs. zero p=0.49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FC1BF5-816A-E69E-CCB7-0EFA3ED4122A}"/>
              </a:ext>
            </a:extLst>
          </p:cNvPr>
          <p:cNvSpPr txBox="1"/>
          <p:nvPr/>
        </p:nvSpPr>
        <p:spPr>
          <a:xfrm>
            <a:off x="259197" y="4001294"/>
            <a:ext cx="42125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+/- std. dev Cohen’s d step lengths</a:t>
            </a:r>
          </a:p>
          <a:p>
            <a:r>
              <a:rPr lang="en-US" dirty="0"/>
              <a:t>Stim: 0.06 +/- 0.4</a:t>
            </a:r>
          </a:p>
          <a:p>
            <a:r>
              <a:rPr lang="en-US" dirty="0"/>
              <a:t>Sham: 0.07 +/- 0.5</a:t>
            </a:r>
          </a:p>
          <a:p>
            <a:endParaRPr lang="en-US" dirty="0"/>
          </a:p>
          <a:p>
            <a:r>
              <a:rPr lang="en-US" dirty="0"/>
              <a:t>Stim – sham: 0.006 +/- 0.55</a:t>
            </a:r>
          </a:p>
        </p:txBody>
      </p:sp>
      <p:pic>
        <p:nvPicPr>
          <p:cNvPr id="3" name="Picture 2" descr="A diagram of red and blue dots&#10;&#10;AI-generated content may be incorrect.">
            <a:extLst>
              <a:ext uri="{FF2B5EF4-FFF2-40B4-BE49-F238E27FC236}">
                <a16:creationId xmlns:a16="http://schemas.microsoft.com/office/drawing/2014/main" id="{72A42FFD-A496-8264-843F-5F910CB5BA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389" y="2544417"/>
            <a:ext cx="4893783" cy="36703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E380F0-AA3D-8AF2-B46B-74CEE706E876}"/>
              </a:ext>
            </a:extLst>
          </p:cNvPr>
          <p:cNvSpPr txBox="1"/>
          <p:nvPr/>
        </p:nvSpPr>
        <p:spPr>
          <a:xfrm>
            <a:off x="259197" y="5942568"/>
            <a:ext cx="348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Interpretation: NO STIM EFFECT</a:t>
            </a:r>
          </a:p>
        </p:txBody>
      </p:sp>
    </p:spTree>
    <p:extLst>
      <p:ext uri="{BB962C8B-B14F-4D97-AF65-F5344CB8AC3E}">
        <p14:creationId xmlns:p14="http://schemas.microsoft.com/office/powerpoint/2010/main" val="1164942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C3F04-134D-1F09-FD1F-379B3A770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F6080E-944D-5886-8C5E-2095A1E29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Swing Durations Sym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E39CE9-475C-21F4-3160-DAC3DCB67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Sham vs. stim p=0.10</a:t>
            </a:r>
          </a:p>
          <a:p>
            <a:r>
              <a:rPr lang="en-US" dirty="0"/>
              <a:t>Sham vs. zero p=0.89</a:t>
            </a:r>
          </a:p>
          <a:p>
            <a:r>
              <a:rPr lang="en-US" dirty="0">
                <a:solidFill>
                  <a:srgbClr val="FF0000"/>
                </a:solidFill>
              </a:rPr>
              <a:t>Stim vs. zero p=0.016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D6FF6F-3C88-4710-91FA-571BA592DFB1}"/>
              </a:ext>
            </a:extLst>
          </p:cNvPr>
          <p:cNvSpPr txBox="1"/>
          <p:nvPr/>
        </p:nvSpPr>
        <p:spPr>
          <a:xfrm>
            <a:off x="472209" y="4001294"/>
            <a:ext cx="45559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+/- std. dev Cohen’s d swing durations</a:t>
            </a:r>
          </a:p>
          <a:p>
            <a:r>
              <a:rPr lang="en-US" dirty="0"/>
              <a:t>Stim: 0.17 +/- 0.29</a:t>
            </a:r>
          </a:p>
          <a:p>
            <a:r>
              <a:rPr lang="en-US" dirty="0"/>
              <a:t>Sham: -0.02 +/- 0.5</a:t>
            </a:r>
          </a:p>
          <a:p>
            <a:endParaRPr lang="en-US" dirty="0"/>
          </a:p>
          <a:p>
            <a:r>
              <a:rPr lang="en-US" dirty="0"/>
              <a:t>Stim – sham: -0.19 +/- 0.48</a:t>
            </a:r>
          </a:p>
        </p:txBody>
      </p:sp>
      <p:pic>
        <p:nvPicPr>
          <p:cNvPr id="8" name="Picture 7" descr="A diagram of a graph&#10;&#10;AI-generated content may be incorrect.">
            <a:extLst>
              <a:ext uri="{FF2B5EF4-FFF2-40B4-BE49-F238E27FC236}">
                <a16:creationId xmlns:a16="http://schemas.microsoft.com/office/drawing/2014/main" id="{625ABD7D-DBD0-5B9A-5784-724B74D77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619" y="1787834"/>
            <a:ext cx="5852172" cy="43891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B046F4-46D9-DB6B-6E79-D4DA7AA2E24B}"/>
              </a:ext>
            </a:extLst>
          </p:cNvPr>
          <p:cNvSpPr txBox="1"/>
          <p:nvPr/>
        </p:nvSpPr>
        <p:spPr>
          <a:xfrm>
            <a:off x="259197" y="5942568"/>
            <a:ext cx="348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Interpretation: NO STIM EFFECT</a:t>
            </a:r>
          </a:p>
        </p:txBody>
      </p:sp>
    </p:spTree>
    <p:extLst>
      <p:ext uri="{BB962C8B-B14F-4D97-AF65-F5344CB8AC3E}">
        <p14:creationId xmlns:p14="http://schemas.microsoft.com/office/powerpoint/2010/main" val="835805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F37FD3-6DA8-7484-D44F-9459D229B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4BA4B2-7C8D-CD77-1108-CE9920A6D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CGAM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EA584D-7E82-DC0C-FAF7-5488AD854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Sham vs. stim p=0.56</a:t>
            </a:r>
          </a:p>
          <a:p>
            <a:r>
              <a:rPr lang="en-US" dirty="0"/>
              <a:t>Sham vs. zero p=0.32</a:t>
            </a:r>
          </a:p>
          <a:p>
            <a:r>
              <a:rPr lang="en-US" dirty="0"/>
              <a:t>Stim vs. zero p=0.25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D46747-27B2-7DBD-CE08-CE9FCEEEE63B}"/>
              </a:ext>
            </a:extLst>
          </p:cNvPr>
          <p:cNvSpPr txBox="1"/>
          <p:nvPr/>
        </p:nvSpPr>
        <p:spPr>
          <a:xfrm>
            <a:off x="594805" y="4355418"/>
            <a:ext cx="36333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+/- std. dev Cohen’s d CGAM</a:t>
            </a:r>
          </a:p>
          <a:p>
            <a:r>
              <a:rPr lang="en-US" dirty="0"/>
              <a:t>Stim: 0.03 +/- 0.11</a:t>
            </a:r>
          </a:p>
          <a:p>
            <a:r>
              <a:rPr lang="en-US" dirty="0"/>
              <a:t>Sham: 0.07 +/- 0.3</a:t>
            </a:r>
          </a:p>
          <a:p>
            <a:endParaRPr lang="en-US" dirty="0"/>
          </a:p>
          <a:p>
            <a:r>
              <a:rPr lang="en-US" dirty="0"/>
              <a:t>Stim – sham: 0.04 +/- 0.28</a:t>
            </a:r>
          </a:p>
        </p:txBody>
      </p:sp>
      <p:pic>
        <p:nvPicPr>
          <p:cNvPr id="6" name="Picture 5" descr="A graph with red and blue dots&#10;&#10;AI-generated content may be incorrect.">
            <a:extLst>
              <a:ext uri="{FF2B5EF4-FFF2-40B4-BE49-F238E27FC236}">
                <a16:creationId xmlns:a16="http://schemas.microsoft.com/office/drawing/2014/main" id="{92A21B8F-AAB8-B982-6F99-9AAAE995B4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1690688"/>
            <a:ext cx="5852172" cy="43891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508674-050D-E33C-1572-F00AFBEE07C4}"/>
              </a:ext>
            </a:extLst>
          </p:cNvPr>
          <p:cNvSpPr txBox="1"/>
          <p:nvPr/>
        </p:nvSpPr>
        <p:spPr>
          <a:xfrm>
            <a:off x="259197" y="5942568"/>
            <a:ext cx="348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Interpretation: NO STIM EFFECT</a:t>
            </a:r>
          </a:p>
        </p:txBody>
      </p:sp>
    </p:spTree>
    <p:extLst>
      <p:ext uri="{BB962C8B-B14F-4D97-AF65-F5344CB8AC3E}">
        <p14:creationId xmlns:p14="http://schemas.microsoft.com/office/powerpoint/2010/main" val="246156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55D40A-B87F-1B40-B630-A9FF1A50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FV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A0FE71-96B2-BF16-5FAC-E6206FFC56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51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913BB1-31E3-15DA-5BF9-0002BB316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FDD9FC-F223-30F8-B380-ED551DB1C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1b: Stim parameters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7B55D3-8CBE-4A40-0647-AF9386CFD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way RM ANOVA of the four STIM interventions’ Cohen’s d</a:t>
            </a:r>
          </a:p>
        </p:txBody>
      </p:sp>
    </p:spTree>
    <p:extLst>
      <p:ext uri="{BB962C8B-B14F-4D97-AF65-F5344CB8AC3E}">
        <p14:creationId xmlns:p14="http://schemas.microsoft.com/office/powerpoint/2010/main" val="3243627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1DF761-5393-702A-8F0C-8E6938CFA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0AF863-78B9-76FC-E27B-C84B5AB76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Lengths Sym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48BBEF-39EC-5257-FA73-18D294B82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Omnibus p=0.57</a:t>
            </a:r>
          </a:p>
        </p:txBody>
      </p:sp>
    </p:spTree>
    <p:extLst>
      <p:ext uri="{BB962C8B-B14F-4D97-AF65-F5344CB8AC3E}">
        <p14:creationId xmlns:p14="http://schemas.microsoft.com/office/powerpoint/2010/main" val="862649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168BC-4C33-9597-7D2D-BB53EC19A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265FE-E198-B91D-F3F2-22CF3E348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Swing Durations Sym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D8CC6-C967-1C89-6C6C-7E772CEC1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Omnibus p=0.19</a:t>
            </a:r>
          </a:p>
        </p:txBody>
      </p:sp>
    </p:spTree>
    <p:extLst>
      <p:ext uri="{BB962C8B-B14F-4D97-AF65-F5344CB8AC3E}">
        <p14:creationId xmlns:p14="http://schemas.microsoft.com/office/powerpoint/2010/main" val="4284689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680AB-A692-D48B-7803-CD50668FAE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7D8DD-49B6-6271-DF0F-F477FFB24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CGAM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46F84-5E50-AA9D-8AEE-795C93F14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Omnibus p=</a:t>
            </a:r>
          </a:p>
        </p:txBody>
      </p:sp>
    </p:spTree>
    <p:extLst>
      <p:ext uri="{BB962C8B-B14F-4D97-AF65-F5344CB8AC3E}">
        <p14:creationId xmlns:p14="http://schemas.microsoft.com/office/powerpoint/2010/main" val="4241773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3A121A-DE90-F30D-3C7A-1B5FC064B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1a: Single day effect story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277026-B45C-0D6D-F1FD-AB947C8FA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stim has a nonzero effect on gait symmetry, while sham has no effect</a:t>
            </a:r>
          </a:p>
          <a:p>
            <a:r>
              <a:rPr lang="en-US" dirty="0"/>
              <a:t>However, STIM – SHAM is not different from zero</a:t>
            </a:r>
          </a:p>
          <a:p>
            <a:endParaRPr lang="en-US" dirty="0"/>
          </a:p>
          <a:p>
            <a:r>
              <a:rPr lang="en-US" dirty="0"/>
              <a:t>Final story: No difference in STIM vs. SHAM / STIM has no effect</a:t>
            </a:r>
          </a:p>
        </p:txBody>
      </p:sp>
    </p:spTree>
    <p:extLst>
      <p:ext uri="{BB962C8B-B14F-4D97-AF65-F5344CB8AC3E}">
        <p14:creationId xmlns:p14="http://schemas.microsoft.com/office/powerpoint/2010/main" val="3875395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6391B-5EF4-AF77-511A-E425B52F3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1b: Stim parameters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FFF90-292D-352C-A8FA-6CA7C4DD6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difference between any stim parameters</a:t>
            </a:r>
          </a:p>
        </p:txBody>
      </p:sp>
    </p:spTree>
    <p:extLst>
      <p:ext uri="{BB962C8B-B14F-4D97-AF65-F5344CB8AC3E}">
        <p14:creationId xmlns:p14="http://schemas.microsoft.com/office/powerpoint/2010/main" val="1588110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19BA27-5B60-BCFD-BC44-BEFC5752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1a: Single day effect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1E9613-9CEE-BB8B-AF9F-CE0EDE6B6F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Dependent samples t-test of SHAM2 vs. average of the four interventions’ Cohen’s d</a:t>
            </a:r>
          </a:p>
        </p:txBody>
      </p:sp>
    </p:spTree>
    <p:extLst>
      <p:ext uri="{BB962C8B-B14F-4D97-AF65-F5344CB8AC3E}">
        <p14:creationId xmlns:p14="http://schemas.microsoft.com/office/powerpoint/2010/main" val="10251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35229B-B28F-E68C-12FE-3C858057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Lengths Sym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285F32-CD33-38AE-5883-95B3536E6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Sham vs. stim p=0.82</a:t>
            </a:r>
          </a:p>
          <a:p>
            <a:r>
              <a:rPr lang="en-US" dirty="0"/>
              <a:t>Sham vs. zero p=0.21</a:t>
            </a:r>
          </a:p>
          <a:p>
            <a:r>
              <a:rPr lang="en-US" dirty="0">
                <a:solidFill>
                  <a:schemeClr val="accent2"/>
                </a:solidFill>
              </a:rPr>
              <a:t>Stim vs. zero p=0.052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C528E0-A32A-260C-DB54-9B103D9B6DEB}"/>
              </a:ext>
            </a:extLst>
          </p:cNvPr>
          <p:cNvSpPr txBox="1"/>
          <p:nvPr/>
        </p:nvSpPr>
        <p:spPr>
          <a:xfrm>
            <a:off x="259197" y="4001294"/>
            <a:ext cx="42125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+/- std. dev Cohen’s d step lengths</a:t>
            </a:r>
          </a:p>
          <a:p>
            <a:r>
              <a:rPr lang="en-US" dirty="0"/>
              <a:t>Stim: 0.2 +/- 0.4</a:t>
            </a:r>
          </a:p>
          <a:p>
            <a:r>
              <a:rPr lang="en-US" dirty="0"/>
              <a:t>Sham: 0.17 +/- 0.6</a:t>
            </a:r>
          </a:p>
          <a:p>
            <a:endParaRPr lang="en-US" dirty="0"/>
          </a:p>
          <a:p>
            <a:r>
              <a:rPr lang="en-US" dirty="0"/>
              <a:t>Stim – sham: -0.02 +/- 0.55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79309B-D797-5D73-365E-8F0F34335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08" y="165216"/>
            <a:ext cx="5605692" cy="3124636"/>
          </a:xfrm>
          <a:prstGeom prst="rect">
            <a:avLst/>
          </a:prstGeom>
        </p:spPr>
      </p:pic>
      <p:pic>
        <p:nvPicPr>
          <p:cNvPr id="8" name="Picture 7" descr="A graph with red and blue dots&#10;&#10;AI-generated content may be incorrect.">
            <a:extLst>
              <a:ext uri="{FF2B5EF4-FFF2-40B4-BE49-F238E27FC236}">
                <a16:creationId xmlns:a16="http://schemas.microsoft.com/office/drawing/2014/main" id="{AAF4E555-ED1E-FEF8-3103-C9F1862C47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308" y="3253303"/>
            <a:ext cx="4319429" cy="32395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753A4F-9CBE-E2C0-F344-3C8146666674}"/>
              </a:ext>
            </a:extLst>
          </p:cNvPr>
          <p:cNvSpPr txBox="1"/>
          <p:nvPr/>
        </p:nvSpPr>
        <p:spPr>
          <a:xfrm>
            <a:off x="259197" y="5942568"/>
            <a:ext cx="348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Interpretation: NO STIM EFFECT</a:t>
            </a:r>
          </a:p>
        </p:txBody>
      </p:sp>
    </p:spTree>
    <p:extLst>
      <p:ext uri="{BB962C8B-B14F-4D97-AF65-F5344CB8AC3E}">
        <p14:creationId xmlns:p14="http://schemas.microsoft.com/office/powerpoint/2010/main" val="1134311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31700-4F62-D1AA-08F9-6017B49E81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60DB58-17B6-DFD0-2EFA-69CA543E9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Swing Durations Sym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AA4483-DBE9-62AA-1F2A-6BAD9D198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Sham vs. stim p=0.90</a:t>
            </a:r>
          </a:p>
          <a:p>
            <a:r>
              <a:rPr lang="en-US" dirty="0"/>
              <a:t>Sham vs. zero p=0.12</a:t>
            </a:r>
          </a:p>
          <a:p>
            <a:r>
              <a:rPr lang="en-US" dirty="0">
                <a:solidFill>
                  <a:srgbClr val="FF0000"/>
                </a:solidFill>
              </a:rPr>
              <a:t>Stim vs. zero p=0.01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98978F-F548-F2FD-E409-517810E26C01}"/>
              </a:ext>
            </a:extLst>
          </p:cNvPr>
          <p:cNvSpPr txBox="1"/>
          <p:nvPr/>
        </p:nvSpPr>
        <p:spPr>
          <a:xfrm>
            <a:off x="472209" y="4001294"/>
            <a:ext cx="45559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+/- std. dev Cohen’s d swing durations</a:t>
            </a:r>
          </a:p>
          <a:p>
            <a:r>
              <a:rPr lang="en-US" dirty="0"/>
              <a:t>Stim: 0.22 +/- 0.36</a:t>
            </a:r>
          </a:p>
          <a:p>
            <a:r>
              <a:rPr lang="en-US" dirty="0"/>
              <a:t>Sham: 0.24 +/- 0.67</a:t>
            </a:r>
          </a:p>
          <a:p>
            <a:endParaRPr lang="en-US" dirty="0"/>
          </a:p>
          <a:p>
            <a:r>
              <a:rPr lang="en-US" dirty="0"/>
              <a:t>Stim – sham: 0.02 +/- 0.62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15954A-C13C-65B5-AD6E-560FD1E65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1125"/>
            <a:ext cx="5768699" cy="3429000"/>
          </a:xfrm>
          <a:prstGeom prst="rect">
            <a:avLst/>
          </a:prstGeom>
        </p:spPr>
      </p:pic>
      <p:pic>
        <p:nvPicPr>
          <p:cNvPr id="7" name="Picture 6" descr="A graph with red and blue dots&#10;&#10;AI-generated content may be incorrect.">
            <a:extLst>
              <a:ext uri="{FF2B5EF4-FFF2-40B4-BE49-F238E27FC236}">
                <a16:creationId xmlns:a16="http://schemas.microsoft.com/office/drawing/2014/main" id="{581DE0F5-431F-641A-38CC-EC946A51BF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425" y="3608335"/>
            <a:ext cx="4184720" cy="31385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97D6F3-9722-1364-A475-74B889F65F5F}"/>
              </a:ext>
            </a:extLst>
          </p:cNvPr>
          <p:cNvSpPr txBox="1"/>
          <p:nvPr/>
        </p:nvSpPr>
        <p:spPr>
          <a:xfrm>
            <a:off x="259197" y="5942568"/>
            <a:ext cx="348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Interpretation: NO STIM EFFECT</a:t>
            </a:r>
          </a:p>
        </p:txBody>
      </p:sp>
    </p:spTree>
    <p:extLst>
      <p:ext uri="{BB962C8B-B14F-4D97-AF65-F5344CB8AC3E}">
        <p14:creationId xmlns:p14="http://schemas.microsoft.com/office/powerpoint/2010/main" val="2753013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BA2D4-41A7-9C07-AE93-811F9540B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698E41-97C3-8DB2-2F16-B09537575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CGAM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C67794-6C6B-9F0F-9F54-68BFFE90C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Sham vs. stim p=0.20</a:t>
            </a:r>
          </a:p>
          <a:p>
            <a:r>
              <a:rPr lang="en-US" dirty="0"/>
              <a:t>Sham vs. zero p=0.30</a:t>
            </a:r>
          </a:p>
          <a:p>
            <a:r>
              <a:rPr lang="en-US" dirty="0">
                <a:solidFill>
                  <a:srgbClr val="FF0000"/>
                </a:solidFill>
              </a:rPr>
              <a:t>Stim vs. zero p=0.0009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A4F9A0-CC58-B492-AA3C-F73F88D28DD9}"/>
              </a:ext>
            </a:extLst>
          </p:cNvPr>
          <p:cNvSpPr txBox="1"/>
          <p:nvPr/>
        </p:nvSpPr>
        <p:spPr>
          <a:xfrm>
            <a:off x="594805" y="4355418"/>
            <a:ext cx="36333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+/- std. dev Cohen’s d CGAM</a:t>
            </a:r>
          </a:p>
          <a:p>
            <a:r>
              <a:rPr lang="en-US" dirty="0"/>
              <a:t>Stim: 0.13 +/- 0.15</a:t>
            </a:r>
          </a:p>
          <a:p>
            <a:r>
              <a:rPr lang="en-US" dirty="0"/>
              <a:t>Sham: 0.05 +/- 0.21</a:t>
            </a:r>
          </a:p>
          <a:p>
            <a:endParaRPr lang="en-US" dirty="0"/>
          </a:p>
          <a:p>
            <a:r>
              <a:rPr lang="en-US" dirty="0"/>
              <a:t>Stim – sham: -0.08 +/- 0.26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C956FB-47EC-703D-5C15-26845469B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694" y="0"/>
            <a:ext cx="5719387" cy="3429000"/>
          </a:xfrm>
          <a:prstGeom prst="rect">
            <a:avLst/>
          </a:prstGeom>
        </p:spPr>
      </p:pic>
      <p:pic>
        <p:nvPicPr>
          <p:cNvPr id="6" name="Picture 5" descr="A graph with red and blue dots&#10;&#10;AI-generated content may be incorrect.">
            <a:extLst>
              <a:ext uri="{FF2B5EF4-FFF2-40B4-BE49-F238E27FC236}">
                <a16:creationId xmlns:a16="http://schemas.microsoft.com/office/drawing/2014/main" id="{EE514D15-1C42-9360-C21E-F96596570C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731" y="3408898"/>
            <a:ext cx="4493824" cy="33703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A2CDD4-0619-44CD-FAD2-1BCEB7D3F1CF}"/>
              </a:ext>
            </a:extLst>
          </p:cNvPr>
          <p:cNvSpPr txBox="1"/>
          <p:nvPr/>
        </p:nvSpPr>
        <p:spPr>
          <a:xfrm>
            <a:off x="259197" y="5942568"/>
            <a:ext cx="3097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Interpretation: STIM EFFECT</a:t>
            </a:r>
          </a:p>
        </p:txBody>
      </p:sp>
    </p:spTree>
    <p:extLst>
      <p:ext uri="{BB962C8B-B14F-4D97-AF65-F5344CB8AC3E}">
        <p14:creationId xmlns:p14="http://schemas.microsoft.com/office/powerpoint/2010/main" val="921765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ABF9F-6B82-6FB9-5AFA-7FADFD844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F70454-8350-3E3B-4F6E-A4517901C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1b: Stim parameters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30FA18-9B9C-7020-719E-06C555B62E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way RM ANOVA of the four STIM interventions’ Cohen’s d</a:t>
            </a:r>
          </a:p>
        </p:txBody>
      </p:sp>
    </p:spTree>
    <p:extLst>
      <p:ext uri="{BB962C8B-B14F-4D97-AF65-F5344CB8AC3E}">
        <p14:creationId xmlns:p14="http://schemas.microsoft.com/office/powerpoint/2010/main" val="58527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2503</TotalTime>
  <Words>1090</Words>
  <Application>Microsoft Office PowerPoint</Application>
  <PresentationFormat>Widescreen</PresentationFormat>
  <Paragraphs>126</Paragraphs>
  <Slides>23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Aptos</vt:lpstr>
      <vt:lpstr>Aptos Display</vt:lpstr>
      <vt:lpstr>Arial</vt:lpstr>
      <vt:lpstr>Office Theme</vt:lpstr>
      <vt:lpstr>Aim 1 Results</vt:lpstr>
      <vt:lpstr>FV</vt:lpstr>
      <vt:lpstr>1a: Single day effect story</vt:lpstr>
      <vt:lpstr>1b: Stim parameters story</vt:lpstr>
      <vt:lpstr>1a: Single day effect</vt:lpstr>
      <vt:lpstr>Step Lengths Sym</vt:lpstr>
      <vt:lpstr>Swing Durations Sym</vt:lpstr>
      <vt:lpstr>CGAM</vt:lpstr>
      <vt:lpstr>1b: Stim parameters</vt:lpstr>
      <vt:lpstr>Step Lengths Sym</vt:lpstr>
      <vt:lpstr>Swing Durations Sym</vt:lpstr>
      <vt:lpstr>CGAM</vt:lpstr>
      <vt:lpstr>SSV</vt:lpstr>
      <vt:lpstr>1a: Single day effect story</vt:lpstr>
      <vt:lpstr>1b: Stim parameters story</vt:lpstr>
      <vt:lpstr>1a: Single day effect</vt:lpstr>
      <vt:lpstr>Step Lengths Sym</vt:lpstr>
      <vt:lpstr>Swing Durations Sym</vt:lpstr>
      <vt:lpstr>CGAM</vt:lpstr>
      <vt:lpstr>1b: Stim parameters</vt:lpstr>
      <vt:lpstr>Step Lengths Sym</vt:lpstr>
      <vt:lpstr>Swing Durations Sym</vt:lpstr>
      <vt:lpstr>CGAM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Mitchell Tillman</dc:creator>
  <cp:lastModifiedBy>Mitchell Tillman</cp:lastModifiedBy>
  <cp:revision>80</cp:revision>
  <dcterms:created xsi:type="dcterms:W3CDTF">2025-10-20T18:20:12Z</dcterms:created>
  <dcterms:modified xsi:type="dcterms:W3CDTF">2025-10-22T18:24:01Z</dcterms:modified>
</cp:coreProperties>
</file>