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sldIdLst>
    <p:sldId id="258" r:id="rId2"/>
    <p:sldId id="290" r:id="rId3"/>
    <p:sldId id="338" r:id="rId4"/>
    <p:sldId id="339" r:id="rId5"/>
    <p:sldId id="340" r:id="rId6"/>
    <p:sldId id="313" r:id="rId7"/>
    <p:sldId id="314" r:id="rId8"/>
    <p:sldId id="315" r:id="rId9"/>
    <p:sldId id="343" r:id="rId10"/>
    <p:sldId id="344" r:id="rId11"/>
    <p:sldId id="345" r:id="rId12"/>
    <p:sldId id="346" r:id="rId13"/>
    <p:sldId id="34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E266661B-B5D9-4969-941A-38895954B425}">
          <p14:sldIdLst>
            <p14:sldId id="258"/>
            <p14:sldId id="290"/>
            <p14:sldId id="338"/>
            <p14:sldId id="339"/>
            <p14:sldId id="340"/>
            <p14:sldId id="313"/>
            <p14:sldId id="314"/>
            <p14:sldId id="315"/>
            <p14:sldId id="343"/>
            <p14:sldId id="344"/>
            <p14:sldId id="345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문 기렴" initials="문기" lastIdx="1" clrIdx="0">
    <p:extLst>
      <p:ext uri="{19B8F6BF-5375-455C-9EA6-DF929625EA0E}">
        <p15:presenceInfo xmlns:p15="http://schemas.microsoft.com/office/powerpoint/2012/main" userId="0a84f5e582197c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88588" autoAdjust="0"/>
  </p:normalViewPr>
  <p:slideViewPr>
    <p:cSldViewPr snapToGrid="0">
      <p:cViewPr varScale="1">
        <p:scale>
          <a:sx n="101" d="100"/>
          <a:sy n="101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F3803-FCDE-4E49-BEE8-1D0AA57BC22C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9FEC2-E03A-4AE0-A376-EF4F600C0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947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891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207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정리하면 이 모델은 </a:t>
            </a:r>
            <a:r>
              <a:rPr lang="en-US" altLang="ko-KR" dirty="0"/>
              <a:t>input x</a:t>
            </a:r>
            <a:r>
              <a:rPr lang="ko-KR" altLang="en-US" dirty="0"/>
              <a:t>에 대한 확률분포를 배워가는 확률적 최적화를 선택한 학습 과정이므로 그동안 </a:t>
            </a:r>
            <a:r>
              <a:rPr lang="ko-KR" altLang="en-US" dirty="0" err="1"/>
              <a:t>그래디언트는</a:t>
            </a:r>
            <a:r>
              <a:rPr lang="ko-KR" altLang="en-US" dirty="0"/>
              <a:t> 굉장히 </a:t>
            </a:r>
            <a:r>
              <a:rPr lang="en-US" altLang="ko-KR" dirty="0"/>
              <a:t>noisy </a:t>
            </a:r>
            <a:r>
              <a:rPr lang="ko-KR" altLang="en-US" dirty="0" err="1"/>
              <a:t>할것이므로</a:t>
            </a:r>
            <a:r>
              <a:rPr lang="ko-KR" altLang="en-US" dirty="0"/>
              <a:t> 모든 </a:t>
            </a:r>
            <a:r>
              <a:rPr lang="en-US" altLang="ko-KR" dirty="0"/>
              <a:t>network layer</a:t>
            </a:r>
            <a:r>
              <a:rPr lang="ko-KR" altLang="en-US" dirty="0"/>
              <a:t>에 대해서 계산된 가중치 계수들의</a:t>
            </a:r>
            <a:endParaRPr lang="en-US" altLang="ko-KR" dirty="0"/>
          </a:p>
          <a:p>
            <a:r>
              <a:rPr lang="ko-KR" altLang="en-US" dirty="0"/>
              <a:t>평균값으로 사용한다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003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23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37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051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번의 문제점을 다시 설명하자면 </a:t>
            </a:r>
            <a:r>
              <a:rPr lang="en-US" altLang="ko-KR" dirty="0"/>
              <a:t>l1 </a:t>
            </a:r>
            <a:r>
              <a:rPr lang="ko-KR" altLang="en-US" dirty="0"/>
              <a:t>과 </a:t>
            </a:r>
            <a:r>
              <a:rPr lang="en-US" altLang="ko-KR" dirty="0" err="1"/>
              <a:t>mse</a:t>
            </a:r>
            <a:r>
              <a:rPr lang="ko-KR" altLang="en-US" dirty="0"/>
              <a:t>로 두 이미지 간 유사도를 올리는 과정은 사람이 두 이미지 간의 비슷한 점을 파악하여 두 이미지는 이래서 비슷해 하고 이해하는 과정과 다르다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시간과 다양한 학습 과정들이 복잡하게 이루어져 있고</a:t>
            </a:r>
            <a:r>
              <a:rPr lang="en-US" altLang="ko-KR" dirty="0"/>
              <a:t>, loss </a:t>
            </a:r>
            <a:r>
              <a:rPr lang="ko-KR" altLang="en-US" dirty="0"/>
              <a:t>함수가 다양한 수식을 </a:t>
            </a:r>
            <a:r>
              <a:rPr lang="ko-KR" altLang="en-US" dirty="0" err="1"/>
              <a:t>가중합</a:t>
            </a:r>
            <a:r>
              <a:rPr lang="ko-KR" altLang="en-US" dirty="0"/>
              <a:t> 하여 이루어져 있는데 이러한 계수들의 적절한 값을 찾기 </a:t>
            </a:r>
            <a:r>
              <a:rPr lang="ko-KR" altLang="en-US" dirty="0" err="1"/>
              <a:t>힘듬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622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764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570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344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106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19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958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2453B91-811F-448D-BF18-A124A15E35A5}"/>
              </a:ext>
            </a:extLst>
          </p:cNvPr>
          <p:cNvCxnSpPr/>
          <p:nvPr userDrawn="1"/>
        </p:nvCxnSpPr>
        <p:spPr>
          <a:xfrm flipV="1">
            <a:off x="831851" y="2447110"/>
            <a:ext cx="10515600" cy="29227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16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3853-045D-40B1-82A2-45D776B2E9AC}" type="datetime1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01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C7ED-5BF3-4D03-B896-DAF14C40C429}" type="datetime1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019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1851" y="1491296"/>
            <a:ext cx="10515600" cy="955812"/>
          </a:xfrm>
        </p:spPr>
        <p:txBody>
          <a:bodyPr anchor="ctr" anchorCtr="0">
            <a:normAutofit/>
          </a:bodyPr>
          <a:lstStyle>
            <a:lvl1pPr>
              <a:defRPr sz="40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 flipV="1">
            <a:off x="831851" y="2447110"/>
            <a:ext cx="10515600" cy="29227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370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29623" y="195944"/>
            <a:ext cx="11332755" cy="761999"/>
          </a:xfrm>
        </p:spPr>
        <p:txBody>
          <a:bodyPr>
            <a:normAutofit/>
          </a:bodyPr>
          <a:lstStyle>
            <a:lvl1pPr>
              <a:defRPr sz="3200" b="1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29623" y="1271451"/>
            <a:ext cx="11332755" cy="5033555"/>
          </a:xfrm>
        </p:spPr>
        <p:txBody>
          <a:bodyPr>
            <a:normAutofit/>
          </a:bodyPr>
          <a:lstStyle>
            <a:lvl1pPr marL="266700" indent="-266700" latinLnBrk="0">
              <a:buSzPct val="100000"/>
              <a:buFont typeface="Wingdings 2" panose="05020102010507070707" pitchFamily="18" charset="2"/>
              <a:buChar char=""/>
              <a:defRPr sz="24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  <a:lvl2pPr marL="685800" indent="-228600" latinLnBrk="0">
              <a:buFont typeface="Wingdings 2" panose="05020102010507070707" pitchFamily="18" charset="2"/>
              <a:buChar char=""/>
              <a:defRPr sz="20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2pPr>
            <a:lvl3pPr marL="1143000" indent="-228600" latinLnBrk="0">
              <a:buFont typeface="Calibri" panose="020F0502020204030204" pitchFamily="34" charset="0"/>
              <a:buChar char="‒"/>
              <a:defRPr sz="18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3pPr>
            <a:lvl4pPr marL="1600200" indent="-228600" latinLnBrk="0">
              <a:buFont typeface="맑은 고딕" panose="020B0503020000020004" pitchFamily="50" charset="-127"/>
              <a:buChar char="〮"/>
              <a:defRPr sz="16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4pPr>
            <a:lvl5pPr marL="2057400" indent="-228600" latinLnBrk="0">
              <a:buFont typeface="Wingdings 2" panose="05020102010507070707" pitchFamily="18" charset="2"/>
              <a:buChar char=""/>
              <a:defRPr sz="16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30370"/>
            <a:ext cx="3151777" cy="365125"/>
          </a:xfrm>
        </p:spPr>
        <p:txBody>
          <a:bodyPr/>
          <a:lstStyle/>
          <a:p>
            <a:fld id="{96F6E33C-608B-4FE7-86A1-D0D7EE07B18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429623" y="969537"/>
            <a:ext cx="11332755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9" t="71892" r="3525"/>
          <a:stretch/>
        </p:blipFill>
        <p:spPr>
          <a:xfrm>
            <a:off x="422010" y="6365966"/>
            <a:ext cx="2124585" cy="4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5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BFBA2F3-F217-4997-92FF-83F32F4CB0DC}"/>
              </a:ext>
            </a:extLst>
          </p:cNvPr>
          <p:cNvCxnSpPr/>
          <p:nvPr userDrawn="1"/>
        </p:nvCxnSpPr>
        <p:spPr>
          <a:xfrm>
            <a:off x="429623" y="969537"/>
            <a:ext cx="11332755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1968B5BD-7639-4CB1-9C99-B85F5A0377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9" t="71892" r="3525"/>
          <a:stretch/>
        </p:blipFill>
        <p:spPr>
          <a:xfrm>
            <a:off x="422010" y="6365966"/>
            <a:ext cx="2124585" cy="4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2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6D90-1A0C-4670-BB78-48B232EF3EED}" type="datetime1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98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D312-FD9F-42DF-A41F-79D2D6FCCFFE}" type="datetime1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1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93FE-21E4-4CBA-98A7-40F152473B58}" type="datetime1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57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4D4AE-924E-460B-90D3-F4B7C0D5F8E2}" type="datetime1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24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FF2B-25BB-429C-A6B2-359C6B75F068}" type="datetime1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61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37FB-2700-4EDB-98DB-0207F05EBC6C}" type="datetime1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90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ED21-1ECB-41CD-A690-9F83AA2A7757}" type="datetime1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70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ECCF3-1E80-4EFC-B9F8-E76FB6BDBE51}" type="datetime1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75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  <p:sldLayoutId id="2147483662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2147888" y="1491296"/>
            <a:ext cx="7737914" cy="955812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+mj-ea"/>
                <a:ea typeface="+mj-ea"/>
              </a:rPr>
              <a:t>Perceptual Image Anomaly Detection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2667000" y="3822428"/>
            <a:ext cx="7367588" cy="1934760"/>
          </a:xfrm>
        </p:spPr>
        <p:txBody>
          <a:bodyPr>
            <a:noAutofit/>
          </a:bodyPr>
          <a:lstStyle/>
          <a:p>
            <a:pPr lvl="0" algn="r" latinLnBrk="0">
              <a:lnSpc>
                <a:spcPct val="100000"/>
              </a:lnSpc>
              <a:defRPr/>
            </a:pPr>
            <a:endParaRPr lang="en-US" altLang="ko-KR" sz="1800" dirty="0">
              <a:latin typeface="KoPub돋움체 Bold" panose="00000800000000000000" pitchFamily="2" charset="-127"/>
              <a:ea typeface="KoPub돋움체 Bold" panose="00000800000000000000" pitchFamily="2" charset="-127"/>
              <a:cs typeface="Calibri" panose="020F0502020204030204" pitchFamily="34" charset="0"/>
            </a:endParaRPr>
          </a:p>
          <a:p>
            <a:pPr lvl="0" algn="r" latinLnBrk="0">
              <a:lnSpc>
                <a:spcPct val="100000"/>
              </a:lnSpc>
              <a:defRPr/>
            </a:pPr>
            <a:r>
              <a:rPr lang="en-US" altLang="ko-KR" sz="1800" dirty="0">
                <a:latin typeface="Malgun Gothic Semilight" panose="020B0502040204020203" pitchFamily="34" charset="-127"/>
                <a:ea typeface="Malgun Gothic Semilight" panose="020B0502040204020203" pitchFamily="34" charset="-127"/>
                <a:cs typeface="Malgun Gothic Semilight" panose="020B0502040204020203" pitchFamily="34" charset="-127"/>
              </a:rPr>
              <a:t>Ki-</a:t>
            </a:r>
            <a:r>
              <a:rPr lang="en-US" altLang="ko-KR" sz="1800" dirty="0" err="1">
                <a:latin typeface="Malgun Gothic Semilight" panose="020B0502040204020203" pitchFamily="34" charset="-127"/>
                <a:ea typeface="Malgun Gothic Semilight" panose="020B0502040204020203" pitchFamily="34" charset="-127"/>
                <a:cs typeface="Malgun Gothic Semilight" panose="020B0502040204020203" pitchFamily="34" charset="-127"/>
              </a:rPr>
              <a:t>Ryum</a:t>
            </a:r>
            <a:r>
              <a:rPr lang="en-US" altLang="ko-KR" sz="1800" dirty="0">
                <a:latin typeface="Malgun Gothic Semilight" panose="020B0502040204020203" pitchFamily="34" charset="-127"/>
                <a:ea typeface="Malgun Gothic Semilight" panose="020B0502040204020203" pitchFamily="34" charset="-127"/>
                <a:cs typeface="Malgun Gothic Semilight" panose="020B0502040204020203" pitchFamily="34" charset="-127"/>
              </a:rPr>
              <a:t> Moon</a:t>
            </a:r>
          </a:p>
          <a:p>
            <a:pPr lvl="0" algn="r" latinLnBrk="0">
              <a:lnSpc>
                <a:spcPct val="100000"/>
              </a:lnSpc>
              <a:defRPr/>
            </a:pPr>
            <a:endParaRPr lang="en-US" altLang="ko-KR" sz="1800" dirty="0">
              <a:latin typeface="KoPub돋움체 Bold" panose="00000800000000000000" pitchFamily="2" charset="-127"/>
              <a:ea typeface="KoPub돋움체 Bold" panose="00000800000000000000" pitchFamily="2" charset="-127"/>
              <a:cs typeface="Calibri" panose="020F0502020204030204" pitchFamily="34" charset="0"/>
            </a:endParaRPr>
          </a:p>
          <a:p>
            <a:pPr lvl="0" algn="r" latinLnBrk="0">
              <a:lnSpc>
                <a:spcPct val="100000"/>
              </a:lnSpc>
              <a:defRPr/>
            </a:pPr>
            <a:r>
              <a:rPr lang="en-US" altLang="ko-KR" sz="1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Division of AI Computer Science &amp; Engineering</a:t>
            </a:r>
          </a:p>
          <a:p>
            <a:pPr lvl="0" algn="r" latinLnBrk="0">
              <a:lnSpc>
                <a:spcPct val="100000"/>
              </a:lnSpc>
              <a:defRPr/>
            </a:pPr>
            <a:r>
              <a:rPr lang="en-US" altLang="ko-KR" sz="1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Kyonggi University</a:t>
            </a:r>
            <a:endParaRPr lang="ko-KR" altLang="en-US" sz="1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9" t="71892" r="3525"/>
          <a:stretch/>
        </p:blipFill>
        <p:spPr>
          <a:xfrm>
            <a:off x="1840508" y="6365966"/>
            <a:ext cx="1593439" cy="4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84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6517" y="142422"/>
            <a:ext cx="8499566" cy="71845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  <a:cs typeface="Malgun Gothic Semilight" panose="020B0502040204020203" pitchFamily="50" charset="-127"/>
              </a:rPr>
              <a:t>Training Objective</a:t>
            </a:r>
            <a:endParaRPr lang="ko-KR" altLang="en-US" sz="3600" dirty="0">
              <a:latin typeface="+mn-ea"/>
              <a:ea typeface="+mn-ea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61273A0-3EF5-4509-9F01-02E8453F6869}"/>
              </a:ext>
            </a:extLst>
          </p:cNvPr>
          <p:cNvSpPr txBox="1">
            <a:spLocks/>
          </p:cNvSpPr>
          <p:nvPr/>
        </p:nvSpPr>
        <p:spPr>
          <a:xfrm>
            <a:off x="436517" y="796924"/>
            <a:ext cx="9932125" cy="5098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Wingdings 2" panose="05020102010507070707" pitchFamily="18" charset="2"/>
              <a:buChar char=""/>
              <a:defRPr sz="24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‒"/>
              <a:defRPr sz="18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〮"/>
              <a:defRPr sz="16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"/>
              <a:defRPr sz="16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US" altLang="ko-KR" b="1" dirty="0"/>
          </a:p>
          <a:p>
            <a:r>
              <a:rPr lang="ko-KR" altLang="en-US" sz="2000" b="1" dirty="0">
                <a:latin typeface="Arial" panose="020B0604020202020204" pitchFamily="34" charset="0"/>
                <a:ea typeface="Malgun Gothic Semilight" panose="020B0502040204020203" pitchFamily="50" charset="-127"/>
                <a:cs typeface="Arial" panose="020B0604020202020204" pitchFamily="34" charset="0"/>
              </a:rPr>
              <a:t>그 밖의 </a:t>
            </a:r>
            <a:r>
              <a:rPr lang="en-US" altLang="ko-KR" sz="2000" b="1" dirty="0">
                <a:latin typeface="Arial" panose="020B0604020202020204" pitchFamily="34" charset="0"/>
                <a:ea typeface="Malgun Gothic Semilight" panose="020B0502040204020203" pitchFamily="50" charset="-127"/>
                <a:cs typeface="Arial" panose="020B0604020202020204" pitchFamily="34" charset="0"/>
              </a:rPr>
              <a:t>loss</a:t>
            </a:r>
            <a:r>
              <a:rPr lang="ko-KR" altLang="en-US" sz="2000" b="1" dirty="0">
                <a:latin typeface="Arial" panose="020B0604020202020204" pitchFamily="34" charset="0"/>
                <a:ea typeface="Malgun Gothic Semilight" panose="020B0502040204020203" pitchFamily="50" charset="-127"/>
                <a:cs typeface="Arial" panose="020B0604020202020204" pitchFamily="34" charset="0"/>
              </a:rPr>
              <a:t>들</a:t>
            </a:r>
            <a:endParaRPr lang="en-US" altLang="ko-KR" sz="2000" b="1" dirty="0">
              <a:latin typeface="Arial" panose="020B0604020202020204" pitchFamily="34" charset="0"/>
              <a:ea typeface="Malgun Gothic Semilight" panose="020B0502040204020203" pitchFamily="50" charset="-127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2000" b="1" dirty="0">
              <a:latin typeface="Arial" panose="020B0604020202020204" pitchFamily="34" charset="0"/>
              <a:ea typeface="Malgun Gothic Semilight" panose="020B0502040204020203" pitchFamily="50" charset="-127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Arial" panose="020B0604020202020204" pitchFamily="34" charset="0"/>
                <a:ea typeface="Malgun Gothic Semilight" panose="020B0502040204020203" pitchFamily="50" charset="-127"/>
                <a:cs typeface="Arial" panose="020B0604020202020204" pitchFamily="34" charset="0"/>
              </a:rPr>
              <a:t>      1. reconstruction loss</a:t>
            </a:r>
          </a:p>
          <a:p>
            <a:pPr marL="0" indent="0">
              <a:buNone/>
            </a:pPr>
            <a:endParaRPr lang="en-US" altLang="ko-KR" sz="2000" b="1" dirty="0">
              <a:latin typeface="Arial" panose="020B0604020202020204" pitchFamily="34" charset="0"/>
              <a:ea typeface="Malgun Gothic Semilight" panose="020B0502040204020203" pitchFamily="50" charset="-127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Arial" panose="020B0604020202020204" pitchFamily="34" charset="0"/>
                <a:ea typeface="Malgun Gothic Semilight" panose="020B0502040204020203" pitchFamily="50" charset="-127"/>
                <a:cs typeface="Arial" panose="020B0604020202020204" pitchFamily="34" charset="0"/>
              </a:rPr>
              <a:t>      </a:t>
            </a:r>
          </a:p>
          <a:p>
            <a:pPr marL="0" indent="0">
              <a:buNone/>
            </a:pPr>
            <a:r>
              <a:rPr lang="en-US" altLang="ko-KR" sz="2000" b="1" dirty="0">
                <a:latin typeface="Arial" panose="020B0604020202020204" pitchFamily="34" charset="0"/>
                <a:ea typeface="Malgun Gothic Semilight" panose="020B0502040204020203" pitchFamily="50" charset="-127"/>
                <a:cs typeface="Arial" panose="020B0604020202020204" pitchFamily="34" charset="0"/>
              </a:rPr>
              <a:t>      2. adversarial loss</a:t>
            </a:r>
          </a:p>
          <a:p>
            <a:pPr marL="0" indent="0">
              <a:buNone/>
            </a:pPr>
            <a:endParaRPr lang="en-US" altLang="ko-KR" sz="2000" b="1" dirty="0">
              <a:latin typeface="Arial" panose="020B0604020202020204" pitchFamily="34" charset="0"/>
              <a:ea typeface="Malgun Gothic Semilight" panose="020B0502040204020203" pitchFamily="50" charset="-127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2000" b="1" dirty="0">
              <a:latin typeface="Arial" panose="020B0604020202020204" pitchFamily="34" charset="0"/>
              <a:ea typeface="Malgun Gothic Semilight" panose="020B0502040204020203" pitchFamily="50" charset="-127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Arial" panose="020B0604020202020204" pitchFamily="34" charset="0"/>
                <a:ea typeface="Malgun Gothic Semilight" panose="020B0502040204020203" pitchFamily="50" charset="-127"/>
                <a:cs typeface="Arial" panose="020B0604020202020204" pitchFamily="34" charset="0"/>
              </a:rPr>
              <a:t>      3. total loss</a:t>
            </a:r>
          </a:p>
          <a:p>
            <a:pPr marL="0" indent="0">
              <a:buNone/>
            </a:pPr>
            <a:endParaRPr lang="en-US" altLang="ko-KR" sz="2000" dirty="0">
              <a:latin typeface="Arial" panose="020B0604020202020204" pitchFamily="34" charset="0"/>
              <a:ea typeface="Malgun Gothic Semilight" panose="020B0502040204020203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224651-B3C8-4934-90C0-6A09BD8B9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105" y="2629686"/>
            <a:ext cx="5095875" cy="4000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DC7379-BA1B-4515-830C-2F9CA68F8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100" y="3783116"/>
            <a:ext cx="4914900" cy="4667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B1BFEDA-39C8-464F-A812-B3E1474609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105" y="5003221"/>
            <a:ext cx="4210050" cy="666750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0E6E2BB5-52C6-4170-BF48-A662398C44EC}"/>
              </a:ext>
            </a:extLst>
          </p:cNvPr>
          <p:cNvSpPr/>
          <p:nvPr/>
        </p:nvSpPr>
        <p:spPr>
          <a:xfrm>
            <a:off x="3540868" y="5003221"/>
            <a:ext cx="340468" cy="7555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D031CF9-524E-4E1C-A699-AB77A7D801AD}"/>
              </a:ext>
            </a:extLst>
          </p:cNvPr>
          <p:cNvCxnSpPr>
            <a:stCxn id="11" idx="6"/>
          </p:cNvCxnSpPr>
          <p:nvPr/>
        </p:nvCxnSpPr>
        <p:spPr>
          <a:xfrm flipV="1">
            <a:off x="3881336" y="3867150"/>
            <a:ext cx="4024414" cy="1513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A808364-7F96-4836-8AF2-D62A164E0C26}"/>
              </a:ext>
            </a:extLst>
          </p:cNvPr>
          <p:cNvSpPr txBox="1"/>
          <p:nvPr/>
        </p:nvSpPr>
        <p:spPr>
          <a:xfrm>
            <a:off x="5893543" y="2977730"/>
            <a:ext cx="6494417" cy="750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500" dirty="0">
                <a:latin typeface="Arial" panose="020B0604020202020204" pitchFamily="34" charset="0"/>
                <a:cs typeface="Arial" panose="020B0604020202020204" pitchFamily="34" charset="0"/>
              </a:rPr>
              <a:t>Gradient-normalizing weights policy</a:t>
            </a:r>
            <a:r>
              <a:rPr lang="ko-KR" altLang="en-US" sz="2500" dirty="0">
                <a:latin typeface="Arial" panose="020B0604020202020204" pitchFamily="34" charset="0"/>
                <a:cs typeface="Arial" panose="020B0604020202020204" pitchFamily="34" charset="0"/>
              </a:rPr>
              <a:t>로 결정</a:t>
            </a:r>
            <a:r>
              <a:rPr lang="en-US" altLang="ko-KR" sz="25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ko-KR" alt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810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6517" y="142422"/>
            <a:ext cx="8499566" cy="71845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  <a:cs typeface="Malgun Gothic Semilight" panose="020B0502040204020203" pitchFamily="50" charset="-127"/>
              </a:rPr>
              <a:t>Gradient-normalizing Weight Policy</a:t>
            </a:r>
            <a:endParaRPr lang="ko-KR" altLang="en-US" sz="3600" dirty="0">
              <a:latin typeface="+mn-ea"/>
              <a:ea typeface="+mn-ea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61273A0-3EF5-4509-9F01-02E8453F6869}"/>
              </a:ext>
            </a:extLst>
          </p:cNvPr>
          <p:cNvSpPr txBox="1">
            <a:spLocks/>
          </p:cNvSpPr>
          <p:nvPr/>
        </p:nvSpPr>
        <p:spPr>
          <a:xfrm>
            <a:off x="434884" y="734654"/>
            <a:ext cx="9932125" cy="5098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Wingdings 2" panose="05020102010507070707" pitchFamily="18" charset="2"/>
              <a:buChar char=""/>
              <a:defRPr sz="24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‒"/>
              <a:defRPr sz="18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〮"/>
              <a:defRPr sz="16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"/>
              <a:defRPr sz="16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US" altLang="ko-KR" b="1" dirty="0"/>
          </a:p>
          <a:p>
            <a:r>
              <a:rPr lang="en-US" altLang="ko-KR" sz="2000" b="1" dirty="0">
                <a:latin typeface="Arial" panose="020B0604020202020204" pitchFamily="34" charset="0"/>
                <a:ea typeface="Malgun Gothic Semilight" panose="020B0502040204020203" pitchFamily="50" charset="-127"/>
                <a:cs typeface="Arial" panose="020B0604020202020204" pitchFamily="34" charset="0"/>
              </a:rPr>
              <a:t>Gradient-normalizing weight policy</a:t>
            </a:r>
          </a:p>
          <a:p>
            <a:pPr marL="0" indent="0">
              <a:buNone/>
            </a:pPr>
            <a:endParaRPr lang="en-US" altLang="ko-KR" sz="2000" b="1" dirty="0">
              <a:latin typeface="Arial" panose="020B0604020202020204" pitchFamily="34" charset="0"/>
              <a:ea typeface="Malgun Gothic Semilight" panose="020B0502040204020203" pitchFamily="50" charset="-127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2000" dirty="0">
              <a:latin typeface="Arial" panose="020B0604020202020204" pitchFamily="34" charset="0"/>
              <a:ea typeface="Malgun Gothic Semilight" panose="020B0502040204020203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383A97-6B84-4516-BE3E-0CA5F0D84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833" y="2022745"/>
            <a:ext cx="3794352" cy="15716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99CD5EC-4776-490E-BD1F-8FF9F817F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402" y="4502259"/>
            <a:ext cx="2858983" cy="916516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250F6493-5B53-44FB-A3EA-ECC3C8F215C4}"/>
              </a:ext>
            </a:extLst>
          </p:cNvPr>
          <p:cNvSpPr/>
          <p:nvPr/>
        </p:nvSpPr>
        <p:spPr>
          <a:xfrm>
            <a:off x="6429983" y="3122579"/>
            <a:ext cx="272374" cy="30642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096D7E9-6A9D-40D4-9F76-16A2F90AF70B}"/>
              </a:ext>
            </a:extLst>
          </p:cNvPr>
          <p:cNvCxnSpPr>
            <a:stCxn id="7" idx="3"/>
          </p:cNvCxnSpPr>
          <p:nvPr/>
        </p:nvCxnSpPr>
        <p:spPr>
          <a:xfrm flipH="1">
            <a:off x="3933825" y="3384126"/>
            <a:ext cx="2536046" cy="1118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FA5DB43-15FE-4226-826D-A8DC633A2028}"/>
              </a:ext>
            </a:extLst>
          </p:cNvPr>
          <p:cNvSpPr txBox="1"/>
          <p:nvPr/>
        </p:nvSpPr>
        <p:spPr>
          <a:xfrm>
            <a:off x="5262699" y="3903649"/>
            <a:ext cx="6494417" cy="140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가중치 계수 </a:t>
            </a:r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ko-KR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을 정하는 방법</a:t>
            </a:r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 layer</a:t>
            </a:r>
            <a:r>
              <a:rPr lang="ko-KR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의 가중치 벡터들에 대해 </a:t>
            </a:r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ko-KR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들을 미분하여 얻어진 </a:t>
            </a:r>
            <a:r>
              <a:rPr lang="ko-KR" alt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값들로부터</a:t>
            </a:r>
            <a:r>
              <a:rPr lang="ko-KR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이루어진 방정식을 만족하는 </a:t>
            </a:r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ko-KR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로 정함</a:t>
            </a:r>
            <a:r>
              <a:rPr lang="en-US" altLang="ko-KR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828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6517" y="142422"/>
            <a:ext cx="8499566" cy="71845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  <a:cs typeface="Malgun Gothic Semilight" panose="020B0502040204020203" pitchFamily="50" charset="-127"/>
              </a:rPr>
              <a:t>Experiment</a:t>
            </a:r>
            <a:endParaRPr lang="ko-KR" altLang="en-US" sz="3600" dirty="0">
              <a:latin typeface="+mn-ea"/>
              <a:ea typeface="+mn-ea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61273A0-3EF5-4509-9F01-02E8453F6869}"/>
              </a:ext>
            </a:extLst>
          </p:cNvPr>
          <p:cNvSpPr txBox="1">
            <a:spLocks/>
          </p:cNvSpPr>
          <p:nvPr/>
        </p:nvSpPr>
        <p:spPr>
          <a:xfrm>
            <a:off x="434884" y="734654"/>
            <a:ext cx="9932125" cy="5098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Wingdings 2" panose="05020102010507070707" pitchFamily="18" charset="2"/>
              <a:buChar char=""/>
              <a:defRPr sz="24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‒"/>
              <a:defRPr sz="18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〮"/>
              <a:defRPr sz="16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"/>
              <a:defRPr sz="16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US" altLang="ko-KR" b="1" dirty="0"/>
          </a:p>
          <a:p>
            <a:r>
              <a:rPr lang="en-US" altLang="ko-KR" sz="2000" b="1" dirty="0">
                <a:latin typeface="Arial" panose="020B0604020202020204" pitchFamily="34" charset="0"/>
                <a:ea typeface="Malgun Gothic Semilight" panose="020B0502040204020203" pitchFamily="50" charset="-127"/>
                <a:cs typeface="Arial" panose="020B0604020202020204" pitchFamily="34" charset="0"/>
              </a:rPr>
              <a:t>Experiment</a:t>
            </a:r>
          </a:p>
          <a:p>
            <a:pPr marL="0" indent="0">
              <a:buNone/>
            </a:pPr>
            <a:endParaRPr lang="en-US" altLang="ko-KR" sz="2000" b="1" dirty="0">
              <a:latin typeface="Arial" panose="020B0604020202020204" pitchFamily="34" charset="0"/>
              <a:ea typeface="Malgun Gothic Semilight" panose="020B0502040204020203" pitchFamily="50" charset="-127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2000" dirty="0">
              <a:latin typeface="Arial" panose="020B0604020202020204" pitchFamily="34" charset="0"/>
              <a:ea typeface="Malgun Gothic Semilight" panose="020B0502040204020203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212AE3-C636-41E6-B286-F9CFCE07E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556" y="1402460"/>
            <a:ext cx="6804196" cy="502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93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6517" y="142422"/>
            <a:ext cx="8499566" cy="71845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  <a:cs typeface="Malgun Gothic Semilight" panose="020B0502040204020203" pitchFamily="50" charset="-127"/>
              </a:rPr>
              <a:t>Experiment</a:t>
            </a:r>
            <a:endParaRPr lang="ko-KR" altLang="en-US" sz="3600" dirty="0">
              <a:latin typeface="+mn-ea"/>
              <a:ea typeface="+mn-ea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61273A0-3EF5-4509-9F01-02E8453F6869}"/>
              </a:ext>
            </a:extLst>
          </p:cNvPr>
          <p:cNvSpPr txBox="1">
            <a:spLocks/>
          </p:cNvSpPr>
          <p:nvPr/>
        </p:nvSpPr>
        <p:spPr>
          <a:xfrm>
            <a:off x="434884" y="734654"/>
            <a:ext cx="9932125" cy="5098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Wingdings 2" panose="05020102010507070707" pitchFamily="18" charset="2"/>
              <a:buChar char=""/>
              <a:defRPr sz="24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‒"/>
              <a:defRPr sz="18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〮"/>
              <a:defRPr sz="16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"/>
              <a:defRPr sz="16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US" altLang="ko-KR" b="1" dirty="0"/>
          </a:p>
          <a:p>
            <a:r>
              <a:rPr lang="en-US" altLang="ko-KR" sz="2000" b="1" dirty="0">
                <a:latin typeface="Arial" panose="020B0604020202020204" pitchFamily="34" charset="0"/>
                <a:ea typeface="Malgun Gothic Semilight" panose="020B0502040204020203" pitchFamily="50" charset="-127"/>
                <a:cs typeface="Arial" panose="020B0604020202020204" pitchFamily="34" charset="0"/>
              </a:rPr>
              <a:t>Experiment</a:t>
            </a:r>
          </a:p>
          <a:p>
            <a:pPr marL="0" indent="0">
              <a:buNone/>
            </a:pPr>
            <a:endParaRPr lang="en-US" altLang="ko-KR" sz="2000" b="1" dirty="0">
              <a:latin typeface="Arial" panose="020B0604020202020204" pitchFamily="34" charset="0"/>
              <a:ea typeface="Malgun Gothic Semilight" panose="020B0502040204020203" pitchFamily="50" charset="-127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2000" dirty="0">
              <a:latin typeface="Arial" panose="020B0604020202020204" pitchFamily="34" charset="0"/>
              <a:ea typeface="Malgun Gothic Semilight" panose="020B0502040204020203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28BEC9-1409-4BFD-A5E7-07B1F9573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23" y="1651980"/>
            <a:ext cx="11043754" cy="20842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5C79AD0-F1E3-404D-81F3-95A9D42E3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7775" y="3720498"/>
            <a:ext cx="8429234" cy="263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0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195944"/>
            <a:ext cx="9926683" cy="71845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  <a:cs typeface="Malgun Gothic Semilight" panose="020B0502040204020203" pitchFamily="50" charset="-127"/>
              </a:rPr>
              <a:t>Introduction</a:t>
            </a:r>
            <a:endParaRPr lang="ko-KR" altLang="en-US" sz="3600" dirty="0">
              <a:latin typeface="+mn-ea"/>
              <a:ea typeface="+mn-ea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A61229-7547-40D2-B8B0-EDBF59382FFE}"/>
              </a:ext>
            </a:extLst>
          </p:cNvPr>
          <p:cNvSpPr txBox="1"/>
          <p:nvPr/>
        </p:nvSpPr>
        <p:spPr>
          <a:xfrm>
            <a:off x="378204" y="1250741"/>
            <a:ext cx="92461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기존 </a:t>
            </a:r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Anomaly Detection</a:t>
            </a:r>
            <a:r>
              <a:rPr lang="ko-KR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들의 </a:t>
            </a:r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Method</a:t>
            </a:r>
            <a:r>
              <a:rPr lang="ko-KR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와 본 논문의 차이점 소개 </a:t>
            </a:r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– </a:t>
            </a:r>
            <a:r>
              <a:rPr lang="ko-KR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대다수의 방법론</a:t>
            </a:r>
            <a:endParaRPr lang="en-US" altLang="ko-KR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</a:t>
            </a:r>
          </a:p>
          <a:p>
            <a:endParaRPr lang="en-US" altLang="ko-KR" sz="2500" dirty="0">
              <a:latin typeface="+mj-ea"/>
              <a:ea typeface="+mj-ea"/>
            </a:endParaRPr>
          </a:p>
          <a:p>
            <a:endParaRPr lang="en-US" altLang="ko-KR" sz="25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16" name="순서도: 수동 연산 15">
            <a:extLst>
              <a:ext uri="{FF2B5EF4-FFF2-40B4-BE49-F238E27FC236}">
                <a16:creationId xmlns:a16="http://schemas.microsoft.com/office/drawing/2014/main" id="{299664CE-1163-4B55-B1D9-C3537F79D93F}"/>
              </a:ext>
            </a:extLst>
          </p:cNvPr>
          <p:cNvSpPr/>
          <p:nvPr/>
        </p:nvSpPr>
        <p:spPr>
          <a:xfrm rot="16200000">
            <a:off x="2569185" y="4787199"/>
            <a:ext cx="1484128" cy="790574"/>
          </a:xfrm>
          <a:prstGeom prst="flowChartManualOperati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수동 연산 17">
            <a:extLst>
              <a:ext uri="{FF2B5EF4-FFF2-40B4-BE49-F238E27FC236}">
                <a16:creationId xmlns:a16="http://schemas.microsoft.com/office/drawing/2014/main" id="{845D888E-BD56-4EF1-BCAD-62FED7968C97}"/>
              </a:ext>
            </a:extLst>
          </p:cNvPr>
          <p:cNvSpPr/>
          <p:nvPr/>
        </p:nvSpPr>
        <p:spPr>
          <a:xfrm rot="5400000">
            <a:off x="7530398" y="3370631"/>
            <a:ext cx="1484128" cy="790574"/>
          </a:xfrm>
          <a:prstGeom prst="flowChartManualOperati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9CA4EF1-D3FC-4A20-9A5F-D1D54BB11878}"/>
              </a:ext>
            </a:extLst>
          </p:cNvPr>
          <p:cNvCxnSpPr/>
          <p:nvPr/>
        </p:nvCxnSpPr>
        <p:spPr>
          <a:xfrm>
            <a:off x="3810000" y="5182485"/>
            <a:ext cx="742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B247C3-598C-47ED-8DC0-2827AE3338A3}"/>
              </a:ext>
            </a:extLst>
          </p:cNvPr>
          <p:cNvCxnSpPr/>
          <p:nvPr/>
        </p:nvCxnSpPr>
        <p:spPr>
          <a:xfrm>
            <a:off x="1962150" y="5154795"/>
            <a:ext cx="742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DEFDEA-16F1-4BDD-BF7E-CB3A946D06ED}"/>
              </a:ext>
            </a:extLst>
          </p:cNvPr>
          <p:cNvSpPr/>
          <p:nvPr/>
        </p:nvSpPr>
        <p:spPr>
          <a:xfrm>
            <a:off x="1541738" y="4181475"/>
            <a:ext cx="209550" cy="19907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3384EC-6DD5-4992-8917-1601296D8C53}"/>
              </a:ext>
            </a:extLst>
          </p:cNvPr>
          <p:cNvSpPr txBox="1"/>
          <p:nvPr/>
        </p:nvSpPr>
        <p:spPr>
          <a:xfrm>
            <a:off x="3166407" y="4992171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01848F-0272-4627-9B4B-BA36D50487A2}"/>
              </a:ext>
            </a:extLst>
          </p:cNvPr>
          <p:cNvSpPr txBox="1"/>
          <p:nvPr/>
        </p:nvSpPr>
        <p:spPr>
          <a:xfrm>
            <a:off x="8077199" y="3581252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46BE940-529A-40AF-81AC-DEAE7F1ECD6F}"/>
              </a:ext>
            </a:extLst>
          </p:cNvPr>
          <p:cNvSpPr/>
          <p:nvPr/>
        </p:nvSpPr>
        <p:spPr>
          <a:xfrm>
            <a:off x="4657230" y="4440421"/>
            <a:ext cx="1581150" cy="1568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01491E4-57BE-4849-85E5-BED40C787135}"/>
              </a:ext>
            </a:extLst>
          </p:cNvPr>
          <p:cNvSpPr/>
          <p:nvPr/>
        </p:nvSpPr>
        <p:spPr>
          <a:xfrm>
            <a:off x="3420131" y="2239485"/>
            <a:ext cx="1581150" cy="1568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96F9C68-55F6-4B6D-BB6F-074090B3F6B7}"/>
              </a:ext>
            </a:extLst>
          </p:cNvPr>
          <p:cNvSpPr/>
          <p:nvPr/>
        </p:nvSpPr>
        <p:spPr>
          <a:xfrm>
            <a:off x="3572531" y="2391885"/>
            <a:ext cx="1581150" cy="1568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0CF5FB-57CF-418D-99E6-A4DD19A5DFBD}"/>
              </a:ext>
            </a:extLst>
          </p:cNvPr>
          <p:cNvSpPr/>
          <p:nvPr/>
        </p:nvSpPr>
        <p:spPr>
          <a:xfrm>
            <a:off x="3724931" y="2544285"/>
            <a:ext cx="1581150" cy="1568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649682-53E9-4B03-9F40-C59C75F0FF86}"/>
              </a:ext>
            </a:extLst>
          </p:cNvPr>
          <p:cNvSpPr txBox="1"/>
          <p:nvPr/>
        </p:nvSpPr>
        <p:spPr>
          <a:xfrm>
            <a:off x="3876427" y="2739327"/>
            <a:ext cx="1051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Real Image</a:t>
            </a:r>
          </a:p>
          <a:p>
            <a:pPr algn="ctr"/>
            <a:r>
              <a:rPr lang="en-US" altLang="ko-KR" dirty="0"/>
              <a:t>(Normal)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3E8E8F-17EA-41DD-AD0A-F02C9C7F03FB}"/>
              </a:ext>
            </a:extLst>
          </p:cNvPr>
          <p:cNvSpPr txBox="1"/>
          <p:nvPr/>
        </p:nvSpPr>
        <p:spPr>
          <a:xfrm>
            <a:off x="5042992" y="4831629"/>
            <a:ext cx="809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Fake Image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0BD7838-70E3-4A33-BB7C-12925A55C6E1}"/>
              </a:ext>
            </a:extLst>
          </p:cNvPr>
          <p:cNvCxnSpPr>
            <a:cxnSpLocks/>
          </p:cNvCxnSpPr>
          <p:nvPr/>
        </p:nvCxnSpPr>
        <p:spPr>
          <a:xfrm>
            <a:off x="5306081" y="3328654"/>
            <a:ext cx="2571094" cy="252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F36BEC8-C55D-418C-B326-460BA4FE22D7}"/>
              </a:ext>
            </a:extLst>
          </p:cNvPr>
          <p:cNvCxnSpPr>
            <a:cxnSpLocks/>
          </p:cNvCxnSpPr>
          <p:nvPr/>
        </p:nvCxnSpPr>
        <p:spPr>
          <a:xfrm flipV="1">
            <a:off x="6342660" y="3918318"/>
            <a:ext cx="1534515" cy="1404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B056FA3E-0AC2-430B-9255-B8D3EE6F57FD}"/>
              </a:ext>
            </a:extLst>
          </p:cNvPr>
          <p:cNvSpPr/>
          <p:nvPr/>
        </p:nvSpPr>
        <p:spPr>
          <a:xfrm>
            <a:off x="2581275" y="4113023"/>
            <a:ext cx="1425138" cy="215442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57E5384-9301-4B4D-8073-636BA6719BFA}"/>
              </a:ext>
            </a:extLst>
          </p:cNvPr>
          <p:cNvSpPr/>
          <p:nvPr/>
        </p:nvSpPr>
        <p:spPr>
          <a:xfrm>
            <a:off x="7579023" y="2696108"/>
            <a:ext cx="1425138" cy="215442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816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195944"/>
            <a:ext cx="9926683" cy="71845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  <a:cs typeface="Malgun Gothic Semilight" panose="020B0502040204020203" pitchFamily="50" charset="-127"/>
              </a:rPr>
              <a:t>Introduction</a:t>
            </a:r>
            <a:endParaRPr lang="ko-KR" altLang="en-US" sz="3600" dirty="0">
              <a:latin typeface="+mn-ea"/>
              <a:ea typeface="+mn-ea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E70066-198C-4AD9-8843-CD24E533F186}"/>
              </a:ext>
            </a:extLst>
          </p:cNvPr>
          <p:cNvSpPr txBox="1"/>
          <p:nvPr/>
        </p:nvSpPr>
        <p:spPr>
          <a:xfrm>
            <a:off x="419100" y="1755566"/>
            <a:ext cx="924615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기존 방법론들의 문제점</a:t>
            </a:r>
            <a:endParaRPr lang="en-US" altLang="ko-KR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   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</a:t>
            </a:r>
          </a:p>
          <a:p>
            <a:endParaRPr lang="en-US" altLang="ko-KR" sz="2500" dirty="0">
              <a:latin typeface="+mj-ea"/>
              <a:ea typeface="+mj-ea"/>
            </a:endParaRPr>
          </a:p>
          <a:p>
            <a:endParaRPr lang="en-US" altLang="ko-KR" sz="25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DCE714-BCFE-4B19-A46E-EAD096ACCE32}"/>
              </a:ext>
            </a:extLst>
          </p:cNvPr>
          <p:cNvSpPr txBox="1"/>
          <p:nvPr/>
        </p:nvSpPr>
        <p:spPr>
          <a:xfrm>
            <a:off x="838199" y="2342714"/>
            <a:ext cx="107632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image</a:t>
            </a:r>
            <a:r>
              <a:rPr lang="ko-KR" altLang="en-US" dirty="0"/>
              <a:t>와 </a:t>
            </a:r>
            <a:r>
              <a:rPr lang="en-US" altLang="ko-KR" dirty="0"/>
              <a:t>fake image</a:t>
            </a:r>
            <a:r>
              <a:rPr lang="ko-KR" altLang="en-US" dirty="0"/>
              <a:t> 간의 </a:t>
            </a:r>
            <a:r>
              <a:rPr lang="en-US" altLang="ko-KR" dirty="0"/>
              <a:t>pixel </a:t>
            </a:r>
            <a:r>
              <a:rPr lang="ko-KR" altLang="en-US" dirty="0"/>
              <a:t>간 </a:t>
            </a:r>
            <a:r>
              <a:rPr lang="en-US" altLang="ko-KR" dirty="0"/>
              <a:t>L1 norm </a:t>
            </a:r>
            <a:r>
              <a:rPr lang="ko-KR" altLang="en-US" dirty="0"/>
              <a:t>혹은</a:t>
            </a:r>
            <a:r>
              <a:rPr lang="en-US" altLang="ko-KR" dirty="0"/>
              <a:t> MSE Error</a:t>
            </a:r>
            <a:r>
              <a:rPr lang="ko-KR" altLang="en-US" dirty="0"/>
              <a:t>를 사용함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/>
              <a:t>GAN-Based Approach</a:t>
            </a:r>
            <a:r>
              <a:rPr lang="ko-KR" altLang="en-US" dirty="0"/>
              <a:t>들은 </a:t>
            </a:r>
            <a:r>
              <a:rPr lang="en-US" altLang="ko-KR" dirty="0"/>
              <a:t>generator</a:t>
            </a:r>
            <a:r>
              <a:rPr lang="ko-KR" altLang="en-US" dirty="0"/>
              <a:t>를 통과한 후</a:t>
            </a:r>
            <a:r>
              <a:rPr lang="en-US" altLang="ko-KR" dirty="0"/>
              <a:t>, </a:t>
            </a:r>
            <a:r>
              <a:rPr lang="ko-KR" altLang="en-US" dirty="0"/>
              <a:t>입력 </a:t>
            </a:r>
            <a:r>
              <a:rPr lang="en-US" altLang="ko-KR" dirty="0"/>
              <a:t>image</a:t>
            </a:r>
            <a:r>
              <a:rPr lang="ko-KR" altLang="en-US" dirty="0"/>
              <a:t>를 </a:t>
            </a:r>
            <a:r>
              <a:rPr lang="en-US" altLang="ko-KR" dirty="0"/>
              <a:t>recon‘</a:t>
            </a:r>
            <a:r>
              <a:rPr lang="ko-KR" altLang="en-US" dirty="0"/>
              <a:t>하기 위한 적절한 </a:t>
            </a:r>
            <a:r>
              <a:rPr lang="en-US" altLang="ko-KR" dirty="0"/>
              <a:t>latent </a:t>
            </a:r>
            <a:r>
              <a:rPr lang="en-US" altLang="ko-KR" dirty="0" err="1"/>
              <a:t>vecto</a:t>
            </a:r>
            <a:r>
              <a:rPr lang="ko-KR" altLang="en-US" dirty="0"/>
              <a:t>를 찾기 </a:t>
            </a:r>
            <a:r>
              <a:rPr lang="ko-KR" altLang="en-US" dirty="0" err="1"/>
              <a:t>힘듬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시간 소모가 많음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/>
              <a:t>loss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r>
              <a:rPr lang="ko-KR" altLang="en-US" dirty="0"/>
              <a:t>에 다양한 수식들이 가중치에 따라 더해져 있어</a:t>
            </a:r>
            <a:r>
              <a:rPr lang="en-US" altLang="ko-KR" dirty="0"/>
              <a:t>, </a:t>
            </a:r>
            <a:r>
              <a:rPr lang="ko-KR" altLang="en-US" dirty="0"/>
              <a:t>적절한 가중치 계수를 찾기 </a:t>
            </a:r>
            <a:r>
              <a:rPr lang="ko-KR" altLang="en-US" dirty="0" err="1"/>
              <a:t>힘듬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24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195944"/>
            <a:ext cx="9926683" cy="71845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  <a:cs typeface="Malgun Gothic Semilight" panose="020B0502040204020203" pitchFamily="50" charset="-127"/>
              </a:rPr>
              <a:t>Introduction</a:t>
            </a:r>
            <a:endParaRPr lang="ko-KR" altLang="en-US" sz="3600" dirty="0">
              <a:latin typeface="+mn-ea"/>
              <a:ea typeface="+mn-ea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E70066-198C-4AD9-8843-CD24E533F186}"/>
              </a:ext>
            </a:extLst>
          </p:cNvPr>
          <p:cNvSpPr txBox="1"/>
          <p:nvPr/>
        </p:nvSpPr>
        <p:spPr>
          <a:xfrm>
            <a:off x="419100" y="1111607"/>
            <a:ext cx="924615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기존 방법론들의 문제점</a:t>
            </a:r>
            <a:endParaRPr lang="en-US" altLang="ko-KR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   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</a:t>
            </a:r>
          </a:p>
          <a:p>
            <a:endParaRPr lang="en-US" altLang="ko-KR" sz="2500" dirty="0">
              <a:latin typeface="+mj-ea"/>
              <a:ea typeface="+mj-ea"/>
            </a:endParaRPr>
          </a:p>
          <a:p>
            <a:endParaRPr lang="en-US" altLang="ko-KR" sz="25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4130C4-BB85-4DF5-B9CA-80D607B76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013" y="1549087"/>
            <a:ext cx="7308240" cy="35878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AC3C10-B8D9-4138-8BCE-83BB7DBE280C}"/>
              </a:ext>
            </a:extLst>
          </p:cNvPr>
          <p:cNvSpPr txBox="1"/>
          <p:nvPr/>
        </p:nvSpPr>
        <p:spPr>
          <a:xfrm>
            <a:off x="2904653" y="5278631"/>
            <a:ext cx="8614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갈수록 대비가 낮아짐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-&gt; Perceptual loss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의 값도 </a:t>
            </a:r>
            <a:r>
              <a:rPr lang="ko-KR" altLang="en-US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계속 떨어짐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B912EB-3FA3-492D-9AED-7B999607DB65}"/>
              </a:ext>
            </a:extLst>
          </p:cNvPr>
          <p:cNvSpPr txBox="1"/>
          <p:nvPr/>
        </p:nvSpPr>
        <p:spPr>
          <a:xfrm>
            <a:off x="2904653" y="5746393"/>
            <a:ext cx="8614487" cy="878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기존 </a:t>
            </a:r>
            <a:r>
              <a:rPr lang="en-US" altLang="ko-KR" dirty="0"/>
              <a:t>Perceptual loss</a:t>
            </a:r>
            <a:r>
              <a:rPr lang="ko-KR" altLang="en-US" dirty="0"/>
              <a:t>의 값을 그대로 사용하면 </a:t>
            </a:r>
            <a:r>
              <a:rPr lang="en-US" altLang="ko-KR" dirty="0"/>
              <a:t>image contrast </a:t>
            </a:r>
            <a:r>
              <a:rPr lang="ko-KR" altLang="en-US" dirty="0"/>
              <a:t>값이 </a:t>
            </a:r>
            <a:r>
              <a:rPr lang="ko-KR" altLang="en-US" u="sng" dirty="0">
                <a:solidFill>
                  <a:srgbClr val="FF0000"/>
                </a:solidFill>
              </a:rPr>
              <a:t>낮을 수록 덜 </a:t>
            </a:r>
            <a:r>
              <a:rPr lang="en-US" altLang="ko-KR" u="sng" dirty="0">
                <a:solidFill>
                  <a:srgbClr val="FF0000"/>
                </a:solidFill>
              </a:rPr>
              <a:t>abnormal</a:t>
            </a:r>
            <a:r>
              <a:rPr lang="ko-KR" altLang="en-US" u="sng" dirty="0">
                <a:solidFill>
                  <a:srgbClr val="FF0000"/>
                </a:solidFill>
              </a:rPr>
              <a:t>하다고 예측하는 경향이 존재함</a:t>
            </a:r>
            <a:r>
              <a:rPr lang="en-US" altLang="ko-KR" u="sng" dirty="0">
                <a:solidFill>
                  <a:srgbClr val="FF0000"/>
                </a:solidFill>
              </a:rPr>
              <a:t>.</a:t>
            </a:r>
            <a:endParaRPr lang="ko-KR" altLang="en-US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99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195944"/>
            <a:ext cx="9926683" cy="71845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  <a:cs typeface="Malgun Gothic Semilight" panose="020B0502040204020203" pitchFamily="50" charset="-127"/>
              </a:rPr>
              <a:t>Introduction</a:t>
            </a:r>
            <a:endParaRPr lang="ko-KR" altLang="en-US" sz="3600" dirty="0">
              <a:latin typeface="+mn-ea"/>
              <a:ea typeface="+mn-ea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E70066-198C-4AD9-8843-CD24E533F186}"/>
              </a:ext>
            </a:extLst>
          </p:cNvPr>
          <p:cNvSpPr txBox="1"/>
          <p:nvPr/>
        </p:nvSpPr>
        <p:spPr>
          <a:xfrm>
            <a:off x="419100" y="1856542"/>
            <a:ext cx="924615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본 논문을 통해서 이러한 문제들의 개선 방안을 소개함</a:t>
            </a:r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   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</a:t>
            </a:r>
          </a:p>
          <a:p>
            <a:endParaRPr lang="en-US" altLang="ko-KR" sz="2500" dirty="0">
              <a:latin typeface="+mj-ea"/>
              <a:ea typeface="+mj-ea"/>
            </a:endParaRPr>
          </a:p>
          <a:p>
            <a:endParaRPr lang="en-US" altLang="ko-KR" sz="25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A0904A-3C5B-4618-B8F5-5856DD65A898}"/>
              </a:ext>
            </a:extLst>
          </p:cNvPr>
          <p:cNvSpPr txBox="1"/>
          <p:nvPr/>
        </p:nvSpPr>
        <p:spPr>
          <a:xfrm>
            <a:off x="876299" y="2625984"/>
            <a:ext cx="10763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dirty="0"/>
              <a:t>두 </a:t>
            </a:r>
            <a:r>
              <a:rPr lang="en-US" altLang="ko-KR" dirty="0"/>
              <a:t>image </a:t>
            </a:r>
            <a:r>
              <a:rPr lang="ko-KR" altLang="en-US" dirty="0"/>
              <a:t>간의 유사성을 측정하는 새로운 </a:t>
            </a:r>
            <a:r>
              <a:rPr lang="en-US" altLang="ko-KR" dirty="0"/>
              <a:t>metric</a:t>
            </a:r>
            <a:r>
              <a:rPr lang="ko-KR" altLang="en-US" dirty="0"/>
              <a:t> 소개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u="sng" dirty="0">
                <a:solidFill>
                  <a:srgbClr val="FF0000"/>
                </a:solidFill>
                <a:sym typeface="Wingdings" panose="05000000000000000000" pitchFamily="2" charset="2"/>
              </a:rPr>
              <a:t>Relative Perceptual L1 loss</a:t>
            </a:r>
            <a:r>
              <a:rPr lang="en-US" altLang="ko-KR" dirty="0"/>
              <a:t>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Encoder</a:t>
            </a:r>
            <a:r>
              <a:rPr lang="ko-KR" altLang="en-US" dirty="0"/>
              <a:t>와 </a:t>
            </a:r>
            <a:r>
              <a:rPr lang="en-US" altLang="ko-KR" dirty="0"/>
              <a:t>generator</a:t>
            </a:r>
            <a:r>
              <a:rPr lang="ko-KR" altLang="en-US" dirty="0"/>
              <a:t>에 대한 </a:t>
            </a:r>
            <a:r>
              <a:rPr lang="en-US" altLang="ko-KR" dirty="0"/>
              <a:t>loss function</a:t>
            </a:r>
            <a:r>
              <a:rPr lang="ko-KR" altLang="en-US" dirty="0"/>
              <a:t>의 </a:t>
            </a:r>
            <a:r>
              <a:rPr lang="ko-KR" altLang="en-US" u="sng" dirty="0">
                <a:solidFill>
                  <a:srgbClr val="FF0000"/>
                </a:solidFill>
              </a:rPr>
              <a:t>적절한 가중치 계수를 결정하는 방법론을 제안함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49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8150" y="195944"/>
            <a:ext cx="9907633" cy="71845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  <a:cs typeface="Malgun Gothic Semilight" panose="020B0502040204020203" pitchFamily="50" charset="-127"/>
              </a:rPr>
              <a:t>Introduction</a:t>
            </a:r>
            <a:endParaRPr lang="ko-KR" altLang="en-US" sz="3600" dirty="0">
              <a:latin typeface="+mn-ea"/>
              <a:ea typeface="+mn-ea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1EC49F-7C2A-427D-A60D-FE8C24E39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070" y="2254283"/>
            <a:ext cx="5738904" cy="330993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3AD1F6D-F089-49CD-837C-1A0BC605C5A7}"/>
              </a:ext>
            </a:extLst>
          </p:cNvPr>
          <p:cNvSpPr txBox="1"/>
          <p:nvPr/>
        </p:nvSpPr>
        <p:spPr>
          <a:xfrm>
            <a:off x="736047" y="1182231"/>
            <a:ext cx="92461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Perceputal</a:t>
            </a:r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Image Anomaly Detection (PIAD) </a:t>
            </a:r>
            <a:r>
              <a:rPr lang="ko-KR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의 </a:t>
            </a:r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Model </a:t>
            </a:r>
            <a:r>
              <a:rPr lang="ko-KR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구조</a:t>
            </a:r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   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</a:t>
            </a:r>
          </a:p>
          <a:p>
            <a:endParaRPr lang="en-US" altLang="ko-KR" sz="2500" dirty="0">
              <a:latin typeface="+mj-ea"/>
              <a:ea typeface="+mj-ea"/>
            </a:endParaRPr>
          </a:p>
          <a:p>
            <a:endParaRPr lang="en-US" altLang="ko-KR" sz="25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0857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5434" y="126019"/>
            <a:ext cx="8499566" cy="71845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  <a:cs typeface="Malgun Gothic Semilight" panose="020B0502040204020203" pitchFamily="50" charset="-127"/>
              </a:rPr>
              <a:t>Perceptual Image Anomaly Detection</a:t>
            </a:r>
            <a:endParaRPr lang="ko-KR" altLang="en-US" sz="3600" dirty="0">
              <a:latin typeface="+mn-ea"/>
              <a:ea typeface="+mn-ea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A61229-7547-40D2-B8B0-EDBF59382FFE}"/>
              </a:ext>
            </a:extLst>
          </p:cNvPr>
          <p:cNvSpPr txBox="1"/>
          <p:nvPr/>
        </p:nvSpPr>
        <p:spPr>
          <a:xfrm>
            <a:off x="348158" y="1128363"/>
            <a:ext cx="8357708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>
                <a:latin typeface="+mj-ea"/>
                <a:ea typeface="+mj-ea"/>
              </a:rPr>
              <a:t>PIAD</a:t>
            </a:r>
            <a:r>
              <a:rPr lang="ko-KR" altLang="en-US" sz="2000" dirty="0">
                <a:latin typeface="+mj-ea"/>
                <a:ea typeface="+mj-ea"/>
              </a:rPr>
              <a:t>의 기본 개념은 </a:t>
            </a:r>
            <a:r>
              <a:rPr lang="en-US" altLang="ko-KR" sz="2000" dirty="0">
                <a:latin typeface="+mj-ea"/>
                <a:ea typeface="+mj-ea"/>
              </a:rPr>
              <a:t>OCGAN </a:t>
            </a:r>
            <a:r>
              <a:rPr lang="ko-KR" altLang="en-US" sz="2000" dirty="0">
                <a:latin typeface="+mj-ea"/>
                <a:ea typeface="+mj-ea"/>
              </a:rPr>
              <a:t>기반으로 함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  <a:r>
              <a:rPr lang="en-US" altLang="ko-KR" sz="2500" dirty="0">
                <a:latin typeface="+mj-ea"/>
                <a:ea typeface="+mj-ea"/>
              </a:rPr>
              <a:t>   </a:t>
            </a:r>
          </a:p>
          <a:p>
            <a:endParaRPr lang="en-US" altLang="ko-KR" sz="2500" dirty="0">
              <a:latin typeface="+mj-ea"/>
              <a:ea typeface="+mj-ea"/>
            </a:endParaRPr>
          </a:p>
          <a:p>
            <a:endParaRPr lang="en-US" altLang="ko-KR" sz="25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EE92C7-5D13-4F9D-909D-E90AC21B9AEA}"/>
                  </a:ext>
                </a:extLst>
              </p:cNvPr>
              <p:cNvSpPr txBox="1"/>
              <p:nvPr/>
            </p:nvSpPr>
            <p:spPr>
              <a:xfrm>
                <a:off x="714374" y="1674673"/>
                <a:ext cx="11029951" cy="2249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AutoNum type="arabicPeriod"/>
                </a:pPr>
                <a:r>
                  <a:rPr lang="en-US" altLang="ko-KR" dirty="0"/>
                  <a:t>Generator G</a:t>
                </a:r>
                <a:r>
                  <a:rPr lang="ko-KR" altLang="en-US" dirty="0"/>
                  <a:t>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dirty="0"/>
                  <a:t> Mapping </a:t>
                </a:r>
                <a:r>
                  <a:rPr lang="ko-KR" altLang="en-US" dirty="0"/>
                  <a:t>하도록 학습함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lnSpc>
                    <a:spcPct val="200000"/>
                  </a:lnSpc>
                  <a:buAutoNum type="arabicPeriod"/>
                </a:pPr>
                <a:r>
                  <a:rPr lang="en-US" altLang="ko-KR" dirty="0"/>
                  <a:t>Encoder E</a:t>
                </a:r>
                <a:r>
                  <a:rPr lang="ko-KR" altLang="en-US" dirty="0"/>
                  <a:t>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dirty="0"/>
                  <a:t> Mapping </a:t>
                </a:r>
                <a:r>
                  <a:rPr lang="ko-KR" altLang="en-US" dirty="0"/>
                  <a:t>하도록 학습함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lnSpc>
                    <a:spcPct val="200000"/>
                  </a:lnSpc>
                  <a:buAutoNum type="arabicPeriod"/>
                </a:pPr>
                <a:r>
                  <a:rPr lang="en-US" altLang="ko-KR" dirty="0"/>
                  <a:t>Generator G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Encoder E</a:t>
                </a:r>
                <a:r>
                  <a:rPr lang="ko-KR" altLang="en-US" dirty="0"/>
                  <a:t>에 의해 예측된 </a:t>
                </a:r>
                <a:r>
                  <a:rPr lang="en-US" altLang="ko-KR" dirty="0"/>
                  <a:t>latent vector</a:t>
                </a:r>
                <a:r>
                  <a:rPr lang="ko-KR" altLang="en-US" dirty="0"/>
                  <a:t>로부터 생성한 </a:t>
                </a:r>
                <a:r>
                  <a:rPr lang="en-US" altLang="ko-KR" dirty="0"/>
                  <a:t>image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input image</a:t>
                </a:r>
                <a:r>
                  <a:rPr lang="ko-KR" altLang="en-US" dirty="0"/>
                  <a:t>에 가깝게 생성되도록 학습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EE92C7-5D13-4F9D-909D-E90AC21B9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74" y="1674673"/>
                <a:ext cx="11029951" cy="2249270"/>
              </a:xfrm>
              <a:prstGeom prst="rect">
                <a:avLst/>
              </a:prstGeom>
              <a:blipFill>
                <a:blip r:embed="rId3"/>
                <a:stretch>
                  <a:fillRect l="-442" b="-35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9E3B19-ED7B-4558-9123-9B44166F8076}"/>
                  </a:ext>
                </a:extLst>
              </p:cNvPr>
              <p:cNvSpPr txBox="1"/>
              <p:nvPr/>
            </p:nvSpPr>
            <p:spPr>
              <a:xfrm>
                <a:off x="1752599" y="4296582"/>
                <a:ext cx="11029951" cy="1687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à"/>
                </a:pPr>
                <a:r>
                  <a:rPr lang="ko-KR" altLang="en-US" dirty="0"/>
                  <a:t>위 </a:t>
                </a:r>
                <a:r>
                  <a:rPr lang="en-US" altLang="ko-KR" dirty="0"/>
                  <a:t>1,2</a:t>
                </a:r>
                <a:r>
                  <a:rPr lang="ko-KR" altLang="en-US" dirty="0"/>
                  <a:t>번을 충족하기 위해 </a:t>
                </a:r>
                <a:r>
                  <a:rPr lang="en-US" altLang="ko-KR" dirty="0"/>
                  <a:t>Generator</a:t>
                </a:r>
                <a:r>
                  <a:rPr lang="ko-KR" altLang="en-US" dirty="0"/>
                  <a:t> 와 </a:t>
                </a:r>
                <a:r>
                  <a:rPr lang="en-US" altLang="ko-KR" dirty="0"/>
                  <a:t>Encoder</a:t>
                </a:r>
                <a:r>
                  <a:rPr lang="ko-KR" altLang="en-US" dirty="0"/>
                  <a:t>를 </a:t>
                </a:r>
                <a:r>
                  <a:rPr lang="en-US" altLang="ko-KR" u="sng" dirty="0">
                    <a:solidFill>
                      <a:srgbClr val="FF0000"/>
                    </a:solidFill>
                  </a:rPr>
                  <a:t>adversarial loss</a:t>
                </a:r>
                <a:r>
                  <a:rPr lang="ko-KR" altLang="en-US" u="sng" dirty="0">
                    <a:solidFill>
                      <a:srgbClr val="FF0000"/>
                    </a:solidFill>
                  </a:rPr>
                  <a:t>를 통해서 학습함</a:t>
                </a:r>
                <a:r>
                  <a:rPr lang="en-US" altLang="ko-KR" u="sng" dirty="0">
                    <a:solidFill>
                      <a:srgbClr val="FF0000"/>
                    </a:solidFill>
                  </a:rPr>
                  <a:t>.</a:t>
                </a: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à"/>
                </a:pPr>
                <a:r>
                  <a:rPr lang="ko-KR" altLang="en-US" dirty="0"/>
                  <a:t>또한</a:t>
                </a:r>
                <a:r>
                  <a:rPr lang="en-US" altLang="ko-KR" dirty="0"/>
                  <a:t>, Discriminator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역</m:t>
                    </m:r>
                  </m:oMath>
                </a14:m>
                <a:r>
                  <a:rPr lang="ko-KR" altLang="en-US" dirty="0"/>
                  <a:t>시 요구됨</a:t>
                </a:r>
                <a:r>
                  <a:rPr lang="en-US" altLang="ko-KR" dirty="0"/>
                  <a:t>.</a:t>
                </a: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à"/>
                </a:pPr>
                <a:r>
                  <a:rPr lang="en-US" altLang="ko-KR" dirty="0"/>
                  <a:t>Reconstruction error</a:t>
                </a:r>
                <a:r>
                  <a:rPr lang="ko-KR" altLang="en-US" dirty="0"/>
                  <a:t>로 새로 제안한 </a:t>
                </a:r>
                <a:r>
                  <a:rPr lang="en-US" altLang="ko-KR" dirty="0"/>
                  <a:t>Relative-perceptual L1-loss</a:t>
                </a:r>
                <a:r>
                  <a:rPr lang="ko-KR" altLang="en-US" dirty="0"/>
                  <a:t>를 사용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9E3B19-ED7B-4558-9123-9B44166F8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599" y="4296582"/>
                <a:ext cx="11029951" cy="1687129"/>
              </a:xfrm>
              <a:prstGeom prst="rect">
                <a:avLst/>
              </a:prstGeom>
              <a:blipFill>
                <a:blip r:embed="rId4"/>
                <a:stretch>
                  <a:fillRect l="-331" b="-46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628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6517" y="142422"/>
            <a:ext cx="8499566" cy="71845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  <a:cs typeface="Malgun Gothic Semilight" panose="020B0502040204020203" pitchFamily="50" charset="-127"/>
              </a:rPr>
              <a:t>Relative-perceptual-L1 loss</a:t>
            </a:r>
            <a:endParaRPr lang="ko-KR" altLang="en-US" sz="3600" dirty="0">
              <a:latin typeface="+mn-ea"/>
              <a:ea typeface="+mn-ea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4E68B0-41E0-45BD-AE8B-314344636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17" y="1064133"/>
            <a:ext cx="5612662" cy="30152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C8ED11-D6DB-4597-AB78-90138D1D1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170" y="1183749"/>
            <a:ext cx="6219825" cy="2895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EB65C4-0844-4C6C-BAEA-9E788CBD7224}"/>
              </a:ext>
            </a:extLst>
          </p:cNvPr>
          <p:cNvSpPr txBox="1"/>
          <p:nvPr/>
        </p:nvSpPr>
        <p:spPr>
          <a:xfrm>
            <a:off x="6096000" y="4079349"/>
            <a:ext cx="6148900" cy="878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대비가 줄어들면서 </a:t>
            </a:r>
            <a:r>
              <a:rPr lang="en-US" altLang="ko-KR" u="sng" dirty="0">
                <a:solidFill>
                  <a:srgbClr val="FF0000"/>
                </a:solidFill>
              </a:rPr>
              <a:t>L1 norm</a:t>
            </a:r>
            <a:r>
              <a:rPr lang="ko-KR" altLang="en-US" u="sng" dirty="0">
                <a:solidFill>
                  <a:srgbClr val="FF0000"/>
                </a:solidFill>
              </a:rPr>
              <a:t>을 적용한 </a:t>
            </a:r>
            <a:r>
              <a:rPr lang="en-US" altLang="ko-KR" u="sng" dirty="0">
                <a:solidFill>
                  <a:srgbClr val="FF0000"/>
                </a:solidFill>
              </a:rPr>
              <a:t>feature </a:t>
            </a:r>
            <a:r>
              <a:rPr lang="ko-KR" altLang="en-US" u="sng" dirty="0">
                <a:solidFill>
                  <a:srgbClr val="FF0000"/>
                </a:solidFill>
              </a:rPr>
              <a:t>값이</a:t>
            </a:r>
            <a:endParaRPr lang="en-US" altLang="ko-KR" u="sng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u="sng" dirty="0">
                <a:solidFill>
                  <a:srgbClr val="FF0000"/>
                </a:solidFill>
              </a:rPr>
              <a:t> 감소함</a:t>
            </a:r>
            <a:r>
              <a:rPr lang="ko-KR" altLang="en-US" dirty="0">
                <a:solidFill>
                  <a:srgbClr val="000000"/>
                </a:solidFill>
              </a:rPr>
              <a:t>을 </a:t>
            </a:r>
            <a:r>
              <a:rPr lang="ko-KR" altLang="en-US" dirty="0"/>
              <a:t>확인할 수 있음</a:t>
            </a:r>
            <a:r>
              <a:rPr lang="en-US" altLang="ko-KR" dirty="0"/>
              <a:t>.</a:t>
            </a:r>
            <a:endParaRPr lang="ko-KR" altLang="en-US" u="sng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D4706E-EAEA-4DF9-B18C-69F576A63EE3}"/>
              </a:ext>
            </a:extLst>
          </p:cNvPr>
          <p:cNvSpPr txBox="1"/>
          <p:nvPr/>
        </p:nvSpPr>
        <p:spPr>
          <a:xfrm>
            <a:off x="693692" y="4087009"/>
            <a:ext cx="5695173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표준편차 값에 따라 </a:t>
            </a:r>
            <a:r>
              <a:rPr lang="en-US" altLang="ko-KR" dirty="0"/>
              <a:t>filter</a:t>
            </a:r>
            <a:r>
              <a:rPr lang="ko-KR" altLang="en-US" dirty="0"/>
              <a:t>들의 개수들 또한 차이가 큼</a:t>
            </a:r>
            <a:endParaRPr lang="ko-KR" altLang="en-US" u="sng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616C374-FA18-4039-828A-3F4FDE7F8375}"/>
              </a:ext>
            </a:extLst>
          </p:cNvPr>
          <p:cNvCxnSpPr>
            <a:cxnSpLocks/>
          </p:cNvCxnSpPr>
          <p:nvPr/>
        </p:nvCxnSpPr>
        <p:spPr>
          <a:xfrm>
            <a:off x="436517" y="5096455"/>
            <a:ext cx="39655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D59385C-0E8F-4F0D-B9AC-8014AC1B8D94}"/>
              </a:ext>
            </a:extLst>
          </p:cNvPr>
          <p:cNvSpPr txBox="1"/>
          <p:nvPr/>
        </p:nvSpPr>
        <p:spPr>
          <a:xfrm>
            <a:off x="936981" y="4549636"/>
            <a:ext cx="4611733" cy="878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그렇다면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en-US" altLang="ko-KR" u="sng" dirty="0">
                <a:solidFill>
                  <a:srgbClr val="FF0000"/>
                </a:solidFill>
              </a:rPr>
              <a:t>filter </a:t>
            </a:r>
            <a:r>
              <a:rPr lang="ko-KR" altLang="en-US" u="sng" dirty="0">
                <a:solidFill>
                  <a:srgbClr val="FF0000"/>
                </a:solidFill>
              </a:rPr>
              <a:t>당 </a:t>
            </a:r>
            <a:r>
              <a:rPr lang="en-US" altLang="ko-KR" u="sng" dirty="0">
                <a:solidFill>
                  <a:srgbClr val="FF0000"/>
                </a:solidFill>
              </a:rPr>
              <a:t>feature </a:t>
            </a:r>
            <a:r>
              <a:rPr lang="ko-KR" altLang="en-US" u="sng" dirty="0">
                <a:solidFill>
                  <a:srgbClr val="FF0000"/>
                </a:solidFill>
              </a:rPr>
              <a:t>값에 기여하는 값 역시 차이가 존재</a:t>
            </a:r>
            <a:r>
              <a:rPr lang="en-US" altLang="ko-KR" u="sng" dirty="0">
                <a:solidFill>
                  <a:srgbClr val="FF0000"/>
                </a:solidFill>
              </a:rPr>
              <a:t>.</a:t>
            </a:r>
            <a:endParaRPr lang="ko-KR" altLang="en-US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532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6517" y="142422"/>
            <a:ext cx="8499566" cy="71845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  <a:cs typeface="Malgun Gothic Semilight" panose="020B0502040204020203" pitchFamily="50" charset="-127"/>
              </a:rPr>
              <a:t>Relative-perceptual-L1 loss</a:t>
            </a:r>
            <a:endParaRPr lang="ko-KR" altLang="en-US" sz="3600" dirty="0">
              <a:latin typeface="+mn-ea"/>
              <a:ea typeface="+mn-ea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61273A0-3EF5-4509-9F01-02E8453F6869}"/>
              </a:ext>
            </a:extLst>
          </p:cNvPr>
          <p:cNvSpPr txBox="1">
            <a:spLocks/>
          </p:cNvSpPr>
          <p:nvPr/>
        </p:nvSpPr>
        <p:spPr>
          <a:xfrm>
            <a:off x="436517" y="796924"/>
            <a:ext cx="9932125" cy="3051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00000"/>
              <a:buFont typeface="Wingdings 2" panose="05020102010507070707" pitchFamily="18" charset="2"/>
              <a:buChar char=""/>
              <a:defRPr sz="24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‒"/>
              <a:defRPr sz="18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〮"/>
              <a:defRPr sz="16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"/>
              <a:defRPr sz="1600" kern="120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US" altLang="ko-KR" b="1" dirty="0"/>
          </a:p>
          <a:p>
            <a:r>
              <a:rPr lang="ko-KR" altLang="en-US" sz="2000" b="1" dirty="0">
                <a:latin typeface="Arial" panose="020B0604020202020204" pitchFamily="34" charset="0"/>
                <a:ea typeface="Malgun Gothic Semilight" panose="020B0502040204020203" pitchFamily="50" charset="-127"/>
                <a:cs typeface="Arial" panose="020B0604020202020204" pitchFamily="34" charset="0"/>
              </a:rPr>
              <a:t>최종 </a:t>
            </a:r>
            <a:r>
              <a:rPr lang="en-US" altLang="ko-KR" sz="2000" b="1" dirty="0">
                <a:latin typeface="Arial" panose="020B0604020202020204" pitchFamily="34" charset="0"/>
                <a:ea typeface="Malgun Gothic Semilight" panose="020B0502040204020203" pitchFamily="50" charset="-127"/>
                <a:cs typeface="Arial" panose="020B0604020202020204" pitchFamily="34" charset="0"/>
              </a:rPr>
              <a:t>Relative perceptual L1 loss</a:t>
            </a:r>
            <a:r>
              <a:rPr lang="ko-KR" altLang="en-US" sz="2000" b="1" dirty="0">
                <a:latin typeface="Arial" panose="020B0604020202020204" pitchFamily="34" charset="0"/>
                <a:ea typeface="Malgun Gothic Semilight" panose="020B0502040204020203" pitchFamily="50" charset="-127"/>
                <a:cs typeface="Arial" panose="020B0604020202020204" pitchFamily="34" charset="0"/>
              </a:rPr>
              <a:t>의 수식</a:t>
            </a:r>
            <a:endParaRPr lang="en-US" altLang="ko-KR" sz="2000" dirty="0">
              <a:latin typeface="Arial" panose="020B0604020202020204" pitchFamily="34" charset="0"/>
              <a:ea typeface="Malgun Gothic Semilight" panose="020B0502040204020203" pitchFamily="50" charset="-127"/>
              <a:cs typeface="Arial" panose="020B0604020202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3BD4BE1-1E37-4AEB-9566-01DCC873E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17" y="2019709"/>
            <a:ext cx="8630816" cy="1409291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3B485E12-A1F1-440F-8EBA-17A8239C57CD}"/>
              </a:ext>
            </a:extLst>
          </p:cNvPr>
          <p:cNvSpPr/>
          <p:nvPr/>
        </p:nvSpPr>
        <p:spPr>
          <a:xfrm>
            <a:off x="6526725" y="2369069"/>
            <a:ext cx="2409358" cy="10001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5C1F46-8367-434C-B7C7-EC6E6CEDF2F5}"/>
                  </a:ext>
                </a:extLst>
              </p:cNvPr>
              <p:cNvSpPr txBox="1"/>
              <p:nvPr/>
            </p:nvSpPr>
            <p:spPr>
              <a:xfrm>
                <a:off x="436517" y="3488807"/>
                <a:ext cx="11029951" cy="1711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à"/>
                </a:pPr>
                <a:r>
                  <a:rPr lang="en-US" altLang="ko-KR" dirty="0"/>
                  <a:t> </a:t>
                </a:r>
                <a:r>
                  <a:rPr lang="ko-KR" altLang="en-US" dirty="0"/>
                  <a:t>단순히 </a:t>
                </a:r>
                <a:r>
                  <a:rPr lang="en-US" altLang="ko-KR" dirty="0"/>
                  <a:t>input x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feature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generate</a:t>
                </a:r>
                <a:r>
                  <a:rPr lang="ko-KR" altLang="en-US" dirty="0"/>
                  <a:t>된 </a:t>
                </a:r>
                <a:r>
                  <a:rPr lang="en-US" altLang="ko-KR" dirty="0"/>
                  <a:t>image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feature</a:t>
                </a:r>
                <a:r>
                  <a:rPr lang="ko-KR" altLang="en-US" dirty="0"/>
                  <a:t>의 차이에서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로 다시 나눔으로써 </a:t>
                </a:r>
                <a:endParaRPr lang="en-US" altLang="ko-KR" dirty="0"/>
              </a:p>
              <a:p>
                <a:pPr>
                  <a:lnSpc>
                    <a:spcPct val="200000"/>
                  </a:lnSpc>
                </a:pPr>
                <a:r>
                  <a:rPr lang="en-US" altLang="ko-KR" dirty="0"/>
                  <a:t>       </a:t>
                </a:r>
                <a:r>
                  <a:rPr lang="ko-KR" altLang="en-US" dirty="0"/>
                  <a:t>기존 </a:t>
                </a:r>
                <a:r>
                  <a:rPr lang="en-US" altLang="ko-KR" dirty="0"/>
                  <a:t>L1-norm</a:t>
                </a:r>
                <a:r>
                  <a:rPr lang="ko-KR" altLang="en-US" dirty="0"/>
                  <a:t>의 값보다 정밀하다고 볼 수 있다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dirty="0"/>
                  <a:t>       </a:t>
                </a:r>
                <a:r>
                  <a:rPr lang="ko-KR" altLang="en-US" dirty="0"/>
                  <a:t> </a:t>
                </a:r>
                <a:endParaRPr lang="en-US" altLang="ko-KR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5C1F46-8367-434C-B7C7-EC6E6CEDF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17" y="3488807"/>
                <a:ext cx="11029951" cy="1711879"/>
              </a:xfrm>
              <a:prstGeom prst="rect">
                <a:avLst/>
              </a:prstGeom>
              <a:blipFill>
                <a:blip r:embed="rId4"/>
                <a:stretch>
                  <a:fillRect l="-3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24A5E32-AB33-4B75-AB87-7FDF75E7EE84}"/>
              </a:ext>
            </a:extLst>
          </p:cNvPr>
          <p:cNvSpPr txBox="1"/>
          <p:nvPr/>
        </p:nvSpPr>
        <p:spPr>
          <a:xfrm>
            <a:off x="855617" y="4584664"/>
            <a:ext cx="11029951" cy="949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en-US" altLang="ko-KR" sz="1500" dirty="0"/>
              <a:t>Ex) f(x) = 100, f(y) = 80 </a:t>
            </a:r>
            <a:r>
              <a:rPr lang="ko-KR" altLang="en-US" sz="1500" dirty="0"/>
              <a:t>인 경우</a:t>
            </a:r>
            <a:r>
              <a:rPr lang="en-US" altLang="ko-KR" sz="1500" dirty="0"/>
              <a:t>, </a:t>
            </a:r>
            <a:r>
              <a:rPr lang="ko-KR" altLang="en-US" sz="1500" dirty="0"/>
              <a:t>절대 오차는 </a:t>
            </a:r>
            <a:r>
              <a:rPr lang="en-US" altLang="ko-KR" sz="1500" dirty="0"/>
              <a:t>20</a:t>
            </a:r>
            <a:r>
              <a:rPr lang="ko-KR" altLang="en-US" sz="1500" dirty="0"/>
              <a:t>이나</a:t>
            </a:r>
            <a:r>
              <a:rPr lang="en-US" altLang="ko-KR" sz="1500" dirty="0"/>
              <a:t>, </a:t>
            </a:r>
            <a:r>
              <a:rPr lang="ko-KR" altLang="en-US" sz="1500" dirty="0"/>
              <a:t>상대오차는 </a:t>
            </a:r>
            <a:r>
              <a:rPr lang="en-US" altLang="ko-KR" sz="1500" dirty="0"/>
              <a:t>0.2</a:t>
            </a:r>
            <a:r>
              <a:rPr lang="ko-KR" altLang="en-US" sz="1500" dirty="0"/>
              <a:t>임</a:t>
            </a:r>
            <a:r>
              <a:rPr lang="en-US" altLang="ko-KR" sz="1500" dirty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en-US" altLang="ko-KR" sz="1500" dirty="0"/>
              <a:t>Ex) f(x) = 1000, f(y) = 980 </a:t>
            </a:r>
            <a:r>
              <a:rPr lang="ko-KR" altLang="en-US" sz="1500" dirty="0"/>
              <a:t>인 경우</a:t>
            </a:r>
            <a:r>
              <a:rPr lang="en-US" altLang="ko-KR" sz="1500" dirty="0"/>
              <a:t> </a:t>
            </a:r>
            <a:r>
              <a:rPr lang="ko-KR" altLang="en-US" sz="1500" dirty="0"/>
              <a:t>역시 절대 오차는 </a:t>
            </a:r>
            <a:r>
              <a:rPr lang="en-US" altLang="ko-KR" sz="1500" dirty="0"/>
              <a:t>20</a:t>
            </a:r>
            <a:r>
              <a:rPr lang="ko-KR" altLang="en-US" sz="1500" dirty="0"/>
              <a:t>이나</a:t>
            </a:r>
            <a:r>
              <a:rPr lang="en-US" altLang="ko-KR" sz="1500" dirty="0"/>
              <a:t>, </a:t>
            </a:r>
            <a:r>
              <a:rPr lang="ko-KR" altLang="en-US" sz="1500" dirty="0"/>
              <a:t>상대 오차는 </a:t>
            </a:r>
            <a:r>
              <a:rPr lang="en-US" altLang="ko-KR" sz="1500" dirty="0"/>
              <a:t>0.02</a:t>
            </a:r>
            <a:r>
              <a:rPr lang="ko-KR" altLang="en-US" sz="1500" dirty="0"/>
              <a:t>로 더 작으므로 후자가 더 정밀하다고 볼 수 있음</a:t>
            </a:r>
            <a:r>
              <a:rPr lang="en-US" altLang="ko-KR" sz="1500" dirty="0"/>
              <a:t>.       </a:t>
            </a:r>
            <a:r>
              <a:rPr lang="ko-KR" altLang="en-US" sz="1500" dirty="0"/>
              <a:t> 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383825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4167</TotalTime>
  <Words>593</Words>
  <Application>Microsoft Office PowerPoint</Application>
  <PresentationFormat>와이드스크린</PresentationFormat>
  <Paragraphs>128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KoPub돋움체 Bold</vt:lpstr>
      <vt:lpstr>Malgun Gothic Semilight</vt:lpstr>
      <vt:lpstr>맑은 고딕</vt:lpstr>
      <vt:lpstr>Arial</vt:lpstr>
      <vt:lpstr>Calibri</vt:lpstr>
      <vt:lpstr>Calibri Light</vt:lpstr>
      <vt:lpstr>Cambria Math</vt:lpstr>
      <vt:lpstr>Wingdings</vt:lpstr>
      <vt:lpstr>Wingdings 2</vt:lpstr>
      <vt:lpstr>Office 테마</vt:lpstr>
      <vt:lpstr>Perceptual Image Anomaly Detection</vt:lpstr>
      <vt:lpstr>Introduction</vt:lpstr>
      <vt:lpstr>Introduction</vt:lpstr>
      <vt:lpstr>Introduction</vt:lpstr>
      <vt:lpstr>Introduction</vt:lpstr>
      <vt:lpstr>Introduction</vt:lpstr>
      <vt:lpstr>Perceptual Image Anomaly Detection</vt:lpstr>
      <vt:lpstr>Relative-perceptual-L1 loss</vt:lpstr>
      <vt:lpstr>Relative-perceptual-L1 loss</vt:lpstr>
      <vt:lpstr>Training Objective</vt:lpstr>
      <vt:lpstr>Gradient-normalizing Weight Policy</vt:lpstr>
      <vt:lpstr>Experiment</vt:lpstr>
      <vt:lpstr>Experiment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 Ratio 측정 자동화 솔루션</dc:title>
  <dc:creator>Blee</dc:creator>
  <cp:lastModifiedBy>문기렴</cp:lastModifiedBy>
  <cp:revision>218</cp:revision>
  <dcterms:created xsi:type="dcterms:W3CDTF">2020-01-31T06:40:47Z</dcterms:created>
  <dcterms:modified xsi:type="dcterms:W3CDTF">2022-01-27T02:44:32Z</dcterms:modified>
</cp:coreProperties>
</file>