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8" r:id="rId2"/>
    <p:sldId id="290" r:id="rId3"/>
    <p:sldId id="313" r:id="rId4"/>
    <p:sldId id="314" r:id="rId5"/>
    <p:sldId id="315" r:id="rId6"/>
    <p:sldId id="316" r:id="rId7"/>
    <p:sldId id="317" r:id="rId8"/>
    <p:sldId id="318" r:id="rId9"/>
    <p:sldId id="320" r:id="rId10"/>
    <p:sldId id="321" r:id="rId11"/>
    <p:sldId id="322" r:id="rId12"/>
    <p:sldId id="323" r:id="rId13"/>
    <p:sldId id="325" r:id="rId14"/>
    <p:sldId id="324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7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 기렴" initials="문기" lastIdx="1" clrIdx="0">
    <p:extLst>
      <p:ext uri="{19B8F6BF-5375-455C-9EA6-DF929625EA0E}">
        <p15:presenceInfo xmlns:p15="http://schemas.microsoft.com/office/powerpoint/2012/main" userId="0a84f5e582197c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13" autoAdjust="0"/>
    <p:restoredTop sz="88588" autoAdjust="0"/>
  </p:normalViewPr>
  <p:slideViewPr>
    <p:cSldViewPr snapToGrid="0">
      <p:cViewPr varScale="1">
        <p:scale>
          <a:sx n="101" d="100"/>
          <a:sy n="101" d="100"/>
        </p:scale>
        <p:origin x="24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F3803-FCDE-4E49-BEE8-1D0AA57BC22C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9FEC2-E03A-4AE0-A376-EF4F600C0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4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91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65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discrim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01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discrim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679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562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14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359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614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426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95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605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51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867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995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2411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338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3997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07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4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106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9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05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05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discrim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394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8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1491296"/>
            <a:ext cx="7886700" cy="955812"/>
          </a:xfrm>
        </p:spPr>
        <p:txBody>
          <a:bodyPr anchor="ctr" anchorCtr="0">
            <a:normAutofit/>
          </a:bodyPr>
          <a:lstStyle>
            <a:lvl1pPr>
              <a:defRPr sz="4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623888" y="2447109"/>
            <a:ext cx="7886700" cy="29227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7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3853-045D-40B1-82A2-45D776B2E9AC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01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7ED-5BF3-4D03-B896-DAF14C40C429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72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61999"/>
          </a:xfrm>
        </p:spPr>
        <p:txBody>
          <a:bodyPr>
            <a:normAutofit/>
          </a:bodyPr>
          <a:lstStyle>
            <a:lvl1pPr>
              <a:defRPr sz="3200" b="1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2217" y="1271450"/>
            <a:ext cx="8499566" cy="5033555"/>
          </a:xfrm>
        </p:spPr>
        <p:txBody>
          <a:bodyPr>
            <a:normAutofit/>
          </a:bodyPr>
          <a:lstStyle>
            <a:lvl1pPr marL="266700" indent="-266700" latinLnBrk="0">
              <a:buSzPct val="100000"/>
              <a:buFont typeface="Wingdings 2" panose="05020102010507070707" pitchFamily="18" charset="2"/>
              <a:buChar char=""/>
              <a:defRPr sz="24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  <a:lvl2pPr marL="685800" indent="-228600" latinLnBrk="0">
              <a:buFont typeface="Wingdings 2" panose="05020102010507070707" pitchFamily="18" charset="2"/>
              <a:buChar char=""/>
              <a:defRPr sz="2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2pPr>
            <a:lvl3pPr marL="1143000" indent="-228600" latinLnBrk="0">
              <a:buFont typeface="Calibri" panose="020F0502020204030204" pitchFamily="34" charset="0"/>
              <a:buChar char="‒"/>
              <a:defRPr sz="18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3pPr>
            <a:lvl4pPr marL="1600200" indent="-228600" latinLnBrk="0">
              <a:buFont typeface="맑은 고딕" panose="020B0503020000020004" pitchFamily="50" charset="-127"/>
              <a:buChar char="〮"/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4pPr>
            <a:lvl5pPr marL="2057400" indent="-228600" latinLnBrk="0">
              <a:buFont typeface="Wingdings 2" panose="05020102010507070707" pitchFamily="18" charset="2"/>
              <a:buChar char=""/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49" y="6430369"/>
            <a:ext cx="2363833" cy="365125"/>
          </a:xfrm>
        </p:spPr>
        <p:txBody>
          <a:bodyPr/>
          <a:lstStyle/>
          <a:p>
            <a:fld id="{96F6E33C-608B-4FE7-86A1-D0D7EE07B1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22217" y="969537"/>
            <a:ext cx="8499566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316507" y="6365966"/>
            <a:ext cx="1593439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D90-1A0C-4670-BB78-48B232EF3EED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D312-FD9F-42DF-A41F-79D2D6FCCFFE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00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3FE-21E4-4CBA-98A7-40F152473B58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5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D4AE-924E-460B-90D3-F4B7C0D5F8E2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73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FF2B-25BB-429C-A6B2-359C6B75F068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2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37FB-2700-4EDB-98DB-0207F05EBC6C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0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ED21-1ECB-41CD-A690-9F83AA2A7757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9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CCF3-1E80-4EFC-B9F8-E76FB6BDBE51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50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143000" y="3822428"/>
            <a:ext cx="7367588" cy="1934760"/>
          </a:xfrm>
        </p:spPr>
        <p:txBody>
          <a:bodyPr>
            <a:noAutofit/>
          </a:bodyPr>
          <a:lstStyle/>
          <a:p>
            <a:pPr lvl="0" algn="r" latinLnBrk="0">
              <a:lnSpc>
                <a:spcPct val="100000"/>
              </a:lnSpc>
              <a:defRPr/>
            </a:pPr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  <a:cs typeface="Calibri" panose="020F0502020204030204" pitchFamily="34" charset="0"/>
            </a:endParaRP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dirty="0"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Ki-</a:t>
            </a:r>
            <a:r>
              <a:rPr lang="en-US" altLang="ko-KR" sz="1800" dirty="0" err="1"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Ryum</a:t>
            </a:r>
            <a:r>
              <a:rPr lang="en-US" altLang="ko-KR" sz="1800" dirty="0"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 Moon</a:t>
            </a:r>
          </a:p>
          <a:p>
            <a:pPr lvl="0" algn="r" latinLnBrk="0">
              <a:lnSpc>
                <a:spcPct val="100000"/>
              </a:lnSpc>
              <a:defRPr/>
            </a:pPr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  <a:cs typeface="Calibri" panose="020F0502020204030204" pitchFamily="34" charset="0"/>
            </a:endParaRP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Division of AI Computer Science &amp; Engineering</a:t>
            </a: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Kyonggi University</a:t>
            </a:r>
            <a:endParaRPr lang="ko-KR" altLang="en-US"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23888" y="1491296"/>
            <a:ext cx="7737914" cy="955812"/>
          </a:xfrm>
        </p:spPr>
        <p:txBody>
          <a:bodyPr>
            <a:normAutofit/>
          </a:bodyPr>
          <a:lstStyle/>
          <a:p>
            <a:r>
              <a:rPr lang="en-US" altLang="ko-KR" sz="2500" b="1" dirty="0">
                <a:latin typeface="+mj-ea"/>
                <a:ea typeface="+mj-ea"/>
              </a:rPr>
              <a:t> Anomaly Detection in Medical Imaging With Deep Perceptual Autoencoders</a:t>
            </a:r>
            <a:endParaRPr lang="ko-KR" altLang="en-US" sz="2500" b="1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316507" y="6365966"/>
            <a:ext cx="1593439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8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Related Work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9A685-7010-49F0-AC1D-C44700F07CDC}"/>
              </a:ext>
            </a:extLst>
          </p:cNvPr>
          <p:cNvSpPr txBox="1"/>
          <p:nvPr/>
        </p:nvSpPr>
        <p:spPr>
          <a:xfrm>
            <a:off x="467219" y="2631750"/>
            <a:ext cx="8781556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정리하면</a:t>
            </a:r>
            <a:r>
              <a:rPr lang="en-US" altLang="ko-KR" sz="1500" dirty="0">
                <a:latin typeface="+mj-ea"/>
                <a:ea typeface="+mj-ea"/>
              </a:rPr>
              <a:t>, normal data</a:t>
            </a:r>
            <a:r>
              <a:rPr lang="ko-KR" altLang="en-US" sz="1500" dirty="0">
                <a:latin typeface="+mj-ea"/>
                <a:ea typeface="+mj-ea"/>
              </a:rPr>
              <a:t>로만 </a:t>
            </a:r>
            <a:r>
              <a:rPr lang="en-US" altLang="ko-KR" sz="1500" dirty="0">
                <a:latin typeface="+mj-ea"/>
                <a:ea typeface="+mj-ea"/>
              </a:rPr>
              <a:t>Generator</a:t>
            </a:r>
            <a:r>
              <a:rPr lang="ko-KR" altLang="en-US" sz="1500" dirty="0">
                <a:latin typeface="+mj-ea"/>
                <a:ea typeface="+mj-ea"/>
              </a:rPr>
              <a:t>와 </a:t>
            </a:r>
            <a:r>
              <a:rPr lang="en-US" altLang="ko-KR" sz="1500" dirty="0">
                <a:latin typeface="+mj-ea"/>
                <a:ea typeface="+mj-ea"/>
              </a:rPr>
              <a:t>Discriminator</a:t>
            </a:r>
            <a:r>
              <a:rPr lang="ko-KR" altLang="en-US" sz="1500" dirty="0">
                <a:latin typeface="+mj-ea"/>
                <a:ea typeface="+mj-ea"/>
              </a:rPr>
              <a:t>를 학습함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따라서 </a:t>
            </a:r>
            <a:r>
              <a:rPr lang="en-US" altLang="ko-KR" sz="1500" dirty="0">
                <a:latin typeface="+mj-ea"/>
                <a:ea typeface="+mj-ea"/>
              </a:rPr>
              <a:t>Target image(abnormal)</a:t>
            </a:r>
            <a:r>
              <a:rPr lang="ko-KR" altLang="en-US" sz="1500" dirty="0">
                <a:latin typeface="+mj-ea"/>
                <a:ea typeface="+mj-ea"/>
              </a:rPr>
              <a:t>이 들어올 경우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제대로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image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를 재생성하지 못함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결국</a:t>
            </a:r>
            <a:r>
              <a:rPr lang="en-US" altLang="ko-KR" sz="1500" dirty="0">
                <a:latin typeface="+mj-ea"/>
                <a:ea typeface="+mj-ea"/>
              </a:rPr>
              <a:t>, input image</a:t>
            </a:r>
            <a:r>
              <a:rPr lang="ko-KR" altLang="en-US" sz="1500" dirty="0">
                <a:latin typeface="+mj-ea"/>
                <a:ea typeface="+mj-ea"/>
              </a:rPr>
              <a:t>와 </a:t>
            </a:r>
            <a:r>
              <a:rPr lang="en-US" altLang="ko-KR" sz="1500" dirty="0">
                <a:latin typeface="+mj-ea"/>
                <a:ea typeface="+mj-ea"/>
              </a:rPr>
              <a:t>generate</a:t>
            </a:r>
            <a:r>
              <a:rPr lang="ko-KR" altLang="en-US" sz="1500" dirty="0">
                <a:latin typeface="+mj-ea"/>
                <a:ea typeface="+mj-ea"/>
              </a:rPr>
              <a:t>된 </a:t>
            </a:r>
            <a:r>
              <a:rPr lang="en-US" altLang="ko-KR" sz="1500" dirty="0">
                <a:latin typeface="+mj-ea"/>
                <a:ea typeface="+mj-ea"/>
              </a:rPr>
              <a:t>image </a:t>
            </a:r>
            <a:r>
              <a:rPr lang="ko-KR" altLang="en-US" sz="1500" dirty="0">
                <a:latin typeface="+mj-ea"/>
                <a:ea typeface="+mj-ea"/>
              </a:rPr>
              <a:t>사이의 </a:t>
            </a:r>
            <a:r>
              <a:rPr lang="en-US" altLang="ko-KR" sz="1500" dirty="0">
                <a:latin typeface="+mj-ea"/>
                <a:ea typeface="+mj-ea"/>
              </a:rPr>
              <a:t>pixel </a:t>
            </a:r>
            <a:r>
              <a:rPr lang="ko-KR" altLang="en-US" sz="1500" dirty="0">
                <a:latin typeface="+mj-ea"/>
                <a:ea typeface="+mj-ea"/>
              </a:rPr>
              <a:t>값에 대한 </a:t>
            </a:r>
            <a:r>
              <a:rPr lang="en-US" altLang="ko-KR" sz="1500" dirty="0">
                <a:latin typeface="+mj-ea"/>
                <a:ea typeface="+mj-ea"/>
              </a:rPr>
              <a:t>error</a:t>
            </a:r>
            <a:r>
              <a:rPr lang="ko-KR" altLang="en-US" sz="1500" dirty="0">
                <a:latin typeface="+mj-ea"/>
                <a:ea typeface="+mj-ea"/>
              </a:rPr>
              <a:t>를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일반적으로 비정상임을 판단하는 척도로 사용함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u="sng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BB23F-947B-4F75-BA0D-3E7CF1FCEF86}"/>
              </a:ext>
            </a:extLst>
          </p:cNvPr>
          <p:cNvSpPr txBox="1"/>
          <p:nvPr/>
        </p:nvSpPr>
        <p:spPr>
          <a:xfrm>
            <a:off x="322217" y="2085975"/>
            <a:ext cx="4630783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Reconstruction-based methods</a:t>
            </a:r>
          </a:p>
          <a:p>
            <a:r>
              <a:rPr lang="en-US" altLang="ko-KR" sz="2500" dirty="0">
                <a:latin typeface="+mj-ea"/>
                <a:ea typeface="+mj-ea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09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Related Work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9A685-7010-49F0-AC1D-C44700F07CDC}"/>
              </a:ext>
            </a:extLst>
          </p:cNvPr>
          <p:cNvSpPr txBox="1"/>
          <p:nvPr/>
        </p:nvSpPr>
        <p:spPr>
          <a:xfrm>
            <a:off x="362444" y="2748044"/>
            <a:ext cx="8781556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단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이러한 접근법은 효과적인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dissimilarity metric</a:t>
            </a:r>
            <a:r>
              <a:rPr lang="ko-KR" altLang="en-US" sz="1500" dirty="0">
                <a:latin typeface="+mj-ea"/>
                <a:ea typeface="+mj-ea"/>
              </a:rPr>
              <a:t>을 찾기 어려움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또한 </a:t>
            </a:r>
            <a:r>
              <a:rPr lang="en-US" altLang="ko-KR" sz="1500" dirty="0">
                <a:latin typeface="+mj-ea"/>
                <a:ea typeface="+mj-ea"/>
              </a:rPr>
              <a:t>autoencoder</a:t>
            </a:r>
            <a:r>
              <a:rPr lang="ko-KR" altLang="en-US" sz="1500" dirty="0">
                <a:latin typeface="+mj-ea"/>
                <a:ea typeface="+mj-ea"/>
              </a:rPr>
              <a:t>를 포함한 모델 같은 경우</a:t>
            </a:r>
            <a:r>
              <a:rPr lang="en-US" altLang="ko-KR" sz="1500" dirty="0">
                <a:latin typeface="+mj-ea"/>
                <a:ea typeface="+mj-ea"/>
              </a:rPr>
              <a:t>, latent vector</a:t>
            </a:r>
            <a:r>
              <a:rPr lang="ko-KR" altLang="en-US" sz="1500" dirty="0">
                <a:latin typeface="+mj-ea"/>
                <a:ea typeface="+mj-ea"/>
              </a:rPr>
              <a:t>로 압축할 때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압축 정도를 특정하기 어렵다는 단점</a:t>
            </a:r>
            <a:r>
              <a:rPr lang="ko-KR" altLang="en-US" sz="1500" dirty="0">
                <a:latin typeface="+mj-ea"/>
                <a:ea typeface="+mj-ea"/>
              </a:rPr>
              <a:t> 역시 존재함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u="sng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BB23F-947B-4F75-BA0D-3E7CF1FCEF86}"/>
              </a:ext>
            </a:extLst>
          </p:cNvPr>
          <p:cNvSpPr txBox="1"/>
          <p:nvPr/>
        </p:nvSpPr>
        <p:spPr>
          <a:xfrm>
            <a:off x="322217" y="2085975"/>
            <a:ext cx="6002383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Reconstruction-based methods </a:t>
            </a:r>
            <a:r>
              <a:rPr lang="ko-KR" altLang="en-US" sz="2000" dirty="0">
                <a:latin typeface="+mj-ea"/>
                <a:ea typeface="+mj-ea"/>
              </a:rPr>
              <a:t>의 단점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500" dirty="0">
                <a:latin typeface="+mj-ea"/>
                <a:ea typeface="+mj-ea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61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Related Work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9A685-7010-49F0-AC1D-C44700F07CDC}"/>
              </a:ext>
            </a:extLst>
          </p:cNvPr>
          <p:cNvSpPr txBox="1"/>
          <p:nvPr/>
        </p:nvSpPr>
        <p:spPr>
          <a:xfrm>
            <a:off x="362444" y="1789320"/>
            <a:ext cx="8781556" cy="39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따라서 본 논문은 위에서 정리한 방법론들의 단점을 보완한 아이디어를 제시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endParaRPr lang="en-US" altLang="ko-KR" sz="1500" u="sng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BB23F-947B-4F75-BA0D-3E7CF1FCEF86}"/>
              </a:ext>
            </a:extLst>
          </p:cNvPr>
          <p:cNvSpPr txBox="1"/>
          <p:nvPr/>
        </p:nvSpPr>
        <p:spPr>
          <a:xfrm>
            <a:off x="236492" y="1224550"/>
            <a:ext cx="600238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Deep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perceptual Autoencoder</a:t>
            </a:r>
            <a:r>
              <a:rPr lang="en-US" altLang="ko-KR" sz="2500" dirty="0">
                <a:latin typeface="+mj-ea"/>
                <a:ea typeface="+mj-ea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204FC07-6E8B-4645-9DF0-15D60D7F8F2D}"/>
              </a:ext>
            </a:extLst>
          </p:cNvPr>
          <p:cNvCxnSpPr/>
          <p:nvPr/>
        </p:nvCxnSpPr>
        <p:spPr>
          <a:xfrm>
            <a:off x="4400550" y="2438400"/>
            <a:ext cx="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BB8D3C-AABA-4DF3-B1D0-6857DF13ED07}"/>
              </a:ext>
            </a:extLst>
          </p:cNvPr>
          <p:cNvSpPr txBox="1"/>
          <p:nvPr/>
        </p:nvSpPr>
        <p:spPr>
          <a:xfrm>
            <a:off x="1373233" y="3916579"/>
            <a:ext cx="6153149" cy="112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구현이 비교적 간단하며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Perceptual dissimilarity metric</a:t>
            </a:r>
            <a:r>
              <a:rPr lang="ko-KR" altLang="en-US" dirty="0"/>
              <a:t>을 통해 효과적인 </a:t>
            </a:r>
            <a:r>
              <a:rPr lang="en-US" altLang="ko-KR" dirty="0"/>
              <a:t>Reconstruction-based method</a:t>
            </a:r>
            <a:r>
              <a:rPr lang="ko-KR" altLang="en-US" dirty="0"/>
              <a:t>를 제시함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942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Method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BB23F-947B-4F75-BA0D-3E7CF1FCEF86}"/>
              </a:ext>
            </a:extLst>
          </p:cNvPr>
          <p:cNvSpPr txBox="1"/>
          <p:nvPr/>
        </p:nvSpPr>
        <p:spPr>
          <a:xfrm>
            <a:off x="236492" y="1224550"/>
            <a:ext cx="600238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Deep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perceptual Autoencoder</a:t>
            </a:r>
            <a:r>
              <a:rPr lang="en-US" altLang="ko-KR" sz="2500" dirty="0">
                <a:latin typeface="+mj-ea"/>
                <a:ea typeface="+mj-ea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85BAF0-2E63-4D3D-9B02-E50DACD7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2458011"/>
            <a:ext cx="9039225" cy="2691828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0D1CC868-A306-4ACC-B127-045B1EA490A1}"/>
              </a:ext>
            </a:extLst>
          </p:cNvPr>
          <p:cNvSpPr/>
          <p:nvPr/>
        </p:nvSpPr>
        <p:spPr>
          <a:xfrm>
            <a:off x="3676650" y="2619375"/>
            <a:ext cx="1485900" cy="1672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EFA8168-9AB5-4756-A27D-7F11F98B9083}"/>
              </a:ext>
            </a:extLst>
          </p:cNvPr>
          <p:cNvCxnSpPr>
            <a:cxnSpLocks/>
          </p:cNvCxnSpPr>
          <p:nvPr/>
        </p:nvCxnSpPr>
        <p:spPr>
          <a:xfrm>
            <a:off x="4448175" y="4362450"/>
            <a:ext cx="0" cy="885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CA9251-4F53-4131-B57C-BE70807C74E4}"/>
              </a:ext>
            </a:extLst>
          </p:cNvPr>
          <p:cNvSpPr txBox="1"/>
          <p:nvPr/>
        </p:nvSpPr>
        <p:spPr>
          <a:xfrm>
            <a:off x="3581399" y="5524500"/>
            <a:ext cx="340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Content</a:t>
            </a:r>
            <a:r>
              <a:rPr lang="ko-KR" altLang="en-US" dirty="0"/>
              <a:t>를 가지는 </a:t>
            </a:r>
            <a:r>
              <a:rPr lang="en-US" altLang="ko-KR" dirty="0"/>
              <a:t>tensor</a:t>
            </a:r>
            <a:r>
              <a:rPr lang="ko-KR" altLang="en-US" dirty="0"/>
              <a:t>에 해당</a:t>
            </a:r>
          </a:p>
        </p:txBody>
      </p:sp>
    </p:spTree>
    <p:extLst>
      <p:ext uri="{BB962C8B-B14F-4D97-AF65-F5344CB8AC3E}">
        <p14:creationId xmlns:p14="http://schemas.microsoft.com/office/powerpoint/2010/main" val="4019029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Method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BB23F-947B-4F75-BA0D-3E7CF1FCEF86}"/>
              </a:ext>
            </a:extLst>
          </p:cNvPr>
          <p:cNvSpPr txBox="1"/>
          <p:nvPr/>
        </p:nvSpPr>
        <p:spPr>
          <a:xfrm>
            <a:off x="236492" y="1224550"/>
            <a:ext cx="600238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Deep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perceptual Autoencoder</a:t>
            </a:r>
            <a:r>
              <a:rPr lang="en-US" altLang="ko-KR" sz="2500" dirty="0">
                <a:latin typeface="+mj-ea"/>
                <a:ea typeface="+mj-ea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43C322-A57C-4AC8-B266-391CC43077BE}"/>
              </a:ext>
            </a:extLst>
          </p:cNvPr>
          <p:cNvSpPr txBox="1"/>
          <p:nvPr/>
        </p:nvSpPr>
        <p:spPr>
          <a:xfrm>
            <a:off x="467219" y="1986297"/>
            <a:ext cx="8781556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정리하면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제시된 </a:t>
            </a:r>
            <a:r>
              <a:rPr lang="en-US" altLang="ko-KR" sz="1500" dirty="0">
                <a:latin typeface="+mj-ea"/>
                <a:ea typeface="+mj-ea"/>
              </a:rPr>
              <a:t>AE</a:t>
            </a:r>
            <a:r>
              <a:rPr lang="ko-KR" altLang="en-US" sz="1500" dirty="0">
                <a:latin typeface="+mj-ea"/>
                <a:ea typeface="+mj-ea"/>
              </a:rPr>
              <a:t>는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Dataset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의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domain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에 대한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“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일반성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”</a:t>
            </a:r>
            <a:r>
              <a:rPr lang="ko-KR" altLang="en-US" sz="1500" dirty="0">
                <a:latin typeface="+mj-ea"/>
                <a:ea typeface="+mj-ea"/>
              </a:rPr>
              <a:t>을 포착하여 복원하려 함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j-ea"/>
                <a:ea typeface="+mj-ea"/>
              </a:rPr>
              <a:t>“</a:t>
            </a:r>
            <a:r>
              <a:rPr lang="ko-KR" altLang="en-US" sz="1500" dirty="0">
                <a:latin typeface="+mj-ea"/>
                <a:ea typeface="+mj-ea"/>
              </a:rPr>
              <a:t>일반성</a:t>
            </a:r>
            <a:r>
              <a:rPr lang="en-US" altLang="ko-KR" sz="1500" dirty="0">
                <a:latin typeface="+mj-ea"/>
                <a:ea typeface="+mj-ea"/>
              </a:rPr>
              <a:t>”</a:t>
            </a:r>
            <a:r>
              <a:rPr lang="ko-KR" altLang="en-US" sz="1500" dirty="0">
                <a:latin typeface="+mj-ea"/>
                <a:ea typeface="+mj-ea"/>
              </a:rPr>
              <a:t>을 포착하는 방법은 다음과 같다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r>
              <a:rPr lang="ko-KR" altLang="en-US" sz="1500" dirty="0">
                <a:latin typeface="+mj-ea"/>
                <a:ea typeface="+mj-ea"/>
              </a:rPr>
              <a:t>  </a:t>
            </a:r>
            <a:endParaRPr lang="en-US" altLang="ko-KR" sz="1500" u="sng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CD307A-98B5-40C6-A40C-91C6A7A69361}"/>
              </a:ext>
            </a:extLst>
          </p:cNvPr>
          <p:cNvSpPr txBox="1"/>
          <p:nvPr/>
        </p:nvSpPr>
        <p:spPr>
          <a:xfrm>
            <a:off x="772019" y="2769588"/>
            <a:ext cx="8781556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dirty="0">
                <a:latin typeface="+mj-ea"/>
                <a:ea typeface="+mj-ea"/>
              </a:rPr>
              <a:t>Pretrained </a:t>
            </a:r>
            <a:r>
              <a:rPr lang="ko-KR" altLang="en-US" sz="1500" dirty="0">
                <a:latin typeface="+mj-ea"/>
                <a:ea typeface="+mj-ea"/>
              </a:rPr>
              <a:t>된 </a:t>
            </a:r>
            <a:r>
              <a:rPr lang="en-US" altLang="ko-KR" sz="1500" dirty="0">
                <a:latin typeface="+mj-ea"/>
                <a:ea typeface="+mj-ea"/>
              </a:rPr>
              <a:t>neural network (ex.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en-US" altLang="ko-KR" sz="1500" dirty="0" err="1">
                <a:latin typeface="+mj-ea"/>
                <a:ea typeface="+mj-ea"/>
              </a:rPr>
              <a:t>VGGNet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에 </a:t>
            </a:r>
            <a:r>
              <a:rPr lang="en-US" altLang="ko-KR" sz="1500" dirty="0">
                <a:latin typeface="+mj-ea"/>
                <a:ea typeface="+mj-ea"/>
              </a:rPr>
              <a:t>input image</a:t>
            </a:r>
            <a:r>
              <a:rPr lang="ko-KR" altLang="en-US" sz="1500" dirty="0">
                <a:latin typeface="+mj-ea"/>
                <a:ea typeface="+mj-ea"/>
              </a:rPr>
              <a:t>와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생성된 </a:t>
            </a:r>
            <a:r>
              <a:rPr lang="en-US" altLang="ko-KR" sz="1500" dirty="0">
                <a:latin typeface="+mj-ea"/>
                <a:ea typeface="+mj-ea"/>
              </a:rPr>
              <a:t>image</a:t>
            </a:r>
            <a:r>
              <a:rPr lang="ko-KR" altLang="en-US" sz="1500" dirty="0">
                <a:latin typeface="+mj-ea"/>
                <a:ea typeface="+mj-ea"/>
              </a:rPr>
              <a:t>를 넣음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500" u="sng" dirty="0">
                <a:latin typeface="+mj-ea"/>
                <a:ea typeface="+mj-ea"/>
              </a:rPr>
              <a:t>Neural network</a:t>
            </a:r>
            <a:r>
              <a:rPr lang="ko-KR" altLang="en-US" sz="1500" u="sng" dirty="0">
                <a:latin typeface="+mj-ea"/>
                <a:ea typeface="+mj-ea"/>
              </a:rPr>
              <a:t>의 중간 </a:t>
            </a:r>
            <a:r>
              <a:rPr lang="en-US" altLang="ko-KR" sz="1500" u="sng" dirty="0">
                <a:latin typeface="+mj-ea"/>
                <a:ea typeface="+mj-ea"/>
              </a:rPr>
              <a:t>layer</a:t>
            </a:r>
            <a:r>
              <a:rPr lang="ko-KR" altLang="en-US" sz="1500" u="sng" dirty="0">
                <a:latin typeface="+mj-ea"/>
                <a:ea typeface="+mj-ea"/>
              </a:rPr>
              <a:t>에서</a:t>
            </a:r>
            <a:r>
              <a:rPr lang="en-US" altLang="ko-KR" sz="1500" u="sng" dirty="0">
                <a:latin typeface="+mj-ea"/>
                <a:ea typeface="+mj-ea"/>
              </a:rPr>
              <a:t> feature</a:t>
            </a:r>
            <a:r>
              <a:rPr lang="ko-KR" altLang="en-US" sz="1500" u="sng" dirty="0">
                <a:latin typeface="+mj-ea"/>
                <a:ea typeface="+mj-ea"/>
              </a:rPr>
              <a:t>를</a:t>
            </a:r>
            <a:r>
              <a:rPr lang="en-US" altLang="ko-KR" sz="1500" u="sng" dirty="0">
                <a:latin typeface="+mj-ea"/>
                <a:ea typeface="+mj-ea"/>
              </a:rPr>
              <a:t> </a:t>
            </a:r>
            <a:r>
              <a:rPr lang="ko-KR" altLang="en-US" sz="1500" u="sng" dirty="0">
                <a:latin typeface="+mj-ea"/>
                <a:ea typeface="+mj-ea"/>
              </a:rPr>
              <a:t>추출하여 손실 값을 계산하고 최소화 하려함</a:t>
            </a:r>
            <a:r>
              <a:rPr lang="en-US" altLang="ko-KR" sz="1500" u="sng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u="sng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9E38C27-DB98-4772-9D65-5B0E3C079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4" y="3877583"/>
            <a:ext cx="3248026" cy="2213423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84A4625C-7D13-4E46-A37C-CEEC93669714}"/>
              </a:ext>
            </a:extLst>
          </p:cNvPr>
          <p:cNvSpPr/>
          <p:nvPr/>
        </p:nvSpPr>
        <p:spPr>
          <a:xfrm>
            <a:off x="3256980" y="4657725"/>
            <a:ext cx="1485900" cy="1672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A8168F-3910-4BE9-8888-98E03F27D60B}"/>
              </a:ext>
            </a:extLst>
          </p:cNvPr>
          <p:cNvCxnSpPr/>
          <p:nvPr/>
        </p:nvCxnSpPr>
        <p:spPr>
          <a:xfrm flipH="1">
            <a:off x="4338637" y="3609975"/>
            <a:ext cx="319088" cy="104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23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Method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BB23F-947B-4F75-BA0D-3E7CF1FCEF86}"/>
              </a:ext>
            </a:extLst>
          </p:cNvPr>
          <p:cNvSpPr txBox="1"/>
          <p:nvPr/>
        </p:nvSpPr>
        <p:spPr>
          <a:xfrm>
            <a:off x="322217" y="1751263"/>
            <a:ext cx="600238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Relative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perceptual L1 loss</a:t>
            </a:r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1CFA87-30F6-42AE-BE05-553553A2F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781300"/>
            <a:ext cx="4191000" cy="200025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183E060-8F16-4B9E-906F-86FC0DA26567}"/>
              </a:ext>
            </a:extLst>
          </p:cNvPr>
          <p:cNvCxnSpPr>
            <a:cxnSpLocks/>
          </p:cNvCxnSpPr>
          <p:nvPr/>
        </p:nvCxnSpPr>
        <p:spPr>
          <a:xfrm flipV="1">
            <a:off x="4781550" y="3257550"/>
            <a:ext cx="6477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BFBB416-618B-436D-A395-C80DE90F78C7}"/>
              </a:ext>
            </a:extLst>
          </p:cNvPr>
          <p:cNvSpPr txBox="1"/>
          <p:nvPr/>
        </p:nvSpPr>
        <p:spPr>
          <a:xfrm>
            <a:off x="5511027" y="2865789"/>
            <a:ext cx="399097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Feature extractor</a:t>
            </a:r>
            <a:r>
              <a:rPr lang="ko-KR" altLang="en-US" sz="1500" dirty="0">
                <a:latin typeface="+mj-ea"/>
                <a:ea typeface="+mj-ea"/>
              </a:rPr>
              <a:t>에서 추출한 </a:t>
            </a:r>
            <a:r>
              <a:rPr lang="en-US" altLang="ko-KR" sz="1500" dirty="0">
                <a:latin typeface="+mj-ea"/>
                <a:ea typeface="+mj-ea"/>
              </a:rPr>
              <a:t>feature</a:t>
            </a:r>
            <a:r>
              <a:rPr lang="ko-KR" altLang="en-US" sz="1500" dirty="0">
                <a:latin typeface="+mj-ea"/>
                <a:ea typeface="+mj-ea"/>
              </a:rPr>
              <a:t>의 </a:t>
            </a:r>
            <a:r>
              <a:rPr lang="en-US" altLang="ko-KR" sz="1500" dirty="0">
                <a:latin typeface="+mj-ea"/>
                <a:ea typeface="+mj-ea"/>
              </a:rPr>
              <a:t>reconstruction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error</a:t>
            </a:r>
            <a:r>
              <a:rPr lang="ko-KR" altLang="en-US" sz="1500" dirty="0">
                <a:latin typeface="+mj-ea"/>
                <a:ea typeface="+mj-ea"/>
              </a:rPr>
              <a:t>를 의미</a:t>
            </a:r>
            <a:endParaRPr lang="en-US" altLang="ko-KR" sz="1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82FDB71-F176-403A-B80A-71398E52E7AB}"/>
              </a:ext>
            </a:extLst>
          </p:cNvPr>
          <p:cNvCxnSpPr>
            <a:cxnSpLocks/>
          </p:cNvCxnSpPr>
          <p:nvPr/>
        </p:nvCxnSpPr>
        <p:spPr>
          <a:xfrm>
            <a:off x="4078332" y="4400550"/>
            <a:ext cx="817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C3F8B0-3BC3-48AE-9B96-981358157C97}"/>
              </a:ext>
            </a:extLst>
          </p:cNvPr>
          <p:cNvSpPr txBox="1"/>
          <p:nvPr/>
        </p:nvSpPr>
        <p:spPr>
          <a:xfrm>
            <a:off x="5087165" y="4033012"/>
            <a:ext cx="3990976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Feature</a:t>
            </a:r>
            <a:r>
              <a:rPr lang="ko-KR" altLang="en-US" sz="1500" dirty="0">
                <a:latin typeface="+mj-ea"/>
                <a:ea typeface="+mj-ea"/>
              </a:rPr>
              <a:t>들을 </a:t>
            </a:r>
            <a:r>
              <a:rPr lang="en-US" altLang="ko-KR" sz="1500" dirty="0">
                <a:latin typeface="+mj-ea"/>
                <a:ea typeface="+mj-ea"/>
              </a:rPr>
              <a:t>normalization</a:t>
            </a:r>
            <a:r>
              <a:rPr lang="ko-KR" altLang="en-US" sz="1500" dirty="0">
                <a:latin typeface="+mj-ea"/>
                <a:ea typeface="+mj-ea"/>
              </a:rPr>
              <a:t>하는 수식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Feature</a:t>
            </a:r>
            <a:r>
              <a:rPr lang="ko-KR" altLang="en-US" sz="1500" dirty="0">
                <a:latin typeface="+mj-ea"/>
                <a:ea typeface="+mj-ea"/>
              </a:rPr>
              <a:t>들의 평균을 뺀 후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표준편차로 나눔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98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Method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BB23F-947B-4F75-BA0D-3E7CF1FCEF86}"/>
              </a:ext>
            </a:extLst>
          </p:cNvPr>
          <p:cNvSpPr txBox="1"/>
          <p:nvPr/>
        </p:nvSpPr>
        <p:spPr>
          <a:xfrm>
            <a:off x="236492" y="1224550"/>
            <a:ext cx="600238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Progressive Growing</a:t>
            </a:r>
            <a:r>
              <a:rPr lang="en-US" altLang="ko-KR" sz="2500" dirty="0">
                <a:latin typeface="+mj-ea"/>
                <a:ea typeface="+mj-ea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ABD833-23D7-470A-9814-E183AEE80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0848"/>
            <a:ext cx="9144000" cy="32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18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Method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BB23F-947B-4F75-BA0D-3E7CF1FCEF86}"/>
              </a:ext>
            </a:extLst>
          </p:cNvPr>
          <p:cNvSpPr txBox="1"/>
          <p:nvPr/>
        </p:nvSpPr>
        <p:spPr>
          <a:xfrm>
            <a:off x="322217" y="1316445"/>
            <a:ext cx="8402683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The corresponding gradual increase of ‘resolution’ of the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perceptual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loss</a:t>
            </a:r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11DC4D-0B9C-4A1D-B142-4137C6AD9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216" y="5249268"/>
            <a:ext cx="6915150" cy="9239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D5F22C-7F68-4182-BFCA-D656BABBF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306" y="2029607"/>
            <a:ext cx="2719388" cy="2798786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2A622CC-595F-4CE3-A285-2B636246D9A1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 flipV="1">
            <a:off x="2058216" y="4687293"/>
            <a:ext cx="1323162" cy="1023938"/>
          </a:xfrm>
          <a:prstGeom prst="bentConnector3">
            <a:avLst>
              <a:gd name="adj1" fmla="val 1172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2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Method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BB23F-947B-4F75-BA0D-3E7CF1FCEF86}"/>
              </a:ext>
            </a:extLst>
          </p:cNvPr>
          <p:cNvSpPr txBox="1"/>
          <p:nvPr/>
        </p:nvSpPr>
        <p:spPr>
          <a:xfrm>
            <a:off x="236492" y="1224550"/>
            <a:ext cx="60023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Weakly-Supervised Paradigm</a:t>
            </a:r>
            <a:endParaRPr lang="en-US" altLang="ko-KR" sz="2500" dirty="0">
              <a:latin typeface="+mj-ea"/>
              <a:ea typeface="+mj-ea"/>
            </a:endParaRP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43C322-A57C-4AC8-B266-391CC43077BE}"/>
              </a:ext>
            </a:extLst>
          </p:cNvPr>
          <p:cNvSpPr txBox="1"/>
          <p:nvPr/>
        </p:nvSpPr>
        <p:spPr>
          <a:xfrm>
            <a:off x="467219" y="1986297"/>
            <a:ext cx="8781556" cy="143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모든 </a:t>
            </a:r>
            <a:r>
              <a:rPr lang="en-US" altLang="ko-KR" sz="1500" dirty="0">
                <a:latin typeface="+mj-ea"/>
                <a:ea typeface="+mj-ea"/>
              </a:rPr>
              <a:t>Anomaly Detection</a:t>
            </a:r>
            <a:r>
              <a:rPr lang="ko-KR" altLang="en-US" sz="1500" dirty="0">
                <a:latin typeface="+mj-ea"/>
                <a:ea typeface="+mj-ea"/>
              </a:rPr>
              <a:t>은 굉장히 많은 </a:t>
            </a:r>
            <a:r>
              <a:rPr lang="en-US" altLang="ko-KR" sz="1500" dirty="0">
                <a:latin typeface="+mj-ea"/>
                <a:ea typeface="+mj-ea"/>
              </a:rPr>
              <a:t>hyperparameter</a:t>
            </a:r>
            <a:r>
              <a:rPr lang="ko-KR" altLang="en-US" sz="1500" dirty="0">
                <a:latin typeface="+mj-ea"/>
                <a:ea typeface="+mj-ea"/>
              </a:rPr>
              <a:t>를 가지고 있음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이 </a:t>
            </a:r>
            <a:r>
              <a:rPr lang="en-US" altLang="ko-KR" sz="1500" dirty="0">
                <a:latin typeface="+mj-ea"/>
                <a:ea typeface="+mj-ea"/>
              </a:rPr>
              <a:t>hyperparameter</a:t>
            </a:r>
            <a:r>
              <a:rPr lang="ko-KR" altLang="en-US" sz="1500" dirty="0">
                <a:latin typeface="+mj-ea"/>
                <a:ea typeface="+mj-ea"/>
              </a:rPr>
              <a:t>들은 </a:t>
            </a:r>
            <a:r>
              <a:rPr lang="en-US" altLang="ko-KR" sz="1500" dirty="0">
                <a:latin typeface="+mj-ea"/>
                <a:ea typeface="+mj-ea"/>
              </a:rPr>
              <a:t>detection</a:t>
            </a:r>
            <a:r>
              <a:rPr lang="ko-KR" altLang="en-US" sz="1500" dirty="0">
                <a:latin typeface="+mj-ea"/>
                <a:ea typeface="+mj-ea"/>
              </a:rPr>
              <a:t>의 질을 결정하는 필수적인 요소로써 학습 중에 조절하고 있음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j-ea"/>
                <a:ea typeface="+mj-ea"/>
              </a:rPr>
              <a:t>     </a:t>
            </a:r>
            <a:r>
              <a:rPr lang="en-US" altLang="ko-KR" sz="1500" dirty="0">
                <a:latin typeface="+mj-ea"/>
                <a:ea typeface="+mj-ea"/>
              </a:rPr>
              <a:t>(ex. AE</a:t>
            </a:r>
            <a:r>
              <a:rPr lang="ko-KR" altLang="en-US" sz="1500" dirty="0">
                <a:latin typeface="+mj-ea"/>
                <a:ea typeface="+mj-ea"/>
              </a:rPr>
              <a:t>의 </a:t>
            </a:r>
            <a:r>
              <a:rPr lang="en-US" altLang="ko-KR" sz="1500" dirty="0">
                <a:latin typeface="+mj-ea"/>
                <a:ea typeface="+mj-ea"/>
              </a:rPr>
              <a:t>Convolution layer</a:t>
            </a:r>
            <a:r>
              <a:rPr lang="ko-KR" altLang="en-US" sz="1500" dirty="0">
                <a:latin typeface="+mj-ea"/>
                <a:ea typeface="+mj-ea"/>
              </a:rPr>
              <a:t>의 개수</a:t>
            </a:r>
            <a:r>
              <a:rPr lang="en-US" altLang="ko-KR" sz="1500" dirty="0">
                <a:latin typeface="+mj-ea"/>
                <a:ea typeface="+mj-ea"/>
              </a:rPr>
              <a:t>, bottleneck</a:t>
            </a:r>
            <a:r>
              <a:rPr lang="ko-KR" altLang="en-US" sz="1500" dirty="0">
                <a:latin typeface="+mj-ea"/>
                <a:ea typeface="+mj-ea"/>
              </a:rPr>
              <a:t>의 </a:t>
            </a:r>
            <a:r>
              <a:rPr lang="en-US" altLang="ko-KR" sz="1500" dirty="0">
                <a:latin typeface="+mj-ea"/>
                <a:ea typeface="+mj-ea"/>
              </a:rPr>
              <a:t>size </a:t>
            </a:r>
            <a:r>
              <a:rPr lang="ko-KR" altLang="en-US" sz="1500" dirty="0">
                <a:latin typeface="+mj-ea"/>
                <a:ea typeface="+mj-ea"/>
              </a:rPr>
              <a:t>등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45B1F-4F68-4405-9B99-973095A8F2CF}"/>
              </a:ext>
            </a:extLst>
          </p:cNvPr>
          <p:cNvSpPr txBox="1"/>
          <p:nvPr/>
        </p:nvSpPr>
        <p:spPr>
          <a:xfrm>
            <a:off x="476743" y="3925772"/>
            <a:ext cx="8781556" cy="143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+mj-ea"/>
                <a:ea typeface="+mj-ea"/>
              </a:rPr>
              <a:t>단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대다수의 </a:t>
            </a:r>
            <a:r>
              <a:rPr lang="en-US" altLang="ko-KR" sz="1500" dirty="0">
                <a:latin typeface="+mj-ea"/>
                <a:ea typeface="+mj-ea"/>
              </a:rPr>
              <a:t>Anomaly detection </a:t>
            </a:r>
            <a:r>
              <a:rPr lang="ko-KR" altLang="en-US" sz="1500" dirty="0">
                <a:latin typeface="+mj-ea"/>
                <a:ea typeface="+mj-ea"/>
              </a:rPr>
              <a:t>모델은 만약 모델에 넣을 새로운 </a:t>
            </a:r>
            <a:r>
              <a:rPr lang="en-US" altLang="ko-KR" sz="1500" dirty="0">
                <a:latin typeface="+mj-ea"/>
                <a:ea typeface="+mj-ea"/>
              </a:rPr>
              <a:t>data</a:t>
            </a:r>
            <a:r>
              <a:rPr lang="ko-KR" altLang="en-US" sz="1500" dirty="0">
                <a:latin typeface="+mj-ea"/>
                <a:ea typeface="+mj-ea"/>
              </a:rPr>
              <a:t>가 들어왔을 경우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hyperparameter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를 어떻게 조절할 것 인가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j-ea"/>
                <a:ea typeface="+mj-ea"/>
              </a:rPr>
              <a:t>그리고 모델을 학습할 때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abnormal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한 예시가 들어왔을 경우는</a:t>
            </a:r>
            <a:r>
              <a:rPr lang="en-US" altLang="ko-KR" sz="1500" dirty="0">
                <a:latin typeface="+mj-ea"/>
                <a:ea typeface="+mj-ea"/>
              </a:rPr>
              <a:t>?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548A2DB-6915-4E88-A0A7-EB79FB13CB20}"/>
              </a:ext>
            </a:extLst>
          </p:cNvPr>
          <p:cNvCxnSpPr>
            <a:stCxn id="14" idx="2"/>
          </p:cNvCxnSpPr>
          <p:nvPr/>
        </p:nvCxnSpPr>
        <p:spPr>
          <a:xfrm>
            <a:off x="4857997" y="3418997"/>
            <a:ext cx="9524" cy="33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6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Method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BB23F-947B-4F75-BA0D-3E7CF1FCEF86}"/>
              </a:ext>
            </a:extLst>
          </p:cNvPr>
          <p:cNvSpPr txBox="1"/>
          <p:nvPr/>
        </p:nvSpPr>
        <p:spPr>
          <a:xfrm>
            <a:off x="236492" y="1224550"/>
            <a:ext cx="600238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Weakly-Supervised Paradigm</a:t>
            </a:r>
            <a:endParaRPr lang="en-US" altLang="ko-KR" sz="2500" dirty="0">
              <a:latin typeface="+mj-ea"/>
              <a:ea typeface="+mj-ea"/>
            </a:endParaRP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43C322-A57C-4AC8-B266-391CC43077BE}"/>
              </a:ext>
            </a:extLst>
          </p:cNvPr>
          <p:cNvSpPr txBox="1"/>
          <p:nvPr/>
        </p:nvSpPr>
        <p:spPr>
          <a:xfrm>
            <a:off x="467219" y="1986297"/>
            <a:ext cx="8781556" cy="1086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위 두개의 질문의 대한 답변으로 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약간의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abnormal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한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data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를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train dataset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에 추가하여 학습</a:t>
            </a:r>
            <a:r>
              <a:rPr lang="ko-KR" altLang="en-US" sz="1500" dirty="0">
                <a:latin typeface="+mj-ea"/>
                <a:ea typeface="+mj-ea"/>
              </a:rPr>
              <a:t>하도록 함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단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추가된 </a:t>
            </a:r>
            <a:r>
              <a:rPr lang="en-US" altLang="ko-KR" sz="1500" dirty="0">
                <a:latin typeface="+mj-ea"/>
                <a:ea typeface="+mj-ea"/>
              </a:rPr>
              <a:t>abnormal</a:t>
            </a:r>
            <a:r>
              <a:rPr lang="ko-KR" altLang="en-US" sz="1500" dirty="0">
                <a:latin typeface="+mj-ea"/>
                <a:ea typeface="+mj-ea"/>
              </a:rPr>
              <a:t>한 </a:t>
            </a:r>
            <a:r>
              <a:rPr lang="en-US" altLang="ko-KR" sz="1500" dirty="0">
                <a:latin typeface="+mj-ea"/>
                <a:ea typeface="+mj-ea"/>
              </a:rPr>
              <a:t>data</a:t>
            </a:r>
            <a:r>
              <a:rPr lang="ko-KR" altLang="en-US" sz="1500" dirty="0">
                <a:latin typeface="+mj-ea"/>
                <a:ea typeface="+mj-ea"/>
              </a:rPr>
              <a:t>는 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모든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anomalies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를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represent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하지 않음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545B1F-4F68-4405-9B99-973095A8F2CF}"/>
              </a:ext>
            </a:extLst>
          </p:cNvPr>
          <p:cNvSpPr txBox="1"/>
          <p:nvPr/>
        </p:nvSpPr>
        <p:spPr>
          <a:xfrm>
            <a:off x="476743" y="3925772"/>
            <a:ext cx="8781556" cy="1432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latin typeface="+mj-ea"/>
                <a:ea typeface="+mj-ea"/>
              </a:rPr>
              <a:t>이러한 방법을 통해 작고 한정된 </a:t>
            </a:r>
            <a:r>
              <a:rPr lang="en-US" altLang="ko-KR" sz="1500" dirty="0">
                <a:latin typeface="+mj-ea"/>
                <a:ea typeface="+mj-ea"/>
              </a:rPr>
              <a:t>abnormal</a:t>
            </a:r>
            <a:r>
              <a:rPr lang="ko-KR" altLang="en-US" sz="1500" dirty="0">
                <a:latin typeface="+mj-ea"/>
                <a:ea typeface="+mj-ea"/>
              </a:rPr>
              <a:t>한 </a:t>
            </a:r>
            <a:r>
              <a:rPr lang="en-US" altLang="ko-KR" sz="1500" dirty="0">
                <a:latin typeface="+mj-ea"/>
                <a:ea typeface="+mj-ea"/>
              </a:rPr>
              <a:t>data</a:t>
            </a:r>
            <a:r>
              <a:rPr lang="ko-KR" altLang="en-US" sz="1500" dirty="0">
                <a:latin typeface="+mj-ea"/>
                <a:ea typeface="+mj-ea"/>
              </a:rPr>
              <a:t>들은 </a:t>
            </a:r>
            <a:r>
              <a:rPr lang="en-US" altLang="ko-KR" sz="1500" dirty="0">
                <a:latin typeface="+mj-ea"/>
                <a:ea typeface="+mj-ea"/>
              </a:rPr>
              <a:t>model</a:t>
            </a:r>
            <a:r>
              <a:rPr lang="ko-KR" altLang="en-US" sz="1500" dirty="0">
                <a:latin typeface="+mj-ea"/>
                <a:ea typeface="+mj-ea"/>
              </a:rPr>
              <a:t>의 성능을 약 </a:t>
            </a:r>
            <a:r>
              <a:rPr lang="en-US" altLang="ko-KR" sz="1500" dirty="0">
                <a:latin typeface="+mj-ea"/>
                <a:ea typeface="+mj-ea"/>
              </a:rPr>
              <a:t>2% </a:t>
            </a:r>
            <a:r>
              <a:rPr lang="ko-KR" altLang="en-US" sz="1500" dirty="0">
                <a:latin typeface="+mj-ea"/>
                <a:ea typeface="+mj-ea"/>
              </a:rPr>
              <a:t>향상시켰음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500" dirty="0">
                <a:latin typeface="+mj-ea"/>
                <a:ea typeface="+mj-ea"/>
              </a:rPr>
              <a:t>이와 같은 </a:t>
            </a:r>
            <a:r>
              <a:rPr lang="en-US" altLang="ko-KR" sz="1500" dirty="0">
                <a:latin typeface="+mj-ea"/>
                <a:ea typeface="+mj-ea"/>
              </a:rPr>
              <a:t>dataset</a:t>
            </a:r>
            <a:r>
              <a:rPr lang="ko-KR" altLang="en-US" sz="1500" dirty="0">
                <a:latin typeface="+mj-ea"/>
                <a:ea typeface="+mj-ea"/>
              </a:rPr>
              <a:t>은 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현실 세계에 있을 법한 시나리오</a:t>
            </a:r>
            <a:r>
              <a:rPr lang="ko-KR" altLang="en-US" sz="1500" dirty="0">
                <a:latin typeface="+mj-ea"/>
                <a:ea typeface="+mj-ea"/>
              </a:rPr>
              <a:t>를 반영하여 </a:t>
            </a:r>
            <a:r>
              <a:rPr lang="en-US" altLang="ko-KR" sz="1500" dirty="0">
                <a:latin typeface="+mj-ea"/>
                <a:ea typeface="+mj-ea"/>
              </a:rPr>
              <a:t>(</a:t>
            </a:r>
            <a:r>
              <a:rPr lang="ko-KR" altLang="en-US" sz="1500" dirty="0">
                <a:latin typeface="+mj-ea"/>
                <a:ea typeface="+mj-ea"/>
              </a:rPr>
              <a:t>대부분은 </a:t>
            </a:r>
            <a:r>
              <a:rPr lang="en-US" altLang="ko-KR" sz="1500" dirty="0">
                <a:latin typeface="+mj-ea"/>
                <a:ea typeface="+mj-ea"/>
              </a:rPr>
              <a:t>normal, </a:t>
            </a:r>
            <a:r>
              <a:rPr lang="ko-KR" altLang="en-US" sz="1500" dirty="0">
                <a:latin typeface="+mj-ea"/>
                <a:ea typeface="+mj-ea"/>
              </a:rPr>
              <a:t>하지만 소수의 </a:t>
            </a:r>
            <a:r>
              <a:rPr lang="en-US" altLang="ko-KR" sz="1500" dirty="0">
                <a:latin typeface="+mj-ea"/>
                <a:ea typeface="+mj-ea"/>
              </a:rPr>
              <a:t>abnormal</a:t>
            </a:r>
            <a:r>
              <a:rPr lang="ko-KR" altLang="en-US" sz="1500" dirty="0">
                <a:latin typeface="+mj-ea"/>
                <a:ea typeface="+mj-ea"/>
              </a:rPr>
              <a:t>이 공존</a:t>
            </a:r>
            <a:r>
              <a:rPr lang="en-US" altLang="ko-KR" sz="1500" dirty="0">
                <a:latin typeface="+mj-ea"/>
                <a:ea typeface="+mj-ea"/>
              </a:rPr>
              <a:t>)</a:t>
            </a:r>
            <a:r>
              <a:rPr lang="ko-KR" altLang="en-US" sz="1500" dirty="0">
                <a:latin typeface="+mj-ea"/>
                <a:ea typeface="+mj-ea"/>
              </a:rPr>
              <a:t> 성능 향상을 이루어 </a:t>
            </a:r>
            <a:r>
              <a:rPr lang="ko-KR" altLang="en-US" sz="1500" dirty="0" err="1">
                <a:latin typeface="+mj-ea"/>
                <a:ea typeface="+mj-ea"/>
              </a:rPr>
              <a:t>내었음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548A2DB-6915-4E88-A0A7-EB79FB13CB20}"/>
              </a:ext>
            </a:extLst>
          </p:cNvPr>
          <p:cNvCxnSpPr>
            <a:stCxn id="14" idx="2"/>
          </p:cNvCxnSpPr>
          <p:nvPr/>
        </p:nvCxnSpPr>
        <p:spPr>
          <a:xfrm>
            <a:off x="4857997" y="3072748"/>
            <a:ext cx="9524" cy="68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87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Background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61229-7547-40D2-B8B0-EDBF59382FFE}"/>
              </a:ext>
            </a:extLst>
          </p:cNvPr>
          <p:cNvSpPr txBox="1"/>
          <p:nvPr/>
        </p:nvSpPr>
        <p:spPr>
          <a:xfrm>
            <a:off x="402671" y="1174460"/>
            <a:ext cx="455032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500" dirty="0">
                <a:latin typeface="+mj-ea"/>
                <a:ea typeface="+mj-ea"/>
              </a:rPr>
              <a:t>Anomaly Detection </a:t>
            </a:r>
            <a:r>
              <a:rPr lang="ko-KR" altLang="en-US" sz="2500" dirty="0">
                <a:latin typeface="+mj-ea"/>
                <a:ea typeface="+mj-ea"/>
              </a:rPr>
              <a:t>이란</a:t>
            </a:r>
            <a:r>
              <a:rPr lang="en-US" altLang="ko-KR" sz="2500" dirty="0">
                <a:latin typeface="+mj-ea"/>
                <a:ea typeface="+mj-ea"/>
              </a:rPr>
              <a:t>?</a:t>
            </a:r>
          </a:p>
          <a:p>
            <a:r>
              <a:rPr lang="en-US" altLang="ko-KR" sz="2500" dirty="0">
                <a:latin typeface="+mj-ea"/>
                <a:ea typeface="+mj-ea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70B08-7D84-43C2-A5AC-A62D678D14D6}"/>
              </a:ext>
            </a:extLst>
          </p:cNvPr>
          <p:cNvSpPr txBox="1"/>
          <p:nvPr/>
        </p:nvSpPr>
        <p:spPr>
          <a:xfrm>
            <a:off x="146806" y="1880478"/>
            <a:ext cx="53514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j-ea"/>
                <a:ea typeface="+mj-ea"/>
              </a:rPr>
              <a:t>Input Image </a:t>
            </a:r>
            <a:r>
              <a:rPr lang="ko-KR" altLang="en-US" sz="1500" dirty="0">
                <a:latin typeface="+mj-ea"/>
                <a:ea typeface="+mj-ea"/>
              </a:rPr>
              <a:t>내의 이상치 </a:t>
            </a:r>
            <a:r>
              <a:rPr lang="ko-KR" altLang="en-US" sz="1500" u="sng" dirty="0">
                <a:latin typeface="+mj-ea"/>
                <a:ea typeface="+mj-ea"/>
              </a:rPr>
              <a:t>포함 여부</a:t>
            </a:r>
            <a:r>
              <a:rPr lang="ko-KR" altLang="en-US" sz="1500" dirty="0">
                <a:latin typeface="+mj-ea"/>
                <a:ea typeface="+mj-ea"/>
              </a:rPr>
              <a:t>를 판단함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endParaRPr lang="en-US" altLang="ko-KR" sz="15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3207618-EB8D-48C0-A66B-90198212445D}"/>
              </a:ext>
            </a:extLst>
          </p:cNvPr>
          <p:cNvCxnSpPr>
            <a:cxnSpLocks/>
          </p:cNvCxnSpPr>
          <p:nvPr/>
        </p:nvCxnSpPr>
        <p:spPr>
          <a:xfrm>
            <a:off x="5993846" y="3296167"/>
            <a:ext cx="530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22EC1CA-BDBE-4328-8217-378AE2DFE124}"/>
              </a:ext>
            </a:extLst>
          </p:cNvPr>
          <p:cNvCxnSpPr/>
          <p:nvPr/>
        </p:nvCxnSpPr>
        <p:spPr>
          <a:xfrm>
            <a:off x="5995156" y="4589901"/>
            <a:ext cx="530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9EE311-33D2-4475-9A0D-5FA3C6046E58}"/>
              </a:ext>
            </a:extLst>
          </p:cNvPr>
          <p:cNvSpPr txBox="1"/>
          <p:nvPr/>
        </p:nvSpPr>
        <p:spPr>
          <a:xfrm>
            <a:off x="6687509" y="3111501"/>
            <a:ext cx="157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normal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E09A1D-9501-455B-AD06-8ADFD9DFE1C8}"/>
              </a:ext>
            </a:extLst>
          </p:cNvPr>
          <p:cNvSpPr txBox="1"/>
          <p:nvPr/>
        </p:nvSpPr>
        <p:spPr>
          <a:xfrm>
            <a:off x="6687509" y="4405235"/>
            <a:ext cx="157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+mj-ea"/>
                <a:ea typeface="+mj-ea"/>
              </a:rPr>
              <a:t>abnormal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D5010-7697-43EF-A9AF-B1DBC31F8446}"/>
              </a:ext>
            </a:extLst>
          </p:cNvPr>
          <p:cNvSpPr txBox="1"/>
          <p:nvPr/>
        </p:nvSpPr>
        <p:spPr>
          <a:xfrm>
            <a:off x="594787" y="5400935"/>
            <a:ext cx="53514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j-ea"/>
                <a:ea typeface="+mj-ea"/>
              </a:rPr>
              <a:t>NIH Datasets </a:t>
            </a:r>
            <a:r>
              <a:rPr lang="ko-KR" altLang="en-US" sz="1200" dirty="0">
                <a:latin typeface="+mj-ea"/>
                <a:ea typeface="+mj-ea"/>
              </a:rPr>
              <a:t>중 일부 데이터 예시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EC55A99-5404-4209-BAEE-F03561B7C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81" y="2781817"/>
            <a:ext cx="5143500" cy="10287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99805ED-88CC-4A80-B64B-EAF53694B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21" y="4123783"/>
            <a:ext cx="51816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16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Experiments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37787-8850-4F3D-9FA4-27595137FE30}"/>
              </a:ext>
            </a:extLst>
          </p:cNvPr>
          <p:cNvSpPr txBox="1"/>
          <p:nvPr/>
        </p:nvSpPr>
        <p:spPr>
          <a:xfrm>
            <a:off x="322217" y="1717052"/>
            <a:ext cx="6002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Implementation detail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0B56C-94D8-423B-995F-9A5377C89217}"/>
              </a:ext>
            </a:extLst>
          </p:cNvPr>
          <p:cNvSpPr txBox="1"/>
          <p:nvPr/>
        </p:nvSpPr>
        <p:spPr>
          <a:xfrm>
            <a:off x="524369" y="2491739"/>
            <a:ext cx="8781556" cy="351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j-ea"/>
                <a:ea typeface="+mj-ea"/>
              </a:rPr>
              <a:t>Deep IF</a:t>
            </a:r>
            <a:r>
              <a:rPr lang="ko-KR" altLang="en-US" sz="1500" dirty="0">
                <a:latin typeface="+mj-ea"/>
                <a:ea typeface="+mj-ea"/>
              </a:rPr>
              <a:t>와 </a:t>
            </a:r>
            <a:r>
              <a:rPr lang="en-US" altLang="ko-KR" sz="1500" dirty="0">
                <a:latin typeface="+mj-ea"/>
                <a:ea typeface="+mj-ea"/>
              </a:rPr>
              <a:t>PIAD</a:t>
            </a:r>
            <a:r>
              <a:rPr lang="ko-KR" altLang="en-US" sz="1500" dirty="0">
                <a:latin typeface="+mj-ea"/>
                <a:ea typeface="+mj-ea"/>
              </a:rPr>
              <a:t>의 저자들이 제시한 아이디어를 통해 그 아이디어를 확장한 방법론을 구상함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 err="1">
                <a:latin typeface="+mj-ea"/>
                <a:ea typeface="+mj-ea"/>
              </a:rPr>
              <a:t>GANomaly</a:t>
            </a:r>
            <a:r>
              <a:rPr lang="ko-KR" altLang="en-US" sz="1500" dirty="0">
                <a:latin typeface="+mj-ea"/>
                <a:ea typeface="+mj-ea"/>
              </a:rPr>
              <a:t>와 </a:t>
            </a:r>
            <a:r>
              <a:rPr lang="en-US" altLang="ko-KR" sz="1500" dirty="0">
                <a:latin typeface="+mj-ea"/>
                <a:ea typeface="+mj-ea"/>
              </a:rPr>
              <a:t>Deep GEO</a:t>
            </a:r>
            <a:r>
              <a:rPr lang="ko-KR" altLang="en-US" sz="1500" dirty="0">
                <a:latin typeface="+mj-ea"/>
                <a:ea typeface="+mj-ea"/>
              </a:rPr>
              <a:t>가 제시한 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공식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Code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에 명시된 실험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setup 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값</a:t>
            </a:r>
            <a:r>
              <a:rPr lang="ko-KR" altLang="en-US" sz="1500" dirty="0">
                <a:latin typeface="+mj-ea"/>
                <a:ea typeface="+mj-ea"/>
              </a:rPr>
              <a:t>을 반영함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j-ea"/>
                <a:ea typeface="+mj-ea"/>
              </a:rPr>
              <a:t>Deep GEO</a:t>
            </a:r>
            <a:r>
              <a:rPr lang="ko-KR" altLang="en-US" sz="1500" dirty="0">
                <a:latin typeface="+mj-ea"/>
                <a:ea typeface="+mj-ea"/>
              </a:rPr>
              <a:t>의 접근 방식에서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classifier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의 학습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epoch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을 결정</a:t>
            </a:r>
            <a:r>
              <a:rPr lang="ko-KR" altLang="en-US" sz="1500" dirty="0">
                <a:latin typeface="+mj-ea"/>
                <a:ea typeface="+mj-ea"/>
              </a:rPr>
              <a:t>함</a:t>
            </a:r>
            <a:r>
              <a:rPr lang="en-US" altLang="ko-KR" sz="1500" dirty="0">
                <a:latin typeface="+mj-ea"/>
                <a:ea typeface="+mj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j-ea"/>
                <a:ea typeface="+mj-ea"/>
              </a:rPr>
              <a:t>Deep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IF</a:t>
            </a:r>
            <a:r>
              <a:rPr lang="ko-KR" altLang="en-US" sz="1500" dirty="0">
                <a:latin typeface="+mj-ea"/>
                <a:ea typeface="+mj-ea"/>
              </a:rPr>
              <a:t>를 통해 </a:t>
            </a:r>
            <a:r>
              <a:rPr lang="en-US" altLang="ko-KR" sz="1500" dirty="0">
                <a:latin typeface="+mj-ea"/>
                <a:ea typeface="+mj-ea"/>
              </a:rPr>
              <a:t>Feature extractor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network</a:t>
            </a:r>
            <a:r>
              <a:rPr lang="ko-KR" altLang="en-US" sz="1500" dirty="0">
                <a:latin typeface="+mj-ea"/>
                <a:ea typeface="+mj-ea"/>
              </a:rPr>
              <a:t>에서 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가장 좋은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feature 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값을 뽑아낼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layer</a:t>
            </a:r>
            <a:r>
              <a:rPr lang="ko-KR" altLang="en-US" sz="1500" dirty="0">
                <a:latin typeface="+mj-ea"/>
                <a:ea typeface="+mj-ea"/>
              </a:rPr>
              <a:t>를 결정함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j-ea"/>
                <a:ea typeface="+mj-ea"/>
              </a:rPr>
              <a:t>PIAD</a:t>
            </a:r>
            <a:r>
              <a:rPr lang="ko-KR" altLang="en-US" sz="1500" dirty="0">
                <a:latin typeface="+mj-ea"/>
                <a:ea typeface="+mj-ea"/>
              </a:rPr>
              <a:t>에서 제시한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Latent vector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의 크기</a:t>
            </a:r>
            <a:r>
              <a:rPr lang="ko-KR" altLang="en-US" sz="1500" dirty="0">
                <a:latin typeface="+mj-ea"/>
                <a:ea typeface="+mj-ea"/>
              </a:rPr>
              <a:t> 및 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relative perceptual L1 loss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를 계산할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layer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를 결정</a:t>
            </a:r>
            <a:r>
              <a:rPr lang="ko-KR" altLang="en-US" sz="1500" dirty="0">
                <a:latin typeface="+mj-ea"/>
                <a:ea typeface="+mj-ea"/>
              </a:rPr>
              <a:t>함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그리고 언급한 모든 모델을 참고하여 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높은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score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를 낼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image 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전처리</a:t>
            </a:r>
            <a:r>
              <a:rPr lang="ko-KR" altLang="en-US" sz="1500" dirty="0">
                <a:latin typeface="+mj-ea"/>
                <a:ea typeface="+mj-ea"/>
              </a:rPr>
              <a:t>들을 결정함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j-ea"/>
                <a:ea typeface="+mj-ea"/>
              </a:rPr>
              <a:t>AE</a:t>
            </a:r>
            <a:r>
              <a:rPr lang="ko-KR" altLang="en-US" sz="1500" dirty="0">
                <a:latin typeface="+mj-ea"/>
                <a:ea typeface="+mj-ea"/>
              </a:rPr>
              <a:t>의 경우</a:t>
            </a:r>
            <a:r>
              <a:rPr lang="en-US" altLang="ko-KR" sz="1500" dirty="0">
                <a:latin typeface="+mj-ea"/>
                <a:ea typeface="+mj-ea"/>
              </a:rPr>
              <a:t>, Pre-activation residual block</a:t>
            </a:r>
            <a:r>
              <a:rPr lang="ko-KR" altLang="en-US" sz="1500" dirty="0">
                <a:latin typeface="+mj-ea"/>
                <a:ea typeface="+mj-ea"/>
              </a:rPr>
              <a:t>이 들어간 것을 사용함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581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Experiments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37787-8850-4F3D-9FA4-27595137FE30}"/>
              </a:ext>
            </a:extLst>
          </p:cNvPr>
          <p:cNvSpPr txBox="1"/>
          <p:nvPr/>
        </p:nvSpPr>
        <p:spPr>
          <a:xfrm>
            <a:off x="322217" y="1278902"/>
            <a:ext cx="6002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Result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6E8A50-FFED-4E4C-B6D9-14EEAAA18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874258"/>
            <a:ext cx="8499566" cy="115501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DECA1D0-CCD1-4898-831B-8E4237C6376A}"/>
              </a:ext>
            </a:extLst>
          </p:cNvPr>
          <p:cNvSpPr/>
          <p:nvPr/>
        </p:nvSpPr>
        <p:spPr>
          <a:xfrm>
            <a:off x="6684917" y="1679012"/>
            <a:ext cx="2308316" cy="15975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0138A7C-222B-42C2-B888-75A805278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314700"/>
            <a:ext cx="7924800" cy="298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0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Experiments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37787-8850-4F3D-9FA4-27595137FE30}"/>
              </a:ext>
            </a:extLst>
          </p:cNvPr>
          <p:cNvSpPr txBox="1"/>
          <p:nvPr/>
        </p:nvSpPr>
        <p:spPr>
          <a:xfrm>
            <a:off x="322217" y="1278902"/>
            <a:ext cx="6002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Result (2)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30E1437-C028-43F9-AE1D-4E656416D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17" y="1900722"/>
            <a:ext cx="8602708" cy="19685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ADA6F1-7250-464B-A359-001EA45F3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908" y="4090940"/>
            <a:ext cx="5267325" cy="204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32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Experiments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37787-8850-4F3D-9FA4-27595137FE30}"/>
              </a:ext>
            </a:extLst>
          </p:cNvPr>
          <p:cNvSpPr txBox="1"/>
          <p:nvPr/>
        </p:nvSpPr>
        <p:spPr>
          <a:xfrm>
            <a:off x="322217" y="1278902"/>
            <a:ext cx="6002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Result (3)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CAD7A6-9FA4-48A6-9372-EB0BE930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17" y="2043514"/>
            <a:ext cx="8334375" cy="326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20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Experiments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37787-8850-4F3D-9FA4-27595137FE30}"/>
              </a:ext>
            </a:extLst>
          </p:cNvPr>
          <p:cNvSpPr txBox="1"/>
          <p:nvPr/>
        </p:nvSpPr>
        <p:spPr>
          <a:xfrm>
            <a:off x="322217" y="1278902"/>
            <a:ext cx="6002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Result (4)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DB5057-8135-4AA7-A04E-BC681F51B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2273627"/>
            <a:ext cx="8499566" cy="289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88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Experiments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5DB52-4CF6-43DB-8A67-49C4CD69BAB7}"/>
              </a:ext>
            </a:extLst>
          </p:cNvPr>
          <p:cNvSpPr txBox="1"/>
          <p:nvPr/>
        </p:nvSpPr>
        <p:spPr>
          <a:xfrm>
            <a:off x="322217" y="2040902"/>
            <a:ext cx="6002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Limitation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33234-6EF2-4E3F-BCF4-F5EAC8F43BF1}"/>
              </a:ext>
            </a:extLst>
          </p:cNvPr>
          <p:cNvSpPr txBox="1"/>
          <p:nvPr/>
        </p:nvSpPr>
        <p:spPr>
          <a:xfrm>
            <a:off x="322217" y="2660238"/>
            <a:ext cx="8781556" cy="247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j-ea"/>
                <a:ea typeface="+mj-ea"/>
              </a:rPr>
              <a:t>Medical Domain</a:t>
            </a:r>
            <a:r>
              <a:rPr lang="ko-KR" altLang="en-US" sz="1500" dirty="0">
                <a:latin typeface="+mj-ea"/>
                <a:ea typeface="+mj-ea"/>
              </a:rPr>
              <a:t>에 대해서는 높은 </a:t>
            </a:r>
            <a:r>
              <a:rPr lang="en-US" altLang="ko-KR" sz="1500" dirty="0">
                <a:latin typeface="+mj-ea"/>
                <a:ea typeface="+mj-ea"/>
              </a:rPr>
              <a:t>SOTA </a:t>
            </a:r>
            <a:r>
              <a:rPr lang="ko-KR" altLang="en-US" sz="1500" dirty="0">
                <a:latin typeface="+mj-ea"/>
                <a:ea typeface="+mj-ea"/>
              </a:rPr>
              <a:t>성능을 이뤘지만</a:t>
            </a:r>
            <a:r>
              <a:rPr lang="en-US" altLang="ko-KR" sz="1500" dirty="0">
                <a:latin typeface="+mj-ea"/>
                <a:ea typeface="+mj-ea"/>
              </a:rPr>
              <a:t>, Natural image</a:t>
            </a:r>
            <a:r>
              <a:rPr lang="ko-KR" altLang="en-US" sz="1500" dirty="0">
                <a:latin typeface="+mj-ea"/>
                <a:ea typeface="+mj-ea"/>
              </a:rPr>
              <a:t>에서는 그러지 못함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따라서 제안된 모델은 낮거나 중간 정도의 변화량을 지닌 </a:t>
            </a:r>
            <a:r>
              <a:rPr lang="en-US" altLang="ko-KR" sz="1500" dirty="0">
                <a:latin typeface="+mj-ea"/>
                <a:ea typeface="+mj-ea"/>
              </a:rPr>
              <a:t>dataset(medical)</a:t>
            </a:r>
            <a:r>
              <a:rPr lang="ko-KR" altLang="en-US" sz="1500" dirty="0">
                <a:latin typeface="+mj-ea"/>
                <a:ea typeface="+mj-ea"/>
              </a:rPr>
              <a:t>이 높은 변화량을 지닌 </a:t>
            </a:r>
            <a:r>
              <a:rPr lang="en-US" altLang="ko-KR" sz="1500" dirty="0">
                <a:latin typeface="+mj-ea"/>
                <a:ea typeface="+mj-ea"/>
              </a:rPr>
              <a:t>dataset</a:t>
            </a:r>
            <a:r>
              <a:rPr lang="ko-KR" altLang="en-US" sz="1500" dirty="0">
                <a:latin typeface="+mj-ea"/>
                <a:ea typeface="+mj-ea"/>
              </a:rPr>
              <a:t>보다 적용하기에 더 적합하다고 추론함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그리고 </a:t>
            </a:r>
            <a:r>
              <a:rPr lang="en-US" altLang="ko-KR" sz="1500" dirty="0">
                <a:latin typeface="+mj-ea"/>
                <a:ea typeface="+mj-ea"/>
              </a:rPr>
              <a:t>natural image</a:t>
            </a:r>
            <a:r>
              <a:rPr lang="ko-KR" altLang="en-US" sz="1500" dirty="0">
                <a:latin typeface="+mj-ea"/>
                <a:ea typeface="+mj-ea"/>
              </a:rPr>
              <a:t>의 높게 밀집된 </a:t>
            </a:r>
            <a:r>
              <a:rPr lang="en-US" altLang="ko-KR" sz="1500" dirty="0">
                <a:latin typeface="+mj-ea"/>
                <a:ea typeface="+mj-ea"/>
              </a:rPr>
              <a:t>present</a:t>
            </a:r>
            <a:r>
              <a:rPr lang="ko-KR" altLang="en-US" sz="1500" dirty="0">
                <a:latin typeface="+mj-ea"/>
                <a:ea typeface="+mj-ea"/>
              </a:rPr>
              <a:t>들은 </a:t>
            </a:r>
            <a:r>
              <a:rPr lang="en-US" altLang="ko-KR" sz="1500" dirty="0">
                <a:latin typeface="+mj-ea"/>
                <a:ea typeface="+mj-ea"/>
              </a:rPr>
              <a:t>AE</a:t>
            </a:r>
            <a:r>
              <a:rPr lang="ko-KR" altLang="en-US" sz="1500" dirty="0">
                <a:latin typeface="+mj-ea"/>
                <a:ea typeface="+mj-ea"/>
              </a:rPr>
              <a:t>의 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과한 일반화를 이끌어냄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+mj-ea"/>
                <a:ea typeface="+mj-ea"/>
              </a:rPr>
              <a:t>     (normal</a:t>
            </a:r>
            <a:r>
              <a:rPr lang="ko-KR" altLang="en-US" sz="1500" dirty="0">
                <a:latin typeface="+mj-ea"/>
                <a:ea typeface="+mj-ea"/>
              </a:rPr>
              <a:t>과 </a:t>
            </a:r>
            <a:r>
              <a:rPr lang="en-US" altLang="ko-KR" sz="1500" dirty="0">
                <a:latin typeface="+mj-ea"/>
                <a:ea typeface="+mj-ea"/>
              </a:rPr>
              <a:t>abnormal</a:t>
            </a:r>
            <a:r>
              <a:rPr lang="ko-KR" altLang="en-US" sz="1500" dirty="0">
                <a:latin typeface="+mj-ea"/>
                <a:ea typeface="+mj-ea"/>
              </a:rPr>
              <a:t>을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구분하지 못하고 </a:t>
            </a:r>
            <a:r>
              <a:rPr lang="en-US" altLang="ko-KR" sz="1500" dirty="0">
                <a:latin typeface="+mj-ea"/>
                <a:ea typeface="+mj-ea"/>
              </a:rPr>
              <a:t>abnormal</a:t>
            </a:r>
            <a:r>
              <a:rPr lang="ko-KR" altLang="en-US" sz="1500" dirty="0">
                <a:latin typeface="+mj-ea"/>
                <a:ea typeface="+mj-ea"/>
              </a:rPr>
              <a:t>한 </a:t>
            </a:r>
            <a:r>
              <a:rPr lang="en-US" altLang="ko-KR" sz="1500" dirty="0">
                <a:latin typeface="+mj-ea"/>
                <a:ea typeface="+mj-ea"/>
              </a:rPr>
              <a:t>image</a:t>
            </a:r>
            <a:r>
              <a:rPr lang="ko-KR" altLang="en-US" sz="1500" dirty="0">
                <a:latin typeface="+mj-ea"/>
                <a:ea typeface="+mj-ea"/>
              </a:rPr>
              <a:t>도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 낮은 </a:t>
            </a:r>
            <a:r>
              <a:rPr lang="en-US" altLang="ko-KR" sz="1500" dirty="0">
                <a:latin typeface="+mj-ea"/>
                <a:ea typeface="+mj-ea"/>
              </a:rPr>
              <a:t>recon’ error </a:t>
            </a:r>
            <a:r>
              <a:rPr lang="ko-KR" altLang="en-US" sz="1500" dirty="0">
                <a:latin typeface="+mj-ea"/>
                <a:ea typeface="+mj-ea"/>
              </a:rPr>
              <a:t>값이 나옴</a:t>
            </a:r>
            <a:r>
              <a:rPr lang="en-US" altLang="ko-KR" sz="1500" dirty="0">
                <a:latin typeface="+mj-ea"/>
                <a:ea typeface="+mj-ea"/>
              </a:rPr>
              <a:t>.)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R" sz="15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005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Background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61229-7547-40D2-B8B0-EDBF59382FFE}"/>
              </a:ext>
            </a:extLst>
          </p:cNvPr>
          <p:cNvSpPr txBox="1"/>
          <p:nvPr/>
        </p:nvSpPr>
        <p:spPr>
          <a:xfrm>
            <a:off x="242872" y="1055704"/>
            <a:ext cx="455032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500" dirty="0">
                <a:latin typeface="+mj-ea"/>
                <a:ea typeface="+mj-ea"/>
              </a:rPr>
              <a:t>Autoencoder</a:t>
            </a:r>
            <a:r>
              <a:rPr lang="ko-KR" altLang="en-US" sz="2500" dirty="0">
                <a:latin typeface="+mj-ea"/>
                <a:ea typeface="+mj-ea"/>
              </a:rPr>
              <a:t>란</a:t>
            </a:r>
            <a:r>
              <a:rPr lang="en-US" altLang="ko-KR" sz="2500" dirty="0">
                <a:latin typeface="+mj-ea"/>
                <a:ea typeface="+mj-ea"/>
              </a:rPr>
              <a:t>?</a:t>
            </a:r>
          </a:p>
          <a:p>
            <a:r>
              <a:rPr lang="en-US" altLang="ko-KR" sz="2500" dirty="0">
                <a:latin typeface="+mj-ea"/>
                <a:ea typeface="+mj-ea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70B08-7D84-43C2-A5AC-A62D678D14D6}"/>
              </a:ext>
            </a:extLst>
          </p:cNvPr>
          <p:cNvSpPr txBox="1"/>
          <p:nvPr/>
        </p:nvSpPr>
        <p:spPr>
          <a:xfrm>
            <a:off x="764621" y="1621953"/>
            <a:ext cx="8057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>
                <a:latin typeface="+mj-ea"/>
                <a:ea typeface="+mj-ea"/>
              </a:rPr>
              <a:t>인코더와 </a:t>
            </a:r>
            <a:r>
              <a:rPr lang="ko-KR" altLang="en-US" sz="1300" dirty="0" err="1">
                <a:latin typeface="+mj-ea"/>
                <a:ea typeface="+mj-ea"/>
              </a:rPr>
              <a:t>디코더로</a:t>
            </a:r>
            <a:r>
              <a:rPr lang="ko-KR" altLang="en-US" sz="1300" dirty="0">
                <a:latin typeface="+mj-ea"/>
                <a:ea typeface="+mj-ea"/>
              </a:rPr>
              <a:t> 이루어진 신경망으로써</a:t>
            </a:r>
            <a:r>
              <a:rPr lang="en-US" altLang="ko-KR" sz="1300" dirty="0">
                <a:latin typeface="+mj-ea"/>
                <a:ea typeface="+mj-ea"/>
              </a:rPr>
              <a:t>, </a:t>
            </a:r>
            <a:r>
              <a:rPr lang="ko-KR" altLang="en-US" sz="1300" u="sng" dirty="0">
                <a:latin typeface="+mj-ea"/>
                <a:ea typeface="+mj-ea"/>
              </a:rPr>
              <a:t>입력과 재구성 사이의 </a:t>
            </a:r>
            <a:r>
              <a:rPr lang="en-US" altLang="ko-KR" sz="1300" u="sng" dirty="0">
                <a:latin typeface="+mj-ea"/>
                <a:ea typeface="+mj-ea"/>
              </a:rPr>
              <a:t>loss</a:t>
            </a:r>
            <a:r>
              <a:rPr lang="ko-KR" altLang="en-US" sz="1300" u="sng" dirty="0">
                <a:latin typeface="+mj-ea"/>
                <a:ea typeface="+mj-ea"/>
              </a:rPr>
              <a:t>를 최소화</a:t>
            </a:r>
            <a:r>
              <a:rPr lang="ko-KR" altLang="en-US" sz="1300" dirty="0">
                <a:latin typeface="+mj-ea"/>
                <a:ea typeface="+mj-ea"/>
              </a:rPr>
              <a:t>하는 인코더와 </a:t>
            </a:r>
            <a:r>
              <a:rPr lang="ko-KR" altLang="en-US" sz="1300" dirty="0" err="1">
                <a:latin typeface="+mj-ea"/>
                <a:ea typeface="+mj-ea"/>
              </a:rPr>
              <a:t>디코더의</a:t>
            </a:r>
            <a:r>
              <a:rPr lang="ko-KR" altLang="en-US" sz="1300" dirty="0">
                <a:latin typeface="+mj-ea"/>
                <a:ea typeface="+mj-ea"/>
              </a:rPr>
              <a:t> 가중치를 찾기 위해서 </a:t>
            </a:r>
            <a:r>
              <a:rPr lang="en-US" altLang="ko-KR" sz="1300" dirty="0">
                <a:latin typeface="+mj-ea"/>
                <a:ea typeface="+mj-ea"/>
              </a:rPr>
              <a:t>network</a:t>
            </a:r>
            <a:r>
              <a:rPr lang="ko-KR" altLang="en-US" sz="1300" dirty="0">
                <a:latin typeface="+mj-ea"/>
                <a:ea typeface="+mj-ea"/>
              </a:rPr>
              <a:t>를 학습함</a:t>
            </a:r>
            <a:r>
              <a:rPr lang="en-US" altLang="ko-KR" sz="1300" dirty="0">
                <a:latin typeface="+mj-ea"/>
                <a:ea typeface="+mj-ea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3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j-ea"/>
                <a:ea typeface="+mj-ea"/>
              </a:rPr>
              <a:t>Encoder</a:t>
            </a:r>
            <a:r>
              <a:rPr lang="ko-KR" altLang="en-US" sz="1300" dirty="0">
                <a:latin typeface="+mj-ea"/>
                <a:ea typeface="+mj-ea"/>
              </a:rPr>
              <a:t>는 고차원 입력 데이터를 저차원의 </a:t>
            </a:r>
            <a:r>
              <a:rPr lang="en-US" altLang="ko-KR" sz="1300" dirty="0">
                <a:latin typeface="+mj-ea"/>
                <a:ea typeface="+mj-ea"/>
              </a:rPr>
              <a:t>latent vector</a:t>
            </a:r>
            <a:r>
              <a:rPr lang="ko-KR" altLang="en-US" sz="1300" dirty="0">
                <a:latin typeface="+mj-ea"/>
                <a:ea typeface="+mj-ea"/>
              </a:rPr>
              <a:t>로 압축함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  <a:p>
            <a:r>
              <a:rPr lang="en-US" altLang="ko-KR" sz="1300" dirty="0">
                <a:latin typeface="+mj-ea"/>
                <a:ea typeface="+mj-ea"/>
              </a:rPr>
              <a:t>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300" dirty="0">
                <a:latin typeface="+mj-ea"/>
                <a:ea typeface="+mj-ea"/>
              </a:rPr>
              <a:t>Decoder</a:t>
            </a:r>
            <a:r>
              <a:rPr lang="ko-KR" altLang="en-US" sz="1300" dirty="0">
                <a:latin typeface="+mj-ea"/>
                <a:ea typeface="+mj-ea"/>
              </a:rPr>
              <a:t>는 주어진 </a:t>
            </a:r>
            <a:r>
              <a:rPr lang="en-US" altLang="ko-KR" sz="1300" dirty="0">
                <a:latin typeface="+mj-ea"/>
                <a:ea typeface="+mj-ea"/>
              </a:rPr>
              <a:t>latent vector</a:t>
            </a:r>
            <a:r>
              <a:rPr lang="ko-KR" altLang="en-US" sz="1300" dirty="0">
                <a:latin typeface="+mj-ea"/>
                <a:ea typeface="+mj-ea"/>
              </a:rPr>
              <a:t>를 원본과 같은 차원으로 확장함</a:t>
            </a:r>
            <a:r>
              <a:rPr lang="en-US" altLang="ko-KR" sz="1300" dirty="0">
                <a:latin typeface="+mj-ea"/>
                <a:ea typeface="+mj-ea"/>
              </a:rPr>
              <a:t>.</a:t>
            </a:r>
          </a:p>
          <a:p>
            <a:r>
              <a:rPr lang="en-US" altLang="ko-KR" dirty="0">
                <a:latin typeface="+mj-ea"/>
                <a:ea typeface="+mj-ea"/>
              </a:rPr>
              <a:t> </a:t>
            </a:r>
            <a:endParaRPr lang="ko-KR" altLang="en-US" dirty="0"/>
          </a:p>
        </p:txBody>
      </p:sp>
      <p:sp>
        <p:nvSpPr>
          <p:cNvPr id="5" name="순서도: 수동 연산 4">
            <a:extLst>
              <a:ext uri="{FF2B5EF4-FFF2-40B4-BE49-F238E27FC236}">
                <a16:creationId xmlns:a16="http://schemas.microsoft.com/office/drawing/2014/main" id="{93078629-E9E3-4EB6-AF26-F01544A5CFF9}"/>
              </a:ext>
            </a:extLst>
          </p:cNvPr>
          <p:cNvSpPr/>
          <p:nvPr/>
        </p:nvSpPr>
        <p:spPr>
          <a:xfrm rot="16200000">
            <a:off x="1524000" y="4040372"/>
            <a:ext cx="2800350" cy="139065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동 연산 15">
            <a:extLst>
              <a:ext uri="{FF2B5EF4-FFF2-40B4-BE49-F238E27FC236}">
                <a16:creationId xmlns:a16="http://schemas.microsoft.com/office/drawing/2014/main" id="{BDF247CB-4975-4B3C-BE80-BA388F9E7812}"/>
              </a:ext>
            </a:extLst>
          </p:cNvPr>
          <p:cNvSpPr/>
          <p:nvPr/>
        </p:nvSpPr>
        <p:spPr>
          <a:xfrm rot="5400000">
            <a:off x="5057774" y="4040372"/>
            <a:ext cx="2800350" cy="1390650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8067C6-FF7B-4890-A875-EE6EF55450F4}"/>
              </a:ext>
            </a:extLst>
          </p:cNvPr>
          <p:cNvSpPr/>
          <p:nvPr/>
        </p:nvSpPr>
        <p:spPr>
          <a:xfrm>
            <a:off x="4520675" y="3987984"/>
            <a:ext cx="383126" cy="1495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2DCF4-3552-4ED8-8090-D0EF2D08A661}"/>
              </a:ext>
            </a:extLst>
          </p:cNvPr>
          <p:cNvSpPr txBox="1"/>
          <p:nvPr/>
        </p:nvSpPr>
        <p:spPr>
          <a:xfrm>
            <a:off x="2436549" y="4551030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D41F8-BA38-46EE-8DBB-5E01FA5B37C3}"/>
              </a:ext>
            </a:extLst>
          </p:cNvPr>
          <p:cNvSpPr txBox="1"/>
          <p:nvPr/>
        </p:nvSpPr>
        <p:spPr>
          <a:xfrm>
            <a:off x="5932499" y="4551030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Decoder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B72C81-BB0C-4D53-8009-A9C2B66CE6FA}"/>
              </a:ext>
            </a:extLst>
          </p:cNvPr>
          <p:cNvSpPr txBox="1"/>
          <p:nvPr/>
        </p:nvSpPr>
        <p:spPr>
          <a:xfrm>
            <a:off x="3997865" y="5617630"/>
            <a:ext cx="152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Latent Vector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085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Contribution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61229-7547-40D2-B8B0-EDBF59382FFE}"/>
              </a:ext>
            </a:extLst>
          </p:cNvPr>
          <p:cNvSpPr txBox="1"/>
          <p:nvPr/>
        </p:nvSpPr>
        <p:spPr>
          <a:xfrm>
            <a:off x="322217" y="1228581"/>
            <a:ext cx="835770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SOTA anomaly detection method</a:t>
            </a:r>
            <a:r>
              <a:rPr lang="ko-KR" altLang="en-US" sz="2000" dirty="0">
                <a:latin typeface="+mj-ea"/>
                <a:ea typeface="+mj-ea"/>
              </a:rPr>
              <a:t>들과 비교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</a:p>
          <a:p>
            <a:r>
              <a:rPr lang="en-US" altLang="ko-KR" sz="2500" dirty="0">
                <a:latin typeface="+mj-ea"/>
                <a:ea typeface="+mj-ea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70B08-7D84-43C2-A5AC-A62D678D14D6}"/>
              </a:ext>
            </a:extLst>
          </p:cNvPr>
          <p:cNvSpPr txBox="1"/>
          <p:nvPr/>
        </p:nvSpPr>
        <p:spPr>
          <a:xfrm>
            <a:off x="464075" y="1905689"/>
            <a:ext cx="87815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j-ea"/>
                <a:ea typeface="+mj-ea"/>
              </a:rPr>
              <a:t>Chest X-Ray, H&amp;E Stained histological images tasks</a:t>
            </a:r>
            <a:r>
              <a:rPr lang="ko-KR" altLang="en-US" sz="1500" dirty="0">
                <a:latin typeface="+mj-ea"/>
                <a:ea typeface="+mj-ea"/>
              </a:rPr>
              <a:t>에 대해 좋은 결과를 보임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단</a:t>
            </a:r>
            <a:r>
              <a:rPr lang="en-US" altLang="ko-KR" sz="1500" dirty="0">
                <a:latin typeface="+mj-ea"/>
                <a:ea typeface="+mj-ea"/>
              </a:rPr>
              <a:t>,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medical image</a:t>
            </a:r>
            <a:r>
              <a:rPr lang="ko-KR" altLang="en-US" sz="1500" dirty="0">
                <a:latin typeface="+mj-ea"/>
                <a:ea typeface="+mj-ea"/>
              </a:rPr>
              <a:t>에 대한 </a:t>
            </a:r>
            <a:r>
              <a:rPr lang="en-US" altLang="ko-KR" sz="1500" dirty="0">
                <a:latin typeface="+mj-ea"/>
                <a:ea typeface="+mj-ea"/>
              </a:rPr>
              <a:t>anomaly detection</a:t>
            </a:r>
            <a:r>
              <a:rPr lang="ko-KR" altLang="en-US" sz="1500" dirty="0">
                <a:latin typeface="+mj-ea"/>
                <a:ea typeface="+mj-ea"/>
              </a:rPr>
              <a:t> 관련 실험의 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source code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는 공개하지 않음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A9707-EB3B-4EA4-8E6D-CEEA16425B44}"/>
              </a:ext>
            </a:extLst>
          </p:cNvPr>
          <p:cNvSpPr txBox="1"/>
          <p:nvPr/>
        </p:nvSpPr>
        <p:spPr>
          <a:xfrm>
            <a:off x="322217" y="2767097"/>
            <a:ext cx="8357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+mj-ea"/>
                <a:ea typeface="+mj-ea"/>
              </a:rPr>
              <a:t>-  Perceptual</a:t>
            </a:r>
            <a:r>
              <a:rPr lang="ko-KR" altLang="en-US" sz="1900" dirty="0">
                <a:latin typeface="+mj-ea"/>
                <a:ea typeface="+mj-ea"/>
              </a:rPr>
              <a:t> </a:t>
            </a:r>
            <a:r>
              <a:rPr lang="en-US" altLang="ko-KR" sz="1900" dirty="0">
                <a:latin typeface="+mj-ea"/>
                <a:ea typeface="+mj-ea"/>
              </a:rPr>
              <a:t>loss</a:t>
            </a:r>
            <a:r>
              <a:rPr lang="ko-KR" altLang="en-US" sz="1900" dirty="0">
                <a:latin typeface="+mj-ea"/>
                <a:ea typeface="+mj-ea"/>
              </a:rPr>
              <a:t>를 포함한 </a:t>
            </a:r>
            <a:r>
              <a:rPr lang="en-US" altLang="ko-KR" sz="1900" dirty="0">
                <a:latin typeface="+mj-ea"/>
                <a:ea typeface="+mj-ea"/>
              </a:rPr>
              <a:t>AE</a:t>
            </a:r>
            <a:r>
              <a:rPr lang="ko-KR" altLang="en-US" sz="1900" dirty="0">
                <a:latin typeface="+mj-ea"/>
                <a:ea typeface="+mj-ea"/>
              </a:rPr>
              <a:t>를 이용하여 새로운 </a:t>
            </a:r>
            <a:r>
              <a:rPr lang="en-US" altLang="ko-KR" sz="1900" dirty="0">
                <a:latin typeface="+mj-ea"/>
                <a:ea typeface="+mj-ea"/>
              </a:rPr>
              <a:t>Anomaly Detection      </a:t>
            </a:r>
          </a:p>
          <a:p>
            <a:r>
              <a:rPr lang="en-US" altLang="ko-KR" sz="2000" dirty="0">
                <a:latin typeface="+mj-ea"/>
                <a:ea typeface="+mj-ea"/>
              </a:rPr>
              <a:t>  </a:t>
            </a:r>
            <a:r>
              <a:rPr lang="ko-KR" altLang="en-US" sz="1900" dirty="0">
                <a:latin typeface="+mj-ea"/>
                <a:ea typeface="+mj-ea"/>
              </a:rPr>
              <a:t>모델을 제시함</a:t>
            </a:r>
            <a:r>
              <a:rPr lang="en-US" altLang="ko-KR" sz="2000" dirty="0">
                <a:latin typeface="+mj-ea"/>
                <a:ea typeface="+mj-ea"/>
              </a:rPr>
              <a:t>.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51F9B-CFB8-4C0D-AC79-B3C6E3F854BE}"/>
              </a:ext>
            </a:extLst>
          </p:cNvPr>
          <p:cNvSpPr txBox="1"/>
          <p:nvPr/>
        </p:nvSpPr>
        <p:spPr>
          <a:xfrm>
            <a:off x="464075" y="3614031"/>
            <a:ext cx="87815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제안한 모델은 구현 및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새로운 </a:t>
            </a:r>
            <a:r>
              <a:rPr lang="en-US" altLang="ko-KR" sz="1500" dirty="0">
                <a:latin typeface="+mj-ea"/>
                <a:ea typeface="+mj-ea"/>
              </a:rPr>
              <a:t>data</a:t>
            </a:r>
            <a:r>
              <a:rPr lang="ko-KR" altLang="en-US" sz="1500" dirty="0">
                <a:latin typeface="+mj-ea"/>
                <a:ea typeface="+mj-ea"/>
              </a:rPr>
              <a:t>에 대해 학습하기 간편함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또한 추가로 </a:t>
            </a:r>
            <a:r>
              <a:rPr lang="en-US" altLang="ko-KR" sz="1500" dirty="0">
                <a:latin typeface="+mj-ea"/>
                <a:ea typeface="+mj-ea"/>
              </a:rPr>
              <a:t>progressive growing</a:t>
            </a:r>
            <a:r>
              <a:rPr lang="ko-KR" altLang="en-US" sz="1500" dirty="0">
                <a:latin typeface="+mj-ea"/>
                <a:ea typeface="+mj-ea"/>
              </a:rPr>
              <a:t>을 적용하여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high-resolution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image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에 좋은 효과</a:t>
            </a:r>
            <a:r>
              <a:rPr lang="ko-KR" altLang="en-US" sz="1500" dirty="0">
                <a:latin typeface="+mj-ea"/>
                <a:ea typeface="+mj-ea"/>
              </a:rPr>
              <a:t>를 보임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CCEE37-4401-44CA-882B-C73545AE73E2}"/>
              </a:ext>
            </a:extLst>
          </p:cNvPr>
          <p:cNvSpPr txBox="1"/>
          <p:nvPr/>
        </p:nvSpPr>
        <p:spPr>
          <a:xfrm>
            <a:off x="322217" y="4508946"/>
            <a:ext cx="83577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 dirty="0">
                <a:latin typeface="+mj-ea"/>
                <a:ea typeface="+mj-ea"/>
              </a:rPr>
              <a:t>-  </a:t>
            </a:r>
            <a:r>
              <a:rPr lang="ko-KR" altLang="en-US" sz="1900" dirty="0">
                <a:latin typeface="+mj-ea"/>
                <a:ea typeface="+mj-ea"/>
              </a:rPr>
              <a:t>학습 </a:t>
            </a:r>
            <a:r>
              <a:rPr lang="en-US" altLang="ko-KR" sz="1900" dirty="0">
                <a:latin typeface="+mj-ea"/>
                <a:ea typeface="+mj-ea"/>
              </a:rPr>
              <a:t>data</a:t>
            </a:r>
            <a:r>
              <a:rPr lang="ko-KR" altLang="en-US" sz="1900" dirty="0">
                <a:latin typeface="+mj-ea"/>
                <a:ea typeface="+mj-ea"/>
              </a:rPr>
              <a:t>에 </a:t>
            </a:r>
            <a:r>
              <a:rPr lang="en-US" altLang="ko-KR" sz="1900" dirty="0">
                <a:latin typeface="+mj-ea"/>
                <a:ea typeface="+mj-ea"/>
              </a:rPr>
              <a:t>abnormal image</a:t>
            </a:r>
            <a:r>
              <a:rPr lang="ko-KR" altLang="en-US" sz="1900" dirty="0">
                <a:latin typeface="+mj-ea"/>
                <a:ea typeface="+mj-ea"/>
              </a:rPr>
              <a:t>를 극소량 추가함</a:t>
            </a:r>
            <a:r>
              <a:rPr lang="en-US" altLang="ko-KR" sz="1900" dirty="0">
                <a:latin typeface="+mj-ea"/>
                <a:ea typeface="+mj-ea"/>
              </a:rPr>
              <a:t>.</a:t>
            </a:r>
            <a:r>
              <a:rPr lang="en-US" altLang="ko-KR" sz="2000" dirty="0">
                <a:latin typeface="+mj-ea"/>
                <a:ea typeface="+mj-ea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C5EC0-CDDC-4359-8C31-30A46EF363A7}"/>
              </a:ext>
            </a:extLst>
          </p:cNvPr>
          <p:cNvSpPr txBox="1"/>
          <p:nvPr/>
        </p:nvSpPr>
        <p:spPr>
          <a:xfrm>
            <a:off x="464075" y="4996296"/>
            <a:ext cx="878155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>
                <a:latin typeface="+mj-ea"/>
                <a:ea typeface="+mj-ea"/>
              </a:rPr>
              <a:t>Train dataset</a:t>
            </a:r>
            <a:r>
              <a:rPr lang="ko-KR" altLang="en-US" sz="1500" dirty="0">
                <a:latin typeface="+mj-ea"/>
                <a:ea typeface="+mj-ea"/>
              </a:rPr>
              <a:t>의 약 </a:t>
            </a:r>
            <a:r>
              <a:rPr lang="en-US" altLang="ko-KR" sz="1500" dirty="0">
                <a:latin typeface="+mj-ea"/>
                <a:ea typeface="+mj-ea"/>
              </a:rPr>
              <a:t>0.5% </a:t>
            </a:r>
            <a:r>
              <a:rPr lang="ko-KR" altLang="en-US" sz="1500" dirty="0">
                <a:latin typeface="+mj-ea"/>
                <a:ea typeface="+mj-ea"/>
              </a:rPr>
              <a:t>가량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추가함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이를 통해 비정상적인 가정이 전제된 학습에서 찾아낸 </a:t>
            </a:r>
            <a:r>
              <a:rPr lang="en-US" altLang="ko-KR" sz="1500" dirty="0">
                <a:latin typeface="+mj-ea"/>
                <a:ea typeface="+mj-ea"/>
              </a:rPr>
              <a:t>hyperparameter </a:t>
            </a:r>
            <a:r>
              <a:rPr lang="ko-KR" altLang="en-US" sz="1500" dirty="0">
                <a:latin typeface="+mj-ea"/>
                <a:ea typeface="+mj-ea"/>
              </a:rPr>
              <a:t>값보다 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더 나은 </a:t>
            </a:r>
            <a:r>
              <a:rPr lang="ko-KR" altLang="en-US" sz="1500" u="sng" dirty="0" err="1">
                <a:solidFill>
                  <a:srgbClr val="FF0000"/>
                </a:solidFill>
                <a:latin typeface="+mj-ea"/>
                <a:ea typeface="+mj-ea"/>
              </a:rPr>
              <a:t>최적값을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 찾도록 함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endParaRPr lang="en-US" altLang="ko-KR" sz="1500" u="sng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662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Related Work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61229-7547-40D2-B8B0-EDBF59382FFE}"/>
              </a:ext>
            </a:extLst>
          </p:cNvPr>
          <p:cNvSpPr txBox="1"/>
          <p:nvPr/>
        </p:nvSpPr>
        <p:spPr>
          <a:xfrm>
            <a:off x="322217" y="2513364"/>
            <a:ext cx="835770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latin typeface="+mj-ea"/>
                <a:ea typeface="+mj-ea"/>
              </a:rPr>
              <a:t>먼저</a:t>
            </a:r>
            <a:r>
              <a:rPr lang="en-US" altLang="ko-KR" sz="2000" dirty="0">
                <a:latin typeface="+mj-ea"/>
                <a:ea typeface="+mj-ea"/>
              </a:rPr>
              <a:t>, Anomaly detection</a:t>
            </a:r>
            <a:r>
              <a:rPr lang="ko-KR" altLang="en-US" sz="2000" dirty="0">
                <a:latin typeface="+mj-ea"/>
                <a:ea typeface="+mj-ea"/>
              </a:rPr>
              <a:t>에 대한 방법론을 </a:t>
            </a:r>
            <a:r>
              <a:rPr lang="en-US" altLang="ko-KR" sz="2000" dirty="0">
                <a:latin typeface="+mj-ea"/>
                <a:ea typeface="+mj-ea"/>
              </a:rPr>
              <a:t>2</a:t>
            </a:r>
            <a:r>
              <a:rPr lang="ko-KR" altLang="en-US" sz="2000" dirty="0">
                <a:latin typeface="+mj-ea"/>
                <a:ea typeface="+mj-ea"/>
              </a:rPr>
              <a:t>가지로 정리하여 소개함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500" dirty="0">
                <a:latin typeface="+mj-ea"/>
                <a:ea typeface="+mj-ea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BFBD84-E427-4A31-ACAE-07EE03628EA2}"/>
              </a:ext>
            </a:extLst>
          </p:cNvPr>
          <p:cNvSpPr txBox="1"/>
          <p:nvPr/>
        </p:nvSpPr>
        <p:spPr>
          <a:xfrm>
            <a:off x="568850" y="3244151"/>
            <a:ext cx="8781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u="sng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Distribution-based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u="sng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Reconstruction-based methods</a:t>
            </a:r>
          </a:p>
        </p:txBody>
      </p:sp>
    </p:spTree>
    <p:extLst>
      <p:ext uri="{BB962C8B-B14F-4D97-AF65-F5344CB8AC3E}">
        <p14:creationId xmlns:p14="http://schemas.microsoft.com/office/powerpoint/2010/main" val="169653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Related Work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61229-7547-40D2-B8B0-EDBF59382FFE}"/>
              </a:ext>
            </a:extLst>
          </p:cNvPr>
          <p:cNvSpPr txBox="1"/>
          <p:nvPr/>
        </p:nvSpPr>
        <p:spPr>
          <a:xfrm>
            <a:off x="322217" y="1522764"/>
            <a:ext cx="835770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u="sng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Distribution-based methods</a:t>
            </a:r>
          </a:p>
          <a:p>
            <a:r>
              <a:rPr lang="en-US" altLang="ko-KR" sz="2500" dirty="0">
                <a:latin typeface="+mj-ea"/>
                <a:ea typeface="+mj-ea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E00205-9BFD-4733-B797-D47BA86DF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524622"/>
            <a:ext cx="737235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213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Related Work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9A685-7010-49F0-AC1D-C44700F07CDC}"/>
              </a:ext>
            </a:extLst>
          </p:cNvPr>
          <p:cNvSpPr txBox="1"/>
          <p:nvPr/>
        </p:nvSpPr>
        <p:spPr>
          <a:xfrm>
            <a:off x="467219" y="2631750"/>
            <a:ext cx="8781556" cy="2285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정리하면</a:t>
            </a:r>
            <a:r>
              <a:rPr lang="en-US" altLang="ko-KR" sz="1500" dirty="0">
                <a:latin typeface="+mj-ea"/>
                <a:ea typeface="+mj-ea"/>
              </a:rPr>
              <a:t>, distribution-based methods</a:t>
            </a:r>
            <a:r>
              <a:rPr lang="ko-KR" altLang="en-US" sz="1500" dirty="0">
                <a:latin typeface="+mj-ea"/>
                <a:ea typeface="+mj-ea"/>
              </a:rPr>
              <a:t>는 </a:t>
            </a:r>
            <a:r>
              <a:rPr lang="en-US" altLang="ko-KR" sz="1500" dirty="0">
                <a:latin typeface="+mj-ea"/>
                <a:ea typeface="+mj-ea"/>
              </a:rPr>
              <a:t>semi-supervised anomaly detection</a:t>
            </a:r>
            <a:r>
              <a:rPr lang="ko-KR" altLang="en-US" sz="1500" dirty="0">
                <a:latin typeface="+mj-ea"/>
                <a:ea typeface="+mj-ea"/>
              </a:rPr>
              <a:t>을 의미함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정상 </a:t>
            </a:r>
            <a:r>
              <a:rPr lang="en-US" altLang="ko-KR" sz="1500" dirty="0">
                <a:latin typeface="+mj-ea"/>
                <a:ea typeface="+mj-ea"/>
              </a:rPr>
              <a:t>image</a:t>
            </a:r>
            <a:r>
              <a:rPr lang="ko-KR" altLang="en-US" sz="1500" dirty="0">
                <a:latin typeface="+mj-ea"/>
                <a:ea typeface="+mj-ea"/>
              </a:rPr>
              <a:t>로만 학습한 후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정상 </a:t>
            </a:r>
            <a:r>
              <a:rPr lang="en-US" altLang="ko-KR" sz="1500" dirty="0">
                <a:latin typeface="+mj-ea"/>
                <a:ea typeface="+mj-ea"/>
              </a:rPr>
              <a:t>data</a:t>
            </a:r>
            <a:r>
              <a:rPr lang="ko-KR" altLang="en-US" sz="1500" dirty="0">
                <a:latin typeface="+mj-ea"/>
                <a:ea typeface="+mj-ea"/>
              </a:rPr>
              <a:t>를 아우르는 </a:t>
            </a:r>
            <a:r>
              <a:rPr lang="en-US" altLang="ko-KR" sz="1500" dirty="0">
                <a:latin typeface="+mj-ea"/>
                <a:ea typeface="+mj-ea"/>
              </a:rPr>
              <a:t>boundary</a:t>
            </a:r>
            <a:r>
              <a:rPr lang="ko-KR" altLang="en-US" sz="1500" dirty="0">
                <a:latin typeface="+mj-ea"/>
                <a:ea typeface="+mj-ea"/>
              </a:rPr>
              <a:t>를 생성하고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이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boundary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를 최소화하는 것을 목표로 함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주로 </a:t>
            </a:r>
            <a:r>
              <a:rPr lang="en-US" altLang="ko-KR" sz="1500" dirty="0">
                <a:latin typeface="+mj-ea"/>
                <a:ea typeface="+mj-ea"/>
              </a:rPr>
              <a:t>KDE, GMM, One-class SVM, Isolation Forest, SVDD </a:t>
            </a:r>
            <a:r>
              <a:rPr lang="ko-KR" altLang="en-US" sz="1500" dirty="0">
                <a:latin typeface="+mj-ea"/>
                <a:ea typeface="+mj-ea"/>
              </a:rPr>
              <a:t>등과 같은 방법들이 존재함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u="sng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BB23F-947B-4F75-BA0D-3E7CF1FCEF86}"/>
              </a:ext>
            </a:extLst>
          </p:cNvPr>
          <p:cNvSpPr txBox="1"/>
          <p:nvPr/>
        </p:nvSpPr>
        <p:spPr>
          <a:xfrm>
            <a:off x="322217" y="2085975"/>
            <a:ext cx="4630783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Distribution-based methods</a:t>
            </a:r>
          </a:p>
          <a:p>
            <a:r>
              <a:rPr lang="en-US" altLang="ko-KR" sz="2500" dirty="0">
                <a:latin typeface="+mj-ea"/>
                <a:ea typeface="+mj-ea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42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Related Work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9A685-7010-49F0-AC1D-C44700F07CDC}"/>
              </a:ext>
            </a:extLst>
          </p:cNvPr>
          <p:cNvSpPr txBox="1"/>
          <p:nvPr/>
        </p:nvSpPr>
        <p:spPr>
          <a:xfrm>
            <a:off x="467219" y="2631750"/>
            <a:ext cx="87815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단</a:t>
            </a:r>
            <a:r>
              <a:rPr lang="en-US" altLang="ko-KR" sz="1500" dirty="0">
                <a:latin typeface="+mj-ea"/>
                <a:ea typeface="+mj-ea"/>
              </a:rPr>
              <a:t>, </a:t>
            </a:r>
            <a:r>
              <a:rPr lang="ko-KR" altLang="en-US" sz="1500" dirty="0">
                <a:latin typeface="+mj-ea"/>
                <a:ea typeface="+mj-ea"/>
              </a:rPr>
              <a:t>이러한 접근 방식의 핵심은 모델이 </a:t>
            </a:r>
            <a:r>
              <a:rPr lang="en-US" altLang="ko-KR" sz="1500" u="sng" dirty="0">
                <a:solidFill>
                  <a:srgbClr val="FF0000"/>
                </a:solidFill>
                <a:latin typeface="+mj-ea"/>
                <a:ea typeface="+mj-ea"/>
              </a:rPr>
              <a:t>data representation</a:t>
            </a:r>
            <a:r>
              <a:rPr lang="ko-KR" altLang="en-US" sz="1500" u="sng" dirty="0">
                <a:solidFill>
                  <a:srgbClr val="FF0000"/>
                </a:solidFill>
                <a:latin typeface="+mj-ea"/>
                <a:ea typeface="+mj-ea"/>
              </a:rPr>
              <a:t>를 판별 가능하도록</a:t>
            </a:r>
            <a:r>
              <a:rPr lang="ko-KR" altLang="en-US" sz="1500" dirty="0">
                <a:latin typeface="+mj-ea"/>
                <a:ea typeface="+mj-ea"/>
              </a:rPr>
              <a:t> 학습이 진행해야 한다는 것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500" dirty="0">
                <a:latin typeface="+mj-ea"/>
                <a:ea typeface="+mj-ea"/>
              </a:rPr>
              <a:t>위와 같은 점 때문에 </a:t>
            </a:r>
            <a:r>
              <a:rPr lang="en-US" altLang="ko-KR" sz="1500" dirty="0">
                <a:latin typeface="+mj-ea"/>
                <a:ea typeface="+mj-ea"/>
              </a:rPr>
              <a:t>Train</a:t>
            </a:r>
            <a:r>
              <a:rPr lang="ko-KR" altLang="en-US" sz="1500" dirty="0">
                <a:latin typeface="+mj-ea"/>
                <a:ea typeface="+mj-ea"/>
              </a:rPr>
              <a:t>에</a:t>
            </a:r>
            <a:r>
              <a:rPr lang="en-US" altLang="ko-KR" sz="1500" dirty="0">
                <a:latin typeface="+mj-ea"/>
                <a:ea typeface="+mj-ea"/>
              </a:rPr>
              <a:t> </a:t>
            </a:r>
            <a:r>
              <a:rPr lang="ko-KR" altLang="en-US" sz="1500" dirty="0">
                <a:latin typeface="+mj-ea"/>
                <a:ea typeface="+mj-ea"/>
              </a:rPr>
              <a:t>사용한 </a:t>
            </a:r>
            <a:r>
              <a:rPr lang="en-US" altLang="ko-KR" sz="1500" dirty="0">
                <a:latin typeface="+mj-ea"/>
                <a:ea typeface="+mj-ea"/>
              </a:rPr>
              <a:t>data</a:t>
            </a:r>
            <a:r>
              <a:rPr lang="ko-KR" altLang="en-US" sz="1500" dirty="0">
                <a:latin typeface="+mj-ea"/>
                <a:ea typeface="+mj-ea"/>
              </a:rPr>
              <a:t>가 아닌 다른 </a:t>
            </a:r>
            <a:r>
              <a:rPr lang="en-US" altLang="ko-KR" sz="1500" dirty="0">
                <a:latin typeface="+mj-ea"/>
                <a:ea typeface="+mj-ea"/>
              </a:rPr>
              <a:t>domain</a:t>
            </a:r>
            <a:r>
              <a:rPr lang="ko-KR" altLang="en-US" sz="1500" dirty="0">
                <a:latin typeface="+mj-ea"/>
                <a:ea typeface="+mj-ea"/>
              </a:rPr>
              <a:t> </a:t>
            </a:r>
            <a:r>
              <a:rPr lang="en-US" altLang="ko-KR" sz="1500" dirty="0">
                <a:latin typeface="+mj-ea"/>
                <a:ea typeface="+mj-ea"/>
              </a:rPr>
              <a:t>data</a:t>
            </a:r>
            <a:r>
              <a:rPr lang="ko-KR" altLang="en-US" sz="1500" dirty="0">
                <a:latin typeface="+mj-ea"/>
                <a:ea typeface="+mj-ea"/>
              </a:rPr>
              <a:t>가 주어지면 성능이 떨어진다는 점이 존재함</a:t>
            </a:r>
            <a:r>
              <a:rPr lang="en-US" altLang="ko-KR" sz="1500" dirty="0">
                <a:latin typeface="+mj-ea"/>
                <a:ea typeface="+mj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>
              <a:latin typeface="+mj-ea"/>
              <a:ea typeface="+mj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u="sng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BB23F-947B-4F75-BA0D-3E7CF1FCEF86}"/>
              </a:ext>
            </a:extLst>
          </p:cNvPr>
          <p:cNvSpPr txBox="1"/>
          <p:nvPr/>
        </p:nvSpPr>
        <p:spPr>
          <a:xfrm>
            <a:off x="322217" y="2085975"/>
            <a:ext cx="6002383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+mj-ea"/>
                <a:ea typeface="+mj-ea"/>
              </a:rPr>
              <a:t>Distribution-based methods </a:t>
            </a:r>
            <a:r>
              <a:rPr lang="ko-KR" altLang="en-US" sz="2000" dirty="0">
                <a:latin typeface="+mj-ea"/>
                <a:ea typeface="+mj-ea"/>
              </a:rPr>
              <a:t>의 단점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500" dirty="0">
                <a:latin typeface="+mj-ea"/>
                <a:ea typeface="+mj-ea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92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217" y="195943"/>
            <a:ext cx="8499566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Related Work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61229-7547-40D2-B8B0-EDBF59382FFE}"/>
              </a:ext>
            </a:extLst>
          </p:cNvPr>
          <p:cNvSpPr txBox="1"/>
          <p:nvPr/>
        </p:nvSpPr>
        <p:spPr>
          <a:xfrm>
            <a:off x="322217" y="1522764"/>
            <a:ext cx="8357708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u="sng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Reconstruction-based methods</a:t>
            </a:r>
          </a:p>
          <a:p>
            <a:r>
              <a:rPr lang="en-US" altLang="ko-KR" sz="2500" dirty="0">
                <a:latin typeface="+mj-ea"/>
                <a:ea typeface="+mj-ea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BD22B29-1238-42D0-92B3-D1C4AB73C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17" y="2365634"/>
            <a:ext cx="7915275" cy="296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4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3570</TotalTime>
  <Words>980</Words>
  <Application>Microsoft Office PowerPoint</Application>
  <PresentationFormat>화면 슬라이드 쇼(4:3)</PresentationFormat>
  <Paragraphs>205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KoPub돋움체 Bold</vt:lpstr>
      <vt:lpstr>Malgun Gothic Semilight</vt:lpstr>
      <vt:lpstr>맑은 고딕</vt:lpstr>
      <vt:lpstr>Arial</vt:lpstr>
      <vt:lpstr>Calibri</vt:lpstr>
      <vt:lpstr>Calibri Light</vt:lpstr>
      <vt:lpstr>Wingdings 2</vt:lpstr>
      <vt:lpstr>Office 테마</vt:lpstr>
      <vt:lpstr> Anomaly Detection in Medical Imaging With Deep Perceptual Autoencoders</vt:lpstr>
      <vt:lpstr>Background</vt:lpstr>
      <vt:lpstr>Background</vt:lpstr>
      <vt:lpstr>Contribution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Related Work</vt:lpstr>
      <vt:lpstr>Method</vt:lpstr>
      <vt:lpstr>Method</vt:lpstr>
      <vt:lpstr>Method</vt:lpstr>
      <vt:lpstr>Method</vt:lpstr>
      <vt:lpstr>Method</vt:lpstr>
      <vt:lpstr>Method</vt:lpstr>
      <vt:lpstr>Method</vt:lpstr>
      <vt:lpstr>Experiments</vt:lpstr>
      <vt:lpstr>Experiments</vt:lpstr>
      <vt:lpstr>Experiments</vt:lpstr>
      <vt:lpstr>Experiments</vt:lpstr>
      <vt:lpstr>Experiments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Ratio 측정 자동화 솔루션</dc:title>
  <dc:creator>Blee</dc:creator>
  <cp:lastModifiedBy>문기렴</cp:lastModifiedBy>
  <cp:revision>162</cp:revision>
  <dcterms:created xsi:type="dcterms:W3CDTF">2020-01-31T06:40:47Z</dcterms:created>
  <dcterms:modified xsi:type="dcterms:W3CDTF">2022-01-12T17:49:37Z</dcterms:modified>
</cp:coreProperties>
</file>