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8" r:id="rId2"/>
    <p:sldId id="268" r:id="rId3"/>
    <p:sldId id="27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동현" initials="한" lastIdx="1" clrIdx="0">
    <p:extLst>
      <p:ext uri="{19B8F6BF-5375-455C-9EA6-DF929625EA0E}">
        <p15:presenceInfo xmlns:p15="http://schemas.microsoft.com/office/powerpoint/2012/main" userId="한동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7834" autoAdjust="0"/>
  </p:normalViewPr>
  <p:slideViewPr>
    <p:cSldViewPr snapToGrid="0">
      <p:cViewPr varScale="1">
        <p:scale>
          <a:sx n="67" d="100"/>
          <a:sy n="67" d="100"/>
        </p:scale>
        <p:origin x="15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44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52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34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60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8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5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9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23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81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99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70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0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62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03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540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8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08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926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445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736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2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616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491296"/>
            <a:ext cx="78867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23888" y="2447109"/>
            <a:ext cx="78867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61999"/>
          </a:xfrm>
        </p:spPr>
        <p:txBody>
          <a:bodyPr>
            <a:normAutofit/>
          </a:bodyPr>
          <a:lstStyle>
            <a:lvl1pPr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6" cy="5033555"/>
          </a:xfrm>
        </p:spPr>
        <p:txBody>
          <a:bodyPr>
            <a:normAutofit/>
          </a:bodyPr>
          <a:lstStyle>
            <a:lvl1pPr marL="266700" indent="-266700" latinLnBrk="0">
              <a:buSzPct val="100000"/>
              <a:buFont typeface="Wingdings 2" panose="05020102010507070707" pitchFamily="18" charset="2"/>
              <a:buChar char=""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0">
              <a:buFont typeface="Wingdings 2" panose="05020102010507070707" pitchFamily="18" charset="2"/>
              <a:buChar char="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0">
              <a:buFont typeface="Calibri" panose="020F0502020204030204" pitchFamily="34" charset="0"/>
              <a:buChar char="‒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0">
              <a:buFont typeface="맑은 고딕" panose="020B0503020000020004" pitchFamily="50" charset="-127"/>
              <a:buChar char="〮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0">
              <a:buFont typeface="Wingdings 2" panose="05020102010507070707" pitchFamily="18" charset="2"/>
              <a:buChar char="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30369"/>
            <a:ext cx="2363833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217" y="969537"/>
            <a:ext cx="849956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2022-02-26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E91ECCF3-1E80-4EFC-B9F8-E76FB6BDBE51}" type="datetime1">
              <a:rPr lang="ko-KR" altLang="en-US" smtClean="0"/>
              <a:pPr/>
              <a:t>2022-02-26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D1306103-5126-4115-869A-A1AF11FD5C0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5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43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2021. 2. 10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Dong-Hyun</a:t>
            </a:r>
            <a:r>
              <a:rPr lang="ko-KR" altLang="en-US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Han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Division of AI Computer Science &amp;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Kyonggi University</a:t>
            </a:r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Multimodal</a:t>
            </a:r>
            <a:r>
              <a:rPr lang="ko-KR" altLang="en-US" sz="2500" b="1" dirty="0">
                <a:latin typeface="+mj-ea"/>
                <a:ea typeface="+mj-ea"/>
              </a:rPr>
              <a:t> </a:t>
            </a:r>
            <a:r>
              <a:rPr lang="en-US" altLang="ko-KR" sz="2500" b="1" dirty="0">
                <a:latin typeface="+mj-ea"/>
                <a:ea typeface="+mj-ea"/>
              </a:rPr>
              <a:t>Unsupervised Image-to-Image Translation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GAN</a:t>
            </a:r>
          </a:p>
          <a:p>
            <a:endParaRPr lang="en-US" altLang="ko-KR" dirty="0"/>
          </a:p>
          <a:p>
            <a:r>
              <a:rPr lang="en-US" altLang="ko-KR" dirty="0"/>
              <a:t>Image-to-Image</a:t>
            </a:r>
            <a:r>
              <a:rPr lang="ko-KR" altLang="en-US" dirty="0"/>
              <a:t> </a:t>
            </a:r>
            <a:r>
              <a:rPr lang="en-US" altLang="ko-KR" dirty="0"/>
              <a:t>translation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Unsupervised</a:t>
            </a:r>
            <a:r>
              <a:rPr lang="ko-KR" altLang="en-US" dirty="0"/>
              <a:t>한 </a:t>
            </a:r>
            <a:r>
              <a:rPr lang="en-US" altLang="ko-KR" dirty="0"/>
              <a:t>task</a:t>
            </a:r>
            <a:r>
              <a:rPr lang="ko-KR" altLang="en-US" dirty="0"/>
              <a:t>를 수행하기위해서는 추가적인 제약을 필요로 함 </a:t>
            </a:r>
            <a:r>
              <a:rPr lang="en-US" altLang="ko-KR" dirty="0"/>
              <a:t>(ex) cycle consistency loss)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그동안의 연구에서는 </a:t>
            </a:r>
            <a:r>
              <a:rPr lang="en-US" altLang="ko-KR" dirty="0"/>
              <a:t>multimodal</a:t>
            </a:r>
            <a:r>
              <a:rPr lang="ko-KR" altLang="en-US" dirty="0"/>
              <a:t>한 출력을 가지는 모델은 전부  </a:t>
            </a:r>
            <a:r>
              <a:rPr lang="en-US" altLang="ko-KR" dirty="0"/>
              <a:t>supervise</a:t>
            </a:r>
            <a:r>
              <a:rPr lang="ko-KR" altLang="en-US" dirty="0"/>
              <a:t>한 모델이여야 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15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Works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Style Transfer</a:t>
            </a:r>
          </a:p>
          <a:p>
            <a:pPr lvl="1"/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transfer</a:t>
            </a:r>
            <a:r>
              <a:rPr lang="ko-KR" altLang="en-US" dirty="0"/>
              <a:t>는 이미지의 </a:t>
            </a:r>
            <a:r>
              <a:rPr lang="en-US" altLang="ko-KR" dirty="0"/>
              <a:t>content</a:t>
            </a:r>
            <a:r>
              <a:rPr lang="ko-KR" altLang="en-US" dirty="0"/>
              <a:t>를 보존하면서 </a:t>
            </a:r>
            <a:r>
              <a:rPr lang="en-US" altLang="ko-KR" dirty="0"/>
              <a:t>style</a:t>
            </a:r>
            <a:r>
              <a:rPr lang="ko-KR" altLang="en-US" dirty="0"/>
              <a:t>을 수정하는 </a:t>
            </a:r>
            <a:r>
              <a:rPr lang="en-US" altLang="ko-KR" dirty="0"/>
              <a:t>task</a:t>
            </a:r>
          </a:p>
          <a:p>
            <a:endParaRPr lang="en-US" altLang="ko-KR" dirty="0"/>
          </a:p>
          <a:p>
            <a:r>
              <a:rPr lang="en-US" altLang="ko-KR" dirty="0"/>
              <a:t>Learning disentangled representation</a:t>
            </a:r>
          </a:p>
          <a:p>
            <a:pPr lvl="1"/>
            <a:r>
              <a:rPr lang="en-US" altLang="ko-KR" dirty="0"/>
              <a:t>MUNIT</a:t>
            </a:r>
            <a:r>
              <a:rPr lang="ko-KR" altLang="en-US" dirty="0"/>
              <a:t>은 </a:t>
            </a:r>
            <a:r>
              <a:rPr lang="en-US" altLang="ko-KR" dirty="0"/>
              <a:t>style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의 분리를 위해서 </a:t>
            </a:r>
            <a:r>
              <a:rPr lang="en-US" altLang="ko-KR" dirty="0"/>
              <a:t>disentangle</a:t>
            </a:r>
            <a:r>
              <a:rPr lang="ko-KR" altLang="en-US" dirty="0"/>
              <a:t>한 학습을 진행함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455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Assumptions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X1</a:t>
            </a:r>
            <a:r>
              <a:rPr lang="ko-KR" altLang="en-US" dirty="0"/>
              <a:t>과</a:t>
            </a:r>
            <a:r>
              <a:rPr lang="en-US" altLang="ko-KR" dirty="0"/>
              <a:t> X2</a:t>
            </a:r>
            <a:r>
              <a:rPr lang="ko-KR" altLang="en-US" dirty="0"/>
              <a:t>라는 서로 다른 도메인 이미지에</a:t>
            </a:r>
            <a:r>
              <a:rPr lang="en-US" altLang="ko-KR" dirty="0"/>
              <a:t> </a:t>
            </a:r>
            <a:r>
              <a:rPr lang="ko-KR" altLang="en-US" dirty="0"/>
              <a:t>대해서 서로 공통 분포인 </a:t>
            </a:r>
            <a:r>
              <a:rPr lang="en-US" altLang="ko-KR" dirty="0"/>
              <a:t>p(x1, x2)</a:t>
            </a:r>
            <a:r>
              <a:rPr lang="ko-KR" altLang="en-US" dirty="0"/>
              <a:t>를 사용하지 않고 각 도메인의 분포를 학습함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학습한 분포를 통해 </a:t>
            </a:r>
            <a:r>
              <a:rPr lang="en-US" altLang="ko-KR" dirty="0"/>
              <a:t>x1-&gt;x2,</a:t>
            </a:r>
            <a:r>
              <a:rPr lang="ko-KR" altLang="en-US" dirty="0"/>
              <a:t> </a:t>
            </a:r>
            <a:r>
              <a:rPr lang="en-US" altLang="ko-KR" dirty="0"/>
              <a:t>x2-&gt;x1</a:t>
            </a:r>
            <a:r>
              <a:rPr lang="ko-KR" altLang="en-US" dirty="0"/>
              <a:t>으로 변화하는 분포를 추정하는 것이 목표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다만 복잡하고 </a:t>
            </a:r>
            <a:r>
              <a:rPr lang="en-US" altLang="ko-KR" dirty="0"/>
              <a:t>multimodal </a:t>
            </a:r>
            <a:r>
              <a:rPr lang="ko-KR" altLang="en-US" dirty="0"/>
              <a:t>하기</a:t>
            </a:r>
            <a:r>
              <a:rPr lang="en-US" altLang="ko-KR" dirty="0"/>
              <a:t> </a:t>
            </a:r>
            <a:r>
              <a:rPr lang="ko-KR" altLang="en-US" dirty="0"/>
              <a:t>때문에  </a:t>
            </a:r>
            <a:r>
              <a:rPr lang="en-US" altLang="ko-KR" dirty="0"/>
              <a:t>deterministic</a:t>
            </a:r>
            <a:r>
              <a:rPr lang="ko-KR" altLang="en-US" dirty="0"/>
              <a:t>한 모델은 잘 작동하지 않음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868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/>
              </a:p>
              <a:p>
                <a:r>
                  <a:rPr lang="en-US" altLang="ko-KR" dirty="0"/>
                  <a:t>Assumptions</a:t>
                </a:r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이를 해결하기 위해 부분적으로 공유하는 </a:t>
                </a:r>
                <a:r>
                  <a:rPr lang="en-US" altLang="ko-KR" dirty="0"/>
                  <a:t>latent space</a:t>
                </a:r>
                <a:r>
                  <a:rPr lang="ko-KR" altLang="en-US" dirty="0"/>
                  <a:t>를 가정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/>
                  <a:t>두 도메인에 대하여 공유하는 </a:t>
                </a:r>
                <a:r>
                  <a:rPr lang="en-US" altLang="ko-KR" dirty="0"/>
                  <a:t>latent space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content latent C</a:t>
                </a:r>
                <a:r>
                  <a:rPr lang="ko-KR" altLang="en-US" dirty="0"/>
                  <a:t>와 개별적인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도메인의 고유한 </a:t>
                </a:r>
                <a:r>
                  <a:rPr lang="en-US" altLang="ko-KR" dirty="0"/>
                  <a:t>style latent S</a:t>
                </a:r>
                <a:r>
                  <a:rPr lang="ko-KR" altLang="en-US" dirty="0"/>
                  <a:t>를 가정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b="0" dirty="0"/>
                  <a:t>이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미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ko-KR" altLang="en-US" dirty="0"/>
                  <a:t>에 의해 생성되고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역이 되는 인코더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가지게 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UNIT</a:t>
                </a:r>
                <a:r>
                  <a:rPr lang="ko-KR" altLang="en-US" dirty="0"/>
                  <a:t>과 모델이 비슷하지만</a:t>
                </a:r>
                <a:r>
                  <a:rPr lang="en-US" altLang="ko-KR" dirty="0"/>
                  <a:t>, latent space</a:t>
                </a:r>
                <a:r>
                  <a:rPr lang="ko-KR" altLang="en-US" dirty="0"/>
                  <a:t>를 분리하여 사용한다는 다른 점을 가지고 이는 </a:t>
                </a:r>
                <a:r>
                  <a:rPr lang="en-US" altLang="ko-KR" dirty="0"/>
                  <a:t>many-to-many task</a:t>
                </a:r>
                <a:r>
                  <a:rPr lang="ko-KR" altLang="en-US" dirty="0"/>
                  <a:t>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더 적합함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370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MUNIT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/>
              <a:t>가지의 </a:t>
            </a:r>
            <a:r>
              <a:rPr lang="en-US" altLang="ko-KR" dirty="0"/>
              <a:t>Auto-encode</a:t>
            </a:r>
            <a:r>
              <a:rPr lang="ko-KR" altLang="en-US" dirty="0"/>
              <a:t>로 구성되며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latent code</a:t>
            </a:r>
            <a:r>
              <a:rPr lang="ko-KR" altLang="en-US" dirty="0"/>
              <a:t>는 </a:t>
            </a:r>
            <a:r>
              <a:rPr lang="en-US" altLang="ko-KR" dirty="0"/>
              <a:t>content c</a:t>
            </a:r>
            <a:r>
              <a:rPr lang="ko-KR" altLang="en-US" dirty="0"/>
              <a:t>와 </a:t>
            </a:r>
            <a:r>
              <a:rPr lang="en-US" altLang="ko-KR" dirty="0"/>
              <a:t>style s</a:t>
            </a:r>
            <a:r>
              <a:rPr lang="ko-KR" altLang="en-US" dirty="0"/>
              <a:t>로 구성되어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변환 이미지와 대상 도메인의 실제 이미지를 구별하지 못하도록 </a:t>
            </a:r>
            <a:r>
              <a:rPr lang="en-US" altLang="ko-KR" dirty="0"/>
              <a:t>adversarial</a:t>
            </a:r>
            <a:r>
              <a:rPr lang="ko-KR" altLang="en-US" dirty="0"/>
              <a:t> 목표와 </a:t>
            </a:r>
            <a:r>
              <a:rPr lang="en-US" altLang="ko-KR" dirty="0"/>
              <a:t>latent code</a:t>
            </a:r>
            <a:r>
              <a:rPr lang="ko-KR" altLang="en-US" dirty="0"/>
              <a:t>를 재구성하는 </a:t>
            </a:r>
            <a:r>
              <a:rPr lang="en-US" altLang="ko-KR" dirty="0"/>
              <a:t>reconstruction</a:t>
            </a:r>
            <a:r>
              <a:rPr lang="ko-KR" altLang="en-US" dirty="0"/>
              <a:t> 목표를 가지고 모델을 훈련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2CA68-7109-459E-AA99-B5C86315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4074179"/>
            <a:ext cx="5775423" cy="27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8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dirty="0"/>
              </a:p>
              <a:p>
                <a:r>
                  <a:rPr lang="en-US" altLang="ko-KR" dirty="0"/>
                  <a:t>Model</a:t>
                </a:r>
              </a:p>
              <a:p>
                <a:pPr lvl="1"/>
                <a:r>
                  <a:rPr lang="en-US" altLang="ko-KR" dirty="0"/>
                  <a:t>(a)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Generator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encode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Decoder </a:t>
                </a:r>
                <a:r>
                  <a:rPr lang="ko-KR" altLang="en-US" dirty="0"/>
                  <a:t>부분으로 나뉘는데 </a:t>
                </a:r>
                <a:r>
                  <a:rPr lang="en-US" altLang="ko-KR" dirty="0"/>
                  <a:t>encoder</a:t>
                </a:r>
                <a:r>
                  <a:rPr lang="ko-KR" altLang="en-US" dirty="0"/>
                  <a:t>를 통해 </a:t>
                </a:r>
                <a:r>
                  <a:rPr lang="en-US" altLang="ko-KR" dirty="0"/>
                  <a:t>latent space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content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style</a:t>
                </a:r>
                <a:r>
                  <a:rPr lang="ko-KR" altLang="en-US" dirty="0"/>
                  <a:t>로 분리 됨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BC2CA68-7109-459E-AA99-B5C86315E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4074179"/>
            <a:ext cx="5775423" cy="27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9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(b) image translation</a:t>
            </a:r>
            <a:r>
              <a:rPr lang="ko-KR" altLang="en-US" dirty="0"/>
              <a:t>은 </a:t>
            </a:r>
            <a:r>
              <a:rPr lang="en-US" altLang="ko-KR" dirty="0"/>
              <a:t>encode</a:t>
            </a:r>
            <a:r>
              <a:rPr lang="ko-KR" altLang="en-US" dirty="0"/>
              <a:t>를 통해 </a:t>
            </a:r>
            <a:r>
              <a:rPr lang="en-US" altLang="ko-KR" dirty="0"/>
              <a:t>content c1</a:t>
            </a:r>
            <a:r>
              <a:rPr lang="ko-KR" altLang="en-US" dirty="0"/>
              <a:t>을 추출한 뒤 </a:t>
            </a:r>
            <a:r>
              <a:rPr lang="en-US" altLang="ko-KR" dirty="0"/>
              <a:t>target </a:t>
            </a:r>
            <a:r>
              <a:rPr lang="ko-KR" altLang="en-US" dirty="0"/>
              <a:t>도메인의 </a:t>
            </a:r>
            <a:r>
              <a:rPr lang="en-US" altLang="ko-KR" dirty="0"/>
              <a:t>style s2</a:t>
            </a:r>
            <a:r>
              <a:rPr lang="ko-KR" altLang="en-US" dirty="0"/>
              <a:t>를 무작위로 추출하여 수행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2CA68-7109-459E-AA99-B5C86315E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4074179"/>
            <a:ext cx="5775423" cy="27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94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Loss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Bidirectional reconstruction loss.</a:t>
            </a:r>
          </a:p>
          <a:p>
            <a:pPr lvl="2"/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reconstruction:</a:t>
            </a:r>
            <a:r>
              <a:rPr lang="ko-KR" altLang="en-US" dirty="0"/>
              <a:t> 데이터 분포에서 샘플링 된 이미지가 </a:t>
            </a:r>
            <a:r>
              <a:rPr lang="en-US" altLang="ko-KR" dirty="0"/>
              <a:t>encoding </a:t>
            </a:r>
            <a:r>
              <a:rPr lang="ko-KR" altLang="en-US" dirty="0"/>
              <a:t>및 </a:t>
            </a:r>
            <a:r>
              <a:rPr lang="en-US" altLang="ko-KR" dirty="0"/>
              <a:t>decoding </a:t>
            </a:r>
            <a:r>
              <a:rPr lang="ko-KR" altLang="en-US" dirty="0"/>
              <a:t>후에 재구성 할 수 </a:t>
            </a:r>
            <a:r>
              <a:rPr lang="ko-KR" altLang="en-US" dirty="0" err="1"/>
              <a:t>있게해</a:t>
            </a:r>
            <a:r>
              <a:rPr lang="ko-KR" altLang="en-US" dirty="0"/>
              <a:t> 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9056D5-A85E-4DAD-B3A1-17715F0D6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47" y="3788227"/>
            <a:ext cx="6261906" cy="6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64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Loss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Bidirectional reconstruction loss.</a:t>
            </a:r>
          </a:p>
          <a:p>
            <a:pPr lvl="2"/>
            <a:r>
              <a:rPr lang="en-US" altLang="ko-KR" dirty="0"/>
              <a:t>Latent</a:t>
            </a:r>
            <a:r>
              <a:rPr lang="ko-KR" altLang="en-US" dirty="0"/>
              <a:t> </a:t>
            </a:r>
            <a:r>
              <a:rPr lang="en-US" altLang="ko-KR" dirty="0"/>
              <a:t>reconstruction:</a:t>
            </a:r>
            <a:r>
              <a:rPr lang="ko-KR" altLang="en-US" dirty="0"/>
              <a:t> </a:t>
            </a:r>
            <a:r>
              <a:rPr lang="en-US" altLang="ko-KR" dirty="0"/>
              <a:t>translation</a:t>
            </a:r>
            <a:r>
              <a:rPr lang="ko-KR" altLang="en-US" dirty="0"/>
              <a:t> 시 </a:t>
            </a:r>
            <a:r>
              <a:rPr lang="en-US" altLang="ko-KR" dirty="0"/>
              <a:t>latent space</a:t>
            </a:r>
            <a:r>
              <a:rPr lang="ko-KR" altLang="en-US" dirty="0"/>
              <a:t>에서 샘플링 된 </a:t>
            </a:r>
            <a:r>
              <a:rPr lang="en-US" altLang="ko-KR" dirty="0"/>
              <a:t>latent code(style</a:t>
            </a:r>
            <a:r>
              <a:rPr lang="ko-KR" altLang="en-US" dirty="0"/>
              <a:t> 및 </a:t>
            </a:r>
            <a:r>
              <a:rPr lang="en-US" altLang="ko-KR" dirty="0"/>
              <a:t>content)</a:t>
            </a:r>
            <a:r>
              <a:rPr lang="ko-KR" altLang="en-US" dirty="0"/>
              <a:t>에 대한 재구성을</a:t>
            </a:r>
            <a:r>
              <a:rPr lang="en-US" altLang="ko-KR" dirty="0"/>
              <a:t> </a:t>
            </a:r>
            <a:r>
              <a:rPr lang="ko-KR" altLang="en-US" dirty="0"/>
              <a:t>할 수 있게 해 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Reconstruction loss</a:t>
            </a:r>
            <a:r>
              <a:rPr lang="ko-KR" altLang="en-US" dirty="0"/>
              <a:t>는 선명한 이미지의 출력을 위해 </a:t>
            </a:r>
            <a:r>
              <a:rPr lang="en-US" altLang="ko-KR" dirty="0"/>
              <a:t>L1 loss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CA7E4AD-335E-4174-BE3A-15447E7D5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47" y="3914909"/>
            <a:ext cx="6261906" cy="93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8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Loss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Adversarial loss.</a:t>
            </a:r>
          </a:p>
          <a:p>
            <a:pPr lvl="2"/>
            <a:r>
              <a:rPr lang="ko-KR" altLang="en-US" dirty="0"/>
              <a:t>변환된</a:t>
            </a:r>
            <a:r>
              <a:rPr lang="en-US" altLang="ko-KR" dirty="0"/>
              <a:t> </a:t>
            </a:r>
            <a:r>
              <a:rPr lang="ko-KR" altLang="en-US" dirty="0"/>
              <a:t>이미지의 분포를 </a:t>
            </a:r>
            <a:r>
              <a:rPr lang="en-US" altLang="ko-KR" dirty="0"/>
              <a:t>target </a:t>
            </a:r>
            <a:r>
              <a:rPr lang="ko-KR" altLang="en-US" dirty="0"/>
              <a:t>이미지 분포와 </a:t>
            </a:r>
            <a:r>
              <a:rPr lang="en-US" altLang="ko-KR" dirty="0"/>
              <a:t>mapping</a:t>
            </a:r>
            <a:r>
              <a:rPr lang="ko-KR" altLang="en-US" dirty="0"/>
              <a:t>하기 위해 </a:t>
            </a:r>
            <a:r>
              <a:rPr lang="en-US" altLang="ko-KR" dirty="0"/>
              <a:t>GAN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E07D58-306B-437C-8645-A87F3091E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0" y="3659801"/>
            <a:ext cx="6892299" cy="42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8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Abstract</a:t>
            </a:r>
          </a:p>
          <a:p>
            <a:endParaRPr lang="en-US" altLang="ko-KR" dirty="0"/>
          </a:p>
          <a:p>
            <a:r>
              <a:rPr lang="en-US" altLang="ko-KR" dirty="0"/>
              <a:t>Introduction</a:t>
            </a:r>
          </a:p>
          <a:p>
            <a:endParaRPr lang="en-US" altLang="ko-KR" dirty="0"/>
          </a:p>
          <a:p>
            <a:r>
              <a:rPr lang="en-US" altLang="ko-KR" dirty="0"/>
              <a:t>Related Works</a:t>
            </a:r>
          </a:p>
          <a:p>
            <a:endParaRPr lang="en-US" altLang="ko-KR" dirty="0"/>
          </a:p>
          <a:p>
            <a:r>
              <a:rPr lang="en-US" altLang="ko-KR" dirty="0"/>
              <a:t>Multimodal Unsupervised Image-to-Image Translation</a:t>
            </a:r>
          </a:p>
        </p:txBody>
      </p:sp>
    </p:spTree>
    <p:extLst>
      <p:ext uri="{BB962C8B-B14F-4D97-AF65-F5344CB8AC3E}">
        <p14:creationId xmlns:p14="http://schemas.microsoft.com/office/powerpoint/2010/main" val="50944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Loss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Total loss.</a:t>
            </a:r>
          </a:p>
          <a:p>
            <a:pPr lvl="2"/>
            <a:r>
              <a:rPr lang="en-US" altLang="ko-KR" dirty="0"/>
              <a:t>Image reconstruction loss, Content, Style reconstruction loss, Adversarial loss</a:t>
            </a:r>
            <a:r>
              <a:rPr lang="ko-KR" altLang="en-US" dirty="0"/>
              <a:t>의</a:t>
            </a:r>
            <a:r>
              <a:rPr lang="en-US" altLang="ko-KR" dirty="0"/>
              <a:t> 4</a:t>
            </a:r>
            <a:r>
              <a:rPr lang="ko-KR" altLang="en-US" dirty="0"/>
              <a:t>개의 </a:t>
            </a:r>
            <a:r>
              <a:rPr lang="en-US" altLang="ko-KR" dirty="0"/>
              <a:t>loss</a:t>
            </a:r>
            <a:r>
              <a:rPr lang="ko-KR" altLang="en-US" dirty="0"/>
              <a:t>를 각 </a:t>
            </a:r>
            <a:r>
              <a:rPr lang="en-US" altLang="ko-KR" dirty="0"/>
              <a:t>2</a:t>
            </a:r>
            <a:r>
              <a:rPr lang="ko-KR" altLang="en-US" dirty="0"/>
              <a:t>개의 도메인에 적용시켜 총 </a:t>
            </a:r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loss</a:t>
            </a:r>
            <a:r>
              <a:rPr lang="ko-KR" altLang="en-US" dirty="0"/>
              <a:t>를 가짐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Lambda</a:t>
            </a:r>
            <a:r>
              <a:rPr lang="ko-KR" altLang="en-US" dirty="0"/>
              <a:t>는</a:t>
            </a:r>
            <a:r>
              <a:rPr lang="en-US" altLang="ko-KR" dirty="0"/>
              <a:t> reconstruction</a:t>
            </a:r>
            <a:r>
              <a:rPr lang="ko-KR" altLang="en-US" dirty="0"/>
              <a:t>을 제어하는 가중치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054DC0D-8920-4E68-B50F-9CD54166C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61" y="4420606"/>
            <a:ext cx="6758677" cy="8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62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MUNIT</a:t>
            </a:r>
            <a:r>
              <a:rPr lang="ko-KR" altLang="en-US" dirty="0"/>
              <a:t>은</a:t>
            </a:r>
            <a:r>
              <a:rPr lang="en-US" altLang="ko-KR" dirty="0"/>
              <a:t> latent space</a:t>
            </a:r>
            <a:r>
              <a:rPr lang="ko-KR" altLang="en-US" dirty="0"/>
              <a:t>를 </a:t>
            </a:r>
            <a:r>
              <a:rPr lang="en-US" altLang="ko-KR" dirty="0"/>
              <a:t>content</a:t>
            </a:r>
            <a:r>
              <a:rPr lang="ko-KR" altLang="en-US" dirty="0"/>
              <a:t>와 </a:t>
            </a:r>
            <a:r>
              <a:rPr lang="en-US" altLang="ko-KR" dirty="0"/>
              <a:t>style</a:t>
            </a:r>
            <a:r>
              <a:rPr lang="ko-KR" altLang="en-US" dirty="0"/>
              <a:t>로 나누고 </a:t>
            </a:r>
            <a:r>
              <a:rPr lang="en-US" altLang="ko-KR" dirty="0"/>
              <a:t>target </a:t>
            </a:r>
            <a:r>
              <a:rPr lang="ko-KR" altLang="en-US" dirty="0"/>
              <a:t>도메인과 원본 도메인은 서로 </a:t>
            </a:r>
            <a:r>
              <a:rPr lang="en-US" altLang="ko-KR" dirty="0"/>
              <a:t>content space</a:t>
            </a:r>
            <a:r>
              <a:rPr lang="ko-KR" altLang="en-US" dirty="0"/>
              <a:t>를 공유하지만 </a:t>
            </a:r>
            <a:r>
              <a:rPr lang="en-US" altLang="ko-KR" dirty="0"/>
              <a:t>style</a:t>
            </a:r>
            <a:r>
              <a:rPr lang="ko-KR" altLang="en-US" dirty="0"/>
              <a:t>을 개별적으로 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Encoder</a:t>
            </a:r>
            <a:r>
              <a:rPr lang="ko-KR" altLang="en-US" dirty="0"/>
              <a:t>를 통해 </a:t>
            </a:r>
            <a:r>
              <a:rPr lang="en-US" altLang="ko-KR" dirty="0"/>
              <a:t>content</a:t>
            </a:r>
            <a:r>
              <a:rPr lang="ko-KR" altLang="en-US" dirty="0"/>
              <a:t>와 </a:t>
            </a:r>
            <a:r>
              <a:rPr lang="en-US" altLang="ko-KR" dirty="0"/>
              <a:t>style</a:t>
            </a:r>
            <a:r>
              <a:rPr lang="ko-KR" altLang="en-US" dirty="0"/>
              <a:t>을 분해한</a:t>
            </a:r>
            <a:r>
              <a:rPr lang="en-US" altLang="ko-KR" dirty="0"/>
              <a:t> </a:t>
            </a:r>
            <a:r>
              <a:rPr lang="ko-KR" altLang="en-US" dirty="0"/>
              <a:t>뒤 </a:t>
            </a:r>
            <a:r>
              <a:rPr lang="en-US" altLang="ko-KR" dirty="0"/>
              <a:t>target </a:t>
            </a:r>
            <a:r>
              <a:rPr lang="ko-KR" altLang="en-US" dirty="0"/>
              <a:t>도메인의 </a:t>
            </a:r>
            <a:r>
              <a:rPr lang="en-US" altLang="ko-KR" dirty="0"/>
              <a:t>style</a:t>
            </a:r>
            <a:r>
              <a:rPr lang="ko-KR" altLang="en-US" dirty="0"/>
              <a:t>과 원본 </a:t>
            </a:r>
            <a:r>
              <a:rPr lang="en-US" altLang="ko-KR" dirty="0"/>
              <a:t>content</a:t>
            </a:r>
            <a:r>
              <a:rPr lang="ko-KR" altLang="en-US" dirty="0"/>
              <a:t>를 재결합하여 </a:t>
            </a:r>
            <a:r>
              <a:rPr lang="en-US" altLang="ko-KR" dirty="0"/>
              <a:t>translation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Style</a:t>
            </a:r>
            <a:r>
              <a:rPr lang="ko-KR" altLang="en-US" dirty="0"/>
              <a:t>의</a:t>
            </a:r>
            <a:r>
              <a:rPr lang="en-US" altLang="ko-KR" dirty="0"/>
              <a:t> latent</a:t>
            </a:r>
            <a:r>
              <a:rPr lang="ko-KR" altLang="en-US" dirty="0"/>
              <a:t>를 조절하면 </a:t>
            </a:r>
            <a:r>
              <a:rPr lang="en-US" altLang="ko-KR" dirty="0"/>
              <a:t>multimodal</a:t>
            </a:r>
            <a:r>
              <a:rPr lang="ko-KR" altLang="en-US" dirty="0"/>
              <a:t>한 이미지를 생성할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1252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Multimodal</a:t>
            </a:r>
            <a:r>
              <a:rPr lang="ko-KR" altLang="en-US" dirty="0"/>
              <a:t> </a:t>
            </a:r>
            <a:r>
              <a:rPr lang="en-US" altLang="ko-KR" dirty="0"/>
              <a:t>Unsupervised</a:t>
            </a:r>
            <a:r>
              <a:rPr lang="ko-KR" altLang="en-US" dirty="0"/>
              <a:t> </a:t>
            </a:r>
            <a:r>
              <a:rPr lang="en-US" altLang="ko-KR" dirty="0"/>
              <a:t>Image-to-Image Translation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요약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모델은 </a:t>
            </a:r>
            <a:r>
              <a:rPr lang="en-US" altLang="ko-KR" dirty="0"/>
              <a:t>auto-encoder</a:t>
            </a:r>
            <a:r>
              <a:rPr lang="ko-KR" altLang="en-US" dirty="0"/>
              <a:t> 형태의 </a:t>
            </a:r>
            <a:r>
              <a:rPr lang="en-US" altLang="ko-KR" dirty="0"/>
              <a:t>Generator </a:t>
            </a:r>
            <a:r>
              <a:rPr lang="ko-KR" altLang="en-US" dirty="0"/>
              <a:t>부분과 적대적</a:t>
            </a:r>
            <a:r>
              <a:rPr lang="en-US" altLang="ko-KR" dirty="0"/>
              <a:t> </a:t>
            </a:r>
            <a:r>
              <a:rPr lang="ko-KR" altLang="en-US" dirty="0"/>
              <a:t>손실을 위해 </a:t>
            </a:r>
            <a:r>
              <a:rPr lang="en-US" altLang="ko-KR" dirty="0"/>
              <a:t>Discriminator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도메인의</a:t>
            </a:r>
            <a:r>
              <a:rPr lang="en-US" altLang="ko-KR" dirty="0"/>
              <a:t> latent space</a:t>
            </a:r>
            <a:r>
              <a:rPr lang="ko-KR" altLang="en-US" dirty="0"/>
              <a:t>의 </a:t>
            </a:r>
            <a:r>
              <a:rPr lang="en-US" altLang="ko-KR" dirty="0"/>
              <a:t>mapping</a:t>
            </a:r>
            <a:r>
              <a:rPr lang="ko-KR" altLang="en-US" dirty="0"/>
              <a:t>을 위해 총 </a:t>
            </a:r>
            <a:r>
              <a:rPr lang="en-US" altLang="ko-KR" dirty="0"/>
              <a:t>8</a:t>
            </a:r>
            <a:r>
              <a:rPr lang="ko-KR" altLang="en-US" dirty="0"/>
              <a:t>가지의 </a:t>
            </a:r>
            <a:r>
              <a:rPr lang="en-US" altLang="ko-KR" dirty="0"/>
              <a:t>loss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988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Unsupervised Image-to-Image Translation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Pair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 대한 학습을 하는 것이 아닌 이미지의 도메인에 대한 조건부 분포를 학습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Multimodal task (</a:t>
            </a:r>
            <a:r>
              <a:rPr lang="ko-KR" altLang="en-US" dirty="0"/>
              <a:t>한 이미지로 </a:t>
            </a:r>
            <a:r>
              <a:rPr lang="en-US" altLang="ko-KR" dirty="0"/>
              <a:t>target domain</a:t>
            </a:r>
            <a:r>
              <a:rPr lang="ko-KR" altLang="en-US" dirty="0"/>
              <a:t>에 대한 여러 이미지 생성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기존의 방식은 </a:t>
            </a:r>
            <a:r>
              <a:rPr lang="en-US" altLang="ko-KR" dirty="0"/>
              <a:t>ono-to-one mapping</a:t>
            </a:r>
            <a:r>
              <a:rPr lang="ko-KR" altLang="en-US" dirty="0"/>
              <a:t> 방식으로 지나치게 단순화함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결과적으로 도메인 이미지의 다양한 출력의 생성이 제한적임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87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MUNIT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본 논문은 이미지의 </a:t>
            </a:r>
            <a:r>
              <a:rPr lang="en-US" altLang="ko-KR" dirty="0"/>
              <a:t>Content</a:t>
            </a:r>
            <a:r>
              <a:rPr lang="ko-KR" altLang="en-US" dirty="0"/>
              <a:t>와 </a:t>
            </a:r>
            <a:r>
              <a:rPr lang="en-US" altLang="ko-KR" dirty="0"/>
              <a:t>Style</a:t>
            </a:r>
            <a:r>
              <a:rPr lang="ko-KR" altLang="en-US" dirty="0"/>
              <a:t>이 분리 가능하다고 가정함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/>
              <a:t>도메인의 </a:t>
            </a:r>
            <a:r>
              <a:rPr lang="en-US" altLang="ko-KR" dirty="0"/>
              <a:t>style space</a:t>
            </a:r>
            <a:r>
              <a:rPr lang="ko-KR" altLang="en-US" dirty="0"/>
              <a:t>에서 샘플링 된 임의의 </a:t>
            </a:r>
            <a:r>
              <a:rPr lang="en-US" altLang="ko-KR" dirty="0"/>
              <a:t>style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를 재결합 하는 방식으로 </a:t>
            </a:r>
            <a:r>
              <a:rPr lang="en-US" altLang="ko-KR" dirty="0"/>
              <a:t>Image translation</a:t>
            </a:r>
            <a:r>
              <a:rPr lang="ko-KR" altLang="en-US" dirty="0"/>
              <a:t>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349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Pair dataset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Pair dataset</a:t>
            </a:r>
            <a:r>
              <a:rPr lang="ko-KR" altLang="en-US" dirty="0"/>
              <a:t>이란 </a:t>
            </a: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translation</a:t>
            </a:r>
            <a:r>
              <a:rPr lang="ko-KR" altLang="en-US" dirty="0"/>
              <a:t>을 할 때 원본 이미지와 </a:t>
            </a:r>
            <a:r>
              <a:rPr lang="en-US" altLang="ko-KR" dirty="0"/>
              <a:t>target</a:t>
            </a:r>
            <a:r>
              <a:rPr lang="ko-KR" altLang="en-US" dirty="0"/>
              <a:t>이 되는 이미지가 짝지어진 것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Pair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이 있는 경우 </a:t>
            </a:r>
            <a:r>
              <a:rPr lang="en-US" altLang="ko-KR" dirty="0"/>
              <a:t>Image translation </a:t>
            </a:r>
            <a:r>
              <a:rPr lang="ko-KR" altLang="en-US" dirty="0"/>
              <a:t>생성 모델은 </a:t>
            </a:r>
            <a:r>
              <a:rPr lang="en-US" altLang="ko-KR" dirty="0"/>
              <a:t>conditional model </a:t>
            </a:r>
            <a:r>
              <a:rPr lang="ko-KR" altLang="en-US" dirty="0"/>
              <a:t>혹은 </a:t>
            </a:r>
            <a:r>
              <a:rPr lang="en-US" altLang="ko-KR" dirty="0"/>
              <a:t>regression model</a:t>
            </a:r>
            <a:r>
              <a:rPr lang="ko-KR" altLang="en-US" dirty="0"/>
              <a:t>을 사용할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en-US" altLang="ko-KR" dirty="0"/>
              <a:t>Pair dataset</a:t>
            </a:r>
            <a:r>
              <a:rPr lang="ko-KR" altLang="en-US" dirty="0"/>
              <a:t>이 없는 경우 </a:t>
            </a:r>
            <a:r>
              <a:rPr lang="en-US" altLang="ko-KR" dirty="0"/>
              <a:t>task</a:t>
            </a:r>
            <a:r>
              <a:rPr lang="ko-KR" altLang="en-US" dirty="0"/>
              <a:t>의 수행이 복잡하고 어려워 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951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Domain mapping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많은 경우에 </a:t>
            </a:r>
            <a:r>
              <a:rPr lang="en-US" altLang="ko-KR" dirty="0"/>
              <a:t>domain mapping</a:t>
            </a:r>
            <a:r>
              <a:rPr lang="ko-KR" altLang="en-US" dirty="0"/>
              <a:t>은 </a:t>
            </a:r>
            <a:r>
              <a:rPr lang="en-US" altLang="ko-KR" dirty="0"/>
              <a:t>multimodal</a:t>
            </a:r>
            <a:r>
              <a:rPr lang="ko-KR" altLang="en-US" dirty="0"/>
              <a:t>한 작업임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Ex)</a:t>
            </a:r>
            <a:r>
              <a:rPr lang="ko-KR" altLang="en-US" dirty="0"/>
              <a:t> 겨울 </a:t>
            </a:r>
            <a:r>
              <a:rPr lang="en-US" altLang="ko-KR" dirty="0"/>
              <a:t>-&gt; </a:t>
            </a:r>
            <a:r>
              <a:rPr lang="ko-KR" altLang="en-US" dirty="0"/>
              <a:t>여름 이미지 변환 시 조명이나 날씨 등을 통해 여러가지 이미지를 생성할 수 있어야 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대부분의 연구에서는 </a:t>
            </a:r>
            <a:r>
              <a:rPr lang="en-US" altLang="ko-KR" dirty="0"/>
              <a:t>deterministic</a:t>
            </a:r>
            <a:r>
              <a:rPr lang="ko-KR" altLang="en-US" dirty="0"/>
              <a:t>하고 단일화된 </a:t>
            </a:r>
            <a:r>
              <a:rPr lang="en-US" altLang="ko-KR" dirty="0"/>
              <a:t>mapping</a:t>
            </a:r>
            <a:r>
              <a:rPr lang="ko-KR" altLang="en-US" dirty="0"/>
              <a:t>으로 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결과적으로</a:t>
            </a:r>
            <a:r>
              <a:rPr lang="en-US" altLang="ko-KR" dirty="0"/>
              <a:t> </a:t>
            </a:r>
            <a:r>
              <a:rPr lang="ko-KR" altLang="en-US" dirty="0"/>
              <a:t>출력 가능한 모든 확률 분포에 대한 추정이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362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Domain mapping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모델에 </a:t>
            </a:r>
            <a:r>
              <a:rPr lang="en-US" altLang="ko-KR" dirty="0"/>
              <a:t>noise</a:t>
            </a:r>
            <a:r>
              <a:rPr lang="ko-KR" altLang="en-US" dirty="0"/>
              <a:t>를 추가해 </a:t>
            </a:r>
            <a:r>
              <a:rPr lang="en-US" altLang="ko-KR" dirty="0"/>
              <a:t>stochastic</a:t>
            </a:r>
            <a:r>
              <a:rPr lang="ko-KR" altLang="en-US" dirty="0"/>
              <a:t>하게 만들어도 네트워크가 이를 무시하는 방향으로 학습이 가능함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(style-GAN</a:t>
            </a:r>
            <a:r>
              <a:rPr lang="ko-KR" altLang="en-US" dirty="0"/>
              <a:t>의 </a:t>
            </a:r>
            <a:r>
              <a:rPr lang="en-US" altLang="ko-KR" dirty="0"/>
              <a:t>noise</a:t>
            </a:r>
            <a:r>
              <a:rPr lang="ko-KR" altLang="en-US" dirty="0"/>
              <a:t>는 </a:t>
            </a:r>
            <a:r>
              <a:rPr lang="en-US" altLang="ko-KR" dirty="0" err="1"/>
              <a:t>AdaIN</a:t>
            </a:r>
            <a:r>
              <a:rPr lang="ko-KR" altLang="en-US" dirty="0"/>
              <a:t>을 통해 </a:t>
            </a:r>
            <a:r>
              <a:rPr lang="en-US" altLang="ko-KR" dirty="0"/>
              <a:t>style</a:t>
            </a:r>
            <a:r>
              <a:rPr lang="ko-KR" altLang="en-US" dirty="0"/>
              <a:t>을 가져오고 </a:t>
            </a:r>
            <a:r>
              <a:rPr lang="en-US" altLang="ko-KR" dirty="0"/>
              <a:t>noise</a:t>
            </a:r>
            <a:r>
              <a:rPr lang="ko-KR" altLang="en-US" dirty="0"/>
              <a:t>는 </a:t>
            </a:r>
            <a:r>
              <a:rPr lang="en-US" altLang="ko-KR" dirty="0"/>
              <a:t>style</a:t>
            </a:r>
            <a:r>
              <a:rPr lang="ko-KR" altLang="en-US" dirty="0"/>
              <a:t>의 세부적인 디테일을 표현하므로 위와 무관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64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MUINIT Framework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(a) Auto-encoding: </a:t>
            </a:r>
            <a:r>
              <a:rPr lang="ko-KR" altLang="en-US" dirty="0"/>
              <a:t>각 도메인 이미지 </a:t>
            </a:r>
            <a:r>
              <a:rPr lang="en-US" altLang="ko-KR" dirty="0"/>
              <a:t>x</a:t>
            </a:r>
            <a:r>
              <a:rPr lang="ko-KR" altLang="en-US" dirty="0"/>
              <a:t>는 서로 공유하는 </a:t>
            </a:r>
            <a:r>
              <a:rPr lang="en-US" altLang="ko-KR" dirty="0"/>
              <a:t>content space C</a:t>
            </a:r>
            <a:r>
              <a:rPr lang="ko-KR" altLang="en-US" dirty="0"/>
              <a:t>와 각 도메인별 </a:t>
            </a:r>
            <a:r>
              <a:rPr lang="en-US" altLang="ko-KR" dirty="0"/>
              <a:t>style space S</a:t>
            </a:r>
            <a:r>
              <a:rPr lang="ko-KR" altLang="en-US" dirty="0"/>
              <a:t>로 </a:t>
            </a:r>
            <a:r>
              <a:rPr lang="en-US" altLang="ko-KR" dirty="0"/>
              <a:t>encoding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(b) Translation:</a:t>
            </a:r>
            <a:r>
              <a:rPr lang="ko-KR" altLang="en-US" dirty="0"/>
              <a:t> </a:t>
            </a:r>
            <a:r>
              <a:rPr lang="en-US" altLang="ko-KR" dirty="0"/>
              <a:t>x1 </a:t>
            </a:r>
            <a:r>
              <a:rPr lang="ko-KR" altLang="en-US" dirty="0"/>
              <a:t>이미지를 </a:t>
            </a:r>
            <a:r>
              <a:rPr lang="en-US" altLang="ko-KR" dirty="0"/>
              <a:t>x2</a:t>
            </a:r>
            <a:r>
              <a:rPr lang="ko-KR" altLang="en-US" dirty="0"/>
              <a:t>로 변환하기 위해 </a:t>
            </a:r>
            <a:r>
              <a:rPr lang="en-US" altLang="ko-KR" dirty="0"/>
              <a:t>content</a:t>
            </a:r>
            <a:r>
              <a:rPr lang="ko-KR" altLang="en-US" dirty="0"/>
              <a:t>에 </a:t>
            </a:r>
            <a:r>
              <a:rPr lang="en-US" altLang="ko-KR" dirty="0"/>
              <a:t>S2</a:t>
            </a:r>
            <a:r>
              <a:rPr lang="ko-KR" altLang="en-US" dirty="0"/>
              <a:t>의 </a:t>
            </a:r>
            <a:r>
              <a:rPr lang="en-US" altLang="ko-KR" dirty="0"/>
              <a:t>style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를 무작위로 재결합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7B5C6-D04C-44C7-BF69-19341CD86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7" y="4143586"/>
            <a:ext cx="8551366" cy="22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 MUINIT Framework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요약</a:t>
            </a:r>
            <a:endParaRPr lang="en-US" altLang="ko-KR" dirty="0"/>
          </a:p>
          <a:p>
            <a:pPr lvl="2"/>
            <a:r>
              <a:rPr lang="en-US" altLang="ko-KR" dirty="0"/>
              <a:t>Latent space</a:t>
            </a:r>
            <a:r>
              <a:rPr lang="ko-KR" altLang="en-US" dirty="0"/>
              <a:t>를 </a:t>
            </a:r>
            <a:r>
              <a:rPr lang="en-US" altLang="ko-KR" dirty="0"/>
              <a:t>content space</a:t>
            </a:r>
            <a:r>
              <a:rPr lang="ko-KR" altLang="en-US" dirty="0"/>
              <a:t>와 </a:t>
            </a:r>
            <a:r>
              <a:rPr lang="en-US" altLang="ko-KR" dirty="0"/>
              <a:t>style space</a:t>
            </a:r>
            <a:r>
              <a:rPr lang="ko-KR" altLang="en-US" dirty="0"/>
              <a:t>로 분리하고 각 도메인의 이미지를 매핑한다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이를 통해 </a:t>
            </a:r>
            <a:r>
              <a:rPr lang="en-US" altLang="ko-KR" dirty="0"/>
              <a:t>content</a:t>
            </a:r>
            <a:r>
              <a:rPr lang="ko-KR" altLang="en-US" dirty="0"/>
              <a:t>는 보존하고 </a:t>
            </a:r>
            <a:r>
              <a:rPr lang="en-US" altLang="ko-KR" dirty="0"/>
              <a:t>style</a:t>
            </a:r>
            <a:r>
              <a:rPr lang="ko-KR" altLang="en-US" dirty="0"/>
              <a:t>을 </a:t>
            </a:r>
            <a:r>
              <a:rPr lang="en-US" altLang="ko-KR" dirty="0"/>
              <a:t>multimodal</a:t>
            </a:r>
            <a:r>
              <a:rPr lang="ko-KR" altLang="en-US" dirty="0"/>
              <a:t>하게 변환할 수 있게 된다</a:t>
            </a:r>
            <a:r>
              <a:rPr lang="en-US" altLang="ko-KR" dirty="0"/>
              <a:t>.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47B5C6-D04C-44C7-BF69-19341CD86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17" y="4143586"/>
            <a:ext cx="8551366" cy="22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2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1862</TotalTime>
  <Words>888</Words>
  <Application>Microsoft Office PowerPoint</Application>
  <PresentationFormat>화면 슬라이드 쇼(4:3)</PresentationFormat>
  <Paragraphs>199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Malgun Gothic Semilight</vt:lpstr>
      <vt:lpstr>맑은 고딕</vt:lpstr>
      <vt:lpstr>Arial</vt:lpstr>
      <vt:lpstr>Calibri</vt:lpstr>
      <vt:lpstr>Calibri Light</vt:lpstr>
      <vt:lpstr>Cambria Math</vt:lpstr>
      <vt:lpstr>Wingdings 2</vt:lpstr>
      <vt:lpstr>Office 테마</vt:lpstr>
      <vt:lpstr>Multimodal Unsupervised Image-to-Image Translation</vt:lpstr>
      <vt:lpstr>Contents</vt:lpstr>
      <vt:lpstr>Abstract</vt:lpstr>
      <vt:lpstr>Abstract</vt:lpstr>
      <vt:lpstr>Introduction</vt:lpstr>
      <vt:lpstr>Introduction</vt:lpstr>
      <vt:lpstr>Introduction</vt:lpstr>
      <vt:lpstr>Introduction</vt:lpstr>
      <vt:lpstr>Introduction</vt:lpstr>
      <vt:lpstr>Related Works </vt:lpstr>
      <vt:lpstr>Related Works </vt:lpstr>
      <vt:lpstr>Multimodal Unsupervised Image-to-Image Translation</vt:lpstr>
      <vt:lpstr>Multimodal Unsupervised Image-to-Image Translation</vt:lpstr>
      <vt:lpstr>Multimodal Unsupervised Image-to-Image Translation</vt:lpstr>
      <vt:lpstr>Multimodal Unsupervised Image-to-Image Translation</vt:lpstr>
      <vt:lpstr>Multimodal Unsupervised Image-to-Image Translation</vt:lpstr>
      <vt:lpstr>Multimodal Unsupervised Image-to-Image Translation</vt:lpstr>
      <vt:lpstr>Multimodal Unsupervised Image-to-Image Translation</vt:lpstr>
      <vt:lpstr>Multimodal Unsupervised Image-to-Image Translation</vt:lpstr>
      <vt:lpstr>Multimodal Unsupervised Image-to-Image Translation</vt:lpstr>
      <vt:lpstr>Multimodal Unsupervised Image-to-Image Translation</vt:lpstr>
      <vt:lpstr>Multimodal Unsupervised Image-to-Image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Ratio 측정 자동화 솔루션</dc:title>
  <dc:creator>Blee</dc:creator>
  <cp:lastModifiedBy>한동현</cp:lastModifiedBy>
  <cp:revision>80</cp:revision>
  <dcterms:created xsi:type="dcterms:W3CDTF">2020-01-31T06:40:47Z</dcterms:created>
  <dcterms:modified xsi:type="dcterms:W3CDTF">2022-02-26T07:26:43Z</dcterms:modified>
</cp:coreProperties>
</file>