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71" r:id="rId3"/>
    <p:sldId id="268" r:id="rId4"/>
    <p:sldId id="269" r:id="rId5"/>
    <p:sldId id="270" r:id="rId6"/>
    <p:sldId id="272" r:id="rId7"/>
    <p:sldId id="259" r:id="rId8"/>
    <p:sldId id="260" r:id="rId9"/>
    <p:sldId id="258" r:id="rId10"/>
    <p:sldId id="261" r:id="rId11"/>
    <p:sldId id="266" r:id="rId12"/>
    <p:sldId id="263" r:id="rId13"/>
    <p:sldId id="262" r:id="rId14"/>
    <p:sldId id="264" r:id="rId15"/>
    <p:sldId id="267" r:id="rId16"/>
    <p:sldId id="265"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3/23/2022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3/23/2022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Survey</a:t>
            </a:r>
            <a:endParaRPr lang="en-GB" dirty="0"/>
          </a:p>
        </p:txBody>
      </p:sp>
      <p:sp>
        <p:nvSpPr>
          <p:cNvPr id="3" name="Subtitle 2"/>
          <p:cNvSpPr>
            <a:spLocks noGrp="1"/>
          </p:cNvSpPr>
          <p:nvPr>
            <p:ph type="subTitle" idx="1"/>
          </p:nvPr>
        </p:nvSpPr>
        <p:spPr/>
        <p:txBody>
          <a:bodyPr/>
          <a:lstStyle/>
          <a:p>
            <a:r>
              <a:rPr lang="en-GB" dirty="0" smtClean="0"/>
              <a:t>Use of Transformers in Medical Segmentation problems</a:t>
            </a:r>
            <a:endParaRPr lang="en-GB" dirty="0"/>
          </a:p>
        </p:txBody>
      </p:sp>
    </p:spTree>
    <p:extLst>
      <p:ext uri="{BB962C8B-B14F-4D97-AF65-F5344CB8AC3E}">
        <p14:creationId xmlns:p14="http://schemas.microsoft.com/office/powerpoint/2010/main" val="964671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 between TransUNet &amp; CoTr</a:t>
            </a:r>
            <a:endParaRPr lang="en-GB" dirty="0"/>
          </a:p>
        </p:txBody>
      </p:sp>
      <p:pic>
        <p:nvPicPr>
          <p:cNvPr id="4" name="Content Placeholder 3"/>
          <p:cNvPicPr>
            <a:picLocks noGrp="1" noChangeAspect="1"/>
          </p:cNvPicPr>
          <p:nvPr>
            <p:ph idx="1"/>
          </p:nvPr>
        </p:nvPicPr>
        <p:blipFill>
          <a:blip r:embed="rId2"/>
          <a:stretch>
            <a:fillRect/>
          </a:stretch>
        </p:blipFill>
        <p:spPr>
          <a:xfrm>
            <a:off x="6467007" y="2588752"/>
            <a:ext cx="4095750" cy="1847850"/>
          </a:xfrm>
          <a:prstGeom prst="rect">
            <a:avLst/>
          </a:prstGeom>
        </p:spPr>
      </p:pic>
      <p:sp>
        <p:nvSpPr>
          <p:cNvPr id="5" name="TextBox 4"/>
          <p:cNvSpPr txBox="1"/>
          <p:nvPr/>
        </p:nvSpPr>
        <p:spPr>
          <a:xfrm>
            <a:off x="6298251" y="4580546"/>
            <a:ext cx="1230594" cy="369332"/>
          </a:xfrm>
          <a:prstGeom prst="rect">
            <a:avLst/>
          </a:prstGeom>
          <a:noFill/>
        </p:spPr>
        <p:txBody>
          <a:bodyPr wrap="square" rtlCol="0">
            <a:spAutoFit/>
          </a:bodyPr>
          <a:lstStyle/>
          <a:p>
            <a:r>
              <a:rPr lang="en-GB" dirty="0" smtClean="0"/>
              <a:t>TransUNet</a:t>
            </a:r>
            <a:endParaRPr lang="en-GB" dirty="0"/>
          </a:p>
        </p:txBody>
      </p:sp>
      <p:sp>
        <p:nvSpPr>
          <p:cNvPr id="6" name="TextBox 5"/>
          <p:cNvSpPr txBox="1"/>
          <p:nvPr/>
        </p:nvSpPr>
        <p:spPr>
          <a:xfrm>
            <a:off x="8054839" y="4580546"/>
            <a:ext cx="661872" cy="369332"/>
          </a:xfrm>
          <a:prstGeom prst="rect">
            <a:avLst/>
          </a:prstGeom>
          <a:noFill/>
        </p:spPr>
        <p:txBody>
          <a:bodyPr wrap="square" rtlCol="0">
            <a:spAutoFit/>
          </a:bodyPr>
          <a:lstStyle/>
          <a:p>
            <a:r>
              <a:rPr lang="en-GB" dirty="0" smtClean="0"/>
              <a:t>CoTr</a:t>
            </a:r>
            <a:endParaRPr lang="en-GB" dirty="0"/>
          </a:p>
        </p:txBody>
      </p:sp>
      <p:pic>
        <p:nvPicPr>
          <p:cNvPr id="7" name="Picture 6"/>
          <p:cNvPicPr>
            <a:picLocks noChangeAspect="1"/>
          </p:cNvPicPr>
          <p:nvPr/>
        </p:nvPicPr>
        <p:blipFill>
          <a:blip r:embed="rId3"/>
          <a:stretch>
            <a:fillRect/>
          </a:stretch>
        </p:blipFill>
        <p:spPr>
          <a:xfrm>
            <a:off x="6428907" y="2607802"/>
            <a:ext cx="76200" cy="1809750"/>
          </a:xfrm>
          <a:prstGeom prst="rect">
            <a:avLst/>
          </a:prstGeom>
        </p:spPr>
      </p:pic>
      <p:sp>
        <p:nvSpPr>
          <p:cNvPr id="8" name="TextBox 7"/>
          <p:cNvSpPr txBox="1"/>
          <p:nvPr/>
        </p:nvSpPr>
        <p:spPr>
          <a:xfrm>
            <a:off x="997722" y="1965960"/>
            <a:ext cx="3711011" cy="3970318"/>
          </a:xfrm>
          <a:prstGeom prst="rect">
            <a:avLst/>
          </a:prstGeom>
          <a:noFill/>
        </p:spPr>
        <p:txBody>
          <a:bodyPr wrap="square" rtlCol="0">
            <a:spAutoFit/>
          </a:bodyPr>
          <a:lstStyle/>
          <a:p>
            <a:r>
              <a:rPr lang="en-GB" dirty="0" smtClean="0"/>
              <a:t>TransUnet: </a:t>
            </a:r>
          </a:p>
          <a:p>
            <a:pPr marL="285750" indent="-285750">
              <a:buFont typeface="Arial" panose="020B0604020202020204" pitchFamily="34" charset="0"/>
              <a:buChar char="•"/>
            </a:pPr>
            <a:r>
              <a:rPr lang="en-GB" dirty="0" err="1" smtClean="0"/>
              <a:t>Transfomer</a:t>
            </a:r>
            <a:r>
              <a:rPr lang="en-GB" dirty="0" smtClean="0"/>
              <a:t> encoder is applied on the last feature map from the CNN encoder. </a:t>
            </a:r>
          </a:p>
          <a:p>
            <a:pPr marL="285750" indent="-285750">
              <a:buFont typeface="Arial" panose="020B0604020202020204" pitchFamily="34" charset="0"/>
              <a:buChar char="•"/>
            </a:pPr>
            <a:r>
              <a:rPr lang="en-GB" dirty="0" smtClean="0"/>
              <a:t>The decoder has skip connections to the CNN encoder</a:t>
            </a:r>
          </a:p>
          <a:p>
            <a:endParaRPr lang="en-GB" dirty="0"/>
          </a:p>
          <a:p>
            <a:r>
              <a:rPr lang="en-GB" dirty="0" smtClean="0"/>
              <a:t>CoTr: </a:t>
            </a:r>
          </a:p>
          <a:p>
            <a:pPr marL="285750" indent="-285750">
              <a:buFont typeface="Arial" panose="020B0604020202020204" pitchFamily="34" charset="0"/>
              <a:buChar char="•"/>
            </a:pPr>
            <a:r>
              <a:rPr lang="en-GB" dirty="0" smtClean="0"/>
              <a:t>Transformer encoder takes a concatenation of feature maps from each CNN layer. </a:t>
            </a:r>
          </a:p>
          <a:p>
            <a:pPr marL="285750" indent="-285750">
              <a:buFont typeface="Arial" panose="020B0604020202020204" pitchFamily="34" charset="0"/>
              <a:buChar char="•"/>
            </a:pPr>
            <a:r>
              <a:rPr lang="en-GB" dirty="0" smtClean="0"/>
              <a:t>The decoder has skip connections from the output of Transformer encoder</a:t>
            </a:r>
          </a:p>
        </p:txBody>
      </p:sp>
    </p:spTree>
    <p:extLst>
      <p:ext uri="{BB962C8B-B14F-4D97-AF65-F5344CB8AC3E}">
        <p14:creationId xmlns:p14="http://schemas.microsoft.com/office/powerpoint/2010/main" val="2022490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UNetR</a:t>
            </a:r>
            <a:endParaRPr lang="en-GB" dirty="0"/>
          </a:p>
        </p:txBody>
      </p:sp>
      <p:pic>
        <p:nvPicPr>
          <p:cNvPr id="4" name="Content Placeholder 3"/>
          <p:cNvPicPr>
            <a:picLocks noGrp="1" noChangeAspect="1"/>
          </p:cNvPicPr>
          <p:nvPr>
            <p:ph idx="1"/>
          </p:nvPr>
        </p:nvPicPr>
        <p:blipFill>
          <a:blip r:embed="rId2"/>
          <a:stretch>
            <a:fillRect/>
          </a:stretch>
        </p:blipFill>
        <p:spPr>
          <a:xfrm>
            <a:off x="1722378" y="1674975"/>
            <a:ext cx="8716764" cy="4743818"/>
          </a:xfrm>
          <a:prstGeom prst="rect">
            <a:avLst/>
          </a:prstGeom>
        </p:spPr>
      </p:pic>
    </p:spTree>
    <p:extLst>
      <p:ext uri="{BB962C8B-B14F-4D97-AF65-F5344CB8AC3E}">
        <p14:creationId xmlns:p14="http://schemas.microsoft.com/office/powerpoint/2010/main" val="2831293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 Comparisons</a:t>
            </a:r>
            <a:endParaRPr lang="en-GB" dirty="0"/>
          </a:p>
        </p:txBody>
      </p:sp>
      <p:sp>
        <p:nvSpPr>
          <p:cNvPr id="3" name="Content Placeholder 2"/>
          <p:cNvSpPr>
            <a:spLocks noGrp="1"/>
          </p:cNvSpPr>
          <p:nvPr>
            <p:ph idx="1"/>
          </p:nvPr>
        </p:nvSpPr>
        <p:spPr>
          <a:xfrm>
            <a:off x="860989" y="1638656"/>
            <a:ext cx="9872871" cy="4038600"/>
          </a:xfrm>
        </p:spPr>
        <p:txBody>
          <a:bodyPr/>
          <a:lstStyle/>
          <a:p>
            <a:r>
              <a:rPr lang="en-GB" dirty="0" smtClean="0"/>
              <a:t>TransUNet, CoTr and </a:t>
            </a:r>
            <a:r>
              <a:rPr lang="en-GB" dirty="0" err="1" smtClean="0"/>
              <a:t>UNetR</a:t>
            </a:r>
            <a:r>
              <a:rPr lang="en-GB" dirty="0" smtClean="0"/>
              <a:t> were tested on BTCV Dataset with the following results:</a:t>
            </a:r>
          </a:p>
          <a:p>
            <a:endParaRPr lang="en-GB" dirty="0"/>
          </a:p>
          <a:p>
            <a:endParaRPr lang="en-GB" dirty="0" smtClean="0"/>
          </a:p>
          <a:p>
            <a:pPr marL="45720" indent="0">
              <a:buNone/>
            </a:pPr>
            <a:endParaRPr lang="en-GB" dirty="0" smtClean="0"/>
          </a:p>
          <a:p>
            <a:r>
              <a:rPr lang="en-GB" dirty="0" smtClean="0"/>
              <a:t>The results for Brain and spleen tumour segmentation tasks for MSD datasets:</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411021341"/>
              </p:ext>
            </p:extLst>
          </p:nvPr>
        </p:nvGraphicFramePr>
        <p:xfrm>
          <a:off x="1826901" y="2343328"/>
          <a:ext cx="8128000" cy="1478280"/>
        </p:xfrm>
        <a:graphic>
          <a:graphicData uri="http://schemas.openxmlformats.org/drawingml/2006/table">
            <a:tbl>
              <a:tblPr firstRow="1" bandRow="1">
                <a:tableStyleId>{073A0DAA-6AF3-43AB-8588-CEC1D06C72B9}</a:tableStyleId>
              </a:tblPr>
              <a:tblGrid>
                <a:gridCol w="4064000"/>
                <a:gridCol w="4064000"/>
              </a:tblGrid>
              <a:tr h="338476">
                <a:tc>
                  <a:txBody>
                    <a:bodyPr/>
                    <a:lstStyle/>
                    <a:p>
                      <a:pPr algn="ctr"/>
                      <a:endParaRPr lang="en-GB" dirty="0"/>
                    </a:p>
                  </a:txBody>
                  <a:tcPr/>
                </a:tc>
                <a:tc>
                  <a:txBody>
                    <a:bodyPr/>
                    <a:lstStyle/>
                    <a:p>
                      <a:pPr algn="ctr"/>
                      <a:r>
                        <a:rPr lang="en-GB" dirty="0" smtClean="0"/>
                        <a:t>Dice Score</a:t>
                      </a:r>
                      <a:endParaRPr lang="en-GB" dirty="0"/>
                    </a:p>
                  </a:txBody>
                  <a:tcPr/>
                </a:tc>
              </a:tr>
              <a:tr h="370840">
                <a:tc>
                  <a:txBody>
                    <a:bodyPr/>
                    <a:lstStyle/>
                    <a:p>
                      <a:pPr algn="ctr"/>
                      <a:r>
                        <a:rPr lang="en-GB" dirty="0" smtClean="0"/>
                        <a:t>TransUNet</a:t>
                      </a:r>
                      <a:endParaRPr lang="en-GB" dirty="0"/>
                    </a:p>
                  </a:txBody>
                  <a:tcPr/>
                </a:tc>
                <a:tc>
                  <a:txBody>
                    <a:bodyPr/>
                    <a:lstStyle/>
                    <a:p>
                      <a:pPr algn="ctr"/>
                      <a:r>
                        <a:rPr lang="en-GB" dirty="0" smtClean="0"/>
                        <a:t>83.8</a:t>
                      </a:r>
                      <a:endParaRPr lang="en-GB" dirty="0"/>
                    </a:p>
                  </a:txBody>
                  <a:tcPr/>
                </a:tc>
              </a:tr>
              <a:tr h="370840">
                <a:tc>
                  <a:txBody>
                    <a:bodyPr/>
                    <a:lstStyle/>
                    <a:p>
                      <a:pPr algn="ctr"/>
                      <a:r>
                        <a:rPr lang="en-GB" dirty="0" smtClean="0"/>
                        <a:t>CoTr</a:t>
                      </a:r>
                      <a:endParaRPr lang="en-GB" dirty="0"/>
                    </a:p>
                  </a:txBody>
                  <a:tcPr/>
                </a:tc>
                <a:tc>
                  <a:txBody>
                    <a:bodyPr/>
                    <a:lstStyle/>
                    <a:p>
                      <a:pPr algn="ctr"/>
                      <a:r>
                        <a:rPr lang="en-GB" b="0" dirty="0" smtClean="0"/>
                        <a:t>84.4</a:t>
                      </a:r>
                      <a:endParaRPr lang="en-GB" b="0" dirty="0"/>
                    </a:p>
                  </a:txBody>
                  <a:tcPr/>
                </a:tc>
              </a:tr>
              <a:tr h="370840">
                <a:tc>
                  <a:txBody>
                    <a:bodyPr/>
                    <a:lstStyle/>
                    <a:p>
                      <a:pPr algn="ctr"/>
                      <a:r>
                        <a:rPr lang="en-GB" dirty="0" err="1" smtClean="0"/>
                        <a:t>UNetR</a:t>
                      </a:r>
                      <a:endParaRPr lang="en-GB" dirty="0"/>
                    </a:p>
                  </a:txBody>
                  <a:tcPr/>
                </a:tc>
                <a:tc>
                  <a:txBody>
                    <a:bodyPr/>
                    <a:lstStyle/>
                    <a:p>
                      <a:pPr algn="ctr"/>
                      <a:r>
                        <a:rPr lang="en-GB" b="1" dirty="0" smtClean="0"/>
                        <a:t>85.6</a:t>
                      </a:r>
                      <a:endParaRPr lang="en-GB" b="1"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35446596"/>
              </p:ext>
            </p:extLst>
          </p:nvPr>
        </p:nvGraphicFramePr>
        <p:xfrm>
          <a:off x="1886722" y="4223442"/>
          <a:ext cx="8128000" cy="2225040"/>
        </p:xfrm>
        <a:graphic>
          <a:graphicData uri="http://schemas.openxmlformats.org/drawingml/2006/table">
            <a:tbl>
              <a:tblPr firstRow="1" bandRow="1">
                <a:tableStyleId>{073A0DAA-6AF3-43AB-8588-CEC1D06C72B9}</a:tableStyleId>
              </a:tblPr>
              <a:tblGrid>
                <a:gridCol w="4064000"/>
                <a:gridCol w="4064000"/>
              </a:tblGrid>
              <a:tr h="370840">
                <a:tc>
                  <a:txBody>
                    <a:bodyPr/>
                    <a:lstStyle/>
                    <a:p>
                      <a:pPr algn="ctr"/>
                      <a:endParaRPr lang="en-GB" dirty="0"/>
                    </a:p>
                  </a:txBody>
                  <a:tcPr/>
                </a:tc>
                <a:tc>
                  <a:txBody>
                    <a:bodyPr/>
                    <a:lstStyle/>
                    <a:p>
                      <a:pPr algn="ctr"/>
                      <a:r>
                        <a:rPr lang="en-GB" dirty="0" smtClean="0"/>
                        <a:t>Dice</a:t>
                      </a:r>
                      <a:endParaRPr lang="en-GB" dirty="0"/>
                    </a:p>
                  </a:txBody>
                  <a:tcPr/>
                </a:tc>
              </a:tr>
              <a:tr h="370840">
                <a:tc>
                  <a:txBody>
                    <a:bodyPr/>
                    <a:lstStyle/>
                    <a:p>
                      <a:pPr algn="ctr"/>
                      <a:r>
                        <a:rPr lang="en-GB" dirty="0" smtClean="0"/>
                        <a:t>Attention </a:t>
                      </a:r>
                      <a:r>
                        <a:rPr lang="en-GB" dirty="0" err="1" smtClean="0"/>
                        <a:t>Unet</a:t>
                      </a:r>
                      <a:endParaRPr lang="en-GB" dirty="0"/>
                    </a:p>
                  </a:txBody>
                  <a:tcPr/>
                </a:tc>
                <a:tc>
                  <a:txBody>
                    <a:bodyPr/>
                    <a:lstStyle/>
                    <a:p>
                      <a:pPr algn="ctr"/>
                      <a:r>
                        <a:rPr lang="en-GB" dirty="0" smtClean="0"/>
                        <a:t>66.5</a:t>
                      </a:r>
                      <a:endParaRPr lang="en-GB" dirty="0"/>
                    </a:p>
                  </a:txBody>
                  <a:tcPr/>
                </a:tc>
              </a:tr>
              <a:tr h="370840">
                <a:tc>
                  <a:txBody>
                    <a:bodyPr/>
                    <a:lstStyle/>
                    <a:p>
                      <a:pPr algn="ctr"/>
                      <a:r>
                        <a:rPr lang="en-GB" dirty="0" err="1" smtClean="0"/>
                        <a:t>TransBTS</a:t>
                      </a:r>
                      <a:endParaRPr lang="en-GB" dirty="0"/>
                    </a:p>
                  </a:txBody>
                  <a:tcPr/>
                </a:tc>
                <a:tc>
                  <a:txBody>
                    <a:bodyPr/>
                    <a:lstStyle/>
                    <a:p>
                      <a:pPr algn="ctr"/>
                      <a:r>
                        <a:rPr lang="en-GB" dirty="0" smtClean="0"/>
                        <a:t>69.6</a:t>
                      </a:r>
                      <a:endParaRPr lang="en-GB" dirty="0"/>
                    </a:p>
                  </a:txBody>
                  <a:tcPr/>
                </a:tc>
              </a:tr>
              <a:tr h="370840">
                <a:tc>
                  <a:txBody>
                    <a:bodyPr/>
                    <a:lstStyle/>
                    <a:p>
                      <a:pPr algn="ctr"/>
                      <a:r>
                        <a:rPr lang="en-GB" dirty="0" smtClean="0"/>
                        <a:t>TransUNet</a:t>
                      </a:r>
                      <a:endParaRPr lang="en-GB" dirty="0"/>
                    </a:p>
                  </a:txBody>
                  <a:tcPr/>
                </a:tc>
                <a:tc>
                  <a:txBody>
                    <a:bodyPr/>
                    <a:lstStyle/>
                    <a:p>
                      <a:pPr algn="ctr"/>
                      <a:r>
                        <a:rPr lang="en-GB" dirty="0" smtClean="0"/>
                        <a:t>64.4</a:t>
                      </a:r>
                      <a:endParaRPr lang="en-GB" dirty="0"/>
                    </a:p>
                  </a:txBody>
                  <a:tcPr/>
                </a:tc>
              </a:tr>
              <a:tr h="370840">
                <a:tc>
                  <a:txBody>
                    <a:bodyPr/>
                    <a:lstStyle/>
                    <a:p>
                      <a:pPr algn="ctr"/>
                      <a:r>
                        <a:rPr lang="en-GB" dirty="0" smtClean="0"/>
                        <a:t>CoTr</a:t>
                      </a:r>
                      <a:endParaRPr lang="en-GB" dirty="0"/>
                    </a:p>
                  </a:txBody>
                  <a:tcPr/>
                </a:tc>
                <a:tc>
                  <a:txBody>
                    <a:bodyPr/>
                    <a:lstStyle/>
                    <a:p>
                      <a:pPr algn="ctr"/>
                      <a:r>
                        <a:rPr lang="en-GB" dirty="0" smtClean="0"/>
                        <a:t>68.3</a:t>
                      </a:r>
                      <a:endParaRPr lang="en-GB" dirty="0"/>
                    </a:p>
                  </a:txBody>
                  <a:tcPr/>
                </a:tc>
              </a:tr>
              <a:tr h="370840">
                <a:tc>
                  <a:txBody>
                    <a:bodyPr/>
                    <a:lstStyle/>
                    <a:p>
                      <a:pPr algn="ctr"/>
                      <a:r>
                        <a:rPr lang="en-GB" dirty="0" err="1" smtClean="0"/>
                        <a:t>UNetR</a:t>
                      </a:r>
                      <a:endParaRPr lang="en-GB" dirty="0"/>
                    </a:p>
                  </a:txBody>
                  <a:tcPr/>
                </a:tc>
                <a:tc>
                  <a:txBody>
                    <a:bodyPr/>
                    <a:lstStyle/>
                    <a:p>
                      <a:pPr algn="ctr"/>
                      <a:r>
                        <a:rPr lang="en-GB" dirty="0" smtClean="0"/>
                        <a:t>71.1</a:t>
                      </a:r>
                      <a:endParaRPr lang="en-GB" dirty="0"/>
                    </a:p>
                  </a:txBody>
                  <a:tcPr/>
                </a:tc>
              </a:tr>
            </a:tbl>
          </a:graphicData>
        </a:graphic>
      </p:graphicFrame>
    </p:spTree>
    <p:extLst>
      <p:ext uri="{BB962C8B-B14F-4D97-AF65-F5344CB8AC3E}">
        <p14:creationId xmlns:p14="http://schemas.microsoft.com/office/powerpoint/2010/main" val="2417916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21593"/>
            <a:ext cx="9875520" cy="1356360"/>
          </a:xfrm>
        </p:spPr>
        <p:txBody>
          <a:bodyPr/>
          <a:lstStyle/>
          <a:p>
            <a:r>
              <a:rPr lang="en-GB" dirty="0" err="1" smtClean="0"/>
              <a:t>SwinUNet</a:t>
            </a:r>
            <a:endParaRPr lang="en-GB" dirty="0"/>
          </a:p>
        </p:txBody>
      </p:sp>
      <p:pic>
        <p:nvPicPr>
          <p:cNvPr id="4" name="Content Placeholder 3"/>
          <p:cNvPicPr>
            <a:picLocks noGrp="1" noChangeAspect="1"/>
          </p:cNvPicPr>
          <p:nvPr>
            <p:ph idx="1"/>
          </p:nvPr>
        </p:nvPicPr>
        <p:blipFill>
          <a:blip r:embed="rId2"/>
          <a:stretch>
            <a:fillRect/>
          </a:stretch>
        </p:blipFill>
        <p:spPr>
          <a:xfrm>
            <a:off x="4985188" y="492740"/>
            <a:ext cx="6033332" cy="6033332"/>
          </a:xfrm>
          <a:prstGeom prst="rect">
            <a:avLst/>
          </a:prstGeom>
        </p:spPr>
      </p:pic>
      <p:sp>
        <p:nvSpPr>
          <p:cNvPr id="5" name="TextBox 4"/>
          <p:cNvSpPr txBox="1"/>
          <p:nvPr/>
        </p:nvSpPr>
        <p:spPr>
          <a:xfrm>
            <a:off x="329422" y="1562337"/>
            <a:ext cx="4852178" cy="2308324"/>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a:t>
            </a:r>
            <a:r>
              <a:rPr lang="en-GB" dirty="0" err="1" smtClean="0"/>
              <a:t>swin</a:t>
            </a:r>
            <a:r>
              <a:rPr lang="en-GB" dirty="0" smtClean="0"/>
              <a:t> Transformer computes self attention on local patches to avoid computation complexity when dealing with dense prediction.</a:t>
            </a:r>
          </a:p>
          <a:p>
            <a:pPr marL="285750" indent="-285750">
              <a:buFont typeface="Arial" panose="020B0604020202020204" pitchFamily="34" charset="0"/>
              <a:buChar char="•"/>
            </a:pPr>
            <a:r>
              <a:rPr lang="en-GB" dirty="0" smtClean="0"/>
              <a:t>These patches merge to form bigger patches in the deeper layers</a:t>
            </a:r>
          </a:p>
          <a:p>
            <a:pPr marL="285750" indent="-285750">
              <a:buFont typeface="Arial" panose="020B0604020202020204" pitchFamily="34" charset="0"/>
              <a:buChar char="•"/>
            </a:pPr>
            <a:r>
              <a:rPr lang="en-GB" dirty="0" smtClean="0"/>
              <a:t>It also applies shifted windows technique to cater to connections between patches.</a:t>
            </a:r>
          </a:p>
        </p:txBody>
      </p:sp>
      <p:pic>
        <p:nvPicPr>
          <p:cNvPr id="7" name="Picture 6"/>
          <p:cNvPicPr>
            <a:picLocks noChangeAspect="1"/>
          </p:cNvPicPr>
          <p:nvPr/>
        </p:nvPicPr>
        <p:blipFill>
          <a:blip r:embed="rId3"/>
          <a:stretch>
            <a:fillRect/>
          </a:stretch>
        </p:blipFill>
        <p:spPr>
          <a:xfrm>
            <a:off x="518943" y="4187492"/>
            <a:ext cx="4276725" cy="1647825"/>
          </a:xfrm>
          <a:prstGeom prst="rect">
            <a:avLst/>
          </a:prstGeom>
        </p:spPr>
      </p:pic>
      <p:sp>
        <p:nvSpPr>
          <p:cNvPr id="8" name="TextBox 7"/>
          <p:cNvSpPr txBox="1"/>
          <p:nvPr/>
        </p:nvSpPr>
        <p:spPr>
          <a:xfrm>
            <a:off x="518943" y="5967482"/>
            <a:ext cx="3314700" cy="369332"/>
          </a:xfrm>
          <a:prstGeom prst="rect">
            <a:avLst/>
          </a:prstGeom>
          <a:noFill/>
        </p:spPr>
        <p:txBody>
          <a:bodyPr wrap="square" rtlCol="0">
            <a:spAutoFit/>
          </a:bodyPr>
          <a:lstStyle/>
          <a:p>
            <a:r>
              <a:rPr lang="en-GB" dirty="0" smtClean="0"/>
              <a:t>The shifted windows technique </a:t>
            </a:r>
            <a:endParaRPr lang="en-GB" dirty="0"/>
          </a:p>
        </p:txBody>
      </p:sp>
    </p:spTree>
    <p:extLst>
      <p:ext uri="{BB962C8B-B14F-4D97-AF65-F5344CB8AC3E}">
        <p14:creationId xmlns:p14="http://schemas.microsoft.com/office/powerpoint/2010/main" val="3810332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 Comparison with TransUnet</a:t>
            </a:r>
            <a:endParaRPr lang="en-GB" dirty="0"/>
          </a:p>
        </p:txBody>
      </p:sp>
      <p:sp>
        <p:nvSpPr>
          <p:cNvPr id="5" name="TextBox 4"/>
          <p:cNvSpPr txBox="1"/>
          <p:nvPr/>
        </p:nvSpPr>
        <p:spPr>
          <a:xfrm>
            <a:off x="1068225" y="2225526"/>
            <a:ext cx="5460762" cy="1477328"/>
          </a:xfrm>
          <a:prstGeom prst="rect">
            <a:avLst/>
          </a:prstGeom>
          <a:noFill/>
        </p:spPr>
        <p:txBody>
          <a:bodyPr wrap="square" rtlCol="0">
            <a:spAutoFit/>
          </a:bodyPr>
          <a:lstStyle/>
          <a:p>
            <a:r>
              <a:rPr lang="en-GB" dirty="0" smtClean="0"/>
              <a:t>The architecture was tested on multi-organ datasets</a:t>
            </a:r>
          </a:p>
          <a:p>
            <a:pPr marL="285750" indent="-285750">
              <a:buFont typeface="Arial" panose="020B0604020202020204" pitchFamily="34" charset="0"/>
              <a:buChar char="•"/>
            </a:pPr>
            <a:r>
              <a:rPr lang="en-GB" dirty="0" smtClean="0"/>
              <a:t>Synapse dataset</a:t>
            </a:r>
          </a:p>
          <a:p>
            <a:pPr marL="285750" indent="-285750">
              <a:buFont typeface="Arial" panose="020B0604020202020204" pitchFamily="34" charset="0"/>
              <a:buChar char="•"/>
            </a:pPr>
            <a:r>
              <a:rPr lang="en-GB" dirty="0" smtClean="0"/>
              <a:t> </a:t>
            </a:r>
            <a:r>
              <a:rPr lang="en-GB" dirty="0"/>
              <a:t>Automated cardiac diagnosis challenge dataset (ACDC</a:t>
            </a:r>
            <a:r>
              <a:rPr lang="en-GB" dirty="0" smtClean="0"/>
              <a:t>) </a:t>
            </a:r>
          </a:p>
          <a:p>
            <a:r>
              <a:rPr lang="en-GB" dirty="0" smtClean="0"/>
              <a:t>and the results compared with TransUNet</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16131681"/>
              </p:ext>
            </p:extLst>
          </p:nvPr>
        </p:nvGraphicFramePr>
        <p:xfrm>
          <a:off x="1219912" y="3962420"/>
          <a:ext cx="9872664" cy="1483360"/>
        </p:xfrm>
        <a:graphic>
          <a:graphicData uri="http://schemas.openxmlformats.org/drawingml/2006/table">
            <a:tbl>
              <a:tblPr firstRow="1" bandRow="1">
                <a:tableStyleId>{073A0DAA-6AF3-43AB-8588-CEC1D06C72B9}</a:tableStyleId>
              </a:tblPr>
              <a:tblGrid>
                <a:gridCol w="3290888"/>
                <a:gridCol w="3290888"/>
                <a:gridCol w="3290888"/>
              </a:tblGrid>
              <a:tr h="370840">
                <a:tc>
                  <a:txBody>
                    <a:bodyPr/>
                    <a:lstStyle/>
                    <a:p>
                      <a:pPr algn="ctr"/>
                      <a:endParaRPr lang="en-GB" dirty="0"/>
                    </a:p>
                  </a:txBody>
                  <a:tcPr/>
                </a:tc>
                <a:tc gridSpan="2">
                  <a:txBody>
                    <a:bodyPr/>
                    <a:lstStyle/>
                    <a:p>
                      <a:pPr algn="ctr"/>
                      <a:r>
                        <a:rPr lang="en-GB" dirty="0" smtClean="0"/>
                        <a:t>Dice Score</a:t>
                      </a:r>
                      <a:endParaRPr lang="en-GB" dirty="0"/>
                    </a:p>
                  </a:txBody>
                  <a:tcPr/>
                </a:tc>
                <a:tc hMerge="1">
                  <a:txBody>
                    <a:bodyPr/>
                    <a:lstStyle/>
                    <a:p>
                      <a:endParaRPr lang="en-GB" dirty="0"/>
                    </a:p>
                  </a:txBody>
                  <a:tcPr/>
                </a:tc>
              </a:tr>
              <a:tr h="370840">
                <a:tc>
                  <a:txBody>
                    <a:bodyPr/>
                    <a:lstStyle/>
                    <a:p>
                      <a:pPr algn="ctr"/>
                      <a:endParaRPr lang="en-GB" dirty="0"/>
                    </a:p>
                  </a:txBody>
                  <a:tcPr/>
                </a:tc>
                <a:tc>
                  <a:txBody>
                    <a:bodyPr/>
                    <a:lstStyle/>
                    <a:p>
                      <a:pPr algn="ctr"/>
                      <a:r>
                        <a:rPr lang="en-GB" dirty="0" smtClean="0"/>
                        <a:t>Synapse</a:t>
                      </a:r>
                      <a:endParaRPr lang="en-GB" dirty="0"/>
                    </a:p>
                  </a:txBody>
                  <a:tcPr/>
                </a:tc>
                <a:tc>
                  <a:txBody>
                    <a:bodyPr/>
                    <a:lstStyle/>
                    <a:p>
                      <a:pPr algn="ctr"/>
                      <a:r>
                        <a:rPr lang="en-GB" dirty="0" smtClean="0"/>
                        <a:t>ACDC</a:t>
                      </a:r>
                      <a:endParaRPr lang="en-GB" dirty="0"/>
                    </a:p>
                  </a:txBody>
                  <a:tcPr/>
                </a:tc>
              </a:tr>
              <a:tr h="370840">
                <a:tc>
                  <a:txBody>
                    <a:bodyPr/>
                    <a:lstStyle/>
                    <a:p>
                      <a:pPr algn="ctr"/>
                      <a:r>
                        <a:rPr lang="en-GB" dirty="0" smtClean="0"/>
                        <a:t>TransUNet</a:t>
                      </a:r>
                      <a:endParaRPr lang="en-GB" dirty="0"/>
                    </a:p>
                  </a:txBody>
                  <a:tcPr/>
                </a:tc>
                <a:tc>
                  <a:txBody>
                    <a:bodyPr/>
                    <a:lstStyle/>
                    <a:p>
                      <a:pPr algn="ctr"/>
                      <a:r>
                        <a:rPr lang="en-GB" dirty="0" smtClean="0"/>
                        <a:t>77.48</a:t>
                      </a:r>
                      <a:endParaRPr lang="en-GB" dirty="0"/>
                    </a:p>
                  </a:txBody>
                  <a:tcPr/>
                </a:tc>
                <a:tc>
                  <a:txBody>
                    <a:bodyPr/>
                    <a:lstStyle/>
                    <a:p>
                      <a:pPr algn="ctr"/>
                      <a:r>
                        <a:rPr lang="en-GB" dirty="0" smtClean="0"/>
                        <a:t>89.71</a:t>
                      </a:r>
                      <a:endParaRPr lang="en-GB" dirty="0"/>
                    </a:p>
                  </a:txBody>
                  <a:tcPr/>
                </a:tc>
              </a:tr>
              <a:tr h="370840">
                <a:tc>
                  <a:txBody>
                    <a:bodyPr/>
                    <a:lstStyle/>
                    <a:p>
                      <a:pPr algn="ctr"/>
                      <a:r>
                        <a:rPr lang="en-GB" dirty="0" err="1" smtClean="0"/>
                        <a:t>SwinUNet</a:t>
                      </a:r>
                      <a:endParaRPr lang="en-GB" dirty="0"/>
                    </a:p>
                  </a:txBody>
                  <a:tcPr/>
                </a:tc>
                <a:tc>
                  <a:txBody>
                    <a:bodyPr/>
                    <a:lstStyle/>
                    <a:p>
                      <a:pPr algn="ctr"/>
                      <a:r>
                        <a:rPr lang="en-GB" b="1" dirty="0" smtClean="0"/>
                        <a:t>79.13</a:t>
                      </a:r>
                      <a:endParaRPr lang="en-GB" b="1" dirty="0"/>
                    </a:p>
                  </a:txBody>
                  <a:tcPr/>
                </a:tc>
                <a:tc>
                  <a:txBody>
                    <a:bodyPr/>
                    <a:lstStyle/>
                    <a:p>
                      <a:pPr algn="ctr"/>
                      <a:r>
                        <a:rPr lang="en-GB" b="1" dirty="0" smtClean="0"/>
                        <a:t>90.00</a:t>
                      </a:r>
                      <a:endParaRPr lang="en-GB" b="1" dirty="0"/>
                    </a:p>
                  </a:txBody>
                  <a:tcPr/>
                </a:tc>
              </a:tr>
            </a:tbl>
          </a:graphicData>
        </a:graphic>
      </p:graphicFrame>
    </p:spTree>
    <p:extLst>
      <p:ext uri="{BB962C8B-B14F-4D97-AF65-F5344CB8AC3E}">
        <p14:creationId xmlns:p14="http://schemas.microsoft.com/office/powerpoint/2010/main" val="3137577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45" y="250677"/>
            <a:ext cx="9875520" cy="1356360"/>
          </a:xfrm>
        </p:spPr>
        <p:txBody>
          <a:bodyPr/>
          <a:lstStyle/>
          <a:p>
            <a:r>
              <a:rPr lang="en-GB" dirty="0" smtClean="0"/>
              <a:t>Dual </a:t>
            </a:r>
            <a:r>
              <a:rPr lang="en-GB" dirty="0" err="1" smtClean="0"/>
              <a:t>Swin</a:t>
            </a:r>
            <a:r>
              <a:rPr lang="en-GB" dirty="0" smtClean="0"/>
              <a:t> Transformer</a:t>
            </a:r>
            <a:endParaRPr lang="en-GB" dirty="0"/>
          </a:p>
        </p:txBody>
      </p:sp>
      <p:pic>
        <p:nvPicPr>
          <p:cNvPr id="4" name="Content Placeholder 3"/>
          <p:cNvPicPr>
            <a:picLocks noGrp="1" noChangeAspect="1"/>
          </p:cNvPicPr>
          <p:nvPr>
            <p:ph idx="1"/>
          </p:nvPr>
        </p:nvPicPr>
        <p:blipFill>
          <a:blip r:embed="rId2"/>
          <a:stretch>
            <a:fillRect/>
          </a:stretch>
        </p:blipFill>
        <p:spPr>
          <a:xfrm>
            <a:off x="5802596" y="381926"/>
            <a:ext cx="6008162" cy="61813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2447631"/>
              </p:ext>
            </p:extLst>
          </p:nvPr>
        </p:nvGraphicFramePr>
        <p:xfrm>
          <a:off x="567228" y="4992563"/>
          <a:ext cx="4905286" cy="1112520"/>
        </p:xfrm>
        <a:graphic>
          <a:graphicData uri="http://schemas.openxmlformats.org/drawingml/2006/table">
            <a:tbl>
              <a:tblPr firstRow="1" bandRow="1">
                <a:tableStyleId>{073A0DAA-6AF3-43AB-8588-CEC1D06C72B9}</a:tableStyleId>
              </a:tblPr>
              <a:tblGrid>
                <a:gridCol w="2452643"/>
                <a:gridCol w="2452643"/>
              </a:tblGrid>
              <a:tr h="370840">
                <a:tc>
                  <a:txBody>
                    <a:bodyPr/>
                    <a:lstStyle/>
                    <a:p>
                      <a:pPr algn="ctr"/>
                      <a:endParaRPr lang="en-GB" dirty="0"/>
                    </a:p>
                  </a:txBody>
                  <a:tcPr/>
                </a:tc>
                <a:tc>
                  <a:txBody>
                    <a:bodyPr/>
                    <a:lstStyle/>
                    <a:p>
                      <a:pPr algn="ctr"/>
                      <a:r>
                        <a:rPr lang="en-GB" dirty="0" smtClean="0"/>
                        <a:t>Dice</a:t>
                      </a:r>
                      <a:endParaRPr lang="en-GB" dirty="0"/>
                    </a:p>
                  </a:txBody>
                  <a:tcPr/>
                </a:tc>
              </a:tr>
              <a:tr h="370840">
                <a:tc>
                  <a:txBody>
                    <a:bodyPr/>
                    <a:lstStyle/>
                    <a:p>
                      <a:pPr algn="ctr"/>
                      <a:r>
                        <a:rPr lang="en-GB" dirty="0" err="1" smtClean="0"/>
                        <a:t>SwinUNet</a:t>
                      </a:r>
                      <a:endParaRPr lang="en-GB" dirty="0"/>
                    </a:p>
                  </a:txBody>
                  <a:tcPr/>
                </a:tc>
                <a:tc>
                  <a:txBody>
                    <a:bodyPr/>
                    <a:lstStyle/>
                    <a:p>
                      <a:pPr algn="ctr"/>
                      <a:r>
                        <a:rPr lang="en-GB" dirty="0" smtClean="0"/>
                        <a:t>85.3</a:t>
                      </a:r>
                      <a:endParaRPr lang="en-GB" dirty="0"/>
                    </a:p>
                  </a:txBody>
                  <a:tcPr/>
                </a:tc>
              </a:tr>
              <a:tr h="370840">
                <a:tc>
                  <a:txBody>
                    <a:bodyPr/>
                    <a:lstStyle/>
                    <a:p>
                      <a:pPr algn="ctr"/>
                      <a:r>
                        <a:rPr lang="en-GB" dirty="0" smtClean="0"/>
                        <a:t>Dual </a:t>
                      </a:r>
                      <a:r>
                        <a:rPr lang="en-GB" dirty="0" err="1" smtClean="0"/>
                        <a:t>Swin</a:t>
                      </a:r>
                      <a:r>
                        <a:rPr lang="en-GB" dirty="0" smtClean="0"/>
                        <a:t> Transformer</a:t>
                      </a:r>
                      <a:endParaRPr lang="en-GB" dirty="0"/>
                    </a:p>
                  </a:txBody>
                  <a:tcPr/>
                </a:tc>
                <a:tc>
                  <a:txBody>
                    <a:bodyPr/>
                    <a:lstStyle/>
                    <a:p>
                      <a:pPr algn="ctr"/>
                      <a:r>
                        <a:rPr lang="en-GB" b="1" dirty="0" smtClean="0"/>
                        <a:t>86.8</a:t>
                      </a:r>
                      <a:endParaRPr lang="en-GB" b="1" dirty="0"/>
                    </a:p>
                  </a:txBody>
                  <a:tcPr/>
                </a:tc>
              </a:tr>
            </a:tbl>
          </a:graphicData>
        </a:graphic>
      </p:graphicFrame>
      <p:sp>
        <p:nvSpPr>
          <p:cNvPr id="7" name="TextBox 6"/>
          <p:cNvSpPr txBox="1"/>
          <p:nvPr/>
        </p:nvSpPr>
        <p:spPr>
          <a:xfrm>
            <a:off x="512748" y="1367327"/>
            <a:ext cx="4937335" cy="3416320"/>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2D images are divided into 2 patch size, Large scale and small scale.</a:t>
            </a:r>
          </a:p>
          <a:p>
            <a:pPr marL="285750" indent="-285750">
              <a:buFont typeface="Arial" panose="020B0604020202020204" pitchFamily="34" charset="0"/>
              <a:buChar char="•"/>
            </a:pPr>
            <a:r>
              <a:rPr lang="en-GB" dirty="0" err="1" smtClean="0"/>
              <a:t>Swin</a:t>
            </a:r>
            <a:r>
              <a:rPr lang="en-GB" dirty="0" smtClean="0"/>
              <a:t> transformer layers are applied in parallel to both these inputs.</a:t>
            </a:r>
          </a:p>
          <a:p>
            <a:pPr marL="285750" indent="-285750">
              <a:buFont typeface="Arial" panose="020B0604020202020204" pitchFamily="34" charset="0"/>
              <a:buChar char="•"/>
            </a:pPr>
            <a:r>
              <a:rPr lang="en-GB" dirty="0" smtClean="0"/>
              <a:t>The result from both transformers at each layer is fused using a TIF module.</a:t>
            </a:r>
          </a:p>
          <a:p>
            <a:pPr marL="285750" indent="-285750">
              <a:buFont typeface="Arial" panose="020B0604020202020204" pitchFamily="34" charset="0"/>
              <a:buChar char="•"/>
            </a:pPr>
            <a:r>
              <a:rPr lang="en-GB" dirty="0" smtClean="0"/>
              <a:t>The result from the TIF module is used as a skip connection to the decoder.</a:t>
            </a:r>
          </a:p>
          <a:p>
            <a:pPr marL="285750" indent="-285750">
              <a:buFont typeface="Arial" panose="020B0604020202020204" pitchFamily="34" charset="0"/>
              <a:buChar char="•"/>
            </a:pPr>
            <a:r>
              <a:rPr lang="en-GB" dirty="0" smtClean="0"/>
              <a:t>The decoder uses single </a:t>
            </a:r>
            <a:r>
              <a:rPr lang="en-GB" dirty="0" err="1" smtClean="0"/>
              <a:t>swin</a:t>
            </a:r>
            <a:r>
              <a:rPr lang="en-GB" dirty="0" smtClean="0"/>
              <a:t> transformers at each layer.</a:t>
            </a:r>
          </a:p>
          <a:p>
            <a:r>
              <a:rPr lang="en-GB" dirty="0" smtClean="0"/>
              <a:t>The Dual </a:t>
            </a:r>
            <a:r>
              <a:rPr lang="en-GB" dirty="0" err="1" smtClean="0"/>
              <a:t>swin</a:t>
            </a:r>
            <a:r>
              <a:rPr lang="en-GB" dirty="0" smtClean="0"/>
              <a:t> transformer was compared against </a:t>
            </a:r>
            <a:r>
              <a:rPr lang="en-GB" dirty="0" err="1" smtClean="0"/>
              <a:t>Swin</a:t>
            </a:r>
            <a:r>
              <a:rPr lang="en-GB" dirty="0" smtClean="0"/>
              <a:t> </a:t>
            </a:r>
            <a:r>
              <a:rPr lang="en-GB" dirty="0" err="1" smtClean="0"/>
              <a:t>Unet</a:t>
            </a:r>
            <a:r>
              <a:rPr lang="en-GB" dirty="0" smtClean="0"/>
              <a:t> on the </a:t>
            </a:r>
            <a:r>
              <a:rPr lang="en-GB" dirty="0" err="1" smtClean="0"/>
              <a:t>PolyP</a:t>
            </a:r>
            <a:r>
              <a:rPr lang="en-GB" dirty="0" smtClean="0"/>
              <a:t> segmentation task.</a:t>
            </a:r>
            <a:endParaRPr lang="en-GB" dirty="0"/>
          </a:p>
        </p:txBody>
      </p:sp>
    </p:spTree>
    <p:extLst>
      <p:ext uri="{BB962C8B-B14F-4D97-AF65-F5344CB8AC3E}">
        <p14:creationId xmlns:p14="http://schemas.microsoft.com/office/powerpoint/2010/main" val="1768491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UTNet</a:t>
            </a:r>
            <a:endParaRPr lang="en-GB" dirty="0"/>
          </a:p>
        </p:txBody>
      </p:sp>
      <p:pic>
        <p:nvPicPr>
          <p:cNvPr id="4" name="Content Placeholder 3"/>
          <p:cNvPicPr>
            <a:picLocks noGrp="1" noChangeAspect="1"/>
          </p:cNvPicPr>
          <p:nvPr>
            <p:ph idx="1"/>
          </p:nvPr>
        </p:nvPicPr>
        <p:blipFill>
          <a:blip r:embed="rId2"/>
          <a:stretch>
            <a:fillRect/>
          </a:stretch>
        </p:blipFill>
        <p:spPr>
          <a:xfrm>
            <a:off x="3255947" y="1722739"/>
            <a:ext cx="8332149" cy="4575649"/>
          </a:xfrm>
          <a:prstGeom prst="rect">
            <a:avLst/>
          </a:prstGeom>
        </p:spPr>
      </p:pic>
      <p:sp>
        <p:nvSpPr>
          <p:cNvPr id="5" name="TextBox 4"/>
          <p:cNvSpPr txBox="1"/>
          <p:nvPr/>
        </p:nvSpPr>
        <p:spPr>
          <a:xfrm>
            <a:off x="350377" y="1965960"/>
            <a:ext cx="2905569" cy="2585323"/>
          </a:xfrm>
          <a:prstGeom prst="rect">
            <a:avLst/>
          </a:prstGeom>
          <a:noFill/>
        </p:spPr>
        <p:txBody>
          <a:bodyPr wrap="square" rtlCol="0">
            <a:spAutoFit/>
          </a:bodyPr>
          <a:lstStyle/>
          <a:p>
            <a:r>
              <a:rPr lang="en-GB" dirty="0" smtClean="0"/>
              <a:t>The model was tested for medical image segmentation tasks (CMI dataset) and performed the best when compared with purely CNN architectures.</a:t>
            </a:r>
          </a:p>
          <a:p>
            <a:r>
              <a:rPr lang="en-GB" dirty="0" smtClean="0"/>
              <a:t>It was not compared with other Transformer architectures.</a:t>
            </a:r>
            <a:endParaRPr lang="en-GB" dirty="0"/>
          </a:p>
        </p:txBody>
      </p:sp>
    </p:spTree>
    <p:extLst>
      <p:ext uri="{BB962C8B-B14F-4D97-AF65-F5344CB8AC3E}">
        <p14:creationId xmlns:p14="http://schemas.microsoft.com/office/powerpoint/2010/main" val="3946966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Tree>
    <p:extLst>
      <p:ext uri="{BB962C8B-B14F-4D97-AF65-F5344CB8AC3E}">
        <p14:creationId xmlns:p14="http://schemas.microsoft.com/office/powerpoint/2010/main" val="3745445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Origin of transformers</a:t>
            </a:r>
            <a:endParaRPr lang="en-GB" dirty="0"/>
          </a:p>
        </p:txBody>
      </p:sp>
    </p:spTree>
    <p:extLst>
      <p:ext uri="{BB962C8B-B14F-4D97-AF65-F5344CB8AC3E}">
        <p14:creationId xmlns:p14="http://schemas.microsoft.com/office/powerpoint/2010/main" val="4253662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Statement</a:t>
            </a:r>
            <a:endParaRPr lang="en-GB" dirty="0"/>
          </a:p>
        </p:txBody>
      </p:sp>
      <p:sp>
        <p:nvSpPr>
          <p:cNvPr id="3" name="Content Placeholder 2"/>
          <p:cNvSpPr>
            <a:spLocks noGrp="1"/>
          </p:cNvSpPr>
          <p:nvPr>
            <p:ph idx="1"/>
          </p:nvPr>
        </p:nvSpPr>
        <p:spPr/>
        <p:txBody>
          <a:bodyPr/>
          <a:lstStyle/>
          <a:p>
            <a:r>
              <a:rPr lang="en-GB" dirty="0" smtClean="0"/>
              <a:t>Sequential models, Language modelling used to be modelled using</a:t>
            </a:r>
          </a:p>
          <a:p>
            <a:pPr lvl="1"/>
            <a:r>
              <a:rPr lang="en-GB" dirty="0" smtClean="0"/>
              <a:t>Recurrent Neural Networks</a:t>
            </a:r>
          </a:p>
          <a:p>
            <a:pPr lvl="1"/>
            <a:r>
              <a:rPr lang="en-GB" dirty="0" smtClean="0"/>
              <a:t>Gated Recurrent</a:t>
            </a:r>
          </a:p>
          <a:p>
            <a:pPr lvl="1"/>
            <a:r>
              <a:rPr lang="en-GB" dirty="0" smtClean="0"/>
              <a:t>Long Short term memory etc.</a:t>
            </a:r>
          </a:p>
          <a:p>
            <a:r>
              <a:rPr lang="en-GB" dirty="0" smtClean="0"/>
              <a:t>This limited the accuracy of these models since all the above models used fixed input size (e.g. 10 words). This translated into loss of contextual information during prediction and didn’t cater to long range dependencies. </a:t>
            </a:r>
            <a:endParaRPr lang="en-GB" dirty="0"/>
          </a:p>
        </p:txBody>
      </p:sp>
    </p:spTree>
    <p:extLst>
      <p:ext uri="{BB962C8B-B14F-4D97-AF65-F5344CB8AC3E}">
        <p14:creationId xmlns:p14="http://schemas.microsoft.com/office/powerpoint/2010/main" val="1376307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Motivation </a:t>
            </a:r>
            <a:endParaRPr lang="en-GB" dirty="0"/>
          </a:p>
        </p:txBody>
      </p:sp>
      <p:sp>
        <p:nvSpPr>
          <p:cNvPr id="3" name="Content Placeholder 2"/>
          <p:cNvSpPr>
            <a:spLocks noGrp="1"/>
          </p:cNvSpPr>
          <p:nvPr>
            <p:ph idx="1"/>
          </p:nvPr>
        </p:nvSpPr>
        <p:spPr/>
        <p:txBody>
          <a:bodyPr/>
          <a:lstStyle/>
          <a:p>
            <a:r>
              <a:rPr lang="en-GB" dirty="0" smtClean="0"/>
              <a:t>To cater to long range dependencies of words, a new method was proposed, the Transformer.</a:t>
            </a:r>
          </a:p>
          <a:p>
            <a:r>
              <a:rPr lang="en-GB" dirty="0" smtClean="0"/>
              <a:t>The Transformer is a </a:t>
            </a:r>
            <a:r>
              <a:rPr lang="en-GB" dirty="0"/>
              <a:t>model architecture </a:t>
            </a:r>
            <a:r>
              <a:rPr lang="en-GB" dirty="0" smtClean="0"/>
              <a:t>avoids </a:t>
            </a:r>
            <a:r>
              <a:rPr lang="en-GB" dirty="0"/>
              <a:t>recurrence and </a:t>
            </a:r>
            <a:r>
              <a:rPr lang="en-GB" dirty="0" smtClean="0"/>
              <a:t>instead relies </a:t>
            </a:r>
            <a:r>
              <a:rPr lang="en-GB" dirty="0"/>
              <a:t>entirely on an attention mechanism to draw global dependencies between input and </a:t>
            </a:r>
            <a:r>
              <a:rPr lang="en-GB" dirty="0" smtClean="0"/>
              <a:t>output.</a:t>
            </a:r>
          </a:p>
          <a:p>
            <a:r>
              <a:rPr lang="en-GB" dirty="0" smtClean="0"/>
              <a:t>The </a:t>
            </a:r>
            <a:r>
              <a:rPr lang="en-GB" dirty="0"/>
              <a:t>Transformer allows for significantly more parallelization and can reach a new state of the art </a:t>
            </a:r>
            <a:r>
              <a:rPr lang="en-GB" dirty="0" smtClean="0"/>
              <a:t>in translation quality.</a:t>
            </a:r>
          </a:p>
          <a:p>
            <a:r>
              <a:rPr lang="en-GB" dirty="0" smtClean="0"/>
              <a:t>Attention mechanism has an infinite reference window</a:t>
            </a:r>
            <a:endParaRPr lang="en-GB" dirty="0"/>
          </a:p>
        </p:txBody>
      </p:sp>
    </p:spTree>
    <p:extLst>
      <p:ext uri="{BB962C8B-B14F-4D97-AF65-F5344CB8AC3E}">
        <p14:creationId xmlns:p14="http://schemas.microsoft.com/office/powerpoint/2010/main" val="1308893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a:t>
            </a:r>
            <a:endParaRPr lang="en-GB" dirty="0"/>
          </a:p>
        </p:txBody>
      </p:sp>
      <p:pic>
        <p:nvPicPr>
          <p:cNvPr id="4" name="Content Placeholder 3"/>
          <p:cNvPicPr>
            <a:picLocks noGrp="1" noChangeAspect="1"/>
          </p:cNvPicPr>
          <p:nvPr>
            <p:ph idx="1"/>
          </p:nvPr>
        </p:nvPicPr>
        <p:blipFill>
          <a:blip r:embed="rId2"/>
          <a:stretch>
            <a:fillRect/>
          </a:stretch>
        </p:blipFill>
        <p:spPr>
          <a:xfrm>
            <a:off x="4426721" y="254235"/>
            <a:ext cx="4323345" cy="6364119"/>
          </a:xfrm>
          <a:prstGeom prst="rect">
            <a:avLst/>
          </a:prstGeom>
        </p:spPr>
      </p:pic>
      <p:sp>
        <p:nvSpPr>
          <p:cNvPr id="5" name="TextBox 4"/>
          <p:cNvSpPr txBox="1"/>
          <p:nvPr/>
        </p:nvSpPr>
        <p:spPr>
          <a:xfrm>
            <a:off x="871671" y="2110811"/>
            <a:ext cx="3119215" cy="2031325"/>
          </a:xfrm>
          <a:prstGeom prst="rect">
            <a:avLst/>
          </a:prstGeom>
          <a:noFill/>
        </p:spPr>
        <p:txBody>
          <a:bodyPr wrap="square" rtlCol="0">
            <a:spAutoFit/>
          </a:bodyPr>
          <a:lstStyle/>
          <a:p>
            <a:pPr marL="342900" indent="-342900">
              <a:buFont typeface="+mj-lt"/>
              <a:buAutoNum type="arabicPeriod"/>
            </a:pPr>
            <a:r>
              <a:rPr lang="en-GB" dirty="0" smtClean="0"/>
              <a:t>Input Embedding</a:t>
            </a:r>
          </a:p>
          <a:p>
            <a:pPr marL="342900" indent="-342900">
              <a:buFont typeface="+mj-lt"/>
              <a:buAutoNum type="arabicPeriod"/>
            </a:pPr>
            <a:r>
              <a:rPr lang="en-GB" dirty="0" smtClean="0"/>
              <a:t>Positional Encoding</a:t>
            </a:r>
          </a:p>
          <a:p>
            <a:pPr marL="342900" indent="-342900">
              <a:buFont typeface="+mj-lt"/>
              <a:buAutoNum type="arabicPeriod"/>
            </a:pPr>
            <a:r>
              <a:rPr lang="en-GB" dirty="0" smtClean="0"/>
              <a:t>Encoder Layer</a:t>
            </a:r>
          </a:p>
          <a:p>
            <a:pPr marL="800100" lvl="1" indent="-342900">
              <a:buFont typeface="+mj-lt"/>
              <a:buAutoNum type="arabicPeriod"/>
            </a:pPr>
            <a:r>
              <a:rPr lang="en-GB" dirty="0" smtClean="0"/>
              <a:t>Multi-headed Attention</a:t>
            </a:r>
          </a:p>
          <a:p>
            <a:pPr marL="800100" lvl="1" indent="-342900">
              <a:buFont typeface="+mj-lt"/>
              <a:buAutoNum type="arabicPeriod"/>
            </a:pPr>
            <a:r>
              <a:rPr lang="en-GB" dirty="0" smtClean="0"/>
              <a:t>Feed Forward</a:t>
            </a:r>
          </a:p>
          <a:p>
            <a:pPr marL="342900" indent="-342900">
              <a:buFont typeface="+mj-lt"/>
              <a:buAutoNum type="arabicPeriod"/>
            </a:pPr>
            <a:endParaRPr lang="en-GB" dirty="0"/>
          </a:p>
        </p:txBody>
      </p:sp>
    </p:spTree>
    <p:extLst>
      <p:ext uri="{BB962C8B-B14F-4D97-AF65-F5344CB8AC3E}">
        <p14:creationId xmlns:p14="http://schemas.microsoft.com/office/powerpoint/2010/main" val="4281818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980" y="1888620"/>
            <a:ext cx="9956824" cy="1919835"/>
          </a:xfrm>
        </p:spPr>
        <p:txBody>
          <a:bodyPr>
            <a:normAutofit/>
          </a:bodyPr>
          <a:lstStyle/>
          <a:p>
            <a:r>
              <a:rPr lang="en-GB" sz="4800" dirty="0" smtClean="0"/>
              <a:t>Transformers in segmentation problems</a:t>
            </a:r>
            <a:endParaRPr lang="en-GB" sz="4800" dirty="0"/>
          </a:p>
        </p:txBody>
      </p:sp>
    </p:spTree>
    <p:extLst>
      <p:ext uri="{BB962C8B-B14F-4D97-AF65-F5344CB8AC3E}">
        <p14:creationId xmlns:p14="http://schemas.microsoft.com/office/powerpoint/2010/main" val="526449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Transformers</a:t>
            </a:r>
            <a:endParaRPr lang="en-GB" dirty="0"/>
          </a:p>
        </p:txBody>
      </p:sp>
      <p:sp>
        <p:nvSpPr>
          <p:cNvPr id="3" name="Content Placeholder 2"/>
          <p:cNvSpPr>
            <a:spLocks noGrp="1"/>
          </p:cNvSpPr>
          <p:nvPr>
            <p:ph idx="1"/>
          </p:nvPr>
        </p:nvSpPr>
        <p:spPr/>
        <p:txBody>
          <a:bodyPr/>
          <a:lstStyle/>
          <a:p>
            <a:r>
              <a:rPr lang="en-GB" dirty="0" smtClean="0"/>
              <a:t>Used with CNNS</a:t>
            </a:r>
          </a:p>
          <a:p>
            <a:pPr lvl="1"/>
            <a:r>
              <a:rPr lang="en-GB" dirty="0" err="1" smtClean="0"/>
              <a:t>TransUNet</a:t>
            </a:r>
            <a:r>
              <a:rPr lang="en-GB" dirty="0" smtClean="0"/>
              <a:t>(only </a:t>
            </a:r>
            <a:r>
              <a:rPr lang="en-GB" dirty="0"/>
              <a:t>encoder</a:t>
            </a:r>
            <a:r>
              <a:rPr lang="en-GB" dirty="0" smtClean="0"/>
              <a:t>)</a:t>
            </a:r>
          </a:p>
          <a:p>
            <a:pPr lvl="1"/>
            <a:r>
              <a:rPr lang="en-GB" dirty="0"/>
              <a:t>CoTr (only encoder</a:t>
            </a:r>
            <a:r>
              <a:rPr lang="en-GB" dirty="0" smtClean="0"/>
              <a:t>) </a:t>
            </a:r>
          </a:p>
          <a:p>
            <a:pPr lvl="1"/>
            <a:r>
              <a:rPr lang="en-GB" dirty="0" err="1" smtClean="0"/>
              <a:t>UTNet</a:t>
            </a:r>
            <a:endParaRPr lang="en-GB" dirty="0" smtClean="0"/>
          </a:p>
          <a:p>
            <a:r>
              <a:rPr lang="en-GB" dirty="0" smtClean="0"/>
              <a:t>Used without CNNS</a:t>
            </a:r>
          </a:p>
          <a:p>
            <a:pPr lvl="1"/>
            <a:r>
              <a:rPr lang="en-GB" dirty="0" err="1" smtClean="0"/>
              <a:t>SwinUNet</a:t>
            </a:r>
            <a:r>
              <a:rPr lang="en-GB" dirty="0" smtClean="0"/>
              <a:t>(only </a:t>
            </a:r>
            <a:r>
              <a:rPr lang="en-GB" dirty="0"/>
              <a:t>encoder</a:t>
            </a:r>
            <a:r>
              <a:rPr lang="en-GB" dirty="0" smtClean="0"/>
              <a:t>)</a:t>
            </a:r>
          </a:p>
          <a:p>
            <a:pPr lvl="1"/>
            <a:r>
              <a:rPr lang="en-GB" dirty="0" smtClean="0"/>
              <a:t>Dual </a:t>
            </a:r>
            <a:r>
              <a:rPr lang="en-GB" dirty="0" err="1" smtClean="0"/>
              <a:t>Swin</a:t>
            </a:r>
            <a:r>
              <a:rPr lang="en-GB" dirty="0" smtClean="0"/>
              <a:t> TransUNet (DS-TransUNet)</a:t>
            </a:r>
          </a:p>
          <a:p>
            <a:pPr lvl="1"/>
            <a:r>
              <a:rPr lang="en-GB" dirty="0" err="1" smtClean="0"/>
              <a:t>UNetR</a:t>
            </a:r>
            <a:endParaRPr lang="en-GB" dirty="0" smtClean="0"/>
          </a:p>
          <a:p>
            <a:pPr lvl="1"/>
            <a:endParaRPr lang="en-GB" dirty="0"/>
          </a:p>
        </p:txBody>
      </p:sp>
    </p:spTree>
    <p:extLst>
      <p:ext uri="{BB962C8B-B14F-4D97-AF65-F5344CB8AC3E}">
        <p14:creationId xmlns:p14="http://schemas.microsoft.com/office/powerpoint/2010/main" val="1340844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TransUNet (Architecture)</a:t>
            </a:r>
            <a:endParaRPr lang="en-GB" dirty="0"/>
          </a:p>
        </p:txBody>
      </p:sp>
      <p:pic>
        <p:nvPicPr>
          <p:cNvPr id="4" name="Content Placeholder 3"/>
          <p:cNvPicPr>
            <a:picLocks noGrp="1" noChangeAspect="1"/>
          </p:cNvPicPr>
          <p:nvPr>
            <p:ph idx="1"/>
          </p:nvPr>
        </p:nvPicPr>
        <p:blipFill>
          <a:blip r:embed="rId2"/>
          <a:stretch>
            <a:fillRect/>
          </a:stretch>
        </p:blipFill>
        <p:spPr>
          <a:xfrm>
            <a:off x="1753204" y="2057400"/>
            <a:ext cx="8652254" cy="4038600"/>
          </a:xfrm>
          <a:prstGeom prst="rect">
            <a:avLst/>
          </a:prstGeom>
        </p:spPr>
      </p:pic>
    </p:spTree>
    <p:extLst>
      <p:ext uri="{BB962C8B-B14F-4D97-AF65-F5344CB8AC3E}">
        <p14:creationId xmlns:p14="http://schemas.microsoft.com/office/powerpoint/2010/main" val="785287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CoTr : Convolutional Neural Network with Transformer</a:t>
            </a:r>
            <a:endParaRPr lang="en-GB" dirty="0"/>
          </a:p>
        </p:txBody>
      </p:sp>
      <p:pic>
        <p:nvPicPr>
          <p:cNvPr id="4" name="Content Placeholder 3"/>
          <p:cNvPicPr>
            <a:picLocks noGrp="1" noChangeAspect="1"/>
          </p:cNvPicPr>
          <p:nvPr>
            <p:ph idx="1"/>
          </p:nvPr>
        </p:nvPicPr>
        <p:blipFill>
          <a:blip r:embed="rId2"/>
          <a:stretch>
            <a:fillRect/>
          </a:stretch>
        </p:blipFill>
        <p:spPr>
          <a:xfrm>
            <a:off x="1869281" y="2176462"/>
            <a:ext cx="8420100" cy="3800475"/>
          </a:xfrm>
          <a:prstGeom prst="rect">
            <a:avLst/>
          </a:prstGeom>
        </p:spPr>
      </p:pic>
    </p:spTree>
    <p:extLst>
      <p:ext uri="{BB962C8B-B14F-4D97-AF65-F5344CB8AC3E}">
        <p14:creationId xmlns:p14="http://schemas.microsoft.com/office/powerpoint/2010/main" val="2277288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Basis</Template>
  <TotalTime>1445</TotalTime>
  <Words>521</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Corbel</vt:lpstr>
      <vt:lpstr>Basis</vt:lpstr>
      <vt:lpstr>Survey</vt:lpstr>
      <vt:lpstr>Origin of transformers</vt:lpstr>
      <vt:lpstr>Problem Statement</vt:lpstr>
      <vt:lpstr>Motivation </vt:lpstr>
      <vt:lpstr>Architecture</vt:lpstr>
      <vt:lpstr>Transformers in segmentation problems</vt:lpstr>
      <vt:lpstr>Transformers</vt:lpstr>
      <vt:lpstr>TransUNet (Architecture)</vt:lpstr>
      <vt:lpstr>CoTr : Convolutional Neural Network with Transformer</vt:lpstr>
      <vt:lpstr>Difference between TransUNet &amp; CoTr</vt:lpstr>
      <vt:lpstr>UNetR</vt:lpstr>
      <vt:lpstr>Result Comparisons</vt:lpstr>
      <vt:lpstr>SwinUNet</vt:lpstr>
      <vt:lpstr>Result Comparison with TransUnet</vt:lpstr>
      <vt:lpstr>Dual Swin Transformer</vt:lpstr>
      <vt:lpstr>UTNet</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dc:title>
  <dc:creator>Microsoft account</dc:creator>
  <cp:lastModifiedBy>Microsoft account</cp:lastModifiedBy>
  <cp:revision>22</cp:revision>
  <dcterms:created xsi:type="dcterms:W3CDTF">2022-03-23T06:20:34Z</dcterms:created>
  <dcterms:modified xsi:type="dcterms:W3CDTF">2022-03-24T06:25:38Z</dcterms:modified>
</cp:coreProperties>
</file>