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8" r:id="rId2"/>
    <p:sldId id="290" r:id="rId3"/>
    <p:sldId id="338" r:id="rId4"/>
    <p:sldId id="339" r:id="rId5"/>
    <p:sldId id="340" r:id="rId6"/>
    <p:sldId id="313" r:id="rId7"/>
    <p:sldId id="348" r:id="rId8"/>
    <p:sldId id="315" r:id="rId9"/>
    <p:sldId id="349" r:id="rId10"/>
    <p:sldId id="351" r:id="rId11"/>
    <p:sldId id="353" r:id="rId12"/>
    <p:sldId id="354" r:id="rId13"/>
    <p:sldId id="360" r:id="rId14"/>
    <p:sldId id="352" r:id="rId15"/>
    <p:sldId id="356" r:id="rId16"/>
    <p:sldId id="358" r:id="rId17"/>
    <p:sldId id="3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E266661B-B5D9-4969-941A-38895954B425}">
          <p14:sldIdLst>
            <p14:sldId id="258"/>
            <p14:sldId id="290"/>
            <p14:sldId id="338"/>
            <p14:sldId id="339"/>
            <p14:sldId id="340"/>
            <p14:sldId id="313"/>
            <p14:sldId id="348"/>
            <p14:sldId id="315"/>
            <p14:sldId id="349"/>
            <p14:sldId id="351"/>
            <p14:sldId id="353"/>
            <p14:sldId id="354"/>
            <p14:sldId id="360"/>
            <p14:sldId id="352"/>
            <p14:sldId id="356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문 기렴" initials="문기" lastIdx="1" clrIdx="0">
    <p:extLst>
      <p:ext uri="{19B8F6BF-5375-455C-9EA6-DF929625EA0E}">
        <p15:presenceInfo xmlns:p15="http://schemas.microsoft.com/office/powerpoint/2012/main" xmlns="" userId="0a84f5e582197c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74353" autoAdjust="0"/>
  </p:normalViewPr>
  <p:slideViewPr>
    <p:cSldViewPr snapToGrid="0">
      <p:cViewPr varScale="1">
        <p:scale>
          <a:sx n="85" d="100"/>
          <a:sy n="85" d="100"/>
        </p:scale>
        <p:origin x="-130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F3803-FCDE-4E49-BEE8-1D0AA57BC22C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9FEC2-E03A-4AE0-A376-EF4F600C0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94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891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 epoch </a:t>
            </a:r>
            <a:r>
              <a:rPr lang="ko-KR" altLang="en-US" dirty="0"/>
              <a:t>마다 </a:t>
            </a:r>
            <a:r>
              <a:rPr lang="en-US" altLang="ko-KR" dirty="0"/>
              <a:t>checkpoint </a:t>
            </a:r>
            <a:r>
              <a:rPr lang="ko-KR" altLang="en-US" dirty="0"/>
              <a:t>저장합니다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그리고 저장한 모델의 </a:t>
            </a:r>
            <a:r>
              <a:rPr lang="en-US" altLang="ko-KR" dirty="0"/>
              <a:t>checkpoint</a:t>
            </a:r>
            <a:r>
              <a:rPr lang="ko-KR" altLang="en-US" dirty="0"/>
              <a:t>에 사용된 </a:t>
            </a:r>
            <a:r>
              <a:rPr lang="en-US" altLang="ko-KR" dirty="0"/>
              <a:t>train sample </a:t>
            </a:r>
            <a:r>
              <a:rPr lang="ko-KR" altLang="en-US" dirty="0"/>
              <a:t>마다 </a:t>
            </a:r>
            <a:r>
              <a:rPr lang="en-US" altLang="ko-KR" dirty="0" err="1"/>
              <a:t>kNN</a:t>
            </a:r>
            <a:r>
              <a:rPr lang="ko-KR" altLang="en-US" dirty="0"/>
              <a:t>을 이용해서 평균 </a:t>
            </a:r>
            <a:r>
              <a:rPr lang="en-US" altLang="ko-KR" dirty="0"/>
              <a:t>Euclidean </a:t>
            </a:r>
            <a:r>
              <a:rPr lang="ko-KR" altLang="en-US" dirty="0"/>
              <a:t>거리를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 err="1"/>
              <a:t>inferenc</a:t>
            </a:r>
            <a:r>
              <a:rPr lang="ko-KR" altLang="en-US" dirty="0"/>
              <a:t>를 시행할 때</a:t>
            </a:r>
            <a:r>
              <a:rPr lang="en-US" altLang="ko-KR" dirty="0"/>
              <a:t>, test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  <a:r>
              <a:rPr lang="ko-KR" altLang="en-US" dirty="0"/>
              <a:t>에 대해서 </a:t>
            </a:r>
            <a:r>
              <a:rPr lang="en-US" altLang="ko-KR" dirty="0"/>
              <a:t>compactness loss</a:t>
            </a:r>
            <a:r>
              <a:rPr lang="ko-KR" altLang="en-US" dirty="0"/>
              <a:t>를 계산하고</a:t>
            </a:r>
            <a:r>
              <a:rPr lang="en-US" altLang="ko-KR" dirty="0"/>
              <a:t>, </a:t>
            </a:r>
            <a:r>
              <a:rPr lang="ko-KR" altLang="en-US" dirty="0"/>
              <a:t>이 계산한 값을 위에서 계산한 평균 </a:t>
            </a:r>
            <a:r>
              <a:rPr lang="en-US" altLang="ko-KR" dirty="0"/>
              <a:t>Euclidean </a:t>
            </a:r>
            <a:r>
              <a:rPr lang="ko-KR" altLang="en-US" dirty="0"/>
              <a:t>거리로 </a:t>
            </a:r>
            <a:r>
              <a:rPr lang="en-US" altLang="ko-KR" dirty="0"/>
              <a:t>normalize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이렇게 계산한 값을 기준으로 학습을 멈출 타이밍을 생각해볼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670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제시한 방법으론 </a:t>
            </a:r>
            <a:r>
              <a:rPr lang="en-US" altLang="ko-KR" dirty="0"/>
              <a:t>elastic weight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Consolidation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입니다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noto"/>
              </a:rPr>
              <a:t>본 방법론이 제시된 배경은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~</a:t>
            </a: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8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정리하면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이렇게 하는 이유는 결국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compact loss feature adaptation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진행을 할거지만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사전 학습에서 얻어진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weight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들이 너무 많이 바뀌지는 않게 하자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라는 아이디어라고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보셔도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될것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같습니다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23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정리하면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이렇게 하는 이유는 결국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compact loss feature adaptation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을 진행을 할거지만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사전 학습에서 얻어진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weight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들이 너무 많이 바뀌지는 않게 하자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라는 아이디어라고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보셔도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noto"/>
              </a:rPr>
              <a:t>될것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 같습니다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144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790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Self</a:t>
            </a:r>
            <a:r>
              <a:rPr lang="ko-KR" altLang="en-US" dirty="0"/>
              <a:t> </a:t>
            </a:r>
            <a:r>
              <a:rPr lang="en-US" altLang="ko-KR" dirty="0"/>
              <a:t>supervised learning</a:t>
            </a:r>
            <a:r>
              <a:rPr lang="ko-KR" altLang="en-US" dirty="0"/>
              <a:t>과 </a:t>
            </a:r>
            <a:r>
              <a:rPr lang="ko-KR" altLang="en-US" dirty="0" err="1"/>
              <a:t>비교하엿을</a:t>
            </a:r>
            <a:r>
              <a:rPr lang="ko-KR" altLang="en-US" dirty="0"/>
              <a:t> 때 </a:t>
            </a:r>
            <a:r>
              <a:rPr lang="en-US" altLang="ko-KR" dirty="0" err="1"/>
              <a:t>auroc</a:t>
            </a:r>
            <a:r>
              <a:rPr lang="en-US" altLang="ko-KR" dirty="0"/>
              <a:t> </a:t>
            </a:r>
            <a:r>
              <a:rPr lang="ko-KR" altLang="en-US" dirty="0"/>
              <a:t>값들입니다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30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작은 데이터셋에서 </a:t>
            </a:r>
            <a:r>
              <a:rPr lang="en-US" altLang="ko-KR" dirty="0"/>
              <a:t>pretrained</a:t>
            </a:r>
            <a:r>
              <a:rPr lang="ko-KR" altLang="en-US" dirty="0"/>
              <a:t>된 모델을 사용하였을 때 결과값들입니다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703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21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컴퓨터 비전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imagenet</a:t>
            </a:r>
            <a:r>
              <a:rPr lang="ko-KR" altLang="en-US" dirty="0" smtClean="0"/>
              <a:t>같은 큰 </a:t>
            </a:r>
            <a:r>
              <a:rPr lang="ko-KR" altLang="en-US" dirty="0" err="1" smtClean="0"/>
              <a:t>데이터셋으로</a:t>
            </a:r>
            <a:r>
              <a:rPr lang="ko-KR" altLang="en-US" dirty="0" smtClean="0"/>
              <a:t> 사전 학습하여 사용자가 원하는 도메인에 적용하여 사용하는 일은 많습니다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이와 같이 본</a:t>
            </a:r>
            <a:r>
              <a:rPr lang="ko-KR" altLang="en-US" baseline="0" dirty="0" smtClean="0"/>
              <a:t> 논문 역시 비슷한 방법론과 다양한 기법으로 </a:t>
            </a:r>
            <a:r>
              <a:rPr lang="en-US" altLang="ko-KR" baseline="0" dirty="0" smtClean="0"/>
              <a:t>anomaly detection task</a:t>
            </a:r>
            <a:r>
              <a:rPr lang="ko-KR" altLang="en-US" baseline="0" dirty="0" smtClean="0"/>
              <a:t>를 수행하고자 합니다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5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본 논문에서 제시한 내용을 요약하면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1,2</a:t>
            </a:r>
            <a:r>
              <a:rPr lang="ko-KR" altLang="en-US" dirty="0" smtClean="0"/>
              <a:t>번 설명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/>
              <a:t>번에 대해 추가 설명을 드리자면 </a:t>
            </a:r>
            <a:r>
              <a:rPr lang="en-US" altLang="ko-KR" dirty="0"/>
              <a:t>image classification</a:t>
            </a:r>
            <a:r>
              <a:rPr lang="ko-KR" altLang="en-US" dirty="0"/>
              <a:t>을 위해 </a:t>
            </a:r>
            <a:r>
              <a:rPr lang="en-US" altLang="ko-KR" dirty="0" err="1"/>
              <a:t>softmax</a:t>
            </a:r>
            <a:r>
              <a:rPr lang="ko-KR" altLang="en-US" dirty="0"/>
              <a:t>로 학습한 모델을 다른 </a:t>
            </a:r>
            <a:r>
              <a:rPr lang="en-US" altLang="ko-KR" dirty="0" err="1"/>
              <a:t>domai</a:t>
            </a:r>
            <a:r>
              <a:rPr lang="ko-KR" altLang="en-US" dirty="0"/>
              <a:t>의 </a:t>
            </a:r>
            <a:r>
              <a:rPr lang="en-US" altLang="ko-KR" dirty="0"/>
              <a:t>anomaly </a:t>
            </a:r>
            <a:r>
              <a:rPr lang="en-US" altLang="ko-KR" dirty="0" err="1"/>
              <a:t>detectio</a:t>
            </a:r>
            <a:r>
              <a:rPr lang="ko-KR" altLang="en-US" dirty="0"/>
              <a:t>으로 사용하다 보니 </a:t>
            </a:r>
            <a:r>
              <a:rPr lang="en-US" altLang="ko-KR" dirty="0"/>
              <a:t>feature </a:t>
            </a:r>
            <a:r>
              <a:rPr lang="ko-KR" altLang="en-US" dirty="0"/>
              <a:t>분포가 맞지 않는 문제가 발생할 것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문제를 해결하기 위해 </a:t>
            </a:r>
            <a:r>
              <a:rPr lang="en-US" altLang="ko-KR" dirty="0"/>
              <a:t>target domain</a:t>
            </a:r>
            <a:r>
              <a:rPr lang="ko-KR" altLang="en-US" dirty="0"/>
              <a:t>에 대해 추가로 </a:t>
            </a:r>
            <a:r>
              <a:rPr lang="en-US" altLang="ko-KR" dirty="0"/>
              <a:t>fine tuning </a:t>
            </a:r>
            <a:r>
              <a:rPr lang="ko-KR" altLang="en-US" dirty="0"/>
              <a:t>까지 적용하겠다는 의미입니다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622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하지만 단순히 방금 언급한 방법으로 진행하게 되면 문제가 발생합니다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그걸 여실히 보여주는 예시가 </a:t>
            </a:r>
            <a:r>
              <a:rPr lang="en-US" altLang="ko-KR" dirty="0" smtClean="0"/>
              <a:t>anomaly</a:t>
            </a:r>
            <a:r>
              <a:rPr lang="en-US" altLang="ko-KR" baseline="0" dirty="0" smtClean="0"/>
              <a:t> detection</a:t>
            </a:r>
            <a:r>
              <a:rPr lang="ko-KR" altLang="en-US" baseline="0" dirty="0" smtClean="0"/>
              <a:t>에서 유명한 </a:t>
            </a:r>
            <a:r>
              <a:rPr lang="en-US" altLang="ko-KR" baseline="0" dirty="0" smtClean="0"/>
              <a:t>one-class classification task</a:t>
            </a:r>
            <a:r>
              <a:rPr lang="ko-KR" altLang="en-US" baseline="0" dirty="0" smtClean="0"/>
              <a:t>에 해당하는 </a:t>
            </a:r>
            <a:r>
              <a:rPr lang="en-US" altLang="ko-KR" baseline="0" dirty="0" smtClean="0"/>
              <a:t>deep </a:t>
            </a:r>
            <a:r>
              <a:rPr lang="en-US" altLang="ko-KR" baseline="0" dirty="0" err="1" smtClean="0"/>
              <a:t>svdd</a:t>
            </a:r>
            <a:r>
              <a:rPr lang="ko-KR" altLang="en-US" baseline="0" dirty="0" smtClean="0"/>
              <a:t>라는 모델이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deep </a:t>
            </a:r>
            <a:r>
              <a:rPr lang="en-US" altLang="ko-KR" baseline="0" dirty="0" err="1" smtClean="0"/>
              <a:t>svdd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모델은</a:t>
            </a:r>
            <a:r>
              <a:rPr lang="en-US" altLang="ko-KR" baseline="0" dirty="0" smtClean="0"/>
              <a:t>~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/>
              <a:t>deep </a:t>
            </a:r>
            <a:r>
              <a:rPr lang="en-US" altLang="ko-KR" dirty="0" err="1"/>
              <a:t>svdd</a:t>
            </a:r>
            <a:r>
              <a:rPr lang="ko-KR" altLang="en-US" dirty="0"/>
              <a:t>는 이 문제점을 해결하기 위해서 </a:t>
            </a:r>
            <a:r>
              <a:rPr lang="ko-KR" altLang="en-US" dirty="0" err="1"/>
              <a:t>편향값을</a:t>
            </a:r>
            <a:r>
              <a:rPr lang="ko-KR" altLang="en-US" dirty="0"/>
              <a:t> 지움으로써 해결했지만</a:t>
            </a:r>
            <a:r>
              <a:rPr lang="en-US" altLang="ko-KR" dirty="0"/>
              <a:t>, </a:t>
            </a:r>
            <a:r>
              <a:rPr lang="ko-KR" altLang="en-US" dirty="0"/>
              <a:t>결과적으로 외부 데이터셋으로 학습한 </a:t>
            </a:r>
            <a:r>
              <a:rPr lang="en-US" altLang="ko-KR" dirty="0"/>
              <a:t>train model </a:t>
            </a:r>
            <a:r>
              <a:rPr lang="ko-KR" altLang="en-US" dirty="0"/>
              <a:t>사용이 제한되어 본 논문에선 채택하지 않음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76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번은 외부 데이터셋으로 </a:t>
            </a:r>
            <a:r>
              <a:rPr lang="ko-KR" altLang="en-US" dirty="0" err="1"/>
              <a:t>사전학습된</a:t>
            </a:r>
            <a:r>
              <a:rPr lang="ko-KR" altLang="en-US" dirty="0"/>
              <a:t> 모델 혹은 </a:t>
            </a:r>
            <a:r>
              <a:rPr lang="en-US" altLang="ko-KR" dirty="0"/>
              <a:t>deep </a:t>
            </a:r>
            <a:r>
              <a:rPr lang="en-US" altLang="ko-KR" dirty="0" err="1"/>
              <a:t>svdd</a:t>
            </a:r>
            <a:r>
              <a:rPr lang="ko-KR" altLang="en-US" dirty="0"/>
              <a:t>처럼 </a:t>
            </a:r>
            <a:r>
              <a:rPr lang="en-US" altLang="ko-KR" dirty="0"/>
              <a:t>autoencoder</a:t>
            </a:r>
            <a:r>
              <a:rPr lang="ko-KR" altLang="en-US" dirty="0"/>
              <a:t>를 사용하여 </a:t>
            </a:r>
            <a:r>
              <a:rPr lang="en-US" altLang="ko-KR" dirty="0"/>
              <a:t>self-supervised learning</a:t>
            </a:r>
            <a:r>
              <a:rPr lang="ko-KR" altLang="en-US" dirty="0"/>
              <a:t>을 진행한 모델 중 성능이 더 나았던 외부 데이터셋으로 </a:t>
            </a:r>
            <a:r>
              <a:rPr lang="ko-KR" altLang="en-US" dirty="0" err="1"/>
              <a:t>사전학습된</a:t>
            </a:r>
            <a:r>
              <a:rPr lang="ko-KR" altLang="en-US" dirty="0"/>
              <a:t> 모델을 사용함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번은 </a:t>
            </a:r>
            <a:r>
              <a:rPr lang="en-US" altLang="ko-KR" dirty="0"/>
              <a:t>1</a:t>
            </a:r>
            <a:r>
              <a:rPr lang="ko-KR" altLang="en-US" dirty="0"/>
              <a:t>번에서 선택한 모델을 </a:t>
            </a:r>
            <a:r>
              <a:rPr lang="en-US" altLang="ko-KR" dirty="0"/>
              <a:t>target domain</a:t>
            </a:r>
            <a:r>
              <a:rPr lang="ko-KR" altLang="en-US" dirty="0"/>
              <a:t>으로 </a:t>
            </a:r>
            <a:r>
              <a:rPr lang="en-US" altLang="ko-KR" dirty="0"/>
              <a:t>fine tuning </a:t>
            </a:r>
            <a:r>
              <a:rPr lang="ko-KR" altLang="en-US" dirty="0"/>
              <a:t>하는 것을 의미함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번은 </a:t>
            </a:r>
            <a:r>
              <a:rPr lang="en-US" altLang="ko-KR" dirty="0"/>
              <a:t>2</a:t>
            </a:r>
            <a:r>
              <a:rPr lang="ko-KR" altLang="en-US" dirty="0"/>
              <a:t>번에서 학습한 모델에 </a:t>
            </a:r>
            <a:r>
              <a:rPr lang="en-US" altLang="ko-KR" dirty="0"/>
              <a:t>test data</a:t>
            </a:r>
            <a:r>
              <a:rPr lang="ko-KR" altLang="en-US" dirty="0"/>
              <a:t>를 넣고 나온 결과를 통해서 </a:t>
            </a:r>
            <a:r>
              <a:rPr lang="en-US" altLang="ko-KR" dirty="0"/>
              <a:t>normal data</a:t>
            </a:r>
            <a:r>
              <a:rPr lang="ko-KR" altLang="en-US" dirty="0"/>
              <a:t>들의 밀집도를 체크하고 낮은 밀집도를 가지는 지역은 높은 </a:t>
            </a:r>
            <a:r>
              <a:rPr lang="en-US" altLang="ko-KR" dirty="0"/>
              <a:t>anomaly score</a:t>
            </a:r>
            <a:r>
              <a:rPr lang="ko-KR" altLang="en-US" dirty="0"/>
              <a:t>를 매기도록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방금 언급한 내용들은 뒤에서 다시 설명하겠습니다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70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anomaly detection,</a:t>
            </a:r>
            <a:r>
              <a:rPr lang="ko-KR" altLang="en-US" dirty="0"/>
              <a:t> </a:t>
            </a:r>
            <a:r>
              <a:rPr lang="en-US" altLang="ko-KR" dirty="0"/>
              <a:t>segmentation</a:t>
            </a:r>
            <a:r>
              <a:rPr lang="ko-KR" altLang="en-US" dirty="0"/>
              <a:t>의 학습 </a:t>
            </a:r>
            <a:r>
              <a:rPr lang="en-US" altLang="ko-KR" dirty="0"/>
              <a:t>baseline</a:t>
            </a:r>
            <a:r>
              <a:rPr lang="ko-KR" altLang="en-US" dirty="0"/>
              <a:t>을 </a:t>
            </a:r>
            <a:r>
              <a:rPr lang="ko-KR" altLang="en-US" dirty="0" err="1"/>
              <a:t>소개할겁니다</a:t>
            </a:r>
            <a:r>
              <a:rPr lang="en-US" altLang="ko-KR" dirty="0"/>
              <a:t>. </a:t>
            </a:r>
            <a:r>
              <a:rPr lang="ko-KR" altLang="en-US" dirty="0"/>
              <a:t>먼저 </a:t>
            </a:r>
            <a:r>
              <a:rPr lang="en-US" altLang="ko-KR" dirty="0"/>
              <a:t>anomaly detection</a:t>
            </a:r>
            <a:r>
              <a:rPr lang="ko-KR" altLang="en-US" dirty="0"/>
              <a:t>의 경우입니다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Train dataset</a:t>
            </a:r>
            <a:r>
              <a:rPr lang="ko-KR" altLang="en-US" dirty="0"/>
              <a:t>은 </a:t>
            </a:r>
            <a:r>
              <a:rPr lang="en-US" altLang="ko-KR" dirty="0"/>
              <a:t>normal data</a:t>
            </a:r>
            <a:r>
              <a:rPr lang="ko-KR" altLang="en-US" dirty="0"/>
              <a:t>로만 이루어져 있으며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Detection</a:t>
            </a:r>
            <a:r>
              <a:rPr lang="ko-KR" altLang="en-US" dirty="0"/>
              <a:t>의 </a:t>
            </a:r>
            <a:r>
              <a:rPr lang="en-US" altLang="ko-KR" dirty="0"/>
              <a:t>baseline network</a:t>
            </a:r>
            <a:r>
              <a:rPr lang="ko-KR" altLang="en-US" dirty="0"/>
              <a:t>는 </a:t>
            </a:r>
            <a:r>
              <a:rPr lang="en-US" altLang="ko-KR" dirty="0"/>
              <a:t>Deep Nearest Neighbors</a:t>
            </a:r>
            <a:r>
              <a:rPr lang="ko-KR" altLang="en-US" dirty="0"/>
              <a:t>를 사용했으며</a:t>
            </a:r>
            <a:r>
              <a:rPr lang="en-US" altLang="ko-KR" dirty="0"/>
              <a:t>, Deep Nearest Neighbors</a:t>
            </a:r>
            <a:r>
              <a:rPr lang="ko-KR" altLang="en-US" dirty="0"/>
              <a:t>에 대해 간단히 말씀드리면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</a:t>
            </a:r>
            <a:r>
              <a:rPr lang="en-US" altLang="ko-KR" dirty="0"/>
              <a:t> epoch</a:t>
            </a:r>
            <a:r>
              <a:rPr lang="ko-KR" altLang="en-US" dirty="0"/>
              <a:t>별 </a:t>
            </a:r>
            <a:r>
              <a:rPr lang="en-US" altLang="ko-KR" dirty="0"/>
              <a:t>model</a:t>
            </a:r>
            <a:r>
              <a:rPr lang="ko-KR" altLang="en-US" dirty="0"/>
              <a:t>의 </a:t>
            </a:r>
            <a:r>
              <a:rPr lang="en-US" altLang="ko-KR" dirty="0"/>
              <a:t>Train feature</a:t>
            </a:r>
            <a:r>
              <a:rPr lang="ko-KR" altLang="en-US" dirty="0"/>
              <a:t>들을 </a:t>
            </a:r>
            <a:r>
              <a:rPr lang="en-US" altLang="ko-KR" dirty="0" err="1"/>
              <a:t>kNN</a:t>
            </a:r>
            <a:r>
              <a:rPr lang="en-US" altLang="ko-KR" dirty="0"/>
              <a:t> scoring, </a:t>
            </a:r>
            <a:r>
              <a:rPr lang="ko-KR" altLang="en-US" dirty="0"/>
              <a:t>즉 각 </a:t>
            </a:r>
            <a:r>
              <a:rPr lang="en-US" altLang="ko-KR" dirty="0"/>
              <a:t>train feature</a:t>
            </a:r>
            <a:r>
              <a:rPr lang="ko-KR" altLang="en-US" dirty="0"/>
              <a:t>에 대해서 서로</a:t>
            </a:r>
            <a:r>
              <a:rPr lang="en-US" altLang="ko-KR" dirty="0"/>
              <a:t> </a:t>
            </a:r>
            <a:r>
              <a:rPr lang="ko-KR" altLang="en-US" dirty="0"/>
              <a:t>간의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거리가 가장 가까운 </a:t>
            </a:r>
            <a:r>
              <a:rPr lang="en-US" altLang="ko-KR" dirty="0" err="1"/>
              <a:t>featur</a:t>
            </a:r>
            <a:r>
              <a:rPr lang="ko-KR" altLang="en-US" dirty="0"/>
              <a:t>를 찾고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 값을 </a:t>
            </a:r>
            <a:r>
              <a:rPr lang="en-US" altLang="ko-KR" dirty="0"/>
              <a:t>anomaly score</a:t>
            </a:r>
            <a:r>
              <a:rPr lang="ko-KR" altLang="en-US" dirty="0"/>
              <a:t>로 사용하는 모델입니다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 extractor</a:t>
            </a:r>
            <a:r>
              <a:rPr lang="ko-KR" altLang="en-US" dirty="0"/>
              <a:t>는 </a:t>
            </a:r>
            <a:r>
              <a:rPr lang="en-US" altLang="ko-KR" dirty="0" err="1"/>
              <a:t>imageNet</a:t>
            </a:r>
            <a:r>
              <a:rPr lang="ko-KR" altLang="en-US" dirty="0"/>
              <a:t>으로 사전학습한 </a:t>
            </a:r>
            <a:r>
              <a:rPr lang="en-US" altLang="ko-KR" dirty="0" err="1"/>
              <a:t>resnet</a:t>
            </a:r>
            <a:r>
              <a:rPr lang="en-US" altLang="ko-KR" dirty="0"/>
              <a:t> 50</a:t>
            </a:r>
            <a:r>
              <a:rPr lang="ko-KR" altLang="en-US" dirty="0"/>
              <a:t>부터 </a:t>
            </a:r>
            <a:r>
              <a:rPr lang="en-US" altLang="ko-KR" dirty="0"/>
              <a:t>152</a:t>
            </a:r>
            <a:r>
              <a:rPr lang="ko-KR" altLang="en-US" dirty="0"/>
              <a:t>들을 사용하였습니다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44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anomaly segmentation</a:t>
            </a:r>
            <a:r>
              <a:rPr lang="ko-KR" altLang="en-US" dirty="0"/>
              <a:t>의 </a:t>
            </a:r>
            <a:r>
              <a:rPr lang="en-US" altLang="ko-KR" dirty="0"/>
              <a:t>baseline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해당 모델을 </a:t>
            </a:r>
            <a:r>
              <a:rPr lang="en-US" altLang="ko-KR" dirty="0"/>
              <a:t>semantic pyramid anomaly detection </a:t>
            </a:r>
            <a:r>
              <a:rPr lang="ko-KR" altLang="en-US" dirty="0"/>
              <a:t>이라고 </a:t>
            </a:r>
            <a:r>
              <a:rPr lang="ko-KR" altLang="en-US" dirty="0" err="1"/>
              <a:t>이름지었으며</a:t>
            </a:r>
            <a:r>
              <a:rPr lang="en-US" altLang="ko-KR" dirty="0"/>
              <a:t>, </a:t>
            </a:r>
            <a:r>
              <a:rPr lang="ko-KR" altLang="en-US" dirty="0"/>
              <a:t>마찬가지로 </a:t>
            </a:r>
            <a:r>
              <a:rPr lang="en-US" altLang="ko-KR" dirty="0"/>
              <a:t>feature extractor</a:t>
            </a:r>
            <a:r>
              <a:rPr lang="ko-KR" altLang="en-US" dirty="0"/>
              <a:t>는 앞서 소개한 </a:t>
            </a:r>
            <a:r>
              <a:rPr lang="en-US" altLang="ko-KR" dirty="0"/>
              <a:t>anomaly detection</a:t>
            </a:r>
            <a:r>
              <a:rPr lang="ko-KR" altLang="en-US" dirty="0"/>
              <a:t>과 동일합니다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Segmentation </a:t>
            </a:r>
            <a:r>
              <a:rPr lang="ko-KR" altLang="en-US" dirty="0"/>
              <a:t>과정을 소개해드리면</a:t>
            </a:r>
            <a:r>
              <a:rPr lang="en-US" altLang="ko-KR" dirty="0"/>
              <a:t>, abnormal</a:t>
            </a:r>
            <a:r>
              <a:rPr lang="ko-KR" altLang="en-US" dirty="0"/>
              <a:t>한 이미지가 들어오면 </a:t>
            </a:r>
            <a:r>
              <a:rPr lang="en-US" altLang="ko-KR" dirty="0"/>
              <a:t>feature extractor</a:t>
            </a:r>
            <a:r>
              <a:rPr lang="ko-KR" altLang="en-US" dirty="0"/>
              <a:t>의 처음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block</a:t>
            </a:r>
            <a:r>
              <a:rPr lang="ko-KR" altLang="en-US" dirty="0"/>
              <a:t>에서 </a:t>
            </a:r>
            <a:r>
              <a:rPr lang="en-US" altLang="ko-KR" dirty="0"/>
              <a:t>spatial</a:t>
            </a:r>
            <a:r>
              <a:rPr lang="ko-KR" altLang="en-US" dirty="0"/>
              <a:t>할 정보를 가진 </a:t>
            </a:r>
            <a:r>
              <a:rPr lang="en-US" altLang="ko-KR" dirty="0"/>
              <a:t>feature map</a:t>
            </a:r>
            <a:r>
              <a:rPr lang="ko-KR" altLang="en-US" dirty="0"/>
              <a:t>을 추출합니다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이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block</a:t>
            </a:r>
            <a:r>
              <a:rPr lang="ko-KR" altLang="en-US" dirty="0"/>
              <a:t>과 연결된 </a:t>
            </a:r>
            <a:r>
              <a:rPr lang="en-US" altLang="ko-KR" dirty="0"/>
              <a:t>descriptor</a:t>
            </a:r>
            <a:r>
              <a:rPr lang="ko-KR" altLang="en-US" dirty="0"/>
              <a:t>에게 추출한 </a:t>
            </a:r>
            <a:r>
              <a:rPr lang="en-US" altLang="ko-KR" dirty="0"/>
              <a:t>feature map</a:t>
            </a:r>
            <a:r>
              <a:rPr lang="ko-KR" altLang="en-US" dirty="0"/>
              <a:t>을 전달하여 </a:t>
            </a:r>
            <a:r>
              <a:rPr lang="en-US" altLang="ko-KR" dirty="0" err="1"/>
              <a:t>concat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descriptor</a:t>
            </a:r>
            <a:r>
              <a:rPr lang="ko-KR" altLang="en-US" dirty="0"/>
              <a:t>는 </a:t>
            </a:r>
            <a:r>
              <a:rPr lang="en-US" altLang="ko-KR" dirty="0" err="1"/>
              <a:t>Unet</a:t>
            </a:r>
            <a:r>
              <a:rPr lang="ko-KR" altLang="en-US" dirty="0"/>
              <a:t> 구조에서 </a:t>
            </a:r>
            <a:r>
              <a:rPr lang="en-US" altLang="ko-KR" dirty="0"/>
              <a:t>decoder </a:t>
            </a:r>
            <a:r>
              <a:rPr lang="ko-KR" altLang="en-US" dirty="0"/>
              <a:t>역할을 수행하는 부분이라고 생각하시면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이렇게 받아온 </a:t>
            </a:r>
            <a:r>
              <a:rPr lang="en-US" altLang="ko-KR" dirty="0"/>
              <a:t>feature map</a:t>
            </a:r>
            <a:r>
              <a:rPr lang="ko-KR" altLang="en-US" dirty="0"/>
              <a:t>을 가지고 </a:t>
            </a:r>
            <a:r>
              <a:rPr lang="en-US" altLang="ko-KR" dirty="0"/>
              <a:t>descriptor</a:t>
            </a:r>
            <a:r>
              <a:rPr lang="ko-KR" altLang="en-US" dirty="0"/>
              <a:t>는 </a:t>
            </a:r>
            <a:r>
              <a:rPr lang="en-US" altLang="ko-KR" dirty="0"/>
              <a:t>pixel </a:t>
            </a:r>
            <a:r>
              <a:rPr lang="ko-KR" altLang="en-US" dirty="0"/>
              <a:t>간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/>
              <a:t>거리를 계산하여 높은 </a:t>
            </a:r>
            <a:r>
              <a:rPr lang="en-US" altLang="ko-KR" dirty="0" err="1"/>
              <a:t>knn</a:t>
            </a:r>
            <a:r>
              <a:rPr lang="en-US" altLang="ko-KR" dirty="0"/>
              <a:t> </a:t>
            </a:r>
            <a:r>
              <a:rPr lang="ko-KR" altLang="en-US" dirty="0" err="1"/>
              <a:t>거리값을</a:t>
            </a:r>
            <a:r>
              <a:rPr lang="ko-KR" altLang="en-US" dirty="0"/>
              <a:t> 가진 </a:t>
            </a:r>
            <a:r>
              <a:rPr lang="en-US" altLang="ko-KR" dirty="0"/>
              <a:t>pixel</a:t>
            </a:r>
            <a:r>
              <a:rPr lang="ko-KR" altLang="en-US" dirty="0"/>
              <a:t>들을 결과값으로 </a:t>
            </a:r>
            <a:r>
              <a:rPr lang="en-US" altLang="ko-KR" dirty="0"/>
              <a:t>return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207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그리고 앞서 설명한 </a:t>
            </a:r>
            <a:r>
              <a:rPr lang="en-US" altLang="ko-KR" dirty="0"/>
              <a:t>anomaly detection</a:t>
            </a:r>
            <a:r>
              <a:rPr lang="ko-KR" altLang="en-US" dirty="0"/>
              <a:t>에 대해 </a:t>
            </a:r>
            <a:r>
              <a:rPr lang="en-US" altLang="ko-KR" dirty="0"/>
              <a:t>baseline</a:t>
            </a:r>
            <a:r>
              <a:rPr lang="ko-KR" altLang="en-US" dirty="0"/>
              <a:t>만 소개해드렸는데요</a:t>
            </a:r>
            <a:r>
              <a:rPr lang="en-US" altLang="ko-KR" dirty="0"/>
              <a:t>, </a:t>
            </a:r>
            <a:r>
              <a:rPr lang="ko-KR" altLang="en-US" dirty="0"/>
              <a:t>지금부터는 </a:t>
            </a:r>
            <a:r>
              <a:rPr lang="en-US" altLang="ko-KR" dirty="0"/>
              <a:t>feature adaptation</a:t>
            </a:r>
            <a:r>
              <a:rPr lang="ko-KR" altLang="en-US" dirty="0"/>
              <a:t>을 어떻게 사용하였고</a:t>
            </a:r>
            <a:r>
              <a:rPr lang="en-US" altLang="ko-KR" dirty="0"/>
              <a:t>, </a:t>
            </a:r>
            <a:r>
              <a:rPr lang="ko-KR" altLang="en-US" dirty="0"/>
              <a:t>초반에 언급한 </a:t>
            </a:r>
            <a:r>
              <a:rPr lang="en-US" altLang="ko-KR" dirty="0"/>
              <a:t>hypersphere collapse</a:t>
            </a:r>
            <a:r>
              <a:rPr lang="ko-KR" altLang="en-US" dirty="0"/>
              <a:t>를 어떻게 극복하였는지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보시는 화면은 </a:t>
            </a:r>
            <a:r>
              <a:rPr lang="en-US" altLang="ko-KR" dirty="0"/>
              <a:t>anomaly detection </a:t>
            </a:r>
            <a:r>
              <a:rPr lang="ko-KR" altLang="en-US" dirty="0"/>
              <a:t>학습에서 </a:t>
            </a:r>
            <a:r>
              <a:rPr lang="en-US" altLang="ko-KR" dirty="0"/>
              <a:t>feature adaptation</a:t>
            </a:r>
            <a:r>
              <a:rPr lang="ko-KR" altLang="en-US" dirty="0"/>
              <a:t>을 진행하는 과정을 간략히 정리한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Target Domain</a:t>
            </a:r>
            <a:r>
              <a:rPr lang="ko-KR" altLang="en-US" dirty="0"/>
              <a:t>의 </a:t>
            </a:r>
            <a:r>
              <a:rPr lang="en-US" altLang="ko-KR" dirty="0"/>
              <a:t>normal sample</a:t>
            </a:r>
            <a:r>
              <a:rPr lang="ko-KR" altLang="en-US" dirty="0"/>
              <a:t>들을 이미 </a:t>
            </a:r>
            <a:r>
              <a:rPr lang="ko-KR" altLang="en-US" dirty="0" err="1"/>
              <a:t>사전학습된</a:t>
            </a:r>
            <a:r>
              <a:rPr lang="ko-KR" altLang="en-US" dirty="0"/>
              <a:t>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ko-KR" altLang="en-US" dirty="0"/>
              <a:t>모델에 넣어 맨 우측에 보이는</a:t>
            </a:r>
            <a:r>
              <a:rPr lang="en-US" altLang="ko-KR" dirty="0"/>
              <a:t> compactness loss</a:t>
            </a:r>
            <a:r>
              <a:rPr lang="ko-KR" altLang="en-US" dirty="0"/>
              <a:t>로 학습을 진행합니다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Compactness loss</a:t>
            </a:r>
            <a:r>
              <a:rPr lang="ko-KR" altLang="en-US" dirty="0"/>
              <a:t>는 </a:t>
            </a:r>
            <a:r>
              <a:rPr lang="en-US" altLang="ko-KR" dirty="0"/>
              <a:t>deep </a:t>
            </a:r>
            <a:r>
              <a:rPr lang="en-US" altLang="ko-KR" dirty="0" err="1"/>
              <a:t>svdd</a:t>
            </a:r>
            <a:r>
              <a:rPr lang="ko-KR" altLang="en-US" dirty="0"/>
              <a:t>에서 사용한 목적 함수와 같습니다</a:t>
            </a:r>
            <a:r>
              <a:rPr lang="en-US" altLang="ko-KR" dirty="0"/>
              <a:t>. </a:t>
            </a:r>
            <a:r>
              <a:rPr lang="ko-KR" altLang="en-US" dirty="0"/>
              <a:t>결국 </a:t>
            </a:r>
            <a:r>
              <a:rPr lang="en-US" altLang="ko-KR" dirty="0"/>
              <a:t>c</a:t>
            </a:r>
            <a:r>
              <a:rPr lang="ko-KR" altLang="en-US" dirty="0"/>
              <a:t>를 학습 전에 </a:t>
            </a:r>
            <a:r>
              <a:rPr lang="en-US" altLang="ko-KR" dirty="0"/>
              <a:t>normal minibatch</a:t>
            </a:r>
            <a:r>
              <a:rPr lang="ko-KR" altLang="en-US" dirty="0"/>
              <a:t>를 </a:t>
            </a:r>
            <a:r>
              <a:rPr lang="ko-KR" altLang="en-US" dirty="0" err="1"/>
              <a:t>사전학습된</a:t>
            </a:r>
            <a:r>
              <a:rPr lang="ko-KR" altLang="en-US" dirty="0"/>
              <a:t> </a:t>
            </a:r>
            <a:r>
              <a:rPr lang="en-US" altLang="ko-KR" dirty="0"/>
              <a:t>pretrained </a:t>
            </a:r>
            <a:r>
              <a:rPr lang="ko-KR" altLang="en-US" dirty="0"/>
              <a:t>모델에 넣어</a:t>
            </a:r>
            <a:r>
              <a:rPr lang="en-US" altLang="ko-KR" dirty="0"/>
              <a:t> </a:t>
            </a:r>
            <a:r>
              <a:rPr lang="ko-KR" altLang="en-US" dirty="0"/>
              <a:t>나온 </a:t>
            </a:r>
            <a:r>
              <a:rPr lang="en-US" altLang="ko-KR" dirty="0"/>
              <a:t>feature</a:t>
            </a:r>
            <a:r>
              <a:rPr lang="ko-KR" altLang="en-US" dirty="0"/>
              <a:t>들의 평균값으로 설정합니다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normal data</a:t>
            </a:r>
            <a:r>
              <a:rPr lang="ko-KR" altLang="en-US" dirty="0"/>
              <a:t>들을 감싸는 </a:t>
            </a:r>
            <a:r>
              <a:rPr lang="en-US" altLang="ko-KR" dirty="0"/>
              <a:t>hypersphere</a:t>
            </a:r>
            <a:r>
              <a:rPr lang="ko-KR" altLang="en-US" dirty="0"/>
              <a:t>의 중심이 되는 것이죠</a:t>
            </a:r>
            <a:r>
              <a:rPr lang="en-US" altLang="ko-KR" dirty="0"/>
              <a:t>. </a:t>
            </a:r>
            <a:r>
              <a:rPr lang="ko-KR" altLang="en-US" dirty="0"/>
              <a:t>그래서 학습 중에 들어오는 </a:t>
            </a:r>
            <a:r>
              <a:rPr lang="en-US" altLang="ko-KR" dirty="0"/>
              <a:t>normal sample</a:t>
            </a:r>
            <a:r>
              <a:rPr lang="ko-KR" altLang="en-US" dirty="0"/>
              <a:t>들의 </a:t>
            </a:r>
            <a:r>
              <a:rPr lang="en-US" altLang="ko-KR" dirty="0"/>
              <a:t>feature</a:t>
            </a:r>
            <a:r>
              <a:rPr lang="ko-KR" altLang="en-US" dirty="0"/>
              <a:t>가 이 중심과 가까워지도록 하는 것이 학습의 목표입니다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단순히 이렇게 진행하게 되면 </a:t>
            </a:r>
            <a:r>
              <a:rPr lang="en-US" altLang="ko-KR" dirty="0"/>
              <a:t>hypersphere collapse</a:t>
            </a:r>
            <a:r>
              <a:rPr lang="ko-KR" altLang="en-US" dirty="0"/>
              <a:t>를 방지하긴 힘듭니다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제시한 방법으로</a:t>
            </a:r>
            <a:r>
              <a:rPr lang="en-US" altLang="ko-KR" dirty="0"/>
              <a:t>, simple early stopping</a:t>
            </a:r>
            <a:r>
              <a:rPr lang="ko-KR" altLang="en-US" dirty="0"/>
              <a:t>을 적용하였습니다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Hypersphere </a:t>
            </a:r>
            <a:r>
              <a:rPr lang="en-US" altLang="ko-KR" dirty="0" err="1"/>
              <a:t>collaps</a:t>
            </a:r>
            <a:r>
              <a:rPr lang="ko-KR" altLang="en-US" dirty="0"/>
              <a:t>를 막는 효과적인 방법으로 학습 </a:t>
            </a:r>
            <a:r>
              <a:rPr lang="ko-KR" altLang="en-US" dirty="0" err="1"/>
              <a:t>에폭을</a:t>
            </a:r>
            <a:r>
              <a:rPr lang="ko-KR" altLang="en-US" dirty="0"/>
              <a:t> 빠르게 중단하는 것입니다</a:t>
            </a:r>
            <a:r>
              <a:rPr lang="en-US" altLang="ko-KR" dirty="0"/>
              <a:t>. </a:t>
            </a:r>
            <a:r>
              <a:rPr lang="ko-KR" altLang="en-US" dirty="0"/>
              <a:t>본 논문에선 </a:t>
            </a:r>
            <a:r>
              <a:rPr lang="en-US" altLang="ko-KR" dirty="0"/>
              <a:t>CIFAR 10 Dataset</a:t>
            </a:r>
            <a:r>
              <a:rPr lang="ko-KR" altLang="en-US" dirty="0"/>
              <a:t>을 가지고 학습하였을 때 </a:t>
            </a:r>
            <a:r>
              <a:rPr lang="en-US" altLang="ko-KR" dirty="0"/>
              <a:t>15 epoch</a:t>
            </a:r>
            <a:r>
              <a:rPr lang="ko-KR" altLang="en-US" dirty="0"/>
              <a:t>에서 중단하였다고 언급되어 있었습니다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실험을 통해서 데이터 셋 크기가 클수록 </a:t>
            </a:r>
            <a:r>
              <a:rPr lang="en-US" altLang="ko-KR" dirty="0"/>
              <a:t>epoch </a:t>
            </a:r>
            <a:r>
              <a:rPr lang="ko-KR" altLang="en-US" dirty="0"/>
              <a:t>수를 </a:t>
            </a:r>
            <a:r>
              <a:rPr lang="ko-KR" altLang="en-US" dirty="0" err="1"/>
              <a:t>적게하는</a:t>
            </a:r>
            <a:r>
              <a:rPr lang="ko-KR" altLang="en-US" dirty="0"/>
              <a:t> 것이 효과적이라고 언급되어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단순히 이렇게 적용한다면 </a:t>
            </a:r>
            <a:r>
              <a:rPr lang="en-US" altLang="ko-KR" dirty="0" err="1"/>
              <a:t>imagenet</a:t>
            </a:r>
            <a:r>
              <a:rPr lang="ko-KR" altLang="en-US" dirty="0"/>
              <a:t>으로 학습된 모델의 </a:t>
            </a:r>
            <a:r>
              <a:rPr lang="en-US" altLang="ko-KR" dirty="0"/>
              <a:t>hyperparameter</a:t>
            </a:r>
            <a:r>
              <a:rPr lang="ko-KR" altLang="en-US" dirty="0"/>
              <a:t>에 의존적이므로 추가 </a:t>
            </a:r>
            <a:r>
              <a:rPr lang="en-US" altLang="ko-KR" dirty="0"/>
              <a:t>early stopping </a:t>
            </a:r>
            <a:r>
              <a:rPr lang="ko-KR" altLang="en-US" dirty="0"/>
              <a:t>방법을 제시하였습니다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9FEC2-E03A-4AE0-A376-EF4F600C0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2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52453B91-811F-448D-BF18-A124A15E35A5}"/>
              </a:ext>
            </a:extLst>
          </p:cNvPr>
          <p:cNvCxnSpPr/>
          <p:nvPr userDrawn="1"/>
        </p:nvCxnSpPr>
        <p:spPr>
          <a:xfrm flipV="1">
            <a:off x="831851" y="2447110"/>
            <a:ext cx="105156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6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F3853-045D-40B1-82A2-45D776B2E9AC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1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C7ED-5BF3-4D03-B896-DAF14C40C429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9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1851" y="1491296"/>
            <a:ext cx="10515600" cy="955812"/>
          </a:xfrm>
        </p:spPr>
        <p:txBody>
          <a:bodyPr anchor="ctr" anchorCtr="0">
            <a:normAutofit/>
          </a:bodyPr>
          <a:lstStyle>
            <a:lvl1pPr>
              <a:defRPr sz="4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 flipV="1">
            <a:off x="831851" y="2447110"/>
            <a:ext cx="10515600" cy="29227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370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29623" y="195944"/>
            <a:ext cx="11332755" cy="761999"/>
          </a:xfrm>
        </p:spPr>
        <p:txBody>
          <a:bodyPr>
            <a:normAutofit/>
          </a:bodyPr>
          <a:lstStyle>
            <a:lvl1pPr>
              <a:defRPr sz="3200" b="1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29623" y="1271451"/>
            <a:ext cx="11332755" cy="5033555"/>
          </a:xfrm>
        </p:spPr>
        <p:txBody>
          <a:bodyPr>
            <a:normAutofit/>
          </a:bodyPr>
          <a:lstStyle>
            <a:lvl1pPr marL="266700" indent="-266700" latinLnBrk="0">
              <a:buSzPct val="100000"/>
              <a:buFont typeface="Wingdings 2" panose="05020102010507070707" pitchFamily="18" charset="2"/>
              <a:buChar char=""/>
              <a:defRPr sz="24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  <a:lvl2pPr marL="685800" indent="-228600" latinLnBrk="0">
              <a:buFont typeface="Wingdings 2" panose="05020102010507070707" pitchFamily="18" charset="2"/>
              <a:buChar char=""/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2pPr>
            <a:lvl3pPr marL="1143000" indent="-228600" latinLnBrk="0">
              <a:buFont typeface="Calibri" panose="020F0502020204030204" pitchFamily="34" charset="0"/>
              <a:buChar char="‒"/>
              <a:defRPr sz="18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3pPr>
            <a:lvl4pPr marL="1600200" indent="-228600" latinLnBrk="0">
              <a:buFont typeface="맑은 고딕" panose="020B0503020000020004" pitchFamily="50" charset="-127"/>
              <a:buChar char="〮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4pPr>
            <a:lvl5pPr marL="2057400" indent="-228600" latinLnBrk="0">
              <a:buFont typeface="Wingdings 2" panose="05020102010507070707" pitchFamily="18" charset="2"/>
              <a:buChar char=""/>
              <a:defRPr sz="16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30370"/>
            <a:ext cx="3151777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29623" y="969537"/>
            <a:ext cx="1133275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422010" y="6365966"/>
            <a:ext cx="2124585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xmlns="" id="{0BFBA2F3-F217-4997-92FF-83F32F4CB0DC}"/>
              </a:ext>
            </a:extLst>
          </p:cNvPr>
          <p:cNvCxnSpPr/>
          <p:nvPr userDrawn="1"/>
        </p:nvCxnSpPr>
        <p:spPr>
          <a:xfrm>
            <a:off x="429623" y="969537"/>
            <a:ext cx="11332755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1968B5BD-7639-4CB1-9C99-B85F5A0377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422010" y="6365966"/>
            <a:ext cx="2124585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96D90-1A0C-4670-BB78-48B232EF3EED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98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D312-FD9F-42DF-A41F-79D2D6FCCFFE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93FE-21E4-4CBA-98A7-40F152473B5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7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4D4AE-924E-460B-90D3-F4B7C0D5F8E2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24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FF2B-25BB-429C-A6B2-359C6B75F068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61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37FB-2700-4EDB-98DB-0207F05EBC6C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09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EED21-1ECB-41CD-A690-9F83AA2A7757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ECCF3-1E80-4EFC-B9F8-E76FB6BDBE51}" type="datetime1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06103-5126-4115-869A-A1AF11FD5C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5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1" r:id="rId12"/>
    <p:sldLayoutId id="2147483662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1226344" y="1481771"/>
            <a:ext cx="9739312" cy="955812"/>
          </a:xfrm>
        </p:spPr>
        <p:txBody>
          <a:bodyPr>
            <a:normAutofit fontScale="90000"/>
          </a:bodyPr>
          <a:lstStyle/>
          <a:p>
            <a:r>
              <a:rPr lang="en-US" altLang="ko-KR" sz="3200" b="1" dirty="0">
                <a:latin typeface="+mj-ea"/>
              </a:rPr>
              <a:t>PANDA: Adapting Pretrained Features for Anomaly Detection and Segmentation</a:t>
            </a:r>
            <a:endParaRPr lang="ko-KR" altLang="en-US" sz="3200" b="1" dirty="0">
              <a:latin typeface="+mj-ea"/>
              <a:ea typeface="+mj-ea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667000" y="3822428"/>
            <a:ext cx="7367588" cy="1934760"/>
          </a:xfrm>
        </p:spPr>
        <p:txBody>
          <a:bodyPr>
            <a:noAutofit/>
          </a:bodyPr>
          <a:lstStyle/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Ki-</a:t>
            </a:r>
            <a:r>
              <a:rPr lang="en-US" altLang="ko-KR" sz="1800" dirty="0" err="1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Ryum</a:t>
            </a:r>
            <a:r>
              <a:rPr lang="en-US" altLang="ko-KR" sz="1800" dirty="0">
                <a:latin typeface="Malgun Gothic Semilight" panose="020B0502040204020203" pitchFamily="34" charset="-127"/>
                <a:ea typeface="Malgun Gothic Semilight" panose="020B0502040204020203" pitchFamily="34" charset="-127"/>
                <a:cs typeface="Malgun Gothic Semilight" panose="020B0502040204020203" pitchFamily="34" charset="-127"/>
              </a:rPr>
              <a:t> Moon</a:t>
            </a:r>
          </a:p>
          <a:p>
            <a:pPr lvl="0" algn="r" latinLnBrk="0">
              <a:lnSpc>
                <a:spcPct val="100000"/>
              </a:lnSpc>
              <a:defRPr/>
            </a:pPr>
            <a:endParaRPr lang="en-US" altLang="ko-KR" sz="1800" dirty="0">
              <a:latin typeface="KoPub돋움체 Bold" panose="00000800000000000000" pitchFamily="2" charset="-127"/>
              <a:ea typeface="KoPub돋움체 Bold" panose="00000800000000000000" pitchFamily="2" charset="-127"/>
              <a:cs typeface="Calibri" panose="020F0502020204030204" pitchFamily="34" charset="0"/>
            </a:endParaRP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Division of AI Computer Science &amp; Engineering</a:t>
            </a:r>
          </a:p>
          <a:p>
            <a:pPr lvl="0" algn="r" latinLnBrk="0">
              <a:lnSpc>
                <a:spcPct val="100000"/>
              </a:lnSpc>
              <a:defRPr/>
            </a:pPr>
            <a:r>
              <a:rPr lang="en-US" altLang="ko-KR" sz="1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Kyonggi University</a:t>
            </a:r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9" t="71892" r="3525"/>
          <a:stretch/>
        </p:blipFill>
        <p:spPr>
          <a:xfrm>
            <a:off x="1840508" y="6365966"/>
            <a:ext cx="1593439" cy="4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1BE70066-198C-4AD9-8843-CD24E533F186}"/>
                  </a:ext>
                </a:extLst>
              </p:cNvPr>
              <p:cNvSpPr txBox="1"/>
              <p:nvPr/>
            </p:nvSpPr>
            <p:spPr>
              <a:xfrm>
                <a:off x="419100" y="1161246"/>
                <a:ext cx="11353800" cy="5847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Sample-wise early stopping (PANDA-SES)</a:t>
                </a: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기존 문제점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: 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앞서 설명한 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PANDA-early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의 문제점을 보완하고자 제시함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</a:t>
                </a:r>
              </a:p>
              <a:p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5 epoch 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간격으로 모델의 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checkpoint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를 저장함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 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2,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……</m:t>
                    </m:r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T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) 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</m:oMath>
                </a14:m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: model checkpoint)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마찬가지로 각 모델에 사용한 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train sample(all normal data)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들의 </a:t>
                </a:r>
                <a:r>
                  <a:rPr lang="en-US" altLang="ko-KR" dirty="0" err="1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kNN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을 이용한 </a:t>
                </a:r>
                <a:r>
                  <a:rPr lang="ko-KR" altLang="en-US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평균 </a:t>
                </a:r>
                <a:r>
                  <a:rPr lang="en-US" altLang="ko-KR" b="0" i="0" u="sng" dirty="0">
                    <a:solidFill>
                      <a:srgbClr val="FF0000"/>
                    </a:solidFill>
                    <a:effectLst/>
                    <a:latin typeface="Apple SD Gothic Neo"/>
                  </a:rPr>
                  <a:t>Euclidean </a:t>
                </a:r>
                <a:r>
                  <a:rPr lang="ko-KR" altLang="en-US" b="0" i="0" u="sng" dirty="0">
                    <a:solidFill>
                      <a:srgbClr val="FF0000"/>
                    </a:solidFill>
                    <a:effectLst/>
                    <a:latin typeface="Apple SD Gothic Neo"/>
                  </a:rPr>
                  <a:t>거리를 계산</a:t>
                </a:r>
                <a:r>
                  <a:rPr lang="en-US" altLang="ko-KR" b="0" i="0" dirty="0">
                    <a:effectLst/>
                    <a:latin typeface="Apple SD Gothic Neo"/>
                  </a:rPr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pple SD Gothic Neo"/>
                    <a:ea typeface="+mj-ea"/>
                    <a:cs typeface="Arial" panose="020B0604020202020204" pitchFamily="34" charset="0"/>
                  </a:rPr>
                  <a:t>Inference</a:t>
                </a:r>
                <a:r>
                  <a:rPr lang="ko-KR" altLang="en-US" dirty="0">
                    <a:latin typeface="Apple SD Gothic Neo"/>
                    <a:ea typeface="+mj-ea"/>
                    <a:cs typeface="Arial" panose="020B0604020202020204" pitchFamily="34" charset="0"/>
                  </a:rPr>
                  <a:t>를 시행할 때</a:t>
                </a:r>
                <a:r>
                  <a:rPr lang="en-US" altLang="ko-KR" dirty="0">
                    <a:latin typeface="Apple SD Gothic Neo"/>
                    <a:ea typeface="+mj-ea"/>
                    <a:cs typeface="Arial" panose="020B0604020202020204" pitchFamily="34" charset="0"/>
                  </a:rPr>
                  <a:t>, target</a:t>
                </a:r>
                <a:r>
                  <a:rPr lang="ko-KR" altLang="en-US" dirty="0">
                    <a:latin typeface="Apple SD Gothic Neo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en-US" altLang="ko-KR" dirty="0">
                    <a:latin typeface="Apple SD Gothic Neo"/>
                    <a:ea typeface="+mj-ea"/>
                    <a:cs typeface="Arial" panose="020B0604020202020204" pitchFamily="34" charset="0"/>
                  </a:rPr>
                  <a:t>Image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를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위에서 저장한 각 모델에 넣고 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compactness loss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를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계산함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Compactness loss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값에 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2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번에서 계산한 </a:t>
                </a:r>
                <a:r>
                  <a:rPr lang="en-US" altLang="ko-KR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sample </a:t>
                </a:r>
                <a:r>
                  <a:rPr lang="ko-KR" altLang="en-US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별 평균 </a:t>
                </a:r>
                <a:r>
                  <a:rPr lang="en-US" altLang="ko-KR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Euclidean </a:t>
                </a:r>
                <a:r>
                  <a:rPr lang="ko-KR" altLang="en-US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거리로 </a:t>
                </a:r>
                <a:r>
                  <a:rPr lang="en-US" altLang="ko-KR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Normalize</a:t>
                </a:r>
                <a:r>
                  <a:rPr lang="ko-KR" altLang="en-US" u="sng" dirty="0">
                    <a:solidFill>
                      <a:srgbClr val="FF0000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함</a:t>
                </a:r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.</a:t>
                </a:r>
                <a:r>
                  <a:rPr lang="ko-KR" altLang="en-US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</a:t>
                </a:r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endParaRPr lang="en-US" altLang="ko-KR" dirty="0">
                  <a:solidFill>
                    <a:srgbClr val="000000"/>
                  </a:solidFill>
                  <a:latin typeface="noto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285750" indent="-285750">
                  <a:buFontTx/>
                  <a:buChar char="-"/>
                </a:pPr>
                <a:endParaRPr lang="en-US" altLang="ko-KR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ko-KR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  </a:t>
                </a:r>
              </a:p>
              <a:p>
                <a:endParaRPr lang="en-US" altLang="ko-KR" sz="2500" dirty="0">
                  <a:latin typeface="+mj-ea"/>
                  <a:ea typeface="+mj-ea"/>
                </a:endParaRPr>
              </a:p>
              <a:p>
                <a:endParaRPr lang="en-US" altLang="ko-KR" sz="2500" dirty="0">
                  <a:latin typeface="+mj-ea"/>
                  <a:ea typeface="+mj-ea"/>
                </a:endParaRPr>
              </a:p>
              <a:p>
                <a:pPr marL="285750" indent="-285750">
                  <a:buFontTx/>
                  <a:buChar char="-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BE70066-198C-4AD9-8843-CD24E533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1161246"/>
                <a:ext cx="11353800" cy="5847755"/>
              </a:xfrm>
              <a:prstGeom prst="rect">
                <a:avLst/>
              </a:prstGeom>
              <a:blipFill>
                <a:blip r:embed="rId3"/>
                <a:stretch>
                  <a:fillRect l="-483" t="-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20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1858625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Continual Learning (PANDA-EWC)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Continual Learning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이란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-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배경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Transfer Learning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은 이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가 바뀌는 상황에서의 효율적인 학습 방법인데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기존에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Source Task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를 </a:t>
            </a:r>
            <a:r>
              <a:rPr lang="ko-KR" altLang="en-US" i="0" dirty="0" smtClean="0">
                <a:solidFill>
                  <a:srgbClr val="333333"/>
                </a:solidFill>
                <a:effectLst/>
                <a:latin typeface="Apple SD Gothic Neo"/>
              </a:rPr>
              <a:t>   </a:t>
            </a:r>
            <a:endParaRPr lang="en-US" altLang="ko-KR" i="0" dirty="0" smtClean="0">
              <a:solidFill>
                <a:srgbClr val="333333"/>
              </a:solidFill>
              <a:effectLst/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en-US" altLang="ko-KR" dirty="0" smtClean="0">
                <a:solidFill>
                  <a:srgbClr val="333333"/>
                </a:solidFill>
                <a:latin typeface="Apple SD Gothic Neo"/>
              </a:rPr>
              <a:t>            </a:t>
            </a:r>
            <a:r>
              <a:rPr lang="ko-KR" altLang="en-US" i="0" dirty="0" smtClean="0">
                <a:solidFill>
                  <a:srgbClr val="333333"/>
                </a:solidFill>
                <a:effectLst/>
                <a:latin typeface="Apple SD Gothic Neo"/>
              </a:rPr>
              <a:t>위해 학습시킨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모델을 가져와서 내가 원하는 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pple SD Gothic Neo"/>
              </a:rPr>
              <a:t>Target Task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pple SD Gothic Neo"/>
              </a:rPr>
              <a:t>의 학습에 사용하는 방식</a:t>
            </a:r>
            <a:endParaRPr lang="en-US" altLang="ko-KR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-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문제점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이렇게 학습하게 되면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다른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학습하다 보니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원래 학습시킨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 대해 까먹는다는    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               </a:t>
            </a:r>
            <a:r>
              <a:rPr lang="en-US" altLang="ko-KR" dirty="0" smtClean="0">
                <a:solidFill>
                  <a:srgbClr val="333333"/>
                </a:solidFill>
                <a:latin typeface="Apple SD Gothic Neo"/>
              </a:rPr>
              <a:t> </a:t>
            </a:r>
            <a:r>
              <a:rPr lang="ko-KR" altLang="en-US" dirty="0" smtClean="0">
                <a:solidFill>
                  <a:srgbClr val="333333"/>
                </a:solidFill>
                <a:latin typeface="Apple SD Gothic Neo"/>
              </a:rPr>
              <a:t>일이 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발생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각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위한 모델을 다 따로 저장할 수도 있겠지만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하나의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Model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로 여러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를                       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                </a:t>
            </a:r>
            <a:r>
              <a:rPr lang="ko-KR" altLang="en-US" b="0" i="0" dirty="0" smtClean="0">
                <a:solidFill>
                  <a:srgbClr val="333333"/>
                </a:solidFill>
                <a:effectLst/>
                <a:latin typeface="Apple SD Gothic Neo"/>
              </a:rPr>
              <a:t>처리하려는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Approach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에서는 치명적인 약점으로 작용함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.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  <a:sym typeface="Wingdings" panose="05000000000000000000" pitchFamily="2" charset="2"/>
              </a:rPr>
              <a:t>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Apple SD Gothic Neo"/>
              </a:rPr>
              <a:t>Catastrophic forgetting (Semantic </a:t>
            </a:r>
            <a:r>
              <a:rPr lang="en-US" altLang="ko-KR" b="0" i="0" u="sng" dirty="0" smtClean="0">
                <a:solidFill>
                  <a:srgbClr val="FF0000"/>
                </a:solidFill>
                <a:effectLst/>
                <a:latin typeface="Apple SD Gothic Neo"/>
              </a:rPr>
              <a:t>Draft)</a:t>
            </a: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pPr algn="just"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     -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Apple SD Gothic Neo"/>
              </a:rPr>
              <a:t>이러한 문제점의 해결 방법으로 제시된 것이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Apple SD Gothic Neo"/>
              </a:rPr>
              <a:t>Continual Learning</a:t>
            </a:r>
            <a:r>
              <a:rPr lang="ko-KR" altLang="en-US" dirty="0">
                <a:solidFill>
                  <a:srgbClr val="333333"/>
                </a:solidFill>
                <a:latin typeface="Apple SD Gothic Neo"/>
              </a:rPr>
              <a:t>으로</a:t>
            </a:r>
            <a:r>
              <a:rPr lang="en-US" altLang="ko-KR" dirty="0">
                <a:solidFill>
                  <a:srgbClr val="333333"/>
                </a:solidFill>
                <a:latin typeface="Apple SD Gothic Neo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       '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하나의 모델을 조금씩 업그레이드 시키면서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여러 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Task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Apple SD Gothic Neo"/>
              </a:rPr>
              <a:t>를 처리할 수 있도록 만드는 방법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Apple SD Gothic Neo"/>
              </a:rPr>
              <a:t>’</a:t>
            </a:r>
            <a:r>
              <a:rPr lang="ko-KR" altLang="en-US" b="1" dirty="0">
                <a:solidFill>
                  <a:srgbClr val="333333"/>
                </a:solidFill>
                <a:latin typeface="Apple SD Gothic Neo"/>
              </a:rPr>
              <a:t>을 의미함</a:t>
            </a:r>
            <a:r>
              <a:rPr lang="en-US" altLang="ko-KR" b="1" dirty="0">
                <a:solidFill>
                  <a:srgbClr val="333333"/>
                </a:solidFill>
                <a:latin typeface="Apple SD Gothic Neo"/>
              </a:rPr>
              <a:t>.</a:t>
            </a:r>
            <a:endParaRPr lang="en-US" altLang="ko-KR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Apple SD Gothic Ne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31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18586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Continual Learning (PANDA-EWC)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     따라서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, Continual Learning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에서 아이디어를 착안하여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Elastic Weight Consolidation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를 제안함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1.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학습 시작 전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사용할 사전학습 모델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(pretrained </a:t>
            </a:r>
            <a:r>
              <a:rPr lang="en-US" altLang="ko-KR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ResNet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)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불러와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개의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mini-batch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로 사전 학습함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2.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이어서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모든 가중치 매개변수에 대해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Fisher information matrix F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를 계산함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    3.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이 작업은 사전 학습이 끝날 때 한 번만 수행되어야 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 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00FEF420-8C18-4E98-B54C-A95327F33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037729"/>
            <a:ext cx="5067300" cy="95250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A6ECBC1E-D454-4178-A434-37378B6A99A5}"/>
              </a:ext>
            </a:extLst>
          </p:cNvPr>
          <p:cNvCxnSpPr/>
          <p:nvPr/>
        </p:nvCxnSpPr>
        <p:spPr>
          <a:xfrm>
            <a:off x="6038850" y="4513979"/>
            <a:ext cx="67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090A19F-7F7A-405B-A869-D418D9485F05}"/>
              </a:ext>
            </a:extLst>
          </p:cNvPr>
          <p:cNvSpPr txBox="1"/>
          <p:nvPr/>
        </p:nvSpPr>
        <p:spPr>
          <a:xfrm>
            <a:off x="7458075" y="3839525"/>
            <a:ext cx="444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간단히 설명하면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= Likelihood</a:t>
            </a:r>
            <a:r>
              <a:rPr lang="ko-KR" altLang="en-US" dirty="0"/>
              <a:t> 함수를 두 번 미분한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=  </a:t>
            </a:r>
            <a:r>
              <a:rPr lang="ko-KR" altLang="en-US" dirty="0"/>
              <a:t>관측 값으로 주어진 </a:t>
            </a:r>
            <a:r>
              <a:rPr lang="en-US" altLang="ko-KR" dirty="0"/>
              <a:t>theta</a:t>
            </a:r>
            <a:r>
              <a:rPr lang="ko-KR" altLang="en-US" dirty="0"/>
              <a:t>의 휘어진 정도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B45A257-262C-4449-A054-B1727B948F2D}"/>
                  </a:ext>
                </a:extLst>
              </p:cNvPr>
              <p:cNvSpPr txBox="1"/>
              <p:nvPr/>
            </p:nvSpPr>
            <p:spPr>
              <a:xfrm>
                <a:off x="3338512" y="5734979"/>
                <a:ext cx="601980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가 크다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곡률 정도가 높음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즉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규제가 필요한 상황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45A257-262C-4449-A054-B1727B948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512" y="5734979"/>
                <a:ext cx="6019800" cy="374526"/>
              </a:xfrm>
              <a:prstGeom prst="rect">
                <a:avLst/>
              </a:prstGeom>
              <a:blipFill>
                <a:blip r:embed="rId4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887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185862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Continual Learning (PANDA-EWC)</a:t>
            </a:r>
          </a:p>
          <a:p>
            <a:pPr algn="just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noto"/>
              </a:rPr>
              <a:t>     최종 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Loss</a:t>
            </a:r>
            <a:r>
              <a:rPr lang="ko-KR" altLang="en-US" dirty="0">
                <a:solidFill>
                  <a:srgbClr val="000000"/>
                </a:solidFill>
                <a:latin typeface="noto"/>
              </a:rPr>
              <a:t>는 다음과 같음</a:t>
            </a:r>
            <a:r>
              <a:rPr lang="en-US" altLang="ko-KR" dirty="0">
                <a:solidFill>
                  <a:srgbClr val="000000"/>
                </a:solidFill>
                <a:latin typeface="noto"/>
              </a:rPr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2B45A257-262C-4449-A054-B1727B948F2D}"/>
                  </a:ext>
                </a:extLst>
              </p:cNvPr>
              <p:cNvSpPr txBox="1"/>
              <p:nvPr/>
            </p:nvSpPr>
            <p:spPr>
              <a:xfrm>
                <a:off x="4058602" y="4010598"/>
                <a:ext cx="428529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ko-KR" altLang="en-US" dirty="0"/>
                  <a:t>가 크다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가중치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규제가 필요한 상황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45A257-262C-4449-A054-B1727B948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02" y="4010598"/>
                <a:ext cx="4285298" cy="374526"/>
              </a:xfrm>
              <a:prstGeom prst="rect">
                <a:avLst/>
              </a:prstGeom>
              <a:blipFill>
                <a:blip r:embed="rId3"/>
                <a:stretch>
                  <a:fillRect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39012A54-5051-4AC8-BB56-3E77BC411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3005137"/>
            <a:ext cx="4781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02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075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Sample-wise early stopping (PANDA-SES), Continual Learning(PANDA-EWC)</a:t>
            </a:r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9721E0B-23F0-4FFF-8432-5653B4140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4387"/>
            <a:ext cx="12192000" cy="374236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4B23B44E-F1FE-4235-B1AA-5BC0033889F4}"/>
              </a:ext>
            </a:extLst>
          </p:cNvPr>
          <p:cNvCxnSpPr>
            <a:cxnSpLocks/>
          </p:cNvCxnSpPr>
          <p:nvPr/>
        </p:nvCxnSpPr>
        <p:spPr>
          <a:xfrm>
            <a:off x="4419600" y="3550129"/>
            <a:ext cx="962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94820F9-AF88-468D-9427-559BBD10A0D0}"/>
              </a:ext>
            </a:extLst>
          </p:cNvPr>
          <p:cNvSpPr txBox="1"/>
          <p:nvPr/>
        </p:nvSpPr>
        <p:spPr>
          <a:xfrm>
            <a:off x="3048000" y="4194904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Collapse </a:t>
            </a:r>
            <a:r>
              <a:rPr lang="ko-KR" altLang="en-US" sz="1500" dirty="0"/>
              <a:t>발생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xmlns="" id="{3AED8F72-5A1C-4DE4-B72B-EC9DA12D2757}"/>
              </a:ext>
            </a:extLst>
          </p:cNvPr>
          <p:cNvSpPr/>
          <p:nvPr/>
        </p:nvSpPr>
        <p:spPr>
          <a:xfrm>
            <a:off x="2852737" y="3550129"/>
            <a:ext cx="847725" cy="6078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F4A0BFF-ABEF-4C1F-8A66-DC7037822C57}"/>
              </a:ext>
            </a:extLst>
          </p:cNvPr>
          <p:cNvCxnSpPr/>
          <p:nvPr/>
        </p:nvCxnSpPr>
        <p:spPr>
          <a:xfrm>
            <a:off x="4419600" y="2890952"/>
            <a:ext cx="0" cy="13183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DA16EC2-0550-418A-900F-792CCDF7B507}"/>
              </a:ext>
            </a:extLst>
          </p:cNvPr>
          <p:cNvSpPr txBox="1"/>
          <p:nvPr/>
        </p:nvSpPr>
        <p:spPr>
          <a:xfrm>
            <a:off x="5138739" y="3484716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Collapse </a:t>
            </a:r>
            <a:r>
              <a:rPr lang="ko-KR" altLang="en-US" sz="1500" dirty="0"/>
              <a:t>발생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FA5C81B-52F1-441F-ACBB-63186E5C3C9A}"/>
              </a:ext>
            </a:extLst>
          </p:cNvPr>
          <p:cNvSpPr txBox="1"/>
          <p:nvPr/>
        </p:nvSpPr>
        <p:spPr>
          <a:xfrm>
            <a:off x="7377114" y="1954387"/>
            <a:ext cx="1752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Collapse</a:t>
            </a:r>
            <a:r>
              <a:rPr lang="ko-KR" altLang="en-US" sz="1500" dirty="0"/>
              <a:t>가 완화됨</a:t>
            </a:r>
          </a:p>
        </p:txBody>
      </p:sp>
    </p:spTree>
    <p:extLst>
      <p:ext uri="{BB962C8B-B14F-4D97-AF65-F5344CB8AC3E}">
        <p14:creationId xmlns:p14="http://schemas.microsoft.com/office/powerpoint/2010/main" val="2808980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07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Experiments Result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4DD071D-D47E-4931-B4E1-4B0FA73A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924050"/>
            <a:ext cx="109442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9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61246"/>
            <a:ext cx="1075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Experiments Result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6210724-5D4B-42BB-ACCD-5C9B30CD7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5" y="2279008"/>
            <a:ext cx="61912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14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2346579"/>
            <a:ext cx="10753725" cy="1739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Conclusion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1. </a:t>
            </a:r>
            <a:r>
              <a:rPr lang="ko-KR" altLang="en-US" dirty="0"/>
              <a:t>모든 데이터에서 </a:t>
            </a:r>
            <a:r>
              <a:rPr lang="en-US" altLang="ko-KR" dirty="0"/>
              <a:t>Pretrained feature</a:t>
            </a:r>
            <a:r>
              <a:rPr lang="ko-KR" altLang="en-US" dirty="0"/>
              <a:t>를 비교하는 방식이 </a:t>
            </a:r>
            <a:r>
              <a:rPr lang="en-US" altLang="ko-KR" dirty="0"/>
              <a:t>Self- Supervised learning </a:t>
            </a:r>
            <a:r>
              <a:rPr lang="ko-KR" altLang="en-US" dirty="0"/>
              <a:t>방식보다 우수함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2. </a:t>
            </a:r>
            <a:r>
              <a:rPr lang="ko-KR" altLang="en-US" dirty="0"/>
              <a:t>특히 </a:t>
            </a:r>
            <a:r>
              <a:rPr lang="en-US" altLang="ko-KR" dirty="0"/>
              <a:t>large dataset</a:t>
            </a:r>
            <a:r>
              <a:rPr lang="ko-KR" altLang="en-US" dirty="0"/>
              <a:t>에서는 </a:t>
            </a:r>
            <a:r>
              <a:rPr lang="en-US" altLang="ko-KR" dirty="0"/>
              <a:t>feature adaptation</a:t>
            </a:r>
            <a:r>
              <a:rPr lang="ko-KR" altLang="en-US" dirty="0"/>
              <a:t>으로 인한 성능 향상 폭이 큼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52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A61229-7547-40D2-B8B0-EDBF59382FFE}"/>
              </a:ext>
            </a:extLst>
          </p:cNvPr>
          <p:cNvSpPr txBox="1"/>
          <p:nvPr/>
        </p:nvSpPr>
        <p:spPr>
          <a:xfrm>
            <a:off x="378204" y="1250741"/>
            <a:ext cx="1130897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Computer Vision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Task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에서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,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1026" name="Picture 2" descr="Google &amp; DeepMind Researchers Revamp ImageNet | Synced">
            <a:extLst>
              <a:ext uri="{FF2B5EF4-FFF2-40B4-BE49-F238E27FC236}">
                <a16:creationId xmlns:a16="http://schemas.microsoft.com/office/drawing/2014/main" xmlns="" id="{81F12DBA-3A34-45D6-94B2-D802965B7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38" y="2638025"/>
            <a:ext cx="5611314" cy="240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BFB8BC38-044C-4FF8-B435-455660CB0720}"/>
              </a:ext>
            </a:extLst>
          </p:cNvPr>
          <p:cNvSpPr/>
          <p:nvPr/>
        </p:nvSpPr>
        <p:spPr>
          <a:xfrm>
            <a:off x="7962900" y="2638025"/>
            <a:ext cx="2886075" cy="24151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2696A9F-0C52-4683-92C5-3F61AE013815}"/>
              </a:ext>
            </a:extLst>
          </p:cNvPr>
          <p:cNvSpPr txBox="1"/>
          <p:nvPr/>
        </p:nvSpPr>
        <p:spPr>
          <a:xfrm>
            <a:off x="7860556" y="3469448"/>
            <a:ext cx="30907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Target Domain</a:t>
            </a:r>
          </a:p>
          <a:p>
            <a:pPr algn="ctr"/>
            <a:r>
              <a:rPr lang="en-US" altLang="ko-KR" sz="2500" dirty="0"/>
              <a:t>(anomaly detection)</a:t>
            </a:r>
            <a:endParaRPr lang="ko-KR" altLang="en-US" sz="25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xmlns="" id="{7C01AECB-A43E-401F-B433-C10DCF2FA1AF}"/>
              </a:ext>
            </a:extLst>
          </p:cNvPr>
          <p:cNvCxnSpPr>
            <a:stCxn id="1026" idx="3"/>
            <a:endCxn id="3" idx="1"/>
          </p:cNvCxnSpPr>
          <p:nvPr/>
        </p:nvCxnSpPr>
        <p:spPr>
          <a:xfrm>
            <a:off x="6292452" y="3840293"/>
            <a:ext cx="1670448" cy="5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1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2373491"/>
            <a:ext cx="9246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제시한 방법 정리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DCE714-BCFE-4B19-A46E-EAD096ACCE32}"/>
              </a:ext>
            </a:extLst>
          </p:cNvPr>
          <p:cNvSpPr txBox="1"/>
          <p:nvPr/>
        </p:nvSpPr>
        <p:spPr>
          <a:xfrm>
            <a:off x="847724" y="2896711"/>
            <a:ext cx="107632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Pretrained model(ImageNet)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Anomaly Detection Data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>
                <a:sym typeface="Wingdings" panose="05000000000000000000" pitchFamily="2" charset="2"/>
              </a:rPr>
              <a:t>fine tuning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u="sng" dirty="0">
                <a:solidFill>
                  <a:srgbClr val="FF0000"/>
                </a:solidFill>
                <a:sym typeface="Wingdings" panose="05000000000000000000" pitchFamily="2" charset="2"/>
              </a:rPr>
              <a:t>Feature Adaptation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dirty="0" err="1"/>
              <a:t>kNN</a:t>
            </a:r>
            <a:r>
              <a:rPr lang="en-US" altLang="ko-KR" dirty="0"/>
              <a:t>(K-Nearest Neighbor)</a:t>
            </a:r>
            <a:r>
              <a:rPr lang="ko-KR" altLang="en-US" dirty="0"/>
              <a:t>을 사용하여 </a:t>
            </a:r>
            <a:r>
              <a:rPr lang="en-US" altLang="ko-KR" dirty="0"/>
              <a:t>target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  <a:r>
              <a:rPr lang="ko-KR" altLang="en-US" dirty="0"/>
              <a:t>과 </a:t>
            </a:r>
            <a:r>
              <a:rPr lang="en-US" altLang="ko-KR" dirty="0"/>
              <a:t>test image</a:t>
            </a:r>
            <a:r>
              <a:rPr lang="ko-KR" altLang="en-US" dirty="0"/>
              <a:t>와의 거리 계산 </a:t>
            </a:r>
            <a:r>
              <a:rPr lang="en-US" altLang="ko-KR" dirty="0"/>
              <a:t> </a:t>
            </a:r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24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Introduction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111607"/>
            <a:ext cx="92461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Feature Adaptation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문제점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</a:t>
            </a: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xmlns="" id="{AEE0213B-90E0-4647-92B4-5DC7A2BC6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7" y="2610343"/>
            <a:ext cx="5768939" cy="210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6D7D00E-AB31-4544-8120-30693044F378}"/>
              </a:ext>
            </a:extLst>
          </p:cNvPr>
          <p:cNvSpPr txBox="1"/>
          <p:nvPr/>
        </p:nvSpPr>
        <p:spPr>
          <a:xfrm>
            <a:off x="2699622" y="4938236"/>
            <a:ext cx="246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Deep SVDD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xmlns="" id="{4251DD23-459F-4A55-8389-643692C877AA}"/>
              </a:ext>
            </a:extLst>
          </p:cNvPr>
          <p:cNvCxnSpPr/>
          <p:nvPr/>
        </p:nvCxnSpPr>
        <p:spPr>
          <a:xfrm>
            <a:off x="6424353" y="3772393"/>
            <a:ext cx="595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53CF2BA-2D32-44CA-87CB-B7FD36CDC142}"/>
              </a:ext>
            </a:extLst>
          </p:cNvPr>
          <p:cNvSpPr txBox="1"/>
          <p:nvPr/>
        </p:nvSpPr>
        <p:spPr>
          <a:xfrm>
            <a:off x="7564486" y="2825690"/>
            <a:ext cx="43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W</a:t>
            </a:r>
            <a:r>
              <a:rPr lang="ko-KR" altLang="en-US" dirty="0"/>
              <a:t>의 </a:t>
            </a:r>
            <a:r>
              <a:rPr lang="en-US" altLang="ko-KR" dirty="0"/>
              <a:t>parameter</a:t>
            </a:r>
            <a:r>
              <a:rPr lang="ko-KR" altLang="en-US" dirty="0"/>
              <a:t>가 모두 </a:t>
            </a:r>
            <a:r>
              <a:rPr lang="en-US" altLang="ko-KR" dirty="0"/>
              <a:t>0</a:t>
            </a:r>
            <a:r>
              <a:rPr lang="ko-KR" altLang="en-US" dirty="0"/>
              <a:t>에 수렴함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D8A7AA5E-ABBE-4B61-A9FB-29F7D3B436F1}"/>
              </a:ext>
            </a:extLst>
          </p:cNvPr>
          <p:cNvCxnSpPr>
            <a:cxnSpLocks/>
          </p:cNvCxnSpPr>
          <p:nvPr/>
        </p:nvCxnSpPr>
        <p:spPr>
          <a:xfrm>
            <a:off x="8833556" y="3322062"/>
            <a:ext cx="0" cy="62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xmlns="" id="{A7D9D40A-1C2A-4803-BB4F-5762D07DDF14}"/>
              </a:ext>
            </a:extLst>
          </p:cNvPr>
          <p:cNvCxnSpPr>
            <a:cxnSpLocks/>
          </p:cNvCxnSpPr>
          <p:nvPr/>
        </p:nvCxnSpPr>
        <p:spPr>
          <a:xfrm>
            <a:off x="8833556" y="5024170"/>
            <a:ext cx="0" cy="62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069F3E90-0EE4-4D51-A441-6FCEBA1FF6DF}"/>
              </a:ext>
            </a:extLst>
          </p:cNvPr>
          <p:cNvSpPr txBox="1"/>
          <p:nvPr/>
        </p:nvSpPr>
        <p:spPr>
          <a:xfrm>
            <a:off x="7564486" y="4164029"/>
            <a:ext cx="43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어떤 </a:t>
            </a:r>
            <a:r>
              <a:rPr lang="en-US" altLang="ko-KR" dirty="0"/>
              <a:t>input</a:t>
            </a:r>
            <a:r>
              <a:rPr lang="ko-KR" altLang="en-US" dirty="0"/>
              <a:t>이 들어오든 특정한 점으로      </a:t>
            </a:r>
            <a:endParaRPr lang="en-US" altLang="ko-KR" dirty="0"/>
          </a:p>
          <a:p>
            <a:r>
              <a:rPr lang="en-US" altLang="ko-KR" dirty="0"/>
              <a:t>     Mapping 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F2A46F9-38D5-4A72-9501-1C776552EA37}"/>
              </a:ext>
            </a:extLst>
          </p:cNvPr>
          <p:cNvSpPr txBox="1"/>
          <p:nvPr/>
        </p:nvSpPr>
        <p:spPr>
          <a:xfrm>
            <a:off x="7564486" y="5866137"/>
            <a:ext cx="431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비자명한 해답 발생 </a:t>
            </a:r>
            <a:r>
              <a:rPr lang="en-US" altLang="ko-KR" dirty="0"/>
              <a:t>(trivial</a:t>
            </a:r>
            <a:r>
              <a:rPr lang="ko-KR" altLang="en-US" dirty="0"/>
              <a:t> </a:t>
            </a:r>
            <a:r>
              <a:rPr lang="en-US" altLang="ko-KR" dirty="0"/>
              <a:t>solution)</a:t>
            </a:r>
          </a:p>
          <a:p>
            <a:r>
              <a:rPr lang="en-US" altLang="ko-KR" dirty="0"/>
              <a:t>    = </a:t>
            </a:r>
            <a:r>
              <a:rPr lang="en-US" altLang="ko-KR" dirty="0">
                <a:solidFill>
                  <a:srgbClr val="FF0000"/>
                </a:solidFill>
              </a:rPr>
              <a:t>Hypersphere Collapse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6F04F46-7F8D-4020-9A54-438300A7E1CB}"/>
              </a:ext>
            </a:extLst>
          </p:cNvPr>
          <p:cNvSpPr txBox="1"/>
          <p:nvPr/>
        </p:nvSpPr>
        <p:spPr>
          <a:xfrm>
            <a:off x="7564486" y="1487351"/>
            <a:ext cx="431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학습을 많이 진행함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xmlns="" id="{74F98ABE-885F-4017-A01D-BFD369C75977}"/>
              </a:ext>
            </a:extLst>
          </p:cNvPr>
          <p:cNvCxnSpPr>
            <a:cxnSpLocks/>
          </p:cNvCxnSpPr>
          <p:nvPr/>
        </p:nvCxnSpPr>
        <p:spPr>
          <a:xfrm>
            <a:off x="8833556" y="1982186"/>
            <a:ext cx="0" cy="628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9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A General Framework and Simple Baseline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856542"/>
            <a:ext cx="924615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본 논문은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Anomaly Detection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에 대한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framework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를 다음과 같이 제시함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</a:t>
            </a: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9A0904A-3C5B-4618-B8F5-5856DD65A898}"/>
              </a:ext>
            </a:extLst>
          </p:cNvPr>
          <p:cNvSpPr txBox="1"/>
          <p:nvPr/>
        </p:nvSpPr>
        <p:spPr>
          <a:xfrm>
            <a:off x="876299" y="2625984"/>
            <a:ext cx="10763251" cy="2116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/>
              <a:t>Initial feature extractor</a:t>
            </a:r>
            <a:endParaRPr lang="en-US" altLang="ko-KR" sz="2300" u="sng" dirty="0">
              <a:solidFill>
                <a:srgbClr val="FF0000"/>
              </a:solidFill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/>
              <a:t>Feature Adaptation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300" dirty="0"/>
              <a:t>Anomaly Scoring</a:t>
            </a:r>
          </a:p>
        </p:txBody>
      </p:sp>
    </p:spTree>
    <p:extLst>
      <p:ext uri="{BB962C8B-B14F-4D97-AF65-F5344CB8AC3E}">
        <p14:creationId xmlns:p14="http://schemas.microsoft.com/office/powerpoint/2010/main" val="36394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150" y="195944"/>
            <a:ext cx="990763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Simple baseline for Anomaly Detection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AD1F6D-F089-49CD-837C-1A0BC605C5A7}"/>
              </a:ext>
            </a:extLst>
          </p:cNvPr>
          <p:cNvSpPr txBox="1"/>
          <p:nvPr/>
        </p:nvSpPr>
        <p:spPr>
          <a:xfrm>
            <a:off x="736047" y="1214259"/>
            <a:ext cx="92461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Anomaly Detection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baseline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 Deep Nearest Neighbors (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DN2, </a:t>
            </a:r>
            <a:r>
              <a:rPr lang="en-US" altLang="ko-KR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arXiv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2020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사용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Feature extractor  </a:t>
            </a:r>
            <a:r>
              <a:rPr lang="en-US" altLang="ko-KR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ResNet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(50 - 152) from ImageNet dataset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AA4C97A-5A29-41C7-A131-0DF7E7410D73}"/>
              </a:ext>
            </a:extLst>
          </p:cNvPr>
          <p:cNvSpPr/>
          <p:nvPr/>
        </p:nvSpPr>
        <p:spPr>
          <a:xfrm>
            <a:off x="1724025" y="2614642"/>
            <a:ext cx="209550" cy="2724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E2120B-70A3-4B4A-8D8B-669E66791E9A}"/>
              </a:ext>
            </a:extLst>
          </p:cNvPr>
          <p:cNvSpPr txBox="1"/>
          <p:nvPr/>
        </p:nvSpPr>
        <p:spPr>
          <a:xfrm>
            <a:off x="76200" y="540115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Feature </a:t>
            </a:r>
          </a:p>
          <a:p>
            <a:r>
              <a:rPr lang="en-US" altLang="ko-KR" dirty="0"/>
              <a:t>from Extractor’s final pooling layer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xmlns="" id="{3621D5C9-C411-49D7-8283-510DF666043A}"/>
              </a:ext>
            </a:extLst>
          </p:cNvPr>
          <p:cNvCxnSpPr/>
          <p:nvPr/>
        </p:nvCxnSpPr>
        <p:spPr>
          <a:xfrm>
            <a:off x="2286000" y="4015026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0C65D98-E63E-4EF3-9DA4-B289630FDF2B}"/>
              </a:ext>
            </a:extLst>
          </p:cNvPr>
          <p:cNvSpPr/>
          <p:nvPr/>
        </p:nvSpPr>
        <p:spPr>
          <a:xfrm>
            <a:off x="3638957" y="2614642"/>
            <a:ext cx="3380559" cy="27150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8B3199-14C3-416E-BBF8-6378588C381F}"/>
              </a:ext>
            </a:extLst>
          </p:cNvPr>
          <p:cNvSpPr txBox="1"/>
          <p:nvPr/>
        </p:nvSpPr>
        <p:spPr>
          <a:xfrm>
            <a:off x="3704816" y="37875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Deep Nearest Neighbors (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DN2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9DE01AD-746A-456F-89D5-9F176A83F588}"/>
              </a:ext>
            </a:extLst>
          </p:cNvPr>
          <p:cNvCxnSpPr/>
          <p:nvPr/>
        </p:nvCxnSpPr>
        <p:spPr>
          <a:xfrm>
            <a:off x="7267575" y="3972191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EEBFFF-CDD4-4984-B229-3E33140137CB}"/>
              </a:ext>
            </a:extLst>
          </p:cNvPr>
          <p:cNvSpPr txBox="1"/>
          <p:nvPr/>
        </p:nvSpPr>
        <p:spPr>
          <a:xfrm>
            <a:off x="8372883" y="3787525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kNN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distance : Anomaly score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508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150" y="195944"/>
            <a:ext cx="990763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Simple baseline for Anomaly Segmentation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9650" y="6296931"/>
            <a:ext cx="2743200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3AD1F6D-F089-49CD-837C-1A0BC605C5A7}"/>
              </a:ext>
            </a:extLst>
          </p:cNvPr>
          <p:cNvSpPr txBox="1"/>
          <p:nvPr/>
        </p:nvSpPr>
        <p:spPr>
          <a:xfrm>
            <a:off x="736047" y="1214259"/>
            <a:ext cx="104653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Anomaly Segmentation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의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baseline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 Semantic Pyramid Anomaly Detection (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SPADE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사용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Feature extractor  </a:t>
            </a:r>
            <a:r>
              <a:rPr lang="en-US" altLang="ko-KR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ResNet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(50 - 152) from ImageNet dataset</a:t>
            </a: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CAA4C97A-5A29-41C7-A131-0DF7E7410D73}"/>
              </a:ext>
            </a:extLst>
          </p:cNvPr>
          <p:cNvSpPr/>
          <p:nvPr/>
        </p:nvSpPr>
        <p:spPr>
          <a:xfrm>
            <a:off x="3217156" y="2500724"/>
            <a:ext cx="209550" cy="2724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1E2120B-70A3-4B4A-8D8B-669E66791E9A}"/>
              </a:ext>
            </a:extLst>
          </p:cNvPr>
          <p:cNvSpPr txBox="1"/>
          <p:nvPr/>
        </p:nvSpPr>
        <p:spPr>
          <a:xfrm>
            <a:off x="1967612" y="5409398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First three blocks for  </a:t>
            </a:r>
          </a:p>
          <a:p>
            <a:pPr algn="ctr"/>
            <a:r>
              <a:rPr lang="en-US" altLang="ko-KR" dirty="0"/>
              <a:t>Extracting spatial feature map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60C65D98-E63E-4EF3-9DA4-B289630FDF2B}"/>
              </a:ext>
            </a:extLst>
          </p:cNvPr>
          <p:cNvSpPr/>
          <p:nvPr/>
        </p:nvSpPr>
        <p:spPr>
          <a:xfrm>
            <a:off x="5111737" y="2546786"/>
            <a:ext cx="3314700" cy="2715099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8B3199-14C3-416E-BBF8-6378588C381F}"/>
              </a:ext>
            </a:extLst>
          </p:cNvPr>
          <p:cNvSpPr txBox="1"/>
          <p:nvPr/>
        </p:nvSpPr>
        <p:spPr>
          <a:xfrm>
            <a:off x="5111737" y="3719669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Descriptor(Decoder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역할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xmlns="" id="{69DE01AD-746A-456F-89D5-9F176A83F588}"/>
              </a:ext>
            </a:extLst>
          </p:cNvPr>
          <p:cNvCxnSpPr/>
          <p:nvPr/>
        </p:nvCxnSpPr>
        <p:spPr>
          <a:xfrm>
            <a:off x="8426437" y="3951584"/>
            <a:ext cx="857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4EEBFFF-CDD4-4984-B229-3E33140137CB}"/>
              </a:ext>
            </a:extLst>
          </p:cNvPr>
          <p:cNvSpPr txBox="1"/>
          <p:nvPr/>
        </p:nvSpPr>
        <p:spPr>
          <a:xfrm>
            <a:off x="5077466" y="4350523"/>
            <a:ext cx="331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Scoring the pixel by </a:t>
            </a:r>
            <a:r>
              <a:rPr lang="en-US" altLang="ko-KR" b="1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kNN</a:t>
            </a:r>
            <a:r>
              <a:rPr lang="en-US" altLang="ko-KR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Wingdings" panose="05000000000000000000" pitchFamily="2" charset="2"/>
              </a:rPr>
              <a:t> distance</a:t>
            </a:r>
            <a:endParaRPr lang="ko-KR" altLang="en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CC08CE-0625-4AE5-9BD9-366630103639}"/>
              </a:ext>
            </a:extLst>
          </p:cNvPr>
          <p:cNvSpPr/>
          <p:nvPr/>
        </p:nvSpPr>
        <p:spPr>
          <a:xfrm>
            <a:off x="3615437" y="2711386"/>
            <a:ext cx="209550" cy="2266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29C007-7FA6-4CFA-A707-D95D4F137190}"/>
              </a:ext>
            </a:extLst>
          </p:cNvPr>
          <p:cNvSpPr/>
          <p:nvPr/>
        </p:nvSpPr>
        <p:spPr>
          <a:xfrm>
            <a:off x="4005009" y="2916173"/>
            <a:ext cx="209550" cy="1856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xmlns="" id="{6FE8CB22-6672-4272-BD5B-E299CF5BC229}"/>
              </a:ext>
            </a:extLst>
          </p:cNvPr>
          <p:cNvCxnSpPr>
            <a:cxnSpLocks/>
          </p:cNvCxnSpPr>
          <p:nvPr/>
        </p:nvCxnSpPr>
        <p:spPr>
          <a:xfrm flipV="1">
            <a:off x="3426706" y="3844453"/>
            <a:ext cx="1655657" cy="352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6D0458A3-ADD8-4719-960F-450F824176F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824987" y="3844453"/>
            <a:ext cx="1257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979F05AD-F3AC-4A79-ADB0-85FB3515E659}"/>
              </a:ext>
            </a:extLst>
          </p:cNvPr>
          <p:cNvCxnSpPr>
            <a:cxnSpLocks/>
          </p:cNvCxnSpPr>
          <p:nvPr/>
        </p:nvCxnSpPr>
        <p:spPr>
          <a:xfrm>
            <a:off x="4214559" y="3570653"/>
            <a:ext cx="867804" cy="27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9E318AB-24ED-4015-8A52-F9625F092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4" y="2801609"/>
            <a:ext cx="2466975" cy="227647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xmlns="" id="{4DAF56B8-94C4-4F39-A284-FF053FDA5C36}"/>
              </a:ext>
            </a:extLst>
          </p:cNvPr>
          <p:cNvCxnSpPr>
            <a:cxnSpLocks/>
          </p:cNvCxnSpPr>
          <p:nvPr/>
        </p:nvCxnSpPr>
        <p:spPr>
          <a:xfrm>
            <a:off x="2464681" y="3951584"/>
            <a:ext cx="576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CA491A9-BB86-4B81-A85F-9F97E7B407A2}"/>
              </a:ext>
            </a:extLst>
          </p:cNvPr>
          <p:cNvSpPr txBox="1"/>
          <p:nvPr/>
        </p:nvSpPr>
        <p:spPr>
          <a:xfrm>
            <a:off x="-270559" y="5114372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Abnormal data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1C748571-F7B3-40AA-ABE3-4C403D43B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2143" y="2476282"/>
            <a:ext cx="2868113" cy="292712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C6F23187-41BB-4B2C-B55F-17F76DF64442}"/>
              </a:ext>
            </a:extLst>
          </p:cNvPr>
          <p:cNvSpPr txBox="1"/>
          <p:nvPr/>
        </p:nvSpPr>
        <p:spPr>
          <a:xfrm>
            <a:off x="9090557" y="5427761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0652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6516" y="142422"/>
            <a:ext cx="10726783" cy="718457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524875" y="6350453"/>
            <a:ext cx="2743200" cy="365125"/>
          </a:xfrm>
        </p:spPr>
        <p:txBody>
          <a:bodyPr/>
          <a:lstStyle/>
          <a:p>
            <a:fld id="{96F6E33C-608B-4FE7-86A1-D0D7EE07B18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A80C3AE-2C40-4802-904D-2189F0903A71}"/>
              </a:ext>
            </a:extLst>
          </p:cNvPr>
          <p:cNvSpPr txBox="1"/>
          <p:nvPr/>
        </p:nvSpPr>
        <p:spPr>
          <a:xfrm>
            <a:off x="523876" y="1275517"/>
            <a:ext cx="5715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Train step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A8107B36-4EFA-411B-9E6E-9B37AEFEB055}"/>
              </a:ext>
            </a:extLst>
          </p:cNvPr>
          <p:cNvSpPr/>
          <p:nvPr/>
        </p:nvSpPr>
        <p:spPr>
          <a:xfrm>
            <a:off x="1019175" y="2381250"/>
            <a:ext cx="2228850" cy="208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715B227-8435-4289-A3D9-5944E131B331}"/>
              </a:ext>
            </a:extLst>
          </p:cNvPr>
          <p:cNvSpPr/>
          <p:nvPr/>
        </p:nvSpPr>
        <p:spPr>
          <a:xfrm>
            <a:off x="1171575" y="2533650"/>
            <a:ext cx="2228850" cy="208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68104E03-776A-409A-B026-658DCAAB60CC}"/>
              </a:ext>
            </a:extLst>
          </p:cNvPr>
          <p:cNvSpPr/>
          <p:nvPr/>
        </p:nvSpPr>
        <p:spPr>
          <a:xfrm>
            <a:off x="1323975" y="2686050"/>
            <a:ext cx="2228850" cy="2085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28EA30B-6BFC-4CAD-90BA-AE8A22949B62}"/>
              </a:ext>
            </a:extLst>
          </p:cNvPr>
          <p:cNvSpPr txBox="1"/>
          <p:nvPr/>
        </p:nvSpPr>
        <p:spPr>
          <a:xfrm>
            <a:off x="1452563" y="3423948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 Samples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xmlns="" id="{863578BA-E0C5-4FC7-BE54-08A6625C1C2E}"/>
              </a:ext>
            </a:extLst>
          </p:cNvPr>
          <p:cNvCxnSpPr/>
          <p:nvPr/>
        </p:nvCxnSpPr>
        <p:spPr>
          <a:xfrm>
            <a:off x="3771900" y="358140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7F1A6ED7-245E-4DC8-80C9-74A4000FFDE8}"/>
              </a:ext>
            </a:extLst>
          </p:cNvPr>
          <p:cNvSpPr/>
          <p:nvPr/>
        </p:nvSpPr>
        <p:spPr>
          <a:xfrm>
            <a:off x="5241473" y="2237671"/>
            <a:ext cx="209550" cy="27241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A6182D4F-9583-494B-8400-DDD9053F6979}"/>
              </a:ext>
            </a:extLst>
          </p:cNvPr>
          <p:cNvSpPr/>
          <p:nvPr/>
        </p:nvSpPr>
        <p:spPr>
          <a:xfrm>
            <a:off x="5639754" y="2448333"/>
            <a:ext cx="209550" cy="22661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9465FE87-9E91-4390-8631-4036F588A5AB}"/>
              </a:ext>
            </a:extLst>
          </p:cNvPr>
          <p:cNvSpPr/>
          <p:nvPr/>
        </p:nvSpPr>
        <p:spPr>
          <a:xfrm>
            <a:off x="6029326" y="2653120"/>
            <a:ext cx="209550" cy="18565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6A03657-EFCA-4C09-9793-F6F55E73AFCC}"/>
              </a:ext>
            </a:extLst>
          </p:cNvPr>
          <p:cNvSpPr txBox="1"/>
          <p:nvPr/>
        </p:nvSpPr>
        <p:spPr>
          <a:xfrm>
            <a:off x="4672966" y="5084555"/>
            <a:ext cx="2143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ResNet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Pretrained ImageNet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62FCEE8E-D22F-4EFE-9B16-AAFDDB03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661" y="3227614"/>
            <a:ext cx="3638550" cy="76200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xmlns="" id="{30F98582-EAB0-4836-819E-50BFD289885D}"/>
              </a:ext>
            </a:extLst>
          </p:cNvPr>
          <p:cNvCxnSpPr/>
          <p:nvPr/>
        </p:nvCxnSpPr>
        <p:spPr>
          <a:xfrm>
            <a:off x="6572250" y="359974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CF0B9516-ECDD-40ED-8D57-EB1941AC5F5E}"/>
              </a:ext>
            </a:extLst>
          </p:cNvPr>
          <p:cNvSpPr/>
          <p:nvPr/>
        </p:nvSpPr>
        <p:spPr>
          <a:xfrm>
            <a:off x="10799121" y="3396734"/>
            <a:ext cx="402279" cy="36933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906AEA9A-A6CC-465B-B77B-98C0B58971B6}"/>
              </a:ext>
            </a:extLst>
          </p:cNvPr>
          <p:cNvCxnSpPr>
            <a:cxnSpLocks/>
          </p:cNvCxnSpPr>
          <p:nvPr/>
        </p:nvCxnSpPr>
        <p:spPr>
          <a:xfrm flipV="1">
            <a:off x="10487025" y="3895725"/>
            <a:ext cx="409575" cy="1188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2A9BA161-93B9-4E0A-A748-46A362E03DB9}"/>
              </a:ext>
            </a:extLst>
          </p:cNvPr>
          <p:cNvSpPr txBox="1"/>
          <p:nvPr/>
        </p:nvSpPr>
        <p:spPr>
          <a:xfrm>
            <a:off x="9077325" y="5070846"/>
            <a:ext cx="267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Average of</a:t>
            </a:r>
            <a:r>
              <a:rPr lang="ko-KR" altLang="en-US" dirty="0"/>
              <a:t> </a:t>
            </a:r>
            <a:r>
              <a:rPr lang="en-US" altLang="ko-KR" dirty="0"/>
              <a:t>Normal feature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653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00" y="195944"/>
            <a:ext cx="9926683" cy="718457"/>
          </a:xfrm>
        </p:spPr>
        <p:txBody>
          <a:bodyPr>
            <a:normAutofit fontScale="90000"/>
          </a:bodyPr>
          <a:lstStyle/>
          <a:p>
            <a:r>
              <a:rPr lang="en-US" altLang="ko-KR" sz="3600" dirty="0">
                <a:latin typeface="+mn-ea"/>
                <a:ea typeface="+mn-ea"/>
                <a:cs typeface="Malgun Gothic Semilight" panose="020B0502040204020203" pitchFamily="50" charset="-127"/>
              </a:rPr>
              <a:t>PANDA: pretrained Anomaly Detection Adaptation</a:t>
            </a:r>
            <a:endParaRPr lang="ko-KR" altLang="en-US" sz="3600" dirty="0">
              <a:latin typeface="+mn-ea"/>
              <a:ea typeface="+mn-ea"/>
              <a:cs typeface="Malgun Gothic Semilight" panose="020B0502040204020203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E33C-608B-4FE7-86A1-D0D7EE07B18B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BE70066-198C-4AD9-8843-CD24E533F186}"/>
              </a:ext>
            </a:extLst>
          </p:cNvPr>
          <p:cNvSpPr txBox="1"/>
          <p:nvPr/>
        </p:nvSpPr>
        <p:spPr>
          <a:xfrm>
            <a:off x="419100" y="1970871"/>
            <a:ext cx="117729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Simple early stopping (PANDA-Early)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기존 문제점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학습을 진행을 많이 한 모델일수록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normal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과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abnormal</a:t>
            </a:r>
            <a:r>
              <a:rPr lang="ko-KR" alt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을 구별하지 못함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(Hypersphere Collapse)</a:t>
            </a:r>
          </a:p>
          <a:p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효과적인 해결책은 </a:t>
            </a:r>
            <a:r>
              <a:rPr lang="ko-KR" altLang="en-US" b="0" i="0" u="sng" dirty="0">
                <a:solidFill>
                  <a:srgbClr val="FF0000"/>
                </a:solidFill>
                <a:effectLst/>
                <a:latin typeface="noto"/>
              </a:rPr>
              <a:t>일정 시간 후에 훈련을 중단하는 것 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noto"/>
              </a:rPr>
              <a:t>(CIFAR-10</a:t>
            </a:r>
            <a:r>
              <a:rPr lang="ko-KR" altLang="en-US" b="0" i="0" u="sng" dirty="0">
                <a:solidFill>
                  <a:srgbClr val="FF0000"/>
                </a:solidFill>
                <a:effectLst/>
                <a:latin typeface="noto"/>
              </a:rPr>
              <a:t>은 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noto"/>
              </a:rPr>
              <a:t>15 </a:t>
            </a:r>
            <a:r>
              <a:rPr lang="en-US" altLang="ko-KR" u="sng" dirty="0">
                <a:solidFill>
                  <a:srgbClr val="FF0000"/>
                </a:solidFill>
                <a:latin typeface="noto"/>
              </a:rPr>
              <a:t>Epoch</a:t>
            </a:r>
            <a:r>
              <a:rPr lang="ko-KR" altLang="en-US" u="sng" dirty="0">
                <a:solidFill>
                  <a:srgbClr val="FF0000"/>
                </a:solidFill>
                <a:latin typeface="noto"/>
              </a:rPr>
              <a:t>일 때 제일 좋음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noto"/>
              </a:rPr>
              <a:t>)</a:t>
            </a: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특히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데이터 세트 크기가 클수록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epoch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"/>
              </a:rPr>
              <a:t> 수를 적게 하는 것이 대부분의 데이터 세트에 효과적임</a:t>
            </a:r>
            <a:endParaRPr lang="en-US" altLang="ko-KR" b="0" i="0" dirty="0">
              <a:solidFill>
                <a:srgbClr val="000000"/>
              </a:solidFill>
              <a:effectLst/>
              <a:latin typeface="noto"/>
            </a:endParaRPr>
          </a:p>
          <a:p>
            <a:endParaRPr lang="en-US" altLang="ko-KR" dirty="0">
              <a:solidFill>
                <a:srgbClr val="000000"/>
              </a:solidFill>
              <a:latin typeface="noto"/>
              <a:ea typeface="+mj-ea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단</a:t>
            </a: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새로운 </a:t>
            </a: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dataset</a:t>
            </a:r>
            <a:r>
              <a:rPr lang="ko-KR" altLang="en-US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에 맞춤인 </a:t>
            </a: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hyperparameter</a:t>
            </a:r>
            <a:r>
              <a:rPr lang="ko-KR" altLang="en-US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로 학습하는 것이 아닌 </a:t>
            </a:r>
            <a:r>
              <a:rPr lang="en-US" altLang="ko-KR" dirty="0">
                <a:solidFill>
                  <a:srgbClr val="FF0000"/>
                </a:solidFill>
                <a:latin typeface="noto"/>
                <a:ea typeface="+mj-ea"/>
                <a:cs typeface="Arial" panose="020B0604020202020204" pitchFamily="34" charset="0"/>
              </a:rPr>
              <a:t>ImageNet</a:t>
            </a:r>
            <a:r>
              <a:rPr lang="ko-KR" altLang="en-US" dirty="0">
                <a:solidFill>
                  <a:srgbClr val="FF0000"/>
                </a:solidFill>
                <a:latin typeface="noto"/>
                <a:ea typeface="+mj-ea"/>
                <a:cs typeface="Arial" panose="020B0604020202020204" pitchFamily="34" charset="0"/>
              </a:rPr>
              <a:t>에 맞춰진 </a:t>
            </a:r>
            <a:r>
              <a:rPr lang="en-US" altLang="ko-KR" dirty="0">
                <a:solidFill>
                  <a:srgbClr val="FF0000"/>
                </a:solidFill>
                <a:latin typeface="noto"/>
                <a:ea typeface="+mj-ea"/>
                <a:cs typeface="Arial" panose="020B0604020202020204" pitchFamily="34" charset="0"/>
              </a:rPr>
              <a:t>hyperparameter</a:t>
            </a:r>
            <a:r>
              <a:rPr lang="ko-KR" altLang="en-US" dirty="0">
                <a:solidFill>
                  <a:srgbClr val="FF0000"/>
                </a:solidFill>
                <a:latin typeface="noto"/>
                <a:ea typeface="+mj-ea"/>
                <a:cs typeface="Arial" panose="020B0604020202020204" pitchFamily="34" charset="0"/>
              </a:rPr>
              <a:t>에 의존적임</a:t>
            </a:r>
            <a:r>
              <a:rPr lang="en-US" altLang="ko-KR" dirty="0">
                <a:solidFill>
                  <a:srgbClr val="000000"/>
                </a:solidFill>
                <a:latin typeface="noto"/>
                <a:ea typeface="+mj-ea"/>
                <a:cs typeface="Arial" panose="020B0604020202020204" pitchFamily="34" charset="0"/>
              </a:rPr>
              <a:t>. </a:t>
            </a:r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</a:t>
            </a:r>
          </a:p>
          <a:p>
            <a:endParaRPr lang="en-US" altLang="ko-KR" sz="2500" dirty="0">
              <a:latin typeface="+mj-ea"/>
              <a:ea typeface="+mj-ea"/>
            </a:endParaRPr>
          </a:p>
          <a:p>
            <a:endParaRPr lang="en-US" altLang="ko-KR" sz="2500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24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4777</TotalTime>
  <Words>1597</Words>
  <Application>Microsoft Office PowerPoint</Application>
  <PresentationFormat>사용자 지정</PresentationFormat>
  <Paragraphs>279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테마</vt:lpstr>
      <vt:lpstr>PANDA: Adapting Pretrained Features for Anomaly Detection and Segmentation</vt:lpstr>
      <vt:lpstr>Introduction</vt:lpstr>
      <vt:lpstr>Introduction</vt:lpstr>
      <vt:lpstr>Introduction</vt:lpstr>
      <vt:lpstr>A General Framework and Simple Baseline</vt:lpstr>
      <vt:lpstr>Simple baseline for Anomaly Detection</vt:lpstr>
      <vt:lpstr>Simple baseline for Anomaly Segmentation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  <vt:lpstr>PANDA: pretrained Anomaly Detection Adaptation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Ratio 측정 자동화 솔루션</dc:title>
  <dc:creator>Blee</dc:creator>
  <cp:lastModifiedBy>CS8512</cp:lastModifiedBy>
  <cp:revision>295</cp:revision>
  <dcterms:created xsi:type="dcterms:W3CDTF">2020-01-31T06:40:47Z</dcterms:created>
  <dcterms:modified xsi:type="dcterms:W3CDTF">2022-03-21T08:45:08Z</dcterms:modified>
</cp:coreProperties>
</file>