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8" r:id="rId2"/>
    <p:sldId id="352" r:id="rId3"/>
    <p:sldId id="338" r:id="rId4"/>
    <p:sldId id="353" r:id="rId5"/>
    <p:sldId id="343" r:id="rId6"/>
    <p:sldId id="354" r:id="rId7"/>
    <p:sldId id="355" r:id="rId8"/>
    <p:sldId id="335" r:id="rId9"/>
    <p:sldId id="347" r:id="rId10"/>
    <p:sldId id="348" r:id="rId11"/>
    <p:sldId id="317" r:id="rId12"/>
    <p:sldId id="349" r:id="rId13"/>
    <p:sldId id="351" r:id="rId14"/>
    <p:sldId id="324" r:id="rId15"/>
    <p:sldId id="364" r:id="rId16"/>
    <p:sldId id="365" r:id="rId17"/>
    <p:sldId id="318" r:id="rId18"/>
    <p:sldId id="356" r:id="rId19"/>
    <p:sldId id="331" r:id="rId20"/>
    <p:sldId id="357" r:id="rId21"/>
    <p:sldId id="359" r:id="rId22"/>
    <p:sldId id="358" r:id="rId23"/>
    <p:sldId id="360" r:id="rId24"/>
    <p:sldId id="326" r:id="rId25"/>
    <p:sldId id="361" r:id="rId26"/>
    <p:sldId id="362" r:id="rId27"/>
    <p:sldId id="334" r:id="rId28"/>
    <p:sldId id="366" r:id="rId29"/>
    <p:sldId id="33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기렴" initials="문기" lastIdx="1" clrIdx="0">
    <p:extLst>
      <p:ext uri="{19B8F6BF-5375-455C-9EA6-DF929625EA0E}">
        <p15:presenceInfo xmlns:p15="http://schemas.microsoft.com/office/powerpoint/2012/main" userId="0a84f5e58219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482" autoAdjust="0"/>
  </p:normalViewPr>
  <p:slideViewPr>
    <p:cSldViewPr snapToGrid="0">
      <p:cViewPr varScale="1">
        <p:scale>
          <a:sx n="73" d="100"/>
          <a:sy n="73" d="100"/>
        </p:scale>
        <p:origin x="19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1:01:2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2 705 24575,'-1'-141'0,"3"-154"0,-1 283 0,1 0 0,0 1 0,1-1 0,0 0 0,1 1 0,0 0 0,1 0 0,0 0 0,1 0 0,0 1 0,1 0 0,0 0 0,0 1 0,1-1 0,13-10 0,-11 10 0,1 1 0,0 1 0,1 0 0,-1 1 0,2 0 0,-1 1 0,1 0 0,0 1 0,0 1 0,0 0 0,1 0 0,27-2 0,209 5 0,-111 4 0,-131-3 0,1 1 0,-1-1 0,0 1 0,0 1 0,1 0 0,-1 0 0,0 0 0,-1 1 0,1 0 0,12 8 0,-7-3 0,-1 1 0,0 1 0,0 0 0,-1 1 0,10 12 0,-8-8 0,-1-1 0,0 2 0,-2 0 0,1 0 0,-2 1 0,0 0 0,-1 1 0,-1-1 0,-1 2 0,0-1 0,-1 1 0,4 31 0,-6-29 0,1 0 0,1-1 0,1 0 0,12 28 0,8 26 0,-22-64 0,-2 1 0,0-1 0,0 1 0,-1 0 0,0 0 0,-1-1 0,0 1 0,-1 0 0,-2 14 0,2-20 0,-1 0 0,1 1 0,-1-1 0,0 0 0,-1 0 0,1 0 0,-1 0 0,0-1 0,0 1 0,-1-1 0,1 0 0,-1 1 0,0-2 0,0 1 0,0 0 0,-1-1 0,1 0 0,-1 0 0,-9 5 0,-118 45-1365,101-40-5461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1:01:2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24575,'-2'54'0,"1"-36"0,0 1 0,1-1 0,1 0 0,0 0 0,7 32 0,-7-47 0,1-1 0,-1 1 0,0 0 0,1-1 0,0 1 0,-1-1 0,1 1 0,0-1 0,0 0 0,1 0 0,-1 0 0,0 0 0,1 0 0,-1 0 0,1 0 0,0-1 0,-1 0 0,1 1 0,0-1 0,0 0 0,0 0 0,0-1 0,0 1 0,4 0 0,8 0 0,1 0 0,-1 0 0,26-4 0,-17 2 0,-1-1-195,0 2 0,0 0 0,0 2 0,0 1 0,0 0 0,42 13 0,-39-6-6631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1:01:3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1116 24575,'-265'0'0,"257"0"0,0-1 0,0 0 0,1 0 0,-1 0 0,0-1 0,1-1 0,-1 1 0,1-1 0,0 0 0,0-1 0,0 0 0,1 0 0,-1 0 0,1-1 0,0 0 0,-11-11 0,9 6 0,0 1 0,0-2 0,1 1 0,0-1 0,1 0 0,1-1 0,-1 1 0,2-1 0,-6-20 0,-15-47 0,17 59 0,1-1 0,1 0 0,1-1 0,-3-21 0,6 11 0,0 0 0,3 1 0,0-1 0,2 1 0,9-43 0,-6 53 0,0-1 0,2 1 0,0 0 0,1 0 0,2 1 0,0 1 0,1-1 0,18-21 0,-2 9 0,1 1 0,2 2 0,1 2 0,1 0 0,1 2 0,1 2 0,65-32 0,-85 48 0,1 1 0,0 1 0,0 0 0,0 1 0,1 1 0,-1 1 0,25-1 0,116 8 0,-147-4 0,2 0 0,0 1 0,0 0 0,-1 0 0,1 1 0,0 1 0,-1 0 0,0 1 0,0 0 0,0 0 0,-1 1 0,16 12 0,-19-13 0,0 2 0,0-1 0,-1 1 0,0 0 0,0 0 0,-1 0 0,1 1 0,-2 0 0,1 0 0,-1 1 0,0-1 0,-1 1 0,0 0 0,-1 0 0,3 11 0,0 34-8,-2 0-1,-5 75 1,0-40-1332,2-52-5486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1:01:3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24575,'5'0'0,"11"0"0,14 0 0,6 0 0,2 0 0,-1 5 0,-1 2 0,-7-6 0,-3-2 0,-7-7 0,-6-11 0,0-3 0,-3-7 0,2-4 0,0 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1:01:3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1 855 24575,'8'6'0,"1"0"0,-1 0 0,-1 1 0,1 0 0,-1 0 0,-1 1 0,1 0 0,-1 1 0,6 10 0,13 16 0,-2-6 0,2-2 0,1-1 0,0-1 0,44 31 0,131 90 0,-182-133 0,1-1 0,0-1 0,1 0 0,1-2 0,0 0 0,39 9 0,-25-11 0,0-2 0,0-1 0,58-1 0,-75-3 0,15 0 0,0-2 0,36-5 0,-59 5 0,0-1 0,0 0 0,0 0 0,-1-1 0,1-1 0,-1 0 0,0 0 0,0-1 0,-1 0 0,12-10 0,34-33 0,62-48 0,-3 8 0,-97 77 0,0-1 0,-1 0 0,-1-1 0,0-1 0,-1 0 0,0-1 0,-2-1 0,0 0 0,0-1 0,-2 0 0,14-31 0,33-104 0,-49 126 0,-1-1 0,-2-1 0,4-45 0,-7 48 0,0 4 0,-2-1 0,-1-23 0,0 39 0,0 0 0,0-1 0,-1 1 0,0 0 0,-1 0 0,1 0 0,-1 0 0,0 1 0,-1-1 0,-5-7 0,-23-27 0,-1 1 0,-69-63 0,75 80 0,0 1 0,-1 1 0,-2 2 0,0 1 0,-37-16 0,49 27 14,-1 1-1,0 1 0,-1 0 0,0 2 1,1 0-1,-1 1 0,0 1 1,-38 3-1,11 3-508,0 2 0,-71 20 0,79-16-6331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01:01:4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24575,'0'10'0,"0"8"0,0 6 0,0 4 0,0 2 0,5 6 0,11 7 0,4 1 0,-3-2 0,2-8 0,2-11 0,2-8 0,3-7 0,7-4 0,7-4 0,2-2 0,-1 0 0,-7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9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그래프에서 비슷했던 노드들은 </a:t>
            </a:r>
            <a:r>
              <a:rPr lang="ko-KR" altLang="en-US" dirty="0" err="1"/>
              <a:t>임베딩</a:t>
            </a:r>
            <a:r>
              <a:rPr lang="ko-KR" altLang="en-US" dirty="0"/>
              <a:t> 되었을 때도 </a:t>
            </a:r>
            <a:r>
              <a:rPr lang="ko-KR" altLang="en-US" dirty="0" err="1"/>
              <a:t>비슷해야합니다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그래프의 정보가 보존 되어야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7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 그래프를 </a:t>
            </a:r>
            <a:r>
              <a:rPr lang="ko-KR" altLang="en-US" dirty="0" err="1"/>
              <a:t>임베딩</a:t>
            </a:r>
            <a:r>
              <a:rPr lang="ko-KR" altLang="en-US" dirty="0"/>
              <a:t> 스페이스에서 </a:t>
            </a:r>
            <a:r>
              <a:rPr lang="ko-KR" altLang="en-US" dirty="0" err="1"/>
              <a:t>나타내야하는데</a:t>
            </a:r>
            <a:r>
              <a:rPr lang="ko-KR" altLang="en-US" dirty="0"/>
              <a:t> 이를 </a:t>
            </a:r>
            <a:r>
              <a:rPr lang="en-US" altLang="ko-KR" dirty="0"/>
              <a:t>Encoder</a:t>
            </a:r>
            <a:r>
              <a:rPr lang="ko-KR" altLang="en-US" dirty="0"/>
              <a:t>를 이용합니다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인코더는 각각의 노드를 </a:t>
            </a:r>
            <a:r>
              <a:rPr lang="ko-KR" altLang="en-US" dirty="0" err="1"/>
              <a:t>저차원</a:t>
            </a:r>
            <a:r>
              <a:rPr lang="ko-KR" altLang="en-US" dirty="0"/>
              <a:t> 벡터로 </a:t>
            </a:r>
            <a:r>
              <a:rPr lang="ko-KR" altLang="en-US" dirty="0" err="1"/>
              <a:t>맵핑시켜주는</a:t>
            </a:r>
            <a:r>
              <a:rPr lang="ko-KR" altLang="en-US" dirty="0"/>
              <a:t> 것을 의미하며</a:t>
            </a:r>
            <a:endParaRPr lang="en-US" altLang="ko-KR" dirty="0"/>
          </a:p>
          <a:p>
            <a:r>
              <a:rPr lang="ko-KR" altLang="en-US" dirty="0"/>
              <a:t>그래서 인코더를 </a:t>
            </a:r>
            <a:r>
              <a:rPr lang="ko-KR" altLang="en-US" dirty="0" err="1"/>
              <a:t>학습시켜줘야합니다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3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도메인에서의 노드</a:t>
            </a:r>
            <a:r>
              <a:rPr lang="en-US" altLang="ko-KR" dirty="0"/>
              <a:t>u, </a:t>
            </a:r>
            <a:r>
              <a:rPr lang="ko-KR" altLang="en-US" dirty="0"/>
              <a:t>노드</a:t>
            </a:r>
            <a:r>
              <a:rPr lang="en-US" altLang="ko-KR" dirty="0"/>
              <a:t>v</a:t>
            </a:r>
            <a:r>
              <a:rPr lang="ko-KR" altLang="en-US" dirty="0"/>
              <a:t>의 유사도와 </a:t>
            </a:r>
            <a:r>
              <a:rPr lang="ko-KR" altLang="en-US" dirty="0" err="1"/>
              <a:t>임베딩</a:t>
            </a:r>
            <a:r>
              <a:rPr lang="ko-KR" altLang="en-US" dirty="0"/>
              <a:t> 스페이스에서의 두 노드의 유사도가 </a:t>
            </a:r>
            <a:r>
              <a:rPr lang="ko-KR" altLang="en-US" dirty="0" err="1"/>
              <a:t>비슷해야합니다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임베딩</a:t>
            </a:r>
            <a:r>
              <a:rPr lang="ko-KR" altLang="en-US" dirty="0"/>
              <a:t> 스페이스에서의 유사도는 내적으로 정의되었기 때문에</a:t>
            </a:r>
            <a:r>
              <a:rPr lang="en-US" altLang="ko-KR" dirty="0"/>
              <a:t>, </a:t>
            </a:r>
            <a:r>
              <a:rPr lang="ko-KR" altLang="en-US" dirty="0"/>
              <a:t>그래프에서의 유사도를 </a:t>
            </a:r>
            <a:r>
              <a:rPr lang="ko-KR" altLang="en-US" dirty="0" err="1"/>
              <a:t>정의해야합니다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5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은 이웃 노드들의 정보를 집계하는 과정을 반복하여 </a:t>
            </a:r>
            <a:r>
              <a:rPr lang="ko-KR" altLang="en-US" dirty="0" err="1"/>
              <a:t>임베딩을</a:t>
            </a:r>
            <a:r>
              <a:rPr lang="ko-KR" altLang="en-US" dirty="0"/>
              <a:t> 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노드의 중요한 정보는 부각시키고</a:t>
            </a:r>
            <a:r>
              <a:rPr lang="en-US" altLang="ko-KR" dirty="0"/>
              <a:t>, </a:t>
            </a:r>
            <a:r>
              <a:rPr lang="ko-KR" altLang="en-US" dirty="0"/>
              <a:t>변수의 차원은 축소시킵니다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뉴럴네트워크를</a:t>
            </a:r>
            <a:r>
              <a:rPr lang="ko-KR" altLang="en-US" dirty="0"/>
              <a:t> 그래프구조에 적용시키는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++</a:t>
            </a:r>
            <a:r>
              <a:rPr lang="ko-KR" altLang="en-US" dirty="0"/>
              <a:t>그림설명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09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34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0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노드별로</a:t>
            </a:r>
            <a:r>
              <a:rPr lang="ko-KR" altLang="en-US" dirty="0"/>
              <a:t> 계산 그래프를 생성해보자</a:t>
            </a:r>
            <a:endParaRPr lang="en-US" altLang="ko-KR" dirty="0"/>
          </a:p>
          <a:p>
            <a:r>
              <a:rPr lang="ko-KR" altLang="en-US" dirty="0"/>
              <a:t>정보 </a:t>
            </a:r>
            <a:r>
              <a:rPr lang="ko-KR" altLang="en-US" dirty="0" err="1"/>
              <a:t>얻는것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aggreagation</a:t>
            </a:r>
            <a:endParaRPr lang="en-US" altLang="ko-KR" dirty="0"/>
          </a:p>
          <a:p>
            <a:r>
              <a:rPr lang="ko-KR" altLang="en-US" dirty="0" err="1"/>
              <a:t>전파시키는것</a:t>
            </a:r>
            <a:r>
              <a:rPr lang="ko-KR" altLang="en-US" dirty="0"/>
              <a:t> </a:t>
            </a:r>
            <a:r>
              <a:rPr lang="en-US" altLang="ko-KR" dirty="0"/>
              <a:t>: property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4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r>
              <a:rPr lang="ko-KR" altLang="en-US" dirty="0"/>
              <a:t> 는 각 </a:t>
            </a:r>
            <a:r>
              <a:rPr lang="ko-KR" altLang="en-US" dirty="0" err="1"/>
              <a:t>레이어별로</a:t>
            </a:r>
            <a:r>
              <a:rPr lang="ko-KR" altLang="en-US" dirty="0"/>
              <a:t> 존재</a:t>
            </a:r>
            <a:endParaRPr lang="en-US" altLang="ko-KR" dirty="0"/>
          </a:p>
          <a:p>
            <a:r>
              <a:rPr lang="ko-KR" altLang="en-US" dirty="0"/>
              <a:t>각 노드에 대한 새로운 </a:t>
            </a:r>
            <a:r>
              <a:rPr lang="ko-KR" altLang="en-US" dirty="0" err="1"/>
              <a:t>임베딩이</a:t>
            </a:r>
            <a:r>
              <a:rPr lang="ko-KR" altLang="en-US" dirty="0"/>
              <a:t> </a:t>
            </a:r>
            <a:r>
              <a:rPr lang="ko-KR" altLang="en-US" dirty="0" err="1"/>
              <a:t>나온것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r>
              <a:rPr lang="ko-KR" altLang="en-US" dirty="0"/>
              <a:t> 는 각 </a:t>
            </a:r>
            <a:r>
              <a:rPr lang="ko-KR" altLang="en-US" dirty="0" err="1"/>
              <a:t>레이어별로</a:t>
            </a:r>
            <a:r>
              <a:rPr lang="ko-KR" altLang="en-US" dirty="0"/>
              <a:t> 존재</a:t>
            </a:r>
            <a:endParaRPr lang="en-US" altLang="ko-KR" dirty="0"/>
          </a:p>
          <a:p>
            <a:r>
              <a:rPr lang="ko-KR" altLang="en-US" dirty="0"/>
              <a:t>각 노드에 대한 새로운 </a:t>
            </a:r>
            <a:r>
              <a:rPr lang="ko-KR" altLang="en-US" dirty="0" err="1"/>
              <a:t>임베딩이</a:t>
            </a:r>
            <a:r>
              <a:rPr lang="ko-KR" altLang="en-US" dirty="0"/>
              <a:t> </a:t>
            </a:r>
            <a:r>
              <a:rPr lang="ko-KR" altLang="en-US" dirty="0" err="1"/>
              <a:t>나온것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3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그래프는 데이터와 데이터 사이의 관계를 모아 놓은 자료로</a:t>
            </a:r>
            <a:r>
              <a:rPr lang="en-US" altLang="ko-KR" dirty="0"/>
              <a:t>, </a:t>
            </a:r>
            <a:r>
              <a:rPr lang="ko-KR" altLang="en-US" dirty="0"/>
              <a:t>그래프는 보통 노드와 </a:t>
            </a:r>
            <a:r>
              <a:rPr lang="ko-KR" altLang="en-US" dirty="0" err="1"/>
              <a:t>엣지로</a:t>
            </a:r>
            <a:r>
              <a:rPr lang="ko-KR" altLang="en-US" dirty="0"/>
              <a:t> 구성됩니다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</a:t>
            </a:r>
            <a:r>
              <a:rPr lang="en-US" altLang="ko-KR" dirty="0"/>
              <a:t>(V, E)</a:t>
            </a:r>
            <a:r>
              <a:rPr lang="ko-KR" altLang="en-US" dirty="0"/>
              <a:t>로 표현됩니다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그래프의 사이즈는 노드의 </a:t>
            </a:r>
            <a:r>
              <a:rPr lang="ko-KR" altLang="en-US" dirty="0" err="1"/>
              <a:t>개수가되고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노드는 </a:t>
            </a:r>
            <a:r>
              <a:rPr lang="en-US" altLang="ko-KR" dirty="0"/>
              <a:t>1, 2, 3</a:t>
            </a:r>
            <a:r>
              <a:rPr lang="ko-KR" altLang="en-US" dirty="0"/>
              <a:t>과 같은 포인트를 말하며 정보들이 </a:t>
            </a:r>
            <a:r>
              <a:rPr lang="ko-KR" altLang="en-US" dirty="0" err="1"/>
              <a:t>포함되어있습니다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엣지는</a:t>
            </a:r>
            <a:r>
              <a:rPr lang="ko-KR" altLang="en-US" dirty="0"/>
              <a:t> 노드와 노드를 연결하는 것으로</a:t>
            </a:r>
            <a:r>
              <a:rPr lang="en-US" altLang="ko-KR" dirty="0"/>
              <a:t>, </a:t>
            </a:r>
            <a:r>
              <a:rPr lang="ko-KR" altLang="en-US" dirty="0"/>
              <a:t>그래프에서 첫번째 노드와 두번째 노드를 연결하는 </a:t>
            </a:r>
            <a:r>
              <a:rPr lang="ko-KR" altLang="en-US" dirty="0" err="1"/>
              <a:t>엣지를</a:t>
            </a:r>
            <a:endParaRPr lang="en-US" altLang="ko-KR" dirty="0"/>
          </a:p>
          <a:p>
            <a:r>
              <a:rPr lang="en-US" altLang="ko-KR" dirty="0"/>
              <a:t>e1=(v1, v2)</a:t>
            </a:r>
            <a:r>
              <a:rPr lang="ko-KR" altLang="en-US" dirty="0"/>
              <a:t>로 표시할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6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 </a:t>
            </a:r>
            <a:r>
              <a:rPr lang="ko-KR" altLang="en-US" dirty="0"/>
              <a:t>가 의미하는 것은 인접까지 고려한 학습된 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5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 학습에서는 웨이트 매트릭스를 조정하는 것이 중요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18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레이어는 그냥 벡터 자체가 가지고 있는 값이 끝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의 이웃에 있는 </a:t>
            </a:r>
            <a:r>
              <a:rPr lang="en-US" altLang="ko-KR" dirty="0"/>
              <a:t>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벡터들에서</a:t>
            </a:r>
            <a:r>
              <a:rPr lang="ko-KR" altLang="en-US" dirty="0"/>
              <a:t> 가지고 있는 정보들을 전부 모으고 </a:t>
            </a:r>
            <a:r>
              <a:rPr lang="en-US" altLang="ko-KR" dirty="0"/>
              <a:t>degree</a:t>
            </a:r>
            <a:r>
              <a:rPr lang="ko-KR" altLang="en-US" dirty="0"/>
              <a:t>로 나눠준다 그리고 웨이트를 곱하고 자기 자신에 대한 정보도 넣고 </a:t>
            </a:r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r>
              <a:rPr lang="ko-KR" altLang="en-US" dirty="0" err="1"/>
              <a:t>펑션을</a:t>
            </a:r>
            <a:r>
              <a:rPr lang="ko-KR" altLang="en-US" dirty="0"/>
              <a:t> 취해준다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원하는 홉만큼 반복한 후 </a:t>
            </a:r>
            <a:r>
              <a:rPr lang="ko-KR" altLang="en-US" dirty="0" err="1"/>
              <a:t>도착하는게</a:t>
            </a:r>
            <a:r>
              <a:rPr lang="ko-KR" altLang="en-US" dirty="0"/>
              <a:t> 파이널 </a:t>
            </a:r>
            <a:r>
              <a:rPr lang="ko-KR" altLang="en-US" dirty="0" err="1"/>
              <a:t>임베딩이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파이널 </a:t>
            </a:r>
            <a:r>
              <a:rPr lang="ko-KR" altLang="en-US" dirty="0" err="1"/>
              <a:t>임베딩은</a:t>
            </a:r>
            <a:r>
              <a:rPr lang="ko-KR" altLang="en-US" dirty="0"/>
              <a:t> 원하는 홉 만큼에서 떨어져 있는 거리에서의 정보를 전부 합한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48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hat </a:t>
            </a:r>
            <a:r>
              <a:rPr lang="ko-KR" altLang="en-US" dirty="0"/>
              <a:t>의미하는 것은 </a:t>
            </a:r>
            <a:r>
              <a:rPr lang="en-US" altLang="ko-KR" dirty="0"/>
              <a:t>degree</a:t>
            </a:r>
            <a:r>
              <a:rPr lang="ko-KR" altLang="en-US" dirty="0"/>
              <a:t>로 부터 </a:t>
            </a:r>
            <a:r>
              <a:rPr lang="en-US" altLang="ko-KR" dirty="0"/>
              <a:t>normalization </a:t>
            </a:r>
            <a:r>
              <a:rPr lang="ko-KR" altLang="en-US" dirty="0"/>
              <a:t>되었고</a:t>
            </a:r>
            <a:r>
              <a:rPr lang="en-US" altLang="ko-KR" dirty="0"/>
              <a:t>, 0</a:t>
            </a:r>
            <a:r>
              <a:rPr lang="ko-KR" altLang="en-US" dirty="0" err="1"/>
              <a:t>인것은</a:t>
            </a:r>
            <a:r>
              <a:rPr lang="ko-KR" altLang="en-US" dirty="0"/>
              <a:t> 연결이 없다는 의미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4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레이어는 그냥 벡터 자체가 가지고 있는 값이 끝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의 이웃에 있는 </a:t>
            </a:r>
            <a:r>
              <a:rPr lang="en-US" altLang="ko-KR" dirty="0"/>
              <a:t>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벡터들에서</a:t>
            </a:r>
            <a:r>
              <a:rPr lang="ko-KR" altLang="en-US" dirty="0"/>
              <a:t> 가지고 있는 정보들을 전부 모으고 </a:t>
            </a:r>
            <a:r>
              <a:rPr lang="en-US" altLang="ko-KR" dirty="0"/>
              <a:t>degree</a:t>
            </a:r>
            <a:r>
              <a:rPr lang="ko-KR" altLang="en-US" dirty="0"/>
              <a:t>로 나눠준다 그리고 웨이트를 곱하고 자기 자신에 대한 정보도 넣고 </a:t>
            </a:r>
            <a:r>
              <a:rPr lang="ko-KR" altLang="en-US" dirty="0" err="1"/>
              <a:t>액티베이션</a:t>
            </a:r>
            <a:r>
              <a:rPr lang="ko-KR" altLang="en-US" dirty="0"/>
              <a:t> </a:t>
            </a:r>
            <a:r>
              <a:rPr lang="ko-KR" altLang="en-US" dirty="0" err="1"/>
              <a:t>펑션을</a:t>
            </a:r>
            <a:r>
              <a:rPr lang="ko-KR" altLang="en-US" dirty="0"/>
              <a:t> 취해준다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원하는 홉만큼 반복한 후 </a:t>
            </a:r>
            <a:r>
              <a:rPr lang="ko-KR" altLang="en-US" dirty="0" err="1"/>
              <a:t>도착하는게</a:t>
            </a:r>
            <a:r>
              <a:rPr lang="ko-KR" altLang="en-US" dirty="0"/>
              <a:t> 파이널 </a:t>
            </a:r>
            <a:r>
              <a:rPr lang="ko-KR" altLang="en-US" dirty="0" err="1"/>
              <a:t>임베딩이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파이널 </a:t>
            </a:r>
            <a:r>
              <a:rPr lang="ko-KR" altLang="en-US" dirty="0" err="1"/>
              <a:t>임베딩은</a:t>
            </a:r>
            <a:r>
              <a:rPr lang="ko-KR" altLang="en-US" dirty="0"/>
              <a:t> 원하는 홉 만큼에서 떨어져 있는 거리에서의 정보를 전부 합한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63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Readout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graph 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통해 생성된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latent feature matrix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그래프 전체를 표현하는 하나의 벡터로 변환하는 함수이다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readout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 전체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latent feature 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평균내어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그래프 전체를 표현하는 하나의 벡터를 생성한다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GCN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에서 가장 중요한 부분은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graph 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01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66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다른곳에</a:t>
            </a:r>
            <a:r>
              <a:rPr lang="ko-KR" altLang="en-US" dirty="0"/>
              <a:t> 바로 적용 가능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9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그래프에서 노드와 노드를 연결해주는 </a:t>
            </a:r>
            <a:r>
              <a:rPr lang="ko-KR" altLang="en-US" dirty="0" err="1"/>
              <a:t>엣지가</a:t>
            </a:r>
            <a:r>
              <a:rPr lang="ko-KR" altLang="en-US" dirty="0"/>
              <a:t> 존재하면 이를 인접한다고 표현합니다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인접행렬은 앞에서 말한 인접한 상태를 행렬로 나타내는 것입니다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따라서 이 인접행렬은 </a:t>
            </a:r>
            <a:r>
              <a:rPr lang="ko-KR" altLang="en-US" dirty="0" err="1"/>
              <a:t>노드수</a:t>
            </a:r>
            <a:r>
              <a:rPr lang="en-US" altLang="ko-KR" dirty="0"/>
              <a:t>*</a:t>
            </a:r>
            <a:r>
              <a:rPr lang="ko-KR" altLang="en-US" dirty="0" err="1"/>
              <a:t>노드수</a:t>
            </a:r>
            <a:r>
              <a:rPr lang="ko-KR" altLang="en-US" dirty="0"/>
              <a:t> 형태로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노드와 노드가 연결되어 인접한 경우는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그렇지 않을 경우는 </a:t>
            </a:r>
            <a:r>
              <a:rPr lang="en-US" altLang="ko-KR" dirty="0"/>
              <a:t>0</a:t>
            </a:r>
            <a:r>
              <a:rPr lang="ko-KR" altLang="en-US" dirty="0"/>
              <a:t>으로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맨 첫번째의 경우 다음의 첫번째 표와 같이 나타나며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 그래프와 같이 자기 자신과 연결되어 있는 경우에는 자신과 자신이 </a:t>
            </a:r>
            <a:r>
              <a:rPr lang="ko-KR" altLang="en-US" dirty="0" err="1"/>
              <a:t>연결되어있기</a:t>
            </a:r>
            <a:r>
              <a:rPr lang="ko-KR" altLang="en-US" dirty="0"/>
              <a:t> 때문에 대각행렬에 </a:t>
            </a:r>
            <a:r>
              <a:rPr lang="en-US" altLang="ko-KR" dirty="0"/>
              <a:t>1</a:t>
            </a:r>
            <a:r>
              <a:rPr lang="ko-KR" altLang="en-US" dirty="0"/>
              <a:t>으로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그래프의 경우 </a:t>
            </a:r>
            <a:r>
              <a:rPr lang="ko-KR" altLang="en-US" dirty="0" err="1"/>
              <a:t>처럼</a:t>
            </a:r>
            <a:r>
              <a:rPr lang="en-US" altLang="ko-KR" dirty="0"/>
              <a:t> </a:t>
            </a:r>
            <a:r>
              <a:rPr lang="ko-KR" altLang="en-US" dirty="0"/>
              <a:t>강조해서 표현도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Degree</a:t>
            </a:r>
            <a:r>
              <a:rPr lang="ko-KR" altLang="en-US" dirty="0"/>
              <a:t>는 어떤 노드에 연결된 모든 노드들의 합을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Degree</a:t>
            </a:r>
            <a:r>
              <a:rPr lang="ko-KR" altLang="en-US" dirty="0"/>
              <a:t>는 각 노드와 연결된 </a:t>
            </a:r>
            <a:r>
              <a:rPr lang="ko-KR" altLang="en-US" dirty="0" err="1"/>
              <a:t>엣지수를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adjacency matrix</a:t>
            </a:r>
            <a:r>
              <a:rPr lang="ko-KR" altLang="en-US" dirty="0"/>
              <a:t>의 행 합을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Degree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의 경우는 </a:t>
            </a:r>
            <a:r>
              <a:rPr lang="en-US" altLang="ko-KR" dirty="0"/>
              <a:t>adjacency matrix</a:t>
            </a:r>
            <a:r>
              <a:rPr lang="ko-KR" altLang="en-US" dirty="0"/>
              <a:t>의 행의 합이 각각 대각선으로 구성되며</a:t>
            </a:r>
            <a:r>
              <a:rPr lang="en-US" altLang="ko-KR" dirty="0"/>
              <a:t>, </a:t>
            </a:r>
            <a:r>
              <a:rPr lang="ko-KR" altLang="en-US" dirty="0"/>
              <a:t>나머지의 값은 </a:t>
            </a:r>
            <a:r>
              <a:rPr lang="en-US" altLang="ko-KR" dirty="0"/>
              <a:t>0</a:t>
            </a:r>
            <a:r>
              <a:rPr lang="ko-KR" altLang="en-US" dirty="0"/>
              <a:t>으로 표현됩니다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4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Laplacian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는 </a:t>
            </a:r>
            <a:r>
              <a:rPr lang="en-US" altLang="ko-KR" dirty="0"/>
              <a:t>Degree</a:t>
            </a:r>
            <a:r>
              <a:rPr lang="ko-KR" altLang="en-US" dirty="0"/>
              <a:t> </a:t>
            </a:r>
            <a:r>
              <a:rPr lang="en-US" altLang="ko-KR" dirty="0"/>
              <a:t>Matrix </a:t>
            </a:r>
            <a:r>
              <a:rPr lang="ko-KR" altLang="en-US" dirty="0"/>
              <a:t>에서 인접행렬을 뺀 값으로</a:t>
            </a:r>
            <a:endParaRPr lang="en-US" altLang="ko-KR" dirty="0"/>
          </a:p>
          <a:p>
            <a:r>
              <a:rPr lang="ko-KR" altLang="en-US" dirty="0"/>
              <a:t>대각 행렬의 경우에는 </a:t>
            </a:r>
            <a:r>
              <a:rPr lang="en-US" altLang="ko-KR" dirty="0"/>
              <a:t>Degree</a:t>
            </a:r>
            <a:r>
              <a:rPr lang="ko-KR" altLang="en-US" dirty="0"/>
              <a:t>로 나타나고 노드와 노드가 인접해 있는 경우에는 </a:t>
            </a:r>
            <a:r>
              <a:rPr lang="en-US" altLang="ko-KR" dirty="0"/>
              <a:t>-1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그렇지 않을 경우에는 </a:t>
            </a:r>
            <a:r>
              <a:rPr lang="en-US" altLang="ko-KR" dirty="0"/>
              <a:t>0</a:t>
            </a:r>
            <a:r>
              <a:rPr lang="ko-KR" altLang="en-US" dirty="0"/>
              <a:t>으로 나타납니다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7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Laplacian Matrix</a:t>
            </a:r>
            <a:r>
              <a:rPr lang="ko-KR" altLang="en-US" dirty="0"/>
              <a:t>에서 대각선은 </a:t>
            </a:r>
            <a:r>
              <a:rPr lang="en-US" altLang="ko-KR" dirty="0"/>
              <a:t>Degree</a:t>
            </a:r>
            <a:r>
              <a:rPr lang="ko-KR" altLang="en-US" dirty="0"/>
              <a:t>정보를 나타내고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ko-KR" altLang="en-US" dirty="0" err="1"/>
              <a:t>이웃노드와의</a:t>
            </a:r>
            <a:r>
              <a:rPr lang="ko-KR" altLang="en-US" dirty="0"/>
              <a:t> 관계정보를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Laplacian Matrix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열을 보면</a:t>
            </a:r>
            <a:r>
              <a:rPr lang="en-US" altLang="ko-KR" dirty="0"/>
              <a:t>-1, 2, -1</a:t>
            </a:r>
            <a:r>
              <a:rPr lang="ko-KR" altLang="en-US" dirty="0"/>
              <a:t>으로 </a:t>
            </a:r>
            <a:r>
              <a:rPr lang="ko-KR" altLang="en-US" dirty="0" err="1"/>
              <a:t>나타내지고</a:t>
            </a:r>
            <a:r>
              <a:rPr lang="ko-KR" altLang="en-US" dirty="0"/>
              <a:t> 이는 첫번째 정보를 </a:t>
            </a:r>
            <a:r>
              <a:rPr lang="en-US" altLang="ko-KR" dirty="0"/>
              <a:t>x1, x2, x3</a:t>
            </a:r>
            <a:r>
              <a:rPr lang="ko-KR" altLang="en-US" dirty="0"/>
              <a:t>라고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–x1+2x2-x3</a:t>
            </a:r>
            <a:r>
              <a:rPr lang="ko-KR" altLang="en-US" dirty="0"/>
              <a:t>로 </a:t>
            </a:r>
            <a:r>
              <a:rPr lang="ko-KR" altLang="en-US" dirty="0" err="1"/>
              <a:t>나타내지고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x2-x1+x2-x3</a:t>
            </a:r>
            <a:r>
              <a:rPr lang="ko-KR" altLang="en-US" dirty="0"/>
              <a:t>으로 바꿀 수 있어 노드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ko-KR" altLang="en-US" dirty="0" err="1"/>
              <a:t>이웃노드</a:t>
            </a:r>
            <a:r>
              <a:rPr lang="ko-KR" altLang="en-US" dirty="0"/>
              <a:t> 사이의 관계 정보를 의미한다고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0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뉴럴네트워크의</a:t>
            </a:r>
            <a:r>
              <a:rPr lang="ko-KR" altLang="en-US" dirty="0"/>
              <a:t> 방법들은 규칙적이고 구조화된 데이터에 적합합니다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이미지와 텍스트 데이터는 그림과 같이 구조화되어 표현되는데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그래프는 이와 다르게 </a:t>
            </a:r>
            <a:r>
              <a:rPr lang="ko-KR" altLang="en-US" dirty="0" err="1"/>
              <a:t>비규칙적이고</a:t>
            </a:r>
            <a:r>
              <a:rPr lang="ko-KR" altLang="en-US" dirty="0"/>
              <a:t> 연결관계가 존재하기 때문에 이에 적용할 방법이 새로 필요합니다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1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ko-KR" altLang="en-US" dirty="0" err="1"/>
              <a:t>임베딩은</a:t>
            </a:r>
            <a:r>
              <a:rPr lang="ko-KR" altLang="en-US" dirty="0"/>
              <a:t> 노드를 벡터로 변환시켜주는 형태입니다</a:t>
            </a:r>
            <a:r>
              <a:rPr lang="en-US" altLang="ko-KR" dirty="0"/>
              <a:t>.</a:t>
            </a:r>
          </a:p>
          <a:p>
            <a:r>
              <a:rPr lang="en-US" altLang="ko-KR" sz="1200" dirty="0">
                <a:latin typeface="+mn-ea"/>
              </a:rPr>
              <a:t>Adjacent Matrix </a:t>
            </a:r>
            <a:r>
              <a:rPr lang="ko-KR" altLang="en-US" sz="1200" dirty="0">
                <a:latin typeface="+mn-ea"/>
              </a:rPr>
              <a:t>크기가 </a:t>
            </a:r>
            <a:r>
              <a:rPr lang="en-US" altLang="ko-KR" sz="1200" dirty="0" err="1">
                <a:latin typeface="+mn-ea"/>
              </a:rPr>
              <a:t>NxN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인데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정해진 차원에서 </a:t>
            </a:r>
            <a:r>
              <a:rPr lang="en-US" altLang="ko-KR" sz="1200" dirty="0">
                <a:latin typeface="+mn-ea"/>
              </a:rPr>
              <a:t>Node Embedding</a:t>
            </a:r>
            <a:r>
              <a:rPr lang="ko-KR" altLang="en-US" sz="1200" dirty="0">
                <a:latin typeface="+mn-ea"/>
              </a:rPr>
              <a:t>을 할 경우 공간 절약이 가능합니다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dirty="0"/>
              <a:t>이때 노드들이 가지고 있는 정보들은 유지되어야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4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 latinLnBrk="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 latinLnBrk="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 latinLnBrk="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 latinLnBrk="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 latinLnBrk="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Da-Young Lee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Division of AI Computer Science &amp;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Kyonggi University</a:t>
            </a:r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GNN / GCN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Node Embedding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F950E-B372-442C-B12A-198E59E123E0}"/>
              </a:ext>
            </a:extLst>
          </p:cNvPr>
          <p:cNvSpPr txBox="1"/>
          <p:nvPr/>
        </p:nvSpPr>
        <p:spPr>
          <a:xfrm>
            <a:off x="322217" y="1411370"/>
            <a:ext cx="8499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Node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Embedding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: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Map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nodes to d-dimensional embeddings such that similar nodes in the graph are embedded close together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11F39E43-2A8A-4E58-B595-E6AC9EFBE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92087"/>
              </p:ext>
            </p:extLst>
          </p:nvPr>
        </p:nvGraphicFramePr>
        <p:xfrm>
          <a:off x="2038349" y="3684759"/>
          <a:ext cx="50673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비트맵 이미지" r:id="rId4" imgW="5067360" imgH="2103120" progId="Paint.Picture">
                  <p:embed/>
                </p:oleObj>
              </mc:Choice>
              <mc:Fallback>
                <p:oleObj name="비트맵 이미지" r:id="rId4" imgW="5067360" imgH="2103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8349" y="3684759"/>
                        <a:ext cx="5067300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54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1D4885F9-0DB8-42BA-A9D7-32443CF2C3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8939" y="2273289"/>
            <a:ext cx="1803581" cy="399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Node Embedding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0A734-7C0D-48DF-BB93-29F5AE7BA375}"/>
              </a:ext>
            </a:extLst>
          </p:cNvPr>
          <p:cNvSpPr txBox="1"/>
          <p:nvPr/>
        </p:nvSpPr>
        <p:spPr>
          <a:xfrm>
            <a:off x="194401" y="2058576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f(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2E3D2-BDD6-44F5-8247-830E154E4458}"/>
              </a:ext>
            </a:extLst>
          </p:cNvPr>
          <p:cNvSpPr txBox="1"/>
          <p:nvPr/>
        </p:nvSpPr>
        <p:spPr>
          <a:xfrm>
            <a:off x="4587558" y="2088429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) = z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66005E-B775-416C-8F55-A2CA7A35709B}"/>
              </a:ext>
            </a:extLst>
          </p:cNvPr>
          <p:cNvSpPr/>
          <p:nvPr/>
        </p:nvSpPr>
        <p:spPr>
          <a:xfrm>
            <a:off x="5675459" y="2524291"/>
            <a:ext cx="3146323" cy="2943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54A0B4A-C469-4511-83F5-CCDD1163D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2052" y="564293"/>
            <a:ext cx="1803581" cy="399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1A490D-A2BA-499A-BC89-FFE7B298B15B}"/>
              </a:ext>
            </a:extLst>
          </p:cNvPr>
          <p:cNvSpPr txBox="1"/>
          <p:nvPr/>
        </p:nvSpPr>
        <p:spPr>
          <a:xfrm>
            <a:off x="7198669" y="3029056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z</a:t>
            </a:r>
            <a:r>
              <a:rPr lang="en-US" altLang="ko-KR" sz="2500" dirty="0">
                <a:latin typeface="+mn-ea"/>
              </a:rPr>
              <a:t>1</a:t>
            </a:r>
            <a:endParaRPr lang="ko-KR" altLang="en-US" sz="25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5D36B-D6C9-46DF-B026-4901D1E5726F}"/>
              </a:ext>
            </a:extLst>
          </p:cNvPr>
          <p:cNvSpPr txBox="1"/>
          <p:nvPr/>
        </p:nvSpPr>
        <p:spPr>
          <a:xfrm>
            <a:off x="6820127" y="4497427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z</a:t>
            </a:r>
            <a:r>
              <a:rPr lang="en-US" altLang="ko-KR" sz="2500" dirty="0">
                <a:latin typeface="+mn-ea"/>
              </a:rPr>
              <a:t>2</a:t>
            </a:r>
            <a:endParaRPr lang="ko-KR" altLang="en-US" sz="25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1C05C-6D2E-4655-8823-5D4D07278C57}"/>
              </a:ext>
            </a:extLst>
          </p:cNvPr>
          <p:cNvSpPr txBox="1"/>
          <p:nvPr/>
        </p:nvSpPr>
        <p:spPr>
          <a:xfrm>
            <a:off x="6053606" y="2048649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Embedding Space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C16F87-0205-43F5-9F85-184649AD1325}"/>
              </a:ext>
            </a:extLst>
          </p:cNvPr>
          <p:cNvCxnSpPr/>
          <p:nvPr/>
        </p:nvCxnSpPr>
        <p:spPr>
          <a:xfrm flipH="1">
            <a:off x="7198669" y="3736942"/>
            <a:ext cx="146028" cy="845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24A316-7162-42BD-9506-79FDB72C17AF}"/>
              </a:ext>
            </a:extLst>
          </p:cNvPr>
          <p:cNvSpPr txBox="1"/>
          <p:nvPr/>
        </p:nvSpPr>
        <p:spPr>
          <a:xfrm>
            <a:off x="6745990" y="3982921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Similarity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C7FC7-AC94-4406-8689-07BD37C2319C}"/>
              </a:ext>
            </a:extLst>
          </p:cNvPr>
          <p:cNvSpPr txBox="1"/>
          <p:nvPr/>
        </p:nvSpPr>
        <p:spPr>
          <a:xfrm>
            <a:off x="3422796" y="4633221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Encoder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176B50AC-0169-4F4F-9E4D-A7E2FB45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74" y="1500713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4084FF6-7A31-4F06-B206-6575CCB53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353264"/>
              </p:ext>
            </p:extLst>
          </p:nvPr>
        </p:nvGraphicFramePr>
        <p:xfrm>
          <a:off x="3468542" y="5065633"/>
          <a:ext cx="17684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비트맵 이미지" r:id="rId5" imgW="1767960" imgH="426600" progId="Paint.Picture">
                  <p:embed/>
                </p:oleObj>
              </mc:Choice>
              <mc:Fallback>
                <p:oleObj name="비트맵 이미지" r:id="rId5" imgW="1767960" imgH="42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8542" y="5065633"/>
                        <a:ext cx="176847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99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1D4885F9-0DB8-42BA-A9D7-32443CF2C3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8939" y="3177176"/>
            <a:ext cx="1803581" cy="399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Similarity function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66005E-B775-416C-8F55-A2CA7A35709B}"/>
              </a:ext>
            </a:extLst>
          </p:cNvPr>
          <p:cNvSpPr/>
          <p:nvPr/>
        </p:nvSpPr>
        <p:spPr>
          <a:xfrm>
            <a:off x="5675459" y="3428178"/>
            <a:ext cx="3146323" cy="2943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54A0B4A-C469-4511-83F5-CCDD1163D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2052" y="1468180"/>
            <a:ext cx="1803581" cy="399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1A490D-A2BA-499A-BC89-FFE7B298B15B}"/>
              </a:ext>
            </a:extLst>
          </p:cNvPr>
          <p:cNvSpPr txBox="1"/>
          <p:nvPr/>
        </p:nvSpPr>
        <p:spPr>
          <a:xfrm>
            <a:off x="7198669" y="3932943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z</a:t>
            </a:r>
            <a:r>
              <a:rPr lang="en-US" altLang="ko-KR" sz="2500" dirty="0">
                <a:latin typeface="+mn-ea"/>
              </a:rPr>
              <a:t>1</a:t>
            </a:r>
            <a:endParaRPr lang="ko-KR" altLang="en-US" sz="25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5D36B-D6C9-46DF-B026-4901D1E5726F}"/>
              </a:ext>
            </a:extLst>
          </p:cNvPr>
          <p:cNvSpPr txBox="1"/>
          <p:nvPr/>
        </p:nvSpPr>
        <p:spPr>
          <a:xfrm>
            <a:off x="6820127" y="5401314"/>
            <a:ext cx="148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z</a:t>
            </a:r>
            <a:r>
              <a:rPr lang="en-US" altLang="ko-KR" sz="2500" dirty="0">
                <a:latin typeface="+mn-ea"/>
              </a:rPr>
              <a:t>2</a:t>
            </a:r>
            <a:endParaRPr lang="ko-KR" altLang="en-US" sz="25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1C05C-6D2E-4655-8823-5D4D07278C57}"/>
              </a:ext>
            </a:extLst>
          </p:cNvPr>
          <p:cNvSpPr txBox="1"/>
          <p:nvPr/>
        </p:nvSpPr>
        <p:spPr>
          <a:xfrm>
            <a:off x="6053606" y="2952536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Embedding Space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C16F87-0205-43F5-9F85-184649AD1325}"/>
              </a:ext>
            </a:extLst>
          </p:cNvPr>
          <p:cNvCxnSpPr/>
          <p:nvPr/>
        </p:nvCxnSpPr>
        <p:spPr>
          <a:xfrm flipH="1">
            <a:off x="7198669" y="4640829"/>
            <a:ext cx="146028" cy="845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24A316-7162-42BD-9506-79FDB72C17AF}"/>
              </a:ext>
            </a:extLst>
          </p:cNvPr>
          <p:cNvSpPr txBox="1"/>
          <p:nvPr/>
        </p:nvSpPr>
        <p:spPr>
          <a:xfrm>
            <a:off x="6745990" y="4886808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Similarity</a:t>
            </a:r>
          </a:p>
        </p:txBody>
      </p: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F09FBFE8-D154-471C-8033-33F24D443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13489"/>
              </p:ext>
            </p:extLst>
          </p:nvPr>
        </p:nvGraphicFramePr>
        <p:xfrm>
          <a:off x="322217" y="1474191"/>
          <a:ext cx="4183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비트맵 이미지" r:id="rId4" imgW="4183560" imgH="571680" progId="Paint.Picture">
                  <p:embed/>
                </p:oleObj>
              </mc:Choice>
              <mc:Fallback>
                <p:oleObj name="비트맵 이미지" r:id="rId4" imgW="4183560" imgH="571680" progId="Paint.Picture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F09FBFE8-D154-471C-8033-33F24D4438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217" y="1474191"/>
                        <a:ext cx="41830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07C7FC7-AC94-4406-8689-07BD37C2319C}"/>
              </a:ext>
            </a:extLst>
          </p:cNvPr>
          <p:cNvSpPr txBox="1"/>
          <p:nvPr/>
        </p:nvSpPr>
        <p:spPr>
          <a:xfrm>
            <a:off x="3422796" y="5537108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Encoder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176B50AC-0169-4F4F-9E4D-A7E2FB45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31" y="2349704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4084FF6-7A31-4F06-B206-6575CCB53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542" y="5969520"/>
          <a:ext cx="17684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비트맵 이미지" r:id="rId7" imgW="1767960" imgH="426600" progId="Paint.Picture">
                  <p:embed/>
                </p:oleObj>
              </mc:Choice>
              <mc:Fallback>
                <p:oleObj name="비트맵 이미지" r:id="rId7" imgW="1767960" imgH="426600" progId="Paint.Pictur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24084FF6-7A31-4F06-B206-6575CCB53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8542" y="5969520"/>
                        <a:ext cx="176847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16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GNN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686678-B310-41F3-B7D5-DBB16B27F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751731"/>
            <a:ext cx="8923283" cy="22704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79F7D8-604C-4E66-A22B-482D927BF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251" y="1194180"/>
            <a:ext cx="2494555" cy="2282252"/>
          </a:xfrm>
          <a:prstGeom prst="rect">
            <a:avLst/>
          </a:prstGeom>
        </p:spPr>
      </p:pic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7A5A4E35-DABF-4988-9388-FF30C6F9B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64917"/>
              </p:ext>
            </p:extLst>
          </p:nvPr>
        </p:nvGraphicFramePr>
        <p:xfrm>
          <a:off x="5423338" y="1371876"/>
          <a:ext cx="1828800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비트맵 이미지" r:id="rId6" imgW="1828800" imgH="2522160" progId="Paint.Picture">
                  <p:embed/>
                </p:oleObj>
              </mc:Choice>
              <mc:Fallback>
                <p:oleObj name="비트맵 이미지" r:id="rId6" imgW="1828800" imgH="2522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3338" y="1371876"/>
                        <a:ext cx="1828800" cy="252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3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GNN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4FD40370-5124-4FC5-A171-BA82FF1A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66890"/>
              </p:ext>
            </p:extLst>
          </p:nvPr>
        </p:nvGraphicFramePr>
        <p:xfrm>
          <a:off x="700818" y="1536959"/>
          <a:ext cx="2805873" cy="201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비트맵 이미지" r:id="rId3" imgW="2689920" imgH="1927800" progId="Paint.Picture">
                  <p:embed/>
                </p:oleObj>
              </mc:Choice>
              <mc:Fallback>
                <p:oleObj name="비트맵 이미지" r:id="rId3" imgW="2689920" imgH="1927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18" y="1536959"/>
                        <a:ext cx="2805873" cy="201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F0EF54D3-9F46-405E-9107-41656FF4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7" y="4531373"/>
            <a:ext cx="6758152" cy="1719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74E6CA-63B0-478E-89FC-A99D6E040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397" y="1268660"/>
            <a:ext cx="4247104" cy="357932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436179-2068-45E8-BB55-83681A44737F}"/>
              </a:ext>
            </a:extLst>
          </p:cNvPr>
          <p:cNvCxnSpPr>
            <a:cxnSpLocks/>
          </p:cNvCxnSpPr>
          <p:nvPr/>
        </p:nvCxnSpPr>
        <p:spPr>
          <a:xfrm>
            <a:off x="4831908" y="2396883"/>
            <a:ext cx="349692" cy="367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4587B3-0CD9-41C6-B91B-9704895D3D61}"/>
              </a:ext>
            </a:extLst>
          </p:cNvPr>
          <p:cNvSpPr txBox="1"/>
          <p:nvPr/>
        </p:nvSpPr>
        <p:spPr>
          <a:xfrm>
            <a:off x="3462930" y="1725664"/>
            <a:ext cx="23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Apply 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A180-0402-461D-B528-8049F77E6CE3}"/>
              </a:ext>
            </a:extLst>
          </p:cNvPr>
          <p:cNvSpPr txBox="1"/>
          <p:nvPr/>
        </p:nvSpPr>
        <p:spPr>
          <a:xfrm>
            <a:off x="4969223" y="977612"/>
            <a:ext cx="23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  <a:latin typeface="+mn-ea"/>
              </a:rPr>
              <a:t>Average messages from neighbor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C1E10B-226D-4C06-90F0-E2C6980E59B5}"/>
              </a:ext>
            </a:extLst>
          </p:cNvPr>
          <p:cNvCxnSpPr>
            <a:cxnSpLocks/>
          </p:cNvCxnSpPr>
          <p:nvPr/>
        </p:nvCxnSpPr>
        <p:spPr>
          <a:xfrm>
            <a:off x="6318938" y="1756360"/>
            <a:ext cx="0" cy="7316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0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GNN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AFE7A-F5C3-4F42-8AD2-0F3F6550D36D}"/>
              </a:ext>
            </a:extLst>
          </p:cNvPr>
          <p:cNvSpPr txBox="1"/>
          <p:nvPr/>
        </p:nvSpPr>
        <p:spPr>
          <a:xfrm>
            <a:off x="207407" y="1246664"/>
            <a:ext cx="87291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Node-focused : node as data sample</a:t>
            </a:r>
          </a:p>
          <a:p>
            <a:r>
              <a:rPr lang="en-US" altLang="ko-KR" sz="2500" dirty="0">
                <a:latin typeface="+mn-ea"/>
              </a:rPr>
              <a:t>			node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regression and classification</a:t>
            </a:r>
          </a:p>
          <a:p>
            <a:endParaRPr lang="en-US" altLang="ko-KR" sz="2500" dirty="0">
              <a:latin typeface="+mn-ea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10528FCF-9387-42AC-B356-32583AECC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4118" y="2493159"/>
          <a:ext cx="758190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비트맵 이미지" r:id="rId4" imgW="7581960" imgH="2926080" progId="Paint.Picture">
                  <p:embed/>
                </p:oleObj>
              </mc:Choice>
              <mc:Fallback>
                <p:oleObj name="비트맵 이미지" r:id="rId4" imgW="7581960" imgH="2926080" progId="Paint.Pictur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10528FCF-9387-42AC-B356-32583AECCF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4118" y="2493159"/>
                        <a:ext cx="7581900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13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GNN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AFE7A-F5C3-4F42-8AD2-0F3F6550D36D}"/>
              </a:ext>
            </a:extLst>
          </p:cNvPr>
          <p:cNvSpPr txBox="1"/>
          <p:nvPr/>
        </p:nvSpPr>
        <p:spPr>
          <a:xfrm>
            <a:off x="207407" y="1246664"/>
            <a:ext cx="87291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Edge-focused : edge as data sample</a:t>
            </a:r>
          </a:p>
          <a:p>
            <a:r>
              <a:rPr lang="en-US" altLang="ko-KR" sz="2500" dirty="0">
                <a:latin typeface="+mn-ea"/>
              </a:rPr>
              <a:t>			edge classification and link prediction</a:t>
            </a:r>
          </a:p>
          <a:p>
            <a:endParaRPr lang="en-US" altLang="ko-KR" sz="2500" dirty="0">
              <a:latin typeface="+mn-ea"/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82D17BF5-85B6-4C28-99EC-E2A280400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2" y="2990930"/>
          <a:ext cx="698817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비트맵 이미지" r:id="rId4" imgW="6987600" imgH="2309040" progId="Paint.Picture">
                  <p:embed/>
                </p:oleObj>
              </mc:Choice>
              <mc:Fallback>
                <p:oleObj name="비트맵 이미지" r:id="rId4" imgW="6987600" imgH="2309040" progId="Paint.Pictur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82D17BF5-85B6-4C28-99EC-E2A280400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7912" y="2990930"/>
                        <a:ext cx="6988175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57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 Convolution Network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E0041FE-F4AA-4576-AB3E-2FF9852F8A4C}"/>
              </a:ext>
            </a:extLst>
          </p:cNvPr>
          <p:cNvSpPr txBox="1">
            <a:spLocks/>
          </p:cNvSpPr>
          <p:nvPr/>
        </p:nvSpPr>
        <p:spPr>
          <a:xfrm>
            <a:off x="725457" y="939879"/>
            <a:ext cx="6350585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sz="2000" b="0" dirty="0">
                <a:latin typeface="+mn-ea"/>
                <a:ea typeface="+mn-ea"/>
                <a:cs typeface="Malgun Gothic Semilight" panose="020B0502040204020203" pitchFamily="50" charset="-127"/>
              </a:rPr>
              <a:t>Node’s neighborhood defines a computation graph</a:t>
            </a:r>
            <a:endParaRPr lang="ko-KR" altLang="en-US" sz="2000" b="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2FB2F-D8CF-4A21-B38C-3903DC00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32" y="2037299"/>
            <a:ext cx="7030114" cy="38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D08F489-436B-4F9E-A4D5-7EDA6AA0B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4853"/>
              </p:ext>
            </p:extLst>
          </p:nvPr>
        </p:nvGraphicFramePr>
        <p:xfrm>
          <a:off x="3768724" y="5622332"/>
          <a:ext cx="26892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비트맵 이미지" r:id="rId4" imgW="2689920" imgH="807840" progId="Paint.Picture">
                  <p:embed/>
                </p:oleObj>
              </mc:Choice>
              <mc:Fallback>
                <p:oleObj name="비트맵 이미지" r:id="rId4" imgW="2689920" imgH="807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8724" y="5622332"/>
                        <a:ext cx="2689225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7" name="Picture 15">
            <a:extLst>
              <a:ext uri="{FF2B5EF4-FFF2-40B4-BE49-F238E27FC236}">
                <a16:creationId xmlns:a16="http://schemas.microsoft.com/office/drawing/2014/main" id="{28F71941-6D51-4691-B484-098EB8AD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" y="1075970"/>
            <a:ext cx="8499566" cy="442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1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696132A-9BEA-42AD-9F87-A513288C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20" y="1958836"/>
          <a:ext cx="2218917" cy="13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비트맵 이미지" r:id="rId4" imgW="1379160" imgH="822960" progId="Paint.Picture">
                  <p:embed/>
                </p:oleObj>
              </mc:Choice>
              <mc:Fallback>
                <p:oleObj name="비트맵 이미지" r:id="rId4" imgW="1379160" imgH="82296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696132A-9BEA-42AD-9F87-A513288CD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20" y="1958836"/>
                        <a:ext cx="2218917" cy="13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9EFF104-5C2E-4862-B5F2-1EAA217CB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65329"/>
              </p:ext>
            </p:extLst>
          </p:nvPr>
        </p:nvGraphicFramePr>
        <p:xfrm>
          <a:off x="4995114" y="1529302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819950B-F95D-44DF-83AA-C211201ED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77422"/>
              </p:ext>
            </p:extLst>
          </p:nvPr>
        </p:nvGraphicFramePr>
        <p:xfrm>
          <a:off x="3502648" y="4093826"/>
          <a:ext cx="790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0D73B758-4EBF-42BE-974A-543BC84F6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66194"/>
              </p:ext>
            </p:extLst>
          </p:nvPr>
        </p:nvGraphicFramePr>
        <p:xfrm>
          <a:off x="5874431" y="4811890"/>
          <a:ext cx="15810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62228E-C359-4D6E-9C73-6C6D997127CE}"/>
              </a:ext>
            </a:extLst>
          </p:cNvPr>
          <p:cNvSpPr txBox="1"/>
          <p:nvPr/>
        </p:nvSpPr>
        <p:spPr>
          <a:xfrm>
            <a:off x="4788242" y="3465735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C99EB-062D-44C4-9129-AB988C96C04E}"/>
              </a:ext>
            </a:extLst>
          </p:cNvPr>
          <p:cNvSpPr txBox="1"/>
          <p:nvPr/>
        </p:nvSpPr>
        <p:spPr>
          <a:xfrm>
            <a:off x="2702891" y="6030259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Feature(X)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9683B-E1AF-4512-8B95-ABDACD2F64DB}"/>
              </a:ext>
            </a:extLst>
          </p:cNvPr>
          <p:cNvSpPr txBox="1"/>
          <p:nvPr/>
        </p:nvSpPr>
        <p:spPr>
          <a:xfrm>
            <a:off x="5481506" y="5602957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Weight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92E0B0-E6A9-48FB-B2DB-0CE74C0E59D0}"/>
              </a:ext>
            </a:extLst>
          </p:cNvPr>
          <p:cNvCxnSpPr/>
          <p:nvPr/>
        </p:nvCxnSpPr>
        <p:spPr>
          <a:xfrm>
            <a:off x="3295776" y="4093826"/>
            <a:ext cx="0" cy="185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72A03B-3BFF-42C4-96C0-1C3C3D4A33B2}"/>
              </a:ext>
            </a:extLst>
          </p:cNvPr>
          <p:cNvSpPr txBox="1"/>
          <p:nvPr/>
        </p:nvSpPr>
        <p:spPr>
          <a:xfrm>
            <a:off x="2548529" y="4859343"/>
            <a:ext cx="689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node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8C42A9-A00F-4D2E-A852-C3B063780B4C}"/>
              </a:ext>
            </a:extLst>
          </p:cNvPr>
          <p:cNvSpPr txBox="1"/>
          <p:nvPr/>
        </p:nvSpPr>
        <p:spPr>
          <a:xfrm>
            <a:off x="5552333" y="1052934"/>
            <a:ext cx="689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node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8CA54-7E7D-4051-9AF8-A0D2FD02815B}"/>
              </a:ext>
            </a:extLst>
          </p:cNvPr>
          <p:cNvSpPr txBox="1"/>
          <p:nvPr/>
        </p:nvSpPr>
        <p:spPr>
          <a:xfrm>
            <a:off x="4098260" y="2281897"/>
            <a:ext cx="689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node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A9462-2F37-4149-A0C4-0DBCC15BB057}"/>
              </a:ext>
            </a:extLst>
          </p:cNvPr>
          <p:cNvSpPr txBox="1"/>
          <p:nvPr/>
        </p:nvSpPr>
        <p:spPr>
          <a:xfrm>
            <a:off x="7526542" y="5020925"/>
            <a:ext cx="1007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feature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12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Definition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270707-3CD5-4D91-BE80-CF00D87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" y="2354294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6C696-6A09-4E2D-BA52-631536AEC08C}"/>
              </a:ext>
            </a:extLst>
          </p:cNvPr>
          <p:cNvSpPr txBox="1"/>
          <p:nvPr/>
        </p:nvSpPr>
        <p:spPr>
          <a:xfrm>
            <a:off x="2565180" y="1640859"/>
            <a:ext cx="49583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The size of a graph : 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N = |V|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F9623-078F-4685-8CF5-62A7356DD2BA}"/>
              </a:ext>
            </a:extLst>
          </p:cNvPr>
          <p:cNvSpPr txBox="1"/>
          <p:nvPr/>
        </p:nvSpPr>
        <p:spPr>
          <a:xfrm>
            <a:off x="2565180" y="3643199"/>
            <a:ext cx="64167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Edges :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The set of edges describes the connection between nodes.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e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sz="2500" dirty="0">
                <a:latin typeface="+mn-ea"/>
              </a:rPr>
              <a:t>=(v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sz="2500" dirty="0">
                <a:latin typeface="+mn-ea"/>
              </a:rPr>
              <a:t>, v</a:t>
            </a:r>
            <a:r>
              <a:rPr lang="en-US" altLang="ko-KR" dirty="0">
                <a:latin typeface="+mn-ea"/>
              </a:rPr>
              <a:t>2</a:t>
            </a:r>
            <a:r>
              <a:rPr lang="en-US" altLang="ko-KR" sz="2500" dirty="0">
                <a:latin typeface="+mn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61743-A18A-4D14-A713-2E5A4450DFFE}"/>
              </a:ext>
            </a:extLst>
          </p:cNvPr>
          <p:cNvSpPr txBox="1"/>
          <p:nvPr/>
        </p:nvSpPr>
        <p:spPr>
          <a:xfrm>
            <a:off x="1723756" y="32738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902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696132A-9BEA-42AD-9F87-A513288C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20" y="1958836"/>
          <a:ext cx="2218917" cy="13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비트맵 이미지" r:id="rId4" imgW="1379160" imgH="822960" progId="Paint.Picture">
                  <p:embed/>
                </p:oleObj>
              </mc:Choice>
              <mc:Fallback>
                <p:oleObj name="비트맵 이미지" r:id="rId4" imgW="1379160" imgH="82296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696132A-9BEA-42AD-9F87-A513288CD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20" y="1958836"/>
                        <a:ext cx="2218917" cy="13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9EFF104-5C2E-4862-B5F2-1EAA217CB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90454"/>
              </p:ext>
            </p:extLst>
          </p:nvPr>
        </p:nvGraphicFramePr>
        <p:xfrm>
          <a:off x="2956111" y="1529302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819950B-F95D-44DF-83AA-C211201ED570}"/>
              </a:ext>
            </a:extLst>
          </p:cNvPr>
          <p:cNvGraphicFramePr>
            <a:graphicFrameLocks noGrp="1"/>
          </p:cNvGraphicFramePr>
          <p:nvPr/>
        </p:nvGraphicFramePr>
        <p:xfrm>
          <a:off x="5854238" y="1529302"/>
          <a:ext cx="790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0D73B758-4EBF-42BE-974A-543BC84F6485}"/>
              </a:ext>
            </a:extLst>
          </p:cNvPr>
          <p:cNvGraphicFramePr>
            <a:graphicFrameLocks noGrp="1"/>
          </p:cNvGraphicFramePr>
          <p:nvPr/>
        </p:nvGraphicFramePr>
        <p:xfrm>
          <a:off x="7020057" y="1532672"/>
          <a:ext cx="15810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87196344-816F-4065-B614-DD524C4A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99231"/>
              </p:ext>
            </p:extLst>
          </p:nvPr>
        </p:nvGraphicFramePr>
        <p:xfrm>
          <a:off x="6263732" y="4264974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62228E-C359-4D6E-9C73-6C6D997127CE}"/>
              </a:ext>
            </a:extLst>
          </p:cNvPr>
          <p:cNvSpPr txBox="1"/>
          <p:nvPr/>
        </p:nvSpPr>
        <p:spPr>
          <a:xfrm>
            <a:off x="2749239" y="3357656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C99EB-062D-44C4-9129-AB988C96C04E}"/>
              </a:ext>
            </a:extLst>
          </p:cNvPr>
          <p:cNvSpPr txBox="1"/>
          <p:nvPr/>
        </p:nvSpPr>
        <p:spPr>
          <a:xfrm>
            <a:off x="5053104" y="3363464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Feature(X)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9683B-E1AF-4512-8B95-ABDACD2F64DB}"/>
              </a:ext>
            </a:extLst>
          </p:cNvPr>
          <p:cNvSpPr txBox="1"/>
          <p:nvPr/>
        </p:nvSpPr>
        <p:spPr>
          <a:xfrm>
            <a:off x="6627132" y="2229149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Weight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BB46A-F68B-47BF-8C7E-F9912873B0F3}"/>
              </a:ext>
            </a:extLst>
          </p:cNvPr>
          <p:cNvSpPr txBox="1"/>
          <p:nvPr/>
        </p:nvSpPr>
        <p:spPr>
          <a:xfrm>
            <a:off x="5825043" y="6119174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S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6CD8C31-E2F5-4ACF-90B6-0E414FA0B200}"/>
              </a:ext>
            </a:extLst>
          </p:cNvPr>
          <p:cNvSpPr/>
          <p:nvPr/>
        </p:nvSpPr>
        <p:spPr>
          <a:xfrm>
            <a:off x="6703409" y="3853464"/>
            <a:ext cx="633296" cy="30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2E03AF-AD5F-4FF6-989B-BCC54987D93F}"/>
              </a:ext>
            </a:extLst>
          </p:cNvPr>
          <p:cNvSpPr/>
          <p:nvPr/>
        </p:nvSpPr>
        <p:spPr>
          <a:xfrm>
            <a:off x="5339255" y="1114097"/>
            <a:ext cx="3482527" cy="26557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71FD96-1931-4747-AB51-EA66C3C1AE26}"/>
              </a:ext>
            </a:extLst>
          </p:cNvPr>
          <p:cNvSpPr txBox="1"/>
          <p:nvPr/>
        </p:nvSpPr>
        <p:spPr>
          <a:xfrm>
            <a:off x="1926236" y="4935650"/>
            <a:ext cx="403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S : Weight</a:t>
            </a:r>
            <a:r>
              <a:rPr lang="ko-KR" altLang="en-US" sz="2000" dirty="0">
                <a:latin typeface="+mn-ea"/>
              </a:rPr>
              <a:t>에 의해 학습된 정보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07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696132A-9BEA-42AD-9F87-A513288C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20" y="1958836"/>
          <a:ext cx="2218917" cy="13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비트맵 이미지" r:id="rId4" imgW="1379160" imgH="822960" progId="Paint.Picture">
                  <p:embed/>
                </p:oleObj>
              </mc:Choice>
              <mc:Fallback>
                <p:oleObj name="비트맵 이미지" r:id="rId4" imgW="1379160" imgH="82296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696132A-9BEA-42AD-9F87-A513288CD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20" y="1958836"/>
                        <a:ext cx="2218917" cy="13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9EFF104-5C2E-4862-B5F2-1EAA217CB89A}"/>
              </a:ext>
            </a:extLst>
          </p:cNvPr>
          <p:cNvGraphicFramePr>
            <a:graphicFrameLocks noGrp="1"/>
          </p:cNvGraphicFramePr>
          <p:nvPr/>
        </p:nvGraphicFramePr>
        <p:xfrm>
          <a:off x="2956111" y="1529302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87196344-816F-4065-B614-DD524C4A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473"/>
              </p:ext>
            </p:extLst>
          </p:nvPr>
        </p:nvGraphicFramePr>
        <p:xfrm>
          <a:off x="6263732" y="1553313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62228E-C359-4D6E-9C73-6C6D997127CE}"/>
              </a:ext>
            </a:extLst>
          </p:cNvPr>
          <p:cNvSpPr txBox="1"/>
          <p:nvPr/>
        </p:nvSpPr>
        <p:spPr>
          <a:xfrm>
            <a:off x="2812303" y="3357656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BB46A-F68B-47BF-8C7E-F9912873B0F3}"/>
              </a:ext>
            </a:extLst>
          </p:cNvPr>
          <p:cNvSpPr txBox="1"/>
          <p:nvPr/>
        </p:nvSpPr>
        <p:spPr>
          <a:xfrm>
            <a:off x="5825043" y="3407513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S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6CD8C31-E2F5-4ACF-90B6-0E414FA0B200}"/>
              </a:ext>
            </a:extLst>
          </p:cNvPr>
          <p:cNvSpPr/>
          <p:nvPr/>
        </p:nvSpPr>
        <p:spPr>
          <a:xfrm>
            <a:off x="5132965" y="3911660"/>
            <a:ext cx="633296" cy="30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2E03AF-AD5F-4FF6-989B-BCC54987D93F}"/>
              </a:ext>
            </a:extLst>
          </p:cNvPr>
          <p:cNvSpPr/>
          <p:nvPr/>
        </p:nvSpPr>
        <p:spPr>
          <a:xfrm>
            <a:off x="2848303" y="1114097"/>
            <a:ext cx="5202621" cy="26557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174742E5-8663-4A72-94BC-C0EB4A4E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21442"/>
              </p:ext>
            </p:extLst>
          </p:nvPr>
        </p:nvGraphicFramePr>
        <p:xfrm>
          <a:off x="4682704" y="4671422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24D9BA-16C4-41B8-B903-13743AE57EB0}"/>
              </a:ext>
            </a:extLst>
          </p:cNvPr>
          <p:cNvCxnSpPr/>
          <p:nvPr/>
        </p:nvCxnSpPr>
        <p:spPr>
          <a:xfrm>
            <a:off x="4568172" y="4608360"/>
            <a:ext cx="0" cy="185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8A87F7-4165-461A-98A0-E2F702938CC1}"/>
              </a:ext>
            </a:extLst>
          </p:cNvPr>
          <p:cNvCxnSpPr/>
          <p:nvPr/>
        </p:nvCxnSpPr>
        <p:spPr>
          <a:xfrm>
            <a:off x="4672872" y="4577177"/>
            <a:ext cx="158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2D25B-1686-4305-873F-A2BD64785348}"/>
              </a:ext>
            </a:extLst>
          </p:cNvPr>
          <p:cNvSpPr txBox="1"/>
          <p:nvPr/>
        </p:nvSpPr>
        <p:spPr>
          <a:xfrm>
            <a:off x="3820925" y="5489489"/>
            <a:ext cx="689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node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41B44-CEDD-4B44-B365-716412B15B43}"/>
              </a:ext>
            </a:extLst>
          </p:cNvPr>
          <p:cNvSpPr txBox="1"/>
          <p:nvPr/>
        </p:nvSpPr>
        <p:spPr>
          <a:xfrm>
            <a:off x="4701766" y="4227972"/>
            <a:ext cx="14158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Out channel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E6F32-A3D0-4065-8603-CC72DEA723B7}"/>
              </a:ext>
            </a:extLst>
          </p:cNvPr>
          <p:cNvSpPr txBox="1"/>
          <p:nvPr/>
        </p:nvSpPr>
        <p:spPr>
          <a:xfrm>
            <a:off x="1629981" y="4399017"/>
            <a:ext cx="1920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solidFill>
                  <a:schemeClr val="accent5"/>
                </a:solidFill>
                <a:latin typeface="+mn-ea"/>
              </a:rPr>
              <a:t>H</a:t>
            </a:r>
            <a:r>
              <a:rPr lang="en-US" altLang="ko-KR" sz="1000" dirty="0" err="1">
                <a:solidFill>
                  <a:schemeClr val="accent5"/>
                </a:solidFill>
                <a:latin typeface="+mn-ea"/>
              </a:rPr>
              <a:t>ij</a:t>
            </a:r>
            <a:endParaRPr lang="en-US" altLang="ko-KR" sz="10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l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에서 </a:t>
            </a:r>
            <a:r>
              <a:rPr lang="en-US" altLang="ko-KR" sz="1500" dirty="0" err="1">
                <a:solidFill>
                  <a:schemeClr val="accent5"/>
                </a:solidFill>
                <a:latin typeface="+mn-ea"/>
              </a:rPr>
              <a:t>i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번째 노드에</a:t>
            </a:r>
            <a:endParaRPr lang="en-US" altLang="ko-KR" sz="15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j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번째 필터를 씌운 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8DE0D-E2B1-4FF1-9F5F-627893924413}"/>
              </a:ext>
            </a:extLst>
          </p:cNvPr>
          <p:cNvSpPr txBox="1"/>
          <p:nvPr/>
        </p:nvSpPr>
        <p:spPr>
          <a:xfrm>
            <a:off x="4278204" y="6462560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H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92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696132A-9BEA-42AD-9F87-A513288C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20" y="1958836"/>
          <a:ext cx="2218917" cy="13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비트맵 이미지" r:id="rId4" imgW="1379160" imgH="822960" progId="Paint.Picture">
                  <p:embed/>
                </p:oleObj>
              </mc:Choice>
              <mc:Fallback>
                <p:oleObj name="비트맵 이미지" r:id="rId4" imgW="1379160" imgH="822960" progId="Paint.Pictur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696132A-9BEA-42AD-9F87-A513288CD0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20" y="1958836"/>
                        <a:ext cx="2218917" cy="13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E9EFF104-5C2E-4862-B5F2-1EAA217CB89A}"/>
              </a:ext>
            </a:extLst>
          </p:cNvPr>
          <p:cNvGraphicFramePr>
            <a:graphicFrameLocks noGrp="1"/>
          </p:cNvGraphicFramePr>
          <p:nvPr/>
        </p:nvGraphicFramePr>
        <p:xfrm>
          <a:off x="3502648" y="1529302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819950B-F95D-44DF-83AA-C211201ED570}"/>
              </a:ext>
            </a:extLst>
          </p:cNvPr>
          <p:cNvGraphicFramePr>
            <a:graphicFrameLocks noGrp="1"/>
          </p:cNvGraphicFramePr>
          <p:nvPr/>
        </p:nvGraphicFramePr>
        <p:xfrm>
          <a:off x="5854238" y="1529302"/>
          <a:ext cx="790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0D73B758-4EBF-42BE-974A-543BC84F6485}"/>
              </a:ext>
            </a:extLst>
          </p:cNvPr>
          <p:cNvGraphicFramePr>
            <a:graphicFrameLocks noGrp="1"/>
          </p:cNvGraphicFramePr>
          <p:nvPr/>
        </p:nvGraphicFramePr>
        <p:xfrm>
          <a:off x="7020057" y="1532672"/>
          <a:ext cx="15810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87196344-816F-4065-B614-DD524C4ACFC3}"/>
              </a:ext>
            </a:extLst>
          </p:cNvPr>
          <p:cNvGraphicFramePr>
            <a:graphicFrameLocks noGrp="1"/>
          </p:cNvGraphicFramePr>
          <p:nvPr/>
        </p:nvGraphicFramePr>
        <p:xfrm>
          <a:off x="6652618" y="4264974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0A8ECEC-C6BA-4214-B381-EF9CCA04ADDD}"/>
              </a:ext>
            </a:extLst>
          </p:cNvPr>
          <p:cNvGraphicFramePr>
            <a:graphicFrameLocks noGrp="1"/>
          </p:cNvGraphicFramePr>
          <p:nvPr/>
        </p:nvGraphicFramePr>
        <p:xfrm>
          <a:off x="4299311" y="4264974"/>
          <a:ext cx="19762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48664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75625B38-C8C3-48AB-BFE5-FAC9B7458D4A}"/>
              </a:ext>
            </a:extLst>
          </p:cNvPr>
          <p:cNvGraphicFramePr>
            <a:graphicFrameLocks noGrp="1"/>
          </p:cNvGraphicFramePr>
          <p:nvPr/>
        </p:nvGraphicFramePr>
        <p:xfrm>
          <a:off x="1087301" y="4264974"/>
          <a:ext cx="15810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378292711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82528747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3546889724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198181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7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4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62228E-C359-4D6E-9C73-6C6D997127CE}"/>
              </a:ext>
            </a:extLst>
          </p:cNvPr>
          <p:cNvSpPr txBox="1"/>
          <p:nvPr/>
        </p:nvSpPr>
        <p:spPr>
          <a:xfrm>
            <a:off x="3295776" y="3357656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C99EB-062D-44C4-9129-AB988C96C04E}"/>
              </a:ext>
            </a:extLst>
          </p:cNvPr>
          <p:cNvSpPr txBox="1"/>
          <p:nvPr/>
        </p:nvSpPr>
        <p:spPr>
          <a:xfrm>
            <a:off x="5053104" y="3363464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Feature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9683B-E1AF-4512-8B95-ABDACD2F64DB}"/>
              </a:ext>
            </a:extLst>
          </p:cNvPr>
          <p:cNvSpPr txBox="1"/>
          <p:nvPr/>
        </p:nvSpPr>
        <p:spPr>
          <a:xfrm>
            <a:off x="6627132" y="2229149"/>
            <a:ext cx="23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Weight</a:t>
            </a:r>
          </a:p>
          <a:p>
            <a:pPr algn="ctr"/>
            <a:r>
              <a:rPr lang="en-US" altLang="ko-KR" sz="2000" dirty="0">
                <a:latin typeface="+mn-ea"/>
              </a:rPr>
              <a:t>(filter </a:t>
            </a:r>
            <a:r>
              <a:rPr lang="ko-KR" altLang="en-US" sz="2000" dirty="0">
                <a:latin typeface="+mn-ea"/>
              </a:rPr>
              <a:t>수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BB46A-F68B-47BF-8C7E-F9912873B0F3}"/>
              </a:ext>
            </a:extLst>
          </p:cNvPr>
          <p:cNvSpPr txBox="1"/>
          <p:nvPr/>
        </p:nvSpPr>
        <p:spPr>
          <a:xfrm>
            <a:off x="6356621" y="6129787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3A413-3C29-4314-8FEA-1E425FE46152}"/>
              </a:ext>
            </a:extLst>
          </p:cNvPr>
          <p:cNvSpPr txBox="1"/>
          <p:nvPr/>
        </p:nvSpPr>
        <p:spPr>
          <a:xfrm>
            <a:off x="4092439" y="6140400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Adj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E77D3EC-3968-4E6A-BB38-2CFAC184CC91}"/>
              </a:ext>
            </a:extLst>
          </p:cNvPr>
          <p:cNvCxnSpPr/>
          <p:nvPr/>
        </p:nvCxnSpPr>
        <p:spPr>
          <a:xfrm>
            <a:off x="972769" y="4264974"/>
            <a:ext cx="0" cy="185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B6ABDF-24E8-4301-8493-C22404E66684}"/>
              </a:ext>
            </a:extLst>
          </p:cNvPr>
          <p:cNvCxnSpPr/>
          <p:nvPr/>
        </p:nvCxnSpPr>
        <p:spPr>
          <a:xfrm>
            <a:off x="1077469" y="4170729"/>
            <a:ext cx="158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7A8850-D7E3-474C-AD36-2EDDF32CC703}"/>
              </a:ext>
            </a:extLst>
          </p:cNvPr>
          <p:cNvSpPr txBox="1"/>
          <p:nvPr/>
        </p:nvSpPr>
        <p:spPr>
          <a:xfrm>
            <a:off x="225522" y="5030491"/>
            <a:ext cx="689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node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D6B3D-716F-402B-A76D-AF50304302FA}"/>
              </a:ext>
            </a:extLst>
          </p:cNvPr>
          <p:cNvSpPr txBox="1"/>
          <p:nvPr/>
        </p:nvSpPr>
        <p:spPr>
          <a:xfrm>
            <a:off x="1106363" y="3768974"/>
            <a:ext cx="14158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Out channel</a:t>
            </a:r>
            <a:endParaRPr lang="ko-KR" altLang="en-US" sz="1500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6CD8C31-E2F5-4ACF-90B6-0E414FA0B200}"/>
              </a:ext>
            </a:extLst>
          </p:cNvPr>
          <p:cNvSpPr/>
          <p:nvPr/>
        </p:nvSpPr>
        <p:spPr>
          <a:xfrm>
            <a:off x="6115665" y="3864077"/>
            <a:ext cx="633296" cy="306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3CC0570-ECE2-422A-8101-825607E6DAB3}"/>
              </a:ext>
            </a:extLst>
          </p:cNvPr>
          <p:cNvSpPr/>
          <p:nvPr/>
        </p:nvSpPr>
        <p:spPr>
          <a:xfrm flipH="1">
            <a:off x="3561497" y="4987799"/>
            <a:ext cx="530942" cy="47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1A9083-FC8A-4979-9B76-1CF3B0B48755}"/>
              </a:ext>
            </a:extLst>
          </p:cNvPr>
          <p:cNvSpPr txBox="1"/>
          <p:nvPr/>
        </p:nvSpPr>
        <p:spPr>
          <a:xfrm>
            <a:off x="703304" y="6117664"/>
            <a:ext cx="239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H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4CAEC-17DC-4FCC-92D5-A6D4242957DE}"/>
              </a:ext>
            </a:extLst>
          </p:cNvPr>
          <p:cNvSpPr txBox="1"/>
          <p:nvPr/>
        </p:nvSpPr>
        <p:spPr>
          <a:xfrm>
            <a:off x="2550509" y="3866127"/>
            <a:ext cx="1920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solidFill>
                  <a:schemeClr val="accent5"/>
                </a:solidFill>
                <a:latin typeface="+mn-ea"/>
              </a:rPr>
              <a:t>H</a:t>
            </a:r>
            <a:r>
              <a:rPr lang="en-US" altLang="ko-KR" sz="1000" dirty="0" err="1">
                <a:solidFill>
                  <a:schemeClr val="accent5"/>
                </a:solidFill>
                <a:latin typeface="+mn-ea"/>
              </a:rPr>
              <a:t>ij</a:t>
            </a:r>
            <a:endParaRPr lang="en-US" altLang="ko-KR" sz="10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l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에서 </a:t>
            </a:r>
            <a:r>
              <a:rPr lang="en-US" altLang="ko-KR" sz="1500" dirty="0" err="1">
                <a:solidFill>
                  <a:schemeClr val="accent5"/>
                </a:solidFill>
                <a:latin typeface="+mn-ea"/>
              </a:rPr>
              <a:t>i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번째 노드에</a:t>
            </a:r>
            <a:endParaRPr lang="en-US" altLang="ko-KR" sz="1500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accent5"/>
                </a:solidFill>
                <a:latin typeface="+mn-ea"/>
              </a:rPr>
              <a:t>j</a:t>
            </a:r>
            <a:r>
              <a:rPr lang="ko-KR" altLang="en-US" sz="1500" dirty="0">
                <a:solidFill>
                  <a:schemeClr val="accent5"/>
                </a:solidFill>
                <a:latin typeface="+mn-ea"/>
              </a:rPr>
              <a:t>번째 필터를 씌운 값</a:t>
            </a:r>
          </a:p>
        </p:txBody>
      </p:sp>
    </p:spTree>
    <p:extLst>
      <p:ext uri="{BB962C8B-B14F-4D97-AF65-F5344CB8AC3E}">
        <p14:creationId xmlns:p14="http://schemas.microsoft.com/office/powerpoint/2010/main" val="405141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523DB-643A-48EE-A6BE-8157F3CF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3" y="1192336"/>
            <a:ext cx="892379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F8FA6C-B47D-460B-8C01-3683A071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9" y="1452752"/>
            <a:ext cx="8411964" cy="43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CD82DE9-269A-4AFC-8FC2-650648CDE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52379"/>
              </p:ext>
            </p:extLst>
          </p:nvPr>
        </p:nvGraphicFramePr>
        <p:xfrm>
          <a:off x="486815" y="1416105"/>
          <a:ext cx="31464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비트맵 이미지" r:id="rId4" imgW="3147120" imgH="807840" progId="Paint.Picture">
                  <p:embed/>
                </p:oleObj>
              </mc:Choice>
              <mc:Fallback>
                <p:oleObj name="비트맵 이미지" r:id="rId4" imgW="3147120" imgH="807840" progId="Paint.Picture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36700F7-3BB2-43BE-B1C8-3C0C255EDE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815" y="1416105"/>
                        <a:ext cx="3146425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6816976A-69F0-4B81-85F6-D45E386AC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3001"/>
              </p:ext>
            </p:extLst>
          </p:nvPr>
        </p:nvGraphicFramePr>
        <p:xfrm>
          <a:off x="1191004" y="3097158"/>
          <a:ext cx="4694237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비트맵 이미지" r:id="rId6" imgW="4694040" imgH="2049840" progId="Paint.Picture">
                  <p:embed/>
                </p:oleObj>
              </mc:Choice>
              <mc:Fallback>
                <p:oleObj name="비트맵 이미지" r:id="rId6" imgW="4694040" imgH="2049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004" y="3097158"/>
                        <a:ext cx="4694237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32E0F2C-5E91-4319-B9C6-343F65ED6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93404"/>
              </p:ext>
            </p:extLst>
          </p:nvPr>
        </p:nvGraphicFramePr>
        <p:xfrm>
          <a:off x="5885241" y="3142401"/>
          <a:ext cx="153193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비트맵 이미지" r:id="rId8" imgW="1531800" imgH="1958400" progId="Paint.Picture">
                  <p:embed/>
                </p:oleObj>
              </mc:Choice>
              <mc:Fallback>
                <p:oleObj name="비트맵 이미지" r:id="rId8" imgW="1531800" imgH="1958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85241" y="3142401"/>
                        <a:ext cx="1531937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A6203F2A-B2CF-4DE8-B36C-7E4D98C07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91802"/>
              </p:ext>
            </p:extLst>
          </p:nvPr>
        </p:nvGraphicFramePr>
        <p:xfrm>
          <a:off x="4289867" y="1585034"/>
          <a:ext cx="2971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비트맵 이미지" r:id="rId10" imgW="2971800" imgH="929520" progId="Paint.Picture">
                  <p:embed/>
                </p:oleObj>
              </mc:Choice>
              <mc:Fallback>
                <p:oleObj name="비트맵 이미지" r:id="rId10" imgW="2971800" imgH="92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9867" y="1585034"/>
                        <a:ext cx="2971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69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F8FA6C-B47D-460B-8C01-3683A071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9" y="1452752"/>
            <a:ext cx="8411964" cy="43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 Convolution Network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566FB-66BB-4447-A885-7BB3EF60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0" y="1817225"/>
            <a:ext cx="8699620" cy="36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43619-EF0D-4649-A52D-268B1602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3" y="1261358"/>
            <a:ext cx="2899401" cy="2722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3EEEBC-1CE8-4263-9E2D-CCA8EDF0F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7" y="1261357"/>
            <a:ext cx="5290306" cy="48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6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GCN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61F0B-3DA8-4F55-AECB-3F13EDC8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3" y="1362233"/>
            <a:ext cx="6995766" cy="23319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5464CE-625C-4346-A575-C62BC5BB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64" y="3758515"/>
            <a:ext cx="5318796" cy="2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Definition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270707-3CD5-4D91-BE80-CF00D87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" y="2354294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6C696-6A09-4E2D-BA52-631536AEC08C}"/>
              </a:ext>
            </a:extLst>
          </p:cNvPr>
          <p:cNvSpPr txBox="1"/>
          <p:nvPr/>
        </p:nvSpPr>
        <p:spPr>
          <a:xfrm>
            <a:off x="2565180" y="1584990"/>
            <a:ext cx="6416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Adjacent: 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A node v</a:t>
            </a:r>
            <a:r>
              <a:rPr lang="en-US" altLang="ko-KR" dirty="0">
                <a:latin typeface="+mn-ea"/>
              </a:rPr>
              <a:t>i</a:t>
            </a:r>
            <a:r>
              <a:rPr lang="en-US" altLang="ko-KR" sz="2500" dirty="0">
                <a:latin typeface="+mn-ea"/>
              </a:rPr>
              <a:t> is adjacent to another node </a:t>
            </a:r>
            <a:r>
              <a:rPr lang="en-US" altLang="ko-KR" sz="2500" dirty="0" err="1">
                <a:latin typeface="+mn-ea"/>
              </a:rPr>
              <a:t>v</a:t>
            </a:r>
            <a:r>
              <a:rPr lang="en-US" altLang="ko-KR" dirty="0" err="1">
                <a:latin typeface="+mn-ea"/>
              </a:rPr>
              <a:t>j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if there exists an edge between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61743-A18A-4D14-A713-2E5A4450DFFE}"/>
              </a:ext>
            </a:extLst>
          </p:cNvPr>
          <p:cNvSpPr txBox="1"/>
          <p:nvPr/>
        </p:nvSpPr>
        <p:spPr>
          <a:xfrm>
            <a:off x="1723756" y="32738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86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Definition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270707-3CD5-4D91-BE80-CF00D87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3" y="1303260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6C696-6A09-4E2D-BA52-631536AEC08C}"/>
              </a:ext>
            </a:extLst>
          </p:cNvPr>
          <p:cNvSpPr txBox="1"/>
          <p:nvPr/>
        </p:nvSpPr>
        <p:spPr>
          <a:xfrm>
            <a:off x="2565180" y="1584990"/>
            <a:ext cx="6416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Adjacency Matrix : 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1: if v</a:t>
            </a:r>
            <a:r>
              <a:rPr lang="en-US" altLang="ko-KR" dirty="0">
                <a:latin typeface="+mn-ea"/>
              </a:rPr>
              <a:t>i</a:t>
            </a:r>
            <a:r>
              <a:rPr lang="en-US" altLang="ko-KR" sz="2500" dirty="0">
                <a:latin typeface="+mn-ea"/>
              </a:rPr>
              <a:t> is adjacent to </a:t>
            </a:r>
            <a:r>
              <a:rPr lang="en-US" altLang="ko-KR" sz="2500" dirty="0" err="1">
                <a:latin typeface="+mn-ea"/>
              </a:rPr>
              <a:t>v</a:t>
            </a:r>
            <a:r>
              <a:rPr lang="en-US" altLang="ko-KR" dirty="0" err="1">
                <a:latin typeface="+mn-ea"/>
              </a:rPr>
              <a:t>j</a:t>
            </a:r>
            <a:endParaRPr lang="en-US" altLang="ko-KR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0: otherwise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61743-A18A-4D14-A713-2E5A4450DFFE}"/>
              </a:ext>
            </a:extLst>
          </p:cNvPr>
          <p:cNvSpPr txBox="1"/>
          <p:nvPr/>
        </p:nvSpPr>
        <p:spPr>
          <a:xfrm>
            <a:off x="1723756" y="32738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FC717BF-AECC-4702-98E8-F9A92801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17878"/>
              </p:ext>
            </p:extLst>
          </p:nvPr>
        </p:nvGraphicFramePr>
        <p:xfrm>
          <a:off x="6657973" y="1527329"/>
          <a:ext cx="19172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18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BCD024E6-4A5D-447D-97BC-D6381AA79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41"/>
          <a:stretch/>
        </p:blipFill>
        <p:spPr bwMode="auto">
          <a:xfrm>
            <a:off x="513402" y="4098080"/>
            <a:ext cx="1607285" cy="21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7269439-F197-43BD-88E6-1522BE9C4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41"/>
          <a:stretch/>
        </p:blipFill>
        <p:spPr bwMode="auto">
          <a:xfrm>
            <a:off x="4572000" y="4098080"/>
            <a:ext cx="1607285" cy="21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143EB79E-6E18-458E-A363-FEB143856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37509"/>
              </p:ext>
            </p:extLst>
          </p:nvPr>
        </p:nvGraphicFramePr>
        <p:xfrm>
          <a:off x="6657973" y="4323080"/>
          <a:ext cx="19172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18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6B04DA64-CF1B-42A0-BD07-71A5CBB81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8304"/>
              </p:ext>
            </p:extLst>
          </p:nvPr>
        </p:nvGraphicFramePr>
        <p:xfrm>
          <a:off x="2176040" y="4323080"/>
          <a:ext cx="19172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18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479318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24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FF57B6-CB0A-4374-9810-C8D15D91CBC7}"/>
              </a:ext>
            </a:extLst>
          </p:cNvPr>
          <p:cNvGrpSpPr/>
          <p:nvPr/>
        </p:nvGrpSpPr>
        <p:grpSpPr>
          <a:xfrm>
            <a:off x="1617703" y="3940076"/>
            <a:ext cx="420840" cy="320040"/>
            <a:chOff x="1617703" y="3940076"/>
            <a:chExt cx="4208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F577E37-8089-4830-9070-0BD7A06C0093}"/>
                    </a:ext>
                  </a:extLst>
                </p14:cNvPr>
                <p14:cNvContentPartPr/>
                <p14:nvPr/>
              </p14:nvContentPartPr>
              <p14:xfrm>
                <a:off x="1617703" y="3940076"/>
                <a:ext cx="375840" cy="3009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F577E37-8089-4830-9070-0BD7A06C00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8703" y="3931436"/>
                  <a:ext cx="393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3F72A63-E5B0-4999-95D7-9EC0082A1C54}"/>
                    </a:ext>
                  </a:extLst>
                </p14:cNvPr>
                <p14:cNvContentPartPr/>
                <p14:nvPr/>
              </p14:nvContentPartPr>
              <p14:xfrm>
                <a:off x="1890223" y="4161836"/>
                <a:ext cx="148320" cy="98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3F72A63-E5B0-4999-95D7-9EC0082A1C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1583" y="4152836"/>
                  <a:ext cx="16596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221FA21-D896-4F62-8AF9-9AC131614E78}"/>
                  </a:ext>
                </a:extLst>
              </p14:cNvPr>
              <p14:cNvContentPartPr/>
              <p14:nvPr/>
            </p14:nvContentPartPr>
            <p14:xfrm>
              <a:off x="387943" y="4695716"/>
              <a:ext cx="360000" cy="4021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221FA21-D896-4F62-8AF9-9AC131614E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943" y="4686716"/>
                <a:ext cx="3776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EABC766-700D-4501-9CA7-0C1FE756E591}"/>
                  </a:ext>
                </a:extLst>
              </p14:cNvPr>
              <p14:cNvContentPartPr/>
              <p14:nvPr/>
            </p14:nvContentPartPr>
            <p14:xfrm>
              <a:off x="682783" y="4809116"/>
              <a:ext cx="119880" cy="514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EABC766-700D-4501-9CA7-0C1FE756E5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143" y="4800116"/>
                <a:ext cx="13752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55F1CE-FB11-4F6A-B3F6-A389DEE42477}"/>
              </a:ext>
            </a:extLst>
          </p:cNvPr>
          <p:cNvGrpSpPr/>
          <p:nvPr/>
        </p:nvGrpSpPr>
        <p:grpSpPr>
          <a:xfrm>
            <a:off x="1492063" y="5727836"/>
            <a:ext cx="611280" cy="569520"/>
            <a:chOff x="1492063" y="5727836"/>
            <a:chExt cx="61128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BBCF3F3-2D94-4850-819D-3AD84B2B36C0}"/>
                    </a:ext>
                  </a:extLst>
                </p14:cNvPr>
                <p14:cNvContentPartPr/>
                <p14:nvPr/>
              </p14:nvContentPartPr>
              <p14:xfrm>
                <a:off x="1492063" y="5798756"/>
                <a:ext cx="611280" cy="498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BBCF3F3-2D94-4850-819D-3AD84B2B36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3423" y="5789756"/>
                  <a:ext cx="628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53EA919-48A0-45BC-84EA-795E4044D5C0}"/>
                    </a:ext>
                  </a:extLst>
                </p14:cNvPr>
                <p14:cNvContentPartPr/>
                <p14:nvPr/>
              </p14:nvContentPartPr>
              <p14:xfrm>
                <a:off x="1776103" y="5727836"/>
                <a:ext cx="121680" cy="129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53EA919-48A0-45BC-84EA-795E4044D5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7463" y="5719196"/>
                  <a:ext cx="139320" cy="147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3EC625-78A9-429B-AB12-8971EB6ABE3E}"/>
              </a:ext>
            </a:extLst>
          </p:cNvPr>
          <p:cNvCxnSpPr>
            <a:cxnSpLocks/>
          </p:cNvCxnSpPr>
          <p:nvPr/>
        </p:nvCxnSpPr>
        <p:spPr>
          <a:xfrm flipV="1">
            <a:off x="4866289" y="4461203"/>
            <a:ext cx="833705" cy="577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2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Definition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270707-3CD5-4D91-BE80-CF00D87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" y="2354294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61743-A18A-4D14-A713-2E5A4450DFFE}"/>
              </a:ext>
            </a:extLst>
          </p:cNvPr>
          <p:cNvSpPr txBox="1"/>
          <p:nvPr/>
        </p:nvSpPr>
        <p:spPr>
          <a:xfrm>
            <a:off x="1723756" y="32738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FDB1C-9F67-4B1B-A627-8D2A16850BBD}"/>
              </a:ext>
            </a:extLst>
          </p:cNvPr>
          <p:cNvSpPr txBox="1"/>
          <p:nvPr/>
        </p:nvSpPr>
        <p:spPr>
          <a:xfrm>
            <a:off x="2565179" y="1241633"/>
            <a:ext cx="6416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Degree : 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0DAACBC-41AD-48FC-8101-C86860AAB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2101"/>
              </p:ext>
            </p:extLst>
          </p:nvPr>
        </p:nvGraphicFramePr>
        <p:xfrm>
          <a:off x="2628324" y="1997446"/>
          <a:ext cx="3223066" cy="187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비트맵 이미지" r:id="rId5" imgW="4038480" imgH="2354760" progId="Paint.Picture">
                  <p:embed/>
                </p:oleObj>
              </mc:Choice>
              <mc:Fallback>
                <p:oleObj name="비트맵 이미지" r:id="rId5" imgW="4038480" imgH="2354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8324" y="1997446"/>
                        <a:ext cx="3223066" cy="187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E79D7F8-BA29-443D-9138-66C8D142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0581"/>
              </p:ext>
            </p:extLst>
          </p:nvPr>
        </p:nvGraphicFramePr>
        <p:xfrm>
          <a:off x="6657973" y="2205353"/>
          <a:ext cx="19172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4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975828403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084E8C7-FE35-46E6-9243-5754DBDEC583}"/>
              </a:ext>
            </a:extLst>
          </p:cNvPr>
          <p:cNvSpPr txBox="1"/>
          <p:nvPr/>
        </p:nvSpPr>
        <p:spPr>
          <a:xfrm>
            <a:off x="2565179" y="4153993"/>
            <a:ext cx="6416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Degree Matrix : 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CED88DF-DFBE-43FB-9F67-CB3DB339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95175"/>
              </p:ext>
            </p:extLst>
          </p:nvPr>
        </p:nvGraphicFramePr>
        <p:xfrm>
          <a:off x="6657973" y="4631047"/>
          <a:ext cx="18849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4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975828403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A82541-1E6F-432B-8E78-C177944BDFEC}"/>
              </a:ext>
            </a:extLst>
          </p:cNvPr>
          <p:cNvSpPr txBox="1"/>
          <p:nvPr/>
        </p:nvSpPr>
        <p:spPr>
          <a:xfrm>
            <a:off x="2565180" y="4980260"/>
            <a:ext cx="40927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n-ea"/>
              </a:rPr>
              <a:t>대각행렬에 </a:t>
            </a:r>
            <a:r>
              <a:rPr lang="en-US" altLang="ko-KR" sz="2500" dirty="0">
                <a:latin typeface="+mn-ea"/>
              </a:rPr>
              <a:t>degree </a:t>
            </a:r>
            <a:r>
              <a:rPr lang="ko-KR" altLang="en-US" sz="2500" dirty="0">
                <a:latin typeface="+mn-ea"/>
              </a:rPr>
              <a:t>값으로 </a:t>
            </a:r>
            <a:endParaRPr lang="en-US" altLang="ko-KR" sz="2500" dirty="0">
              <a:latin typeface="+mn-ea"/>
            </a:endParaRPr>
          </a:p>
          <a:p>
            <a:r>
              <a:rPr lang="ko-KR" altLang="en-US" sz="2500" dirty="0">
                <a:latin typeface="+mn-ea"/>
              </a:rPr>
              <a:t>구성되며 나머지는</a:t>
            </a:r>
            <a:r>
              <a:rPr lang="en-US" altLang="ko-KR" sz="2500" dirty="0">
                <a:latin typeface="+mn-ea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97526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Definition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270707-3CD5-4D91-BE80-CF00D87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" y="2354294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61743-A18A-4D14-A713-2E5A4450DFFE}"/>
              </a:ext>
            </a:extLst>
          </p:cNvPr>
          <p:cNvSpPr txBox="1"/>
          <p:nvPr/>
        </p:nvSpPr>
        <p:spPr>
          <a:xfrm>
            <a:off x="1723756" y="32738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FDB1C-9F67-4B1B-A627-8D2A16850BBD}"/>
              </a:ext>
            </a:extLst>
          </p:cNvPr>
          <p:cNvSpPr txBox="1"/>
          <p:nvPr/>
        </p:nvSpPr>
        <p:spPr>
          <a:xfrm>
            <a:off x="2565179" y="1241633"/>
            <a:ext cx="6416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Laplacian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Matrix :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CED88DF-DFBE-43FB-9F67-CB3DB339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00269"/>
              </p:ext>
            </p:extLst>
          </p:nvPr>
        </p:nvGraphicFramePr>
        <p:xfrm>
          <a:off x="2591378" y="2777612"/>
          <a:ext cx="18849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4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975828403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C04FD8-8415-4ECD-8860-FFACAEF85D3B}"/>
              </a:ext>
            </a:extLst>
          </p:cNvPr>
          <p:cNvSpPr txBox="1"/>
          <p:nvPr/>
        </p:nvSpPr>
        <p:spPr>
          <a:xfrm>
            <a:off x="2565179" y="1910163"/>
            <a:ext cx="6416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Degree Matrix – Adjacency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7F4F5-37DD-4AFD-8084-A3A6FB21976A}"/>
              </a:ext>
            </a:extLst>
          </p:cNvPr>
          <p:cNvSpPr txBox="1"/>
          <p:nvPr/>
        </p:nvSpPr>
        <p:spPr>
          <a:xfrm>
            <a:off x="4138253" y="3223549"/>
            <a:ext cx="784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74A98-31D5-450E-BE10-422EBB45D46F}"/>
              </a:ext>
            </a:extLst>
          </p:cNvPr>
          <p:cNvSpPr txBox="1"/>
          <p:nvPr/>
        </p:nvSpPr>
        <p:spPr>
          <a:xfrm>
            <a:off x="6065242" y="3223549"/>
            <a:ext cx="784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=</a:t>
            </a: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15F9C7E3-163B-438F-9334-79D5535C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43293"/>
              </p:ext>
            </p:extLst>
          </p:nvPr>
        </p:nvGraphicFramePr>
        <p:xfrm>
          <a:off x="6690274" y="2777612"/>
          <a:ext cx="18849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4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975828403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5E2ECD0-2FA3-4F19-8038-91B8F2FCD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87" y="4882294"/>
            <a:ext cx="2782487" cy="1215649"/>
          </a:xfrm>
          <a:prstGeom prst="rect">
            <a:avLst/>
          </a:prstGeom>
        </p:spPr>
      </p:pic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E2D364A0-B8ED-4DCB-9F27-1ECBEB0B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14317"/>
              </p:ext>
            </p:extLst>
          </p:nvPr>
        </p:nvGraphicFramePr>
        <p:xfrm>
          <a:off x="4509836" y="2777612"/>
          <a:ext cx="19172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54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  <a:gridCol w="383454">
                  <a:extLst>
                    <a:ext uri="{9D8B030D-6E8A-4147-A177-3AD203B41FA5}">
                      <a16:colId xmlns:a16="http://schemas.microsoft.com/office/drawing/2014/main" val="1975828403"/>
                    </a:ext>
                  </a:extLst>
                </a:gridCol>
              </a:tblGrid>
              <a:tr h="34214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34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7A4039-9792-4999-B4CA-3DCD4975C137}"/>
              </a:ext>
            </a:extLst>
          </p:cNvPr>
          <p:cNvSpPr/>
          <p:nvPr/>
        </p:nvSpPr>
        <p:spPr>
          <a:xfrm>
            <a:off x="4572825" y="2270238"/>
            <a:ext cx="536028" cy="20155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Definition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of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Graph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270707-3CD5-4D91-BE80-CF00D87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" y="2354294"/>
            <a:ext cx="1607285" cy="27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61743-A18A-4D14-A713-2E5A4450DFFE}"/>
              </a:ext>
            </a:extLst>
          </p:cNvPr>
          <p:cNvSpPr txBox="1"/>
          <p:nvPr/>
        </p:nvSpPr>
        <p:spPr>
          <a:xfrm>
            <a:off x="1723756" y="3273867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</a:t>
            </a:r>
            <a:r>
              <a:rPr lang="en-US" altLang="ko-KR" sz="1000" dirty="0">
                <a:latin typeface="+mn-ea"/>
              </a:rPr>
              <a:t>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FDB1C-9F67-4B1B-A627-8D2A16850BBD}"/>
              </a:ext>
            </a:extLst>
          </p:cNvPr>
          <p:cNvSpPr txBox="1"/>
          <p:nvPr/>
        </p:nvSpPr>
        <p:spPr>
          <a:xfrm>
            <a:off x="2565179" y="1241633"/>
            <a:ext cx="6416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Laplacian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Matrix :</a:t>
            </a: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15F9C7E3-163B-438F-9334-79D5535C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71666"/>
              </p:ext>
            </p:extLst>
          </p:nvPr>
        </p:nvGraphicFramePr>
        <p:xfrm>
          <a:off x="3469071" y="1792173"/>
          <a:ext cx="2782487" cy="234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33">
                  <a:extLst>
                    <a:ext uri="{9D8B030D-6E8A-4147-A177-3AD203B41FA5}">
                      <a16:colId xmlns:a16="http://schemas.microsoft.com/office/drawing/2014/main" val="1481146617"/>
                    </a:ext>
                  </a:extLst>
                </a:gridCol>
                <a:gridCol w="518355">
                  <a:extLst>
                    <a:ext uri="{9D8B030D-6E8A-4147-A177-3AD203B41FA5}">
                      <a16:colId xmlns:a16="http://schemas.microsoft.com/office/drawing/2014/main" val="1580485127"/>
                    </a:ext>
                  </a:extLst>
                </a:gridCol>
                <a:gridCol w="566033">
                  <a:extLst>
                    <a:ext uri="{9D8B030D-6E8A-4147-A177-3AD203B41FA5}">
                      <a16:colId xmlns:a16="http://schemas.microsoft.com/office/drawing/2014/main" val="753005896"/>
                    </a:ext>
                  </a:extLst>
                </a:gridCol>
                <a:gridCol w="566033">
                  <a:extLst>
                    <a:ext uri="{9D8B030D-6E8A-4147-A177-3AD203B41FA5}">
                      <a16:colId xmlns:a16="http://schemas.microsoft.com/office/drawing/2014/main" val="156029382"/>
                    </a:ext>
                  </a:extLst>
                </a:gridCol>
                <a:gridCol w="566033">
                  <a:extLst>
                    <a:ext uri="{9D8B030D-6E8A-4147-A177-3AD203B41FA5}">
                      <a16:colId xmlns:a16="http://schemas.microsoft.com/office/drawing/2014/main" val="1975828403"/>
                    </a:ext>
                  </a:extLst>
                </a:gridCol>
              </a:tblGrid>
              <a:tr h="58742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246048"/>
                  </a:ext>
                </a:extLst>
              </a:tr>
              <a:tr h="587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38118"/>
                  </a:ext>
                </a:extLst>
              </a:tr>
              <a:tr h="587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8567"/>
                  </a:ext>
                </a:extLst>
              </a:tr>
              <a:tr h="587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3221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3BBE02C-C196-461F-B66C-24817A8BEDFA}"/>
              </a:ext>
            </a:extLst>
          </p:cNvPr>
          <p:cNvSpPr/>
          <p:nvPr/>
        </p:nvSpPr>
        <p:spPr>
          <a:xfrm rot="18872637">
            <a:off x="4567567" y="2018848"/>
            <a:ext cx="536028" cy="24718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CCF2A-6C3F-4D0D-A525-6FA47EBA004D}"/>
              </a:ext>
            </a:extLst>
          </p:cNvPr>
          <p:cNvSpPr txBox="1"/>
          <p:nvPr/>
        </p:nvSpPr>
        <p:spPr>
          <a:xfrm>
            <a:off x="5808482" y="4141877"/>
            <a:ext cx="225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Degree </a:t>
            </a:r>
            <a:r>
              <a:rPr lang="ko-KR" altLang="en-US" sz="2000" dirty="0">
                <a:solidFill>
                  <a:srgbClr val="0070C0"/>
                </a:solidFill>
              </a:rPr>
              <a:t>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0B958-C297-4BE7-B29E-182A808DE768}"/>
              </a:ext>
            </a:extLst>
          </p:cNvPr>
          <p:cNvSpPr txBox="1"/>
          <p:nvPr/>
        </p:nvSpPr>
        <p:spPr>
          <a:xfrm>
            <a:off x="6030020" y="2854667"/>
            <a:ext cx="225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이웃노드와의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관계정보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45AF0-D45E-45A0-9AEE-E403BF29C5DA}"/>
              </a:ext>
            </a:extLst>
          </p:cNvPr>
          <p:cNvSpPr txBox="1"/>
          <p:nvPr/>
        </p:nvSpPr>
        <p:spPr>
          <a:xfrm>
            <a:off x="3932385" y="4936566"/>
            <a:ext cx="25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-x</a:t>
            </a:r>
            <a:r>
              <a:rPr lang="en-US" altLang="ko-KR" sz="1500" dirty="0">
                <a:solidFill>
                  <a:srgbClr val="FF0000"/>
                </a:solidFill>
              </a:rPr>
              <a:t>1</a:t>
            </a:r>
            <a:r>
              <a:rPr lang="en-US" altLang="ko-KR" sz="2000" dirty="0">
                <a:solidFill>
                  <a:srgbClr val="FF0000"/>
                </a:solidFill>
              </a:rPr>
              <a:t>+2x</a:t>
            </a:r>
            <a:r>
              <a:rPr lang="en-US" altLang="ko-KR" sz="1500" dirty="0">
                <a:solidFill>
                  <a:srgbClr val="FF0000"/>
                </a:solidFill>
              </a:rPr>
              <a:t>2</a:t>
            </a:r>
            <a:r>
              <a:rPr lang="en-US" altLang="ko-KR" sz="2000" dirty="0">
                <a:solidFill>
                  <a:srgbClr val="FF0000"/>
                </a:solidFill>
              </a:rPr>
              <a:t>-x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=(x</a:t>
            </a:r>
            <a:r>
              <a:rPr lang="en-US" altLang="ko-KR" sz="1500" dirty="0">
                <a:solidFill>
                  <a:srgbClr val="FF0000"/>
                </a:solidFill>
              </a:rPr>
              <a:t>2-</a:t>
            </a:r>
            <a:r>
              <a:rPr lang="en-US" altLang="ko-KR" sz="2000" dirty="0">
                <a:solidFill>
                  <a:srgbClr val="FF0000"/>
                </a:solidFill>
              </a:rPr>
              <a:t> x</a:t>
            </a:r>
            <a:r>
              <a:rPr lang="en-US" altLang="ko-KR" sz="1500" dirty="0">
                <a:solidFill>
                  <a:srgbClr val="FF0000"/>
                </a:solidFill>
              </a:rPr>
              <a:t>1 </a:t>
            </a:r>
            <a:r>
              <a:rPr lang="en-US" altLang="ko-KR" sz="2000" dirty="0">
                <a:solidFill>
                  <a:srgbClr val="FF0000"/>
                </a:solidFill>
              </a:rPr>
              <a:t>)+(x</a:t>
            </a:r>
            <a:r>
              <a:rPr lang="en-US" altLang="ko-KR" sz="1500" dirty="0">
                <a:solidFill>
                  <a:srgbClr val="FF0000"/>
                </a:solidFill>
              </a:rPr>
              <a:t>2</a:t>
            </a:r>
            <a:r>
              <a:rPr lang="en-US" altLang="ko-KR" sz="2000" dirty="0">
                <a:solidFill>
                  <a:srgbClr val="FF0000"/>
                </a:solidFill>
              </a:rPr>
              <a:t> -x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DF1AA-43DE-4E26-A272-F66FC2D688DE}"/>
              </a:ext>
            </a:extLst>
          </p:cNvPr>
          <p:cNvSpPr txBox="1"/>
          <p:nvPr/>
        </p:nvSpPr>
        <p:spPr>
          <a:xfrm>
            <a:off x="6106513" y="4908481"/>
            <a:ext cx="3335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중심노드와의</a:t>
            </a:r>
            <a:r>
              <a:rPr lang="ko-KR" altLang="en-US" sz="2000" dirty="0">
                <a:solidFill>
                  <a:srgbClr val="FF0000"/>
                </a:solidFill>
              </a:rPr>
              <a:t>  </a:t>
            </a:r>
            <a:r>
              <a:rPr lang="ko-KR" altLang="en-US" sz="2000" dirty="0" err="1">
                <a:solidFill>
                  <a:srgbClr val="FF0000"/>
                </a:solidFill>
              </a:rPr>
              <a:t>이웃노드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사이의 관계정보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B0E82-7A31-463E-A9A2-BA195BE19F88}"/>
              </a:ext>
            </a:extLst>
          </p:cNvPr>
          <p:cNvSpPr txBox="1"/>
          <p:nvPr/>
        </p:nvSpPr>
        <p:spPr>
          <a:xfrm>
            <a:off x="2527714" y="2413971"/>
            <a:ext cx="2259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r>
              <a:rPr lang="en-US" altLang="ko-KR" sz="1500" dirty="0"/>
              <a:t>1</a:t>
            </a:r>
            <a:r>
              <a:rPr lang="en-US" altLang="ko-KR" sz="2000" dirty="0"/>
              <a:t> x</a:t>
            </a:r>
            <a:r>
              <a:rPr lang="en-US" altLang="ko-KR" sz="1500" dirty="0"/>
              <a:t>2</a:t>
            </a:r>
            <a:r>
              <a:rPr lang="en-US" altLang="ko-KR" sz="2000" dirty="0"/>
              <a:t> x</a:t>
            </a:r>
            <a:r>
              <a:rPr lang="en-US" altLang="ko-KR" sz="1500" dirty="0"/>
              <a:t>3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7144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Why GNN?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170" name="Picture 2" descr="graph neural network">
            <a:extLst>
              <a:ext uri="{FF2B5EF4-FFF2-40B4-BE49-F238E27FC236}">
                <a16:creationId xmlns:a16="http://schemas.microsoft.com/office/drawing/2014/main" id="{C5560F39-6059-428A-A1FC-96994B1F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4" y="2327521"/>
            <a:ext cx="7875852" cy="24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9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Node Embedding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F950E-B372-442C-B12A-198E59E123E0}"/>
              </a:ext>
            </a:extLst>
          </p:cNvPr>
          <p:cNvSpPr txBox="1"/>
          <p:nvPr/>
        </p:nvSpPr>
        <p:spPr>
          <a:xfrm>
            <a:off x="322217" y="1411370"/>
            <a:ext cx="8499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Node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Embedding</a:t>
            </a:r>
            <a:r>
              <a:rPr lang="ko-KR" altLang="en-US" sz="2500" dirty="0">
                <a:latin typeface="+mn-ea"/>
              </a:rPr>
              <a:t> </a:t>
            </a:r>
            <a:r>
              <a:rPr lang="en-US" altLang="ko-KR" sz="2500" dirty="0">
                <a:latin typeface="+mn-ea"/>
              </a:rPr>
              <a:t>: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A way of representing node as vectors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	-</a:t>
            </a:r>
            <a:r>
              <a:rPr lang="ko-KR" altLang="en-US" sz="2500" dirty="0">
                <a:latin typeface="+mn-ea"/>
              </a:rPr>
              <a:t>공간효율성</a:t>
            </a:r>
            <a:r>
              <a:rPr lang="en-US" altLang="ko-KR" sz="2500" dirty="0">
                <a:latin typeface="+mn-ea"/>
              </a:rPr>
              <a:t>, Adjacent Matrix </a:t>
            </a:r>
            <a:r>
              <a:rPr lang="ko-KR" altLang="en-US" sz="2500" dirty="0">
                <a:latin typeface="+mn-ea"/>
              </a:rPr>
              <a:t>크기가 </a:t>
            </a:r>
            <a:r>
              <a:rPr lang="en-US" altLang="ko-KR" sz="2500" dirty="0" err="1">
                <a:latin typeface="+mn-ea"/>
              </a:rPr>
              <a:t>NxN</a:t>
            </a:r>
            <a:r>
              <a:rPr lang="en-US" altLang="ko-KR" sz="2500" dirty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인데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	 </a:t>
            </a:r>
            <a:r>
              <a:rPr lang="ko-KR" altLang="en-US" sz="2500" dirty="0">
                <a:latin typeface="+mn-ea"/>
              </a:rPr>
              <a:t>정해진 차원에서 </a:t>
            </a:r>
            <a:r>
              <a:rPr lang="en-US" altLang="ko-KR" sz="2500" dirty="0">
                <a:latin typeface="+mn-ea"/>
              </a:rPr>
              <a:t>Node Embedding</a:t>
            </a:r>
            <a:r>
              <a:rPr lang="ko-KR" altLang="en-US" sz="2500" dirty="0">
                <a:latin typeface="+mn-ea"/>
              </a:rPr>
              <a:t>을 할 경우 공</a:t>
            </a:r>
            <a:r>
              <a:rPr lang="en-US" altLang="ko-KR" sz="2500" dirty="0">
                <a:latin typeface="+mn-ea"/>
              </a:rPr>
              <a:t>		 </a:t>
            </a:r>
            <a:r>
              <a:rPr lang="ko-KR" altLang="en-US" sz="2500" dirty="0">
                <a:latin typeface="+mn-ea"/>
              </a:rPr>
              <a:t>간 절약이 가능</a:t>
            </a:r>
            <a:endParaRPr lang="en-US" altLang="ko-KR" sz="2500" dirty="0">
              <a:latin typeface="+mn-ea"/>
            </a:endParaRPr>
          </a:p>
          <a:p>
            <a:endParaRPr lang="en-US" altLang="ko-KR" sz="2500" dirty="0">
              <a:latin typeface="+mn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7294C1A8-9E8C-4CE8-9603-67950E556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64836"/>
              </p:ext>
            </p:extLst>
          </p:nvPr>
        </p:nvGraphicFramePr>
        <p:xfrm>
          <a:off x="2565961" y="4487466"/>
          <a:ext cx="5200651" cy="191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비트맵 이미지" r:id="rId4" imgW="4915080" imgH="1813680" progId="Paint.Picture">
                  <p:embed/>
                </p:oleObj>
              </mc:Choice>
              <mc:Fallback>
                <p:oleObj name="비트맵 이미지" r:id="rId4" imgW="4915080" imgH="1813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5961" y="4487466"/>
                        <a:ext cx="5200651" cy="1918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38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4698</TotalTime>
  <Words>1522</Words>
  <Application>Microsoft Office PowerPoint</Application>
  <PresentationFormat>화면 슬라이드 쇼(4:3)</PresentationFormat>
  <Paragraphs>666</Paragraphs>
  <Slides>29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 Bold</vt:lpstr>
      <vt:lpstr>Malgun Gothic Semilight</vt:lpstr>
      <vt:lpstr>Spoqa Han Sans</vt:lpstr>
      <vt:lpstr>맑은 고딕</vt:lpstr>
      <vt:lpstr>Arial</vt:lpstr>
      <vt:lpstr>Calibri</vt:lpstr>
      <vt:lpstr>Calibri Light</vt:lpstr>
      <vt:lpstr>Wingdings 2</vt:lpstr>
      <vt:lpstr>Office 테마</vt:lpstr>
      <vt:lpstr>비트맵 이미지</vt:lpstr>
      <vt:lpstr>GNN / GCN</vt:lpstr>
      <vt:lpstr>Definition of Graph</vt:lpstr>
      <vt:lpstr>Definition of Graph</vt:lpstr>
      <vt:lpstr>Definition of Graph</vt:lpstr>
      <vt:lpstr>Definition of Graph</vt:lpstr>
      <vt:lpstr>Definition of Graph</vt:lpstr>
      <vt:lpstr>Definition of Graph</vt:lpstr>
      <vt:lpstr>Why GNN?</vt:lpstr>
      <vt:lpstr>Node Embedding</vt:lpstr>
      <vt:lpstr>Node Embedding</vt:lpstr>
      <vt:lpstr>Node Embedding</vt:lpstr>
      <vt:lpstr>Similarity function</vt:lpstr>
      <vt:lpstr>GNN</vt:lpstr>
      <vt:lpstr>GNN</vt:lpstr>
      <vt:lpstr>GNN</vt:lpstr>
      <vt:lpstr>GNN</vt:lpstr>
      <vt:lpstr>Graph Convolution Network</vt:lpstr>
      <vt:lpstr>GCN</vt:lpstr>
      <vt:lpstr>GCN</vt:lpstr>
      <vt:lpstr>GCN</vt:lpstr>
      <vt:lpstr>GCN</vt:lpstr>
      <vt:lpstr>GCN</vt:lpstr>
      <vt:lpstr>GCN</vt:lpstr>
      <vt:lpstr>GCN 수식</vt:lpstr>
      <vt:lpstr>GCN 수식</vt:lpstr>
      <vt:lpstr>GCN 수식</vt:lpstr>
      <vt:lpstr>Graph Convolution Network</vt:lpstr>
      <vt:lpstr>GCN 사용</vt:lpstr>
      <vt:lpstr>GCN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Ratio 측정 자동화 솔루션</dc:title>
  <dc:creator>Blee</dc:creator>
  <cp:lastModifiedBy>LeeDayoung</cp:lastModifiedBy>
  <cp:revision>192</cp:revision>
  <dcterms:created xsi:type="dcterms:W3CDTF">2020-01-31T06:40:47Z</dcterms:created>
  <dcterms:modified xsi:type="dcterms:W3CDTF">2022-04-04T06:02:31Z</dcterms:modified>
</cp:coreProperties>
</file>