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Open Sans Italics" charset="1" panose="020B0606030504020204"/>
      <p:regular r:id="rId11"/>
    </p:embeddedFont>
    <p:embeddedFont>
      <p:font typeface="League Spartan" charset="1" panose="00000800000000000000"/>
      <p:regular r:id="rId12"/>
    </p:embeddedFont>
    <p:embeddedFont>
      <p:font typeface="Libre Franklin Heavy" charset="1" panose="00000A00000000000000"/>
      <p:regular r:id="rId13"/>
    </p:embeddedFont>
    <p:embeddedFont>
      <p:font typeface="Open Sans Bold" charset="1" panose="020B0806030504020204"/>
      <p:regular r:id="rId14"/>
    </p:embeddedFont>
    <p:embeddedFont>
      <p:font typeface="Open Sans" charset="1" panose="020B06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D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174" y="182944"/>
            <a:ext cx="17863651" cy="9921111"/>
            <a:chOff x="0" y="0"/>
            <a:chExt cx="4704830" cy="2612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4830" cy="2612968"/>
            </a:xfrm>
            <a:custGeom>
              <a:avLst/>
              <a:gdLst/>
              <a:ahLst/>
              <a:cxnLst/>
              <a:rect r="r" b="b" t="t" l="l"/>
              <a:pathLst>
                <a:path h="2612968" w="4704830">
                  <a:moveTo>
                    <a:pt x="0" y="0"/>
                  </a:moveTo>
                  <a:lnTo>
                    <a:pt x="4704830" y="0"/>
                  </a:lnTo>
                  <a:lnTo>
                    <a:pt x="4704830" y="2612968"/>
                  </a:lnTo>
                  <a:lnTo>
                    <a:pt x="0" y="26129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04830" cy="2651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111491" y="8997315"/>
            <a:ext cx="3096707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i="true">
                <a:solidFill>
                  <a:srgbClr val="FFFFF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05 de junho de 2025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2547938" y="7691438"/>
            <a:ext cx="47625" cy="3086100"/>
            <a:chOff x="0" y="0"/>
            <a:chExt cx="12543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43" cy="812800"/>
            </a:xfrm>
            <a:custGeom>
              <a:avLst/>
              <a:gdLst/>
              <a:ahLst/>
              <a:cxnLst/>
              <a:rect r="r" b="b" t="t" l="l"/>
              <a:pathLst>
                <a:path h="812800" w="12543">
                  <a:moveTo>
                    <a:pt x="6272" y="0"/>
                  </a:moveTo>
                  <a:lnTo>
                    <a:pt x="6272" y="0"/>
                  </a:lnTo>
                  <a:cubicBezTo>
                    <a:pt x="7935" y="0"/>
                    <a:pt x="9530" y="661"/>
                    <a:pt x="10706" y="1837"/>
                  </a:cubicBezTo>
                  <a:cubicBezTo>
                    <a:pt x="11882" y="3013"/>
                    <a:pt x="12543" y="4608"/>
                    <a:pt x="12543" y="6272"/>
                  </a:cubicBezTo>
                  <a:lnTo>
                    <a:pt x="12543" y="806528"/>
                  </a:lnTo>
                  <a:cubicBezTo>
                    <a:pt x="12543" y="808192"/>
                    <a:pt x="11882" y="809787"/>
                    <a:pt x="10706" y="810963"/>
                  </a:cubicBezTo>
                  <a:cubicBezTo>
                    <a:pt x="9530" y="812139"/>
                    <a:pt x="7935" y="812800"/>
                    <a:pt x="6272" y="812800"/>
                  </a:cubicBezTo>
                  <a:lnTo>
                    <a:pt x="6272" y="812800"/>
                  </a:lnTo>
                  <a:cubicBezTo>
                    <a:pt x="4608" y="812800"/>
                    <a:pt x="3013" y="812139"/>
                    <a:pt x="1837" y="810963"/>
                  </a:cubicBezTo>
                  <a:cubicBezTo>
                    <a:pt x="661" y="809787"/>
                    <a:pt x="0" y="808192"/>
                    <a:pt x="0" y="806528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54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295162" y="3596721"/>
            <a:ext cx="11697676" cy="298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ESTIMATIVA DE CUSTO DE INFRAESTRUTURA EM NUVEM DO PROJETO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45001" y="445001"/>
            <a:ext cx="1167399" cy="1167399"/>
            <a:chOff x="0" y="0"/>
            <a:chExt cx="1556532" cy="15565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56532" cy="1556532"/>
            </a:xfrm>
            <a:custGeom>
              <a:avLst/>
              <a:gdLst/>
              <a:ahLst/>
              <a:cxnLst/>
              <a:rect r="r" b="b" t="t" l="l"/>
              <a:pathLst>
                <a:path h="1556532" w="1556532">
                  <a:moveTo>
                    <a:pt x="0" y="0"/>
                  </a:moveTo>
                  <a:lnTo>
                    <a:pt x="1556532" y="0"/>
                  </a:lnTo>
                  <a:lnTo>
                    <a:pt x="1556532" y="1556532"/>
                  </a:lnTo>
                  <a:lnTo>
                    <a:pt x="0" y="1556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26403">
              <a:off x="215228" y="549467"/>
              <a:ext cx="1125490" cy="5337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85"/>
                </a:lnSpc>
              </a:pPr>
              <a:r>
                <a:rPr lang="en-US" b="true" sz="3005">
                  <a:solidFill>
                    <a:srgbClr val="00D1FF"/>
                  </a:solidFill>
                  <a:latin typeface="Libre Franklin Heavy"/>
                  <a:ea typeface="Libre Franklin Heavy"/>
                  <a:cs typeface="Libre Franklin Heavy"/>
                  <a:sym typeface="Libre Franklin Heavy"/>
                </a:rPr>
                <a:t>RTR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225839" y="1055070"/>
              <a:ext cx="312154" cy="312154"/>
              <a:chOff x="0" y="0"/>
              <a:chExt cx="131369" cy="13136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225839" y="189308"/>
              <a:ext cx="312154" cy="312154"/>
              <a:chOff x="0" y="0"/>
              <a:chExt cx="131369" cy="131369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018539" y="189308"/>
              <a:ext cx="312154" cy="312154"/>
              <a:chOff x="0" y="0"/>
              <a:chExt cx="131369" cy="13136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018539" y="1055070"/>
              <a:ext cx="312154" cy="312154"/>
              <a:chOff x="0" y="0"/>
              <a:chExt cx="131369" cy="131369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317346" y="1146577"/>
              <a:ext cx="129139" cy="129139"/>
              <a:chOff x="0" y="0"/>
              <a:chExt cx="52913" cy="52913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110046" y="280815"/>
              <a:ext cx="129139" cy="129139"/>
              <a:chOff x="0" y="0"/>
              <a:chExt cx="52913" cy="52913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1110046" y="1146577"/>
              <a:ext cx="129139" cy="129139"/>
              <a:chOff x="0" y="0"/>
              <a:chExt cx="52913" cy="52913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317346" y="280815"/>
              <a:ext cx="129139" cy="129139"/>
              <a:chOff x="0" y="0"/>
              <a:chExt cx="52913" cy="52913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37" id="37"/>
          <p:cNvSpPr txBox="true"/>
          <p:nvPr/>
        </p:nvSpPr>
        <p:spPr>
          <a:xfrm rot="0">
            <a:off x="3295162" y="642808"/>
            <a:ext cx="11697676" cy="96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GRUPO - 08 ANS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D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174" y="182944"/>
            <a:ext cx="17863651" cy="9921111"/>
            <a:chOff x="0" y="0"/>
            <a:chExt cx="4704830" cy="2612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4830" cy="2612968"/>
            </a:xfrm>
            <a:custGeom>
              <a:avLst/>
              <a:gdLst/>
              <a:ahLst/>
              <a:cxnLst/>
              <a:rect r="r" b="b" t="t" l="l"/>
              <a:pathLst>
                <a:path h="2612968" w="4704830">
                  <a:moveTo>
                    <a:pt x="0" y="0"/>
                  </a:moveTo>
                  <a:lnTo>
                    <a:pt x="4704830" y="0"/>
                  </a:lnTo>
                  <a:lnTo>
                    <a:pt x="4704830" y="2612968"/>
                  </a:lnTo>
                  <a:lnTo>
                    <a:pt x="0" y="26129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04830" cy="2651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637512" y="1640633"/>
          <a:ext cx="15012977" cy="7617667"/>
        </p:xfrm>
        <a:graphic>
          <a:graphicData uri="http://schemas.openxmlformats.org/drawingml/2006/table">
            <a:tbl>
              <a:tblPr/>
              <a:tblGrid>
                <a:gridCol w="2140592"/>
                <a:gridCol w="2521292"/>
                <a:gridCol w="2521087"/>
                <a:gridCol w="2521087"/>
                <a:gridCol w="2530321"/>
                <a:gridCol w="2778600"/>
              </a:tblGrid>
              <a:tr h="5251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b="true" sz="150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Serviço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b="true" sz="150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Recurso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b="true" sz="150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Qtd Mensal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b="true" sz="150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Unidade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b="true" sz="150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Custo Unitário (USD)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b="true" sz="150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Custo Mensal (USD)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</a:tr>
              <a:tr h="76537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NAT Gateway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NAT gateway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horas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0,045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32,85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78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NAT Gateway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processed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GB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0,045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0,45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3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EC2 - Private Instance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Instance usage (t2.micro)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horas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0,0116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8,468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15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EC2 - Private Instance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root_block_device (gp3)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GB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0,64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76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EC2 - Public Instance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Instance usage (t2.micro)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horas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0,0116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8,468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2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EC2 - Public Instance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root_block_device (gp3)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GB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0,64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5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Lambda - mandar_sns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Requests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1M req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0,0002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3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Lambda - mandar_sns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Ephemeral storage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GB-segundos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9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Lambda - mandar_sns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Duration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GB-segundos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0,00001666670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0,001250003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6639434" y="491517"/>
            <a:ext cx="5009133" cy="96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FINOPS AWS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45001" y="445001"/>
            <a:ext cx="1167399" cy="1167399"/>
            <a:chOff x="0" y="0"/>
            <a:chExt cx="1556532" cy="15565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56532" cy="1556532"/>
            </a:xfrm>
            <a:custGeom>
              <a:avLst/>
              <a:gdLst/>
              <a:ahLst/>
              <a:cxnLst/>
              <a:rect r="r" b="b" t="t" l="l"/>
              <a:pathLst>
                <a:path h="1556532" w="1556532">
                  <a:moveTo>
                    <a:pt x="0" y="0"/>
                  </a:moveTo>
                  <a:lnTo>
                    <a:pt x="1556532" y="0"/>
                  </a:lnTo>
                  <a:lnTo>
                    <a:pt x="1556532" y="1556532"/>
                  </a:lnTo>
                  <a:lnTo>
                    <a:pt x="0" y="1556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26403">
              <a:off x="215228" y="549467"/>
              <a:ext cx="1125490" cy="5337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85"/>
                </a:lnSpc>
              </a:pPr>
              <a:r>
                <a:rPr lang="en-US" b="true" sz="3005">
                  <a:solidFill>
                    <a:srgbClr val="00D1FF"/>
                  </a:solidFill>
                  <a:latin typeface="Libre Franklin Heavy"/>
                  <a:ea typeface="Libre Franklin Heavy"/>
                  <a:cs typeface="Libre Franklin Heavy"/>
                  <a:sym typeface="Libre Franklin Heavy"/>
                </a:rPr>
                <a:t>RTR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225839" y="1055070"/>
              <a:ext cx="312154" cy="312154"/>
              <a:chOff x="0" y="0"/>
              <a:chExt cx="131369" cy="131369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225839" y="189308"/>
              <a:ext cx="312154" cy="312154"/>
              <a:chOff x="0" y="0"/>
              <a:chExt cx="131369" cy="13136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018539" y="189308"/>
              <a:ext cx="312154" cy="312154"/>
              <a:chOff x="0" y="0"/>
              <a:chExt cx="131369" cy="131369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018539" y="1055070"/>
              <a:ext cx="312154" cy="312154"/>
              <a:chOff x="0" y="0"/>
              <a:chExt cx="131369" cy="13136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317346" y="1146577"/>
              <a:ext cx="129139" cy="129139"/>
              <a:chOff x="0" y="0"/>
              <a:chExt cx="52913" cy="52913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110046" y="280815"/>
              <a:ext cx="129139" cy="129139"/>
              <a:chOff x="0" y="0"/>
              <a:chExt cx="52913" cy="52913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110046" y="1146577"/>
              <a:ext cx="129139" cy="129139"/>
              <a:chOff x="0" y="0"/>
              <a:chExt cx="52913" cy="52913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317346" y="280815"/>
              <a:ext cx="129139" cy="129139"/>
              <a:chOff x="0" y="0"/>
              <a:chExt cx="52913" cy="52913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D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174" y="182944"/>
            <a:ext cx="17863651" cy="9921111"/>
            <a:chOff x="0" y="0"/>
            <a:chExt cx="4704830" cy="2612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4830" cy="2612968"/>
            </a:xfrm>
            <a:custGeom>
              <a:avLst/>
              <a:gdLst/>
              <a:ahLst/>
              <a:cxnLst/>
              <a:rect r="r" b="b" t="t" l="l"/>
              <a:pathLst>
                <a:path h="2612968" w="4704830">
                  <a:moveTo>
                    <a:pt x="0" y="0"/>
                  </a:moveTo>
                  <a:lnTo>
                    <a:pt x="4704830" y="0"/>
                  </a:lnTo>
                  <a:lnTo>
                    <a:pt x="4704830" y="2612968"/>
                  </a:lnTo>
                  <a:lnTo>
                    <a:pt x="0" y="26129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04830" cy="2651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165544" y="1708419"/>
          <a:ext cx="13956912" cy="7549881"/>
        </p:xfrm>
        <a:graphic>
          <a:graphicData uri="http://schemas.openxmlformats.org/drawingml/2006/table">
            <a:tbl>
              <a:tblPr/>
              <a:tblGrid>
                <a:gridCol w="2733482"/>
                <a:gridCol w="3255363"/>
                <a:gridCol w="1541365"/>
                <a:gridCol w="1638913"/>
                <a:gridCol w="2450187"/>
                <a:gridCol w="2337600"/>
              </a:tblGrid>
              <a:tr h="7161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b="true" sz="1500" spc="39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Serviço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b="true" sz="1500" spc="39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Recurso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b="true" sz="1500" spc="39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Qtd Mensal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b="true" sz="1500" spc="39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Unidade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b="true" sz="1500" spc="39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Custo Unitário (USD)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b="true" sz="1500" spc="39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Custo Mensal (USD)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</a:tr>
              <a:tr h="98355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Lambda - processar_csv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Requests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0,001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1M req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83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Lambda - processar_csv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Ephemeral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storage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GB-segundos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0,00000003090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0,000000309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1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Lambda - processar_csv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Duration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GB-segundos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0,00001666670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0,001250003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1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S3 - Bronze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Storage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2,3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1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S3 - Bronze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PUT/COPY/POST/LIST requests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1k req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355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S3 - Bronze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GET/SELECT/all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other requests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1k req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1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S3 - Bronze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Select data scanned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355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S3 - Bronze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Select data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returned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445001" y="445001"/>
            <a:ext cx="1167399" cy="1167399"/>
            <a:chOff x="0" y="0"/>
            <a:chExt cx="1556532" cy="15565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6532" cy="1556532"/>
            </a:xfrm>
            <a:custGeom>
              <a:avLst/>
              <a:gdLst/>
              <a:ahLst/>
              <a:cxnLst/>
              <a:rect r="r" b="b" t="t" l="l"/>
              <a:pathLst>
                <a:path h="1556532" w="1556532">
                  <a:moveTo>
                    <a:pt x="0" y="0"/>
                  </a:moveTo>
                  <a:lnTo>
                    <a:pt x="1556532" y="0"/>
                  </a:lnTo>
                  <a:lnTo>
                    <a:pt x="1556532" y="1556532"/>
                  </a:lnTo>
                  <a:lnTo>
                    <a:pt x="0" y="1556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26403">
              <a:off x="215228" y="549467"/>
              <a:ext cx="1125490" cy="5337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85"/>
                </a:lnSpc>
              </a:pPr>
              <a:r>
                <a:rPr lang="en-US" b="true" sz="3005">
                  <a:solidFill>
                    <a:srgbClr val="00D1FF"/>
                  </a:solidFill>
                  <a:latin typeface="Libre Franklin Heavy"/>
                  <a:ea typeface="Libre Franklin Heavy"/>
                  <a:cs typeface="Libre Franklin Heavy"/>
                  <a:sym typeface="Libre Franklin Heavy"/>
                </a:rPr>
                <a:t>RTR</a:t>
              </a:r>
            </a:p>
          </p:txBody>
        </p:sp>
        <p:grpSp>
          <p:nvGrpSpPr>
            <p:cNvPr name="Group 9" id="9"/>
            <p:cNvGrpSpPr/>
            <p:nvPr/>
          </p:nvGrpSpPr>
          <p:grpSpPr>
            <a:xfrm rot="0">
              <a:off x="225839" y="1055070"/>
              <a:ext cx="312154" cy="312154"/>
              <a:chOff x="0" y="0"/>
              <a:chExt cx="131369" cy="1313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225839" y="189308"/>
              <a:ext cx="312154" cy="312154"/>
              <a:chOff x="0" y="0"/>
              <a:chExt cx="131369" cy="13136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18539" y="189308"/>
              <a:ext cx="312154" cy="312154"/>
              <a:chOff x="0" y="0"/>
              <a:chExt cx="131369" cy="13136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018539" y="1055070"/>
              <a:ext cx="312154" cy="312154"/>
              <a:chOff x="0" y="0"/>
              <a:chExt cx="131369" cy="131369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317346" y="1146577"/>
              <a:ext cx="129139" cy="129139"/>
              <a:chOff x="0" y="0"/>
              <a:chExt cx="52913" cy="52913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1110046" y="280815"/>
              <a:ext cx="129139" cy="129139"/>
              <a:chOff x="0" y="0"/>
              <a:chExt cx="52913" cy="52913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1110046" y="1146577"/>
              <a:ext cx="129139" cy="129139"/>
              <a:chOff x="0" y="0"/>
              <a:chExt cx="52913" cy="52913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317346" y="280815"/>
              <a:ext cx="129139" cy="129139"/>
              <a:chOff x="0" y="0"/>
              <a:chExt cx="52913" cy="52913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33" id="33"/>
          <p:cNvSpPr txBox="true"/>
          <p:nvPr/>
        </p:nvSpPr>
        <p:spPr>
          <a:xfrm rot="0">
            <a:off x="6639434" y="491517"/>
            <a:ext cx="5009133" cy="96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FINOPS AWS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D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174" y="182944"/>
            <a:ext cx="17863651" cy="9921111"/>
            <a:chOff x="0" y="0"/>
            <a:chExt cx="4704830" cy="2612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4830" cy="2612968"/>
            </a:xfrm>
            <a:custGeom>
              <a:avLst/>
              <a:gdLst/>
              <a:ahLst/>
              <a:cxnLst/>
              <a:rect r="r" b="b" t="t" l="l"/>
              <a:pathLst>
                <a:path h="2612968" w="4704830">
                  <a:moveTo>
                    <a:pt x="0" y="0"/>
                  </a:moveTo>
                  <a:lnTo>
                    <a:pt x="4704830" y="0"/>
                  </a:lnTo>
                  <a:lnTo>
                    <a:pt x="4704830" y="2612968"/>
                  </a:lnTo>
                  <a:lnTo>
                    <a:pt x="0" y="26129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04830" cy="2651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311825" y="1842661"/>
          <a:ext cx="15664351" cy="7415639"/>
        </p:xfrm>
        <a:graphic>
          <a:graphicData uri="http://schemas.openxmlformats.org/drawingml/2006/table">
            <a:tbl>
              <a:tblPr/>
              <a:tblGrid>
                <a:gridCol w="2792646"/>
                <a:gridCol w="3145720"/>
                <a:gridCol w="1896392"/>
                <a:gridCol w="2520953"/>
                <a:gridCol w="2530187"/>
                <a:gridCol w="2778453"/>
              </a:tblGrid>
              <a:tr h="5252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b="true" sz="1499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Serviço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b="true" sz="1499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Recurso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b="true" sz="1699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Qtd Mensal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b="true" sz="1699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Unidade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b="true" sz="1499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Custo Unitário (USD)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b="true" sz="1499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Custo Mensal (USD)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1FF"/>
                    </a:solidFill>
                  </a:tcPr>
                </a:tc>
              </a:tr>
              <a:tr h="7654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S3 - Silver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PUT/COPY/POST/LIST</a:t>
                      </a:r>
                      <a:endParaRPr lang="en-US" sz="1100"/>
                    </a:p>
                    <a:p>
                      <a:pPr algn="ctr">
                        <a:lnSpc>
                          <a:spcPts val="2099"/>
                        </a:lnSpc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requests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1k req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4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S3 - Silver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Storage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GB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0,023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spc="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2,3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8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S3 - Silver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GET/SELECT/all other requests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1k req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0,0004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0,0016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4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S3- Silver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Select data</a:t>
                      </a:r>
                      <a:endParaRPr lang="en-US" sz="1100"/>
                    </a:p>
                    <a:p>
                      <a:pPr algn="ctr">
                        <a:lnSpc>
                          <a:spcPts val="2099"/>
                        </a:lnSpc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scanned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GB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0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S3 - Silver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Select data returned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GB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0,0007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82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SNS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API requests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1M req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2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SNS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HTTP/HTTPS notifications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100k</a:t>
                      </a:r>
                      <a:endParaRPr lang="en-US" sz="1100"/>
                    </a:p>
                    <a:p>
                      <a:pPr algn="ctr">
                        <a:lnSpc>
                          <a:spcPts val="2099"/>
                        </a:lnSpc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notificação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56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SNS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Email/Email-JSON</a:t>
                      </a:r>
                      <a:endParaRPr lang="en-US" sz="1100"/>
                    </a:p>
                    <a:p>
                      <a:pPr algn="ctr">
                        <a:lnSpc>
                          <a:spcPts val="2099"/>
                        </a:lnSpc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notifications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100k notificação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4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SNS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Mobile Push notifications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1M</a:t>
                      </a:r>
                      <a:endParaRPr lang="en-US" sz="1100"/>
                    </a:p>
                    <a:p>
                      <a:pPr algn="ctr">
                        <a:lnSpc>
                          <a:spcPts val="2099"/>
                        </a:lnSpc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notificações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445001" y="445001"/>
            <a:ext cx="1167399" cy="1167399"/>
            <a:chOff x="0" y="0"/>
            <a:chExt cx="1556532" cy="15565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6532" cy="1556532"/>
            </a:xfrm>
            <a:custGeom>
              <a:avLst/>
              <a:gdLst/>
              <a:ahLst/>
              <a:cxnLst/>
              <a:rect r="r" b="b" t="t" l="l"/>
              <a:pathLst>
                <a:path h="1556532" w="1556532">
                  <a:moveTo>
                    <a:pt x="0" y="0"/>
                  </a:moveTo>
                  <a:lnTo>
                    <a:pt x="1556532" y="0"/>
                  </a:lnTo>
                  <a:lnTo>
                    <a:pt x="1556532" y="1556532"/>
                  </a:lnTo>
                  <a:lnTo>
                    <a:pt x="0" y="1556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26403">
              <a:off x="215228" y="549467"/>
              <a:ext cx="1125490" cy="5337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85"/>
                </a:lnSpc>
              </a:pPr>
              <a:r>
                <a:rPr lang="en-US" b="true" sz="3005">
                  <a:solidFill>
                    <a:srgbClr val="00D1FF"/>
                  </a:solidFill>
                  <a:latin typeface="Libre Franklin Heavy"/>
                  <a:ea typeface="Libre Franklin Heavy"/>
                  <a:cs typeface="Libre Franklin Heavy"/>
                  <a:sym typeface="Libre Franklin Heavy"/>
                </a:rPr>
                <a:t>RTR</a:t>
              </a:r>
            </a:p>
          </p:txBody>
        </p:sp>
        <p:grpSp>
          <p:nvGrpSpPr>
            <p:cNvPr name="Group 9" id="9"/>
            <p:cNvGrpSpPr/>
            <p:nvPr/>
          </p:nvGrpSpPr>
          <p:grpSpPr>
            <a:xfrm rot="0">
              <a:off x="225839" y="1055070"/>
              <a:ext cx="312154" cy="312154"/>
              <a:chOff x="0" y="0"/>
              <a:chExt cx="131369" cy="1313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225839" y="189308"/>
              <a:ext cx="312154" cy="312154"/>
              <a:chOff x="0" y="0"/>
              <a:chExt cx="131369" cy="13136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18539" y="189308"/>
              <a:ext cx="312154" cy="312154"/>
              <a:chOff x="0" y="0"/>
              <a:chExt cx="131369" cy="13136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018539" y="1055070"/>
              <a:ext cx="312154" cy="312154"/>
              <a:chOff x="0" y="0"/>
              <a:chExt cx="131369" cy="131369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317346" y="1146577"/>
              <a:ext cx="129139" cy="129139"/>
              <a:chOff x="0" y="0"/>
              <a:chExt cx="52913" cy="52913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1110046" y="280815"/>
              <a:ext cx="129139" cy="129139"/>
              <a:chOff x="0" y="0"/>
              <a:chExt cx="52913" cy="52913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1110046" y="1146577"/>
              <a:ext cx="129139" cy="129139"/>
              <a:chOff x="0" y="0"/>
              <a:chExt cx="52913" cy="52913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317346" y="280815"/>
              <a:ext cx="129139" cy="129139"/>
              <a:chOff x="0" y="0"/>
              <a:chExt cx="52913" cy="52913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33" id="33"/>
          <p:cNvSpPr txBox="true"/>
          <p:nvPr/>
        </p:nvSpPr>
        <p:spPr>
          <a:xfrm rot="0">
            <a:off x="6639434" y="491517"/>
            <a:ext cx="5009133" cy="96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FINOPS AWS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D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174" y="182944"/>
            <a:ext cx="17863651" cy="9921111"/>
            <a:chOff x="0" y="0"/>
            <a:chExt cx="4704830" cy="2612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4830" cy="2612968"/>
            </a:xfrm>
            <a:custGeom>
              <a:avLst/>
              <a:gdLst/>
              <a:ahLst/>
              <a:cxnLst/>
              <a:rect r="r" b="b" t="t" l="l"/>
              <a:pathLst>
                <a:path h="2612968" w="4704830">
                  <a:moveTo>
                    <a:pt x="0" y="0"/>
                  </a:moveTo>
                  <a:lnTo>
                    <a:pt x="4704830" y="0"/>
                  </a:lnTo>
                  <a:lnTo>
                    <a:pt x="4704830" y="2612968"/>
                  </a:lnTo>
                  <a:lnTo>
                    <a:pt x="0" y="26129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04830" cy="2651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45001" y="445001"/>
            <a:ext cx="1167399" cy="1167399"/>
            <a:chOff x="0" y="0"/>
            <a:chExt cx="1556532" cy="15565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56532" cy="1556532"/>
            </a:xfrm>
            <a:custGeom>
              <a:avLst/>
              <a:gdLst/>
              <a:ahLst/>
              <a:cxnLst/>
              <a:rect r="r" b="b" t="t" l="l"/>
              <a:pathLst>
                <a:path h="1556532" w="1556532">
                  <a:moveTo>
                    <a:pt x="0" y="0"/>
                  </a:moveTo>
                  <a:lnTo>
                    <a:pt x="1556532" y="0"/>
                  </a:lnTo>
                  <a:lnTo>
                    <a:pt x="1556532" y="1556532"/>
                  </a:lnTo>
                  <a:lnTo>
                    <a:pt x="0" y="1556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26403">
              <a:off x="215228" y="549467"/>
              <a:ext cx="1125490" cy="5337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85"/>
                </a:lnSpc>
              </a:pPr>
              <a:r>
                <a:rPr lang="en-US" b="true" sz="3005">
                  <a:solidFill>
                    <a:srgbClr val="00D1FF"/>
                  </a:solidFill>
                  <a:latin typeface="Libre Franklin Heavy"/>
                  <a:ea typeface="Libre Franklin Heavy"/>
                  <a:cs typeface="Libre Franklin Heavy"/>
                  <a:sym typeface="Libre Franklin Heavy"/>
                </a:rPr>
                <a:t>RTR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0">
              <a:off x="225839" y="1055070"/>
              <a:ext cx="312154" cy="312154"/>
              <a:chOff x="0" y="0"/>
              <a:chExt cx="131369" cy="13136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225839" y="189308"/>
              <a:ext cx="312154" cy="312154"/>
              <a:chOff x="0" y="0"/>
              <a:chExt cx="131369" cy="13136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018539" y="189308"/>
              <a:ext cx="312154" cy="312154"/>
              <a:chOff x="0" y="0"/>
              <a:chExt cx="131369" cy="13136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018539" y="1055070"/>
              <a:ext cx="312154" cy="312154"/>
              <a:chOff x="0" y="0"/>
              <a:chExt cx="131369" cy="13136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1369" cy="131369"/>
              </a:xfrm>
              <a:custGeom>
                <a:avLst/>
                <a:gdLst/>
                <a:ahLst/>
                <a:cxnLst/>
                <a:rect r="r" b="b" t="t" l="l"/>
                <a:pathLst>
                  <a:path h="131369" w="131369">
                    <a:moveTo>
                      <a:pt x="0" y="0"/>
                    </a:moveTo>
                    <a:lnTo>
                      <a:pt x="131369" y="0"/>
                    </a:lnTo>
                    <a:lnTo>
                      <a:pt x="131369" y="131369"/>
                    </a:lnTo>
                    <a:lnTo>
                      <a:pt x="0" y="13136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131369" cy="169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317346" y="1146577"/>
              <a:ext cx="129139" cy="129139"/>
              <a:chOff x="0" y="0"/>
              <a:chExt cx="52913" cy="52913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1110046" y="280815"/>
              <a:ext cx="129139" cy="129139"/>
              <a:chOff x="0" y="0"/>
              <a:chExt cx="52913" cy="52913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1110046" y="1146577"/>
              <a:ext cx="129139" cy="129139"/>
              <a:chOff x="0" y="0"/>
              <a:chExt cx="52913" cy="52913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317346" y="280815"/>
              <a:ext cx="129139" cy="129139"/>
              <a:chOff x="0" y="0"/>
              <a:chExt cx="52913" cy="52913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52913" cy="52913"/>
              </a:xfrm>
              <a:custGeom>
                <a:avLst/>
                <a:gdLst/>
                <a:ahLst/>
                <a:cxnLst/>
                <a:rect r="r" b="b" t="t" l="l"/>
                <a:pathLst>
                  <a:path h="52913" w="52913">
                    <a:moveTo>
                      <a:pt x="0" y="0"/>
                    </a:moveTo>
                    <a:lnTo>
                      <a:pt x="52913" y="0"/>
                    </a:lnTo>
                    <a:lnTo>
                      <a:pt x="52913" y="52913"/>
                    </a:lnTo>
                    <a:lnTo>
                      <a:pt x="0" y="5291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52913" cy="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2" id="32"/>
          <p:cNvSpPr/>
          <p:nvPr/>
        </p:nvSpPr>
        <p:spPr>
          <a:xfrm flipH="false" flipV="false" rot="0">
            <a:off x="7627760" y="5657850"/>
            <a:ext cx="2763203" cy="2763203"/>
          </a:xfrm>
          <a:custGeom>
            <a:avLst/>
            <a:gdLst/>
            <a:ahLst/>
            <a:cxnLst/>
            <a:rect r="r" b="b" t="t" l="l"/>
            <a:pathLst>
              <a:path h="2763203" w="2763203">
                <a:moveTo>
                  <a:pt x="0" y="0"/>
                </a:moveTo>
                <a:lnTo>
                  <a:pt x="2763204" y="0"/>
                </a:lnTo>
                <a:lnTo>
                  <a:pt x="2763204" y="2763203"/>
                </a:lnTo>
                <a:lnTo>
                  <a:pt x="0" y="276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2324803" y="642808"/>
            <a:ext cx="13638393" cy="96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CUSTO TOTAL DA INFRAESTRUTURA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885673" y="2794743"/>
            <a:ext cx="6247378" cy="96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MENSAL: </a:t>
            </a:r>
            <a:r>
              <a:rPr lang="en-US" sz="5699">
                <a:solidFill>
                  <a:srgbClr val="00D1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60.19$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885673" y="4173909"/>
            <a:ext cx="6516654" cy="96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ANUAL: </a:t>
            </a:r>
            <a:r>
              <a:rPr lang="en-US" sz="5699">
                <a:solidFill>
                  <a:srgbClr val="00D1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722.28$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DAGpcovjcm0</dc:identifier>
  <dcterms:modified xsi:type="dcterms:W3CDTF">2011-08-01T06:04:30Z</dcterms:modified>
  <cp:revision>1</cp:revision>
  <dc:title>grupo - 08 ans</dc:title>
</cp:coreProperties>
</file>