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68" r:id="rId2"/>
    <p:sldId id="363" r:id="rId3"/>
    <p:sldId id="366" r:id="rId4"/>
    <p:sldId id="276" r:id="rId5"/>
    <p:sldId id="322" r:id="rId6"/>
    <p:sldId id="353" r:id="rId7"/>
    <p:sldId id="334" r:id="rId8"/>
    <p:sldId id="361" r:id="rId9"/>
    <p:sldId id="362" r:id="rId10"/>
    <p:sldId id="335" r:id="rId11"/>
    <p:sldId id="367" r:id="rId12"/>
    <p:sldId id="307" r:id="rId13"/>
    <p:sldId id="309" r:id="rId14"/>
    <p:sldId id="350" r:id="rId15"/>
    <p:sldId id="355" r:id="rId16"/>
    <p:sldId id="357" r:id="rId17"/>
    <p:sldId id="358" r:id="rId18"/>
    <p:sldId id="359" r:id="rId19"/>
    <p:sldId id="286" r:id="rId20"/>
    <p:sldId id="368" r:id="rId21"/>
    <p:sldId id="369" r:id="rId22"/>
    <p:sldId id="308" r:id="rId23"/>
    <p:sldId id="370" r:id="rId24"/>
    <p:sldId id="310" r:id="rId25"/>
    <p:sldId id="373" r:id="rId26"/>
    <p:sldId id="374" r:id="rId27"/>
    <p:sldId id="288" r:id="rId28"/>
    <p:sldId id="289" r:id="rId29"/>
    <p:sldId id="280" r:id="rId30"/>
    <p:sldId id="371" r:id="rId31"/>
    <p:sldId id="287" r:id="rId32"/>
    <p:sldId id="290" r:id="rId33"/>
    <p:sldId id="275" r:id="rId34"/>
    <p:sldId id="293" r:id="rId35"/>
    <p:sldId id="372" r:id="rId36"/>
    <p:sldId id="294" r:id="rId37"/>
    <p:sldId id="375" r:id="rId38"/>
    <p:sldId id="277"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924"/>
    <a:srgbClr val="C00000"/>
    <a:srgbClr val="FF3F3F"/>
    <a:srgbClr val="FFC1C1"/>
    <a:srgbClr val="FF6969"/>
    <a:srgbClr val="005CA1"/>
    <a:srgbClr val="B2B2B2"/>
    <a:srgbClr val="004A82"/>
    <a:srgbClr val="00355C"/>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69598" autoAdjust="0"/>
  </p:normalViewPr>
  <p:slideViewPr>
    <p:cSldViewPr snapToGrid="0" showGuides="1">
      <p:cViewPr varScale="1">
        <p:scale>
          <a:sx n="58" d="100"/>
          <a:sy n="58" d="100"/>
        </p:scale>
        <p:origin x="1546" y="58"/>
      </p:cViewPr>
      <p:guideLst>
        <p:guide orient="horz" pos="2163"/>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52A8-ECE7-49AA-8726-BE90DBC11947}" type="datetimeFigureOut">
              <a:rPr lang="zh-CN" altLang="en-US" smtClean="0"/>
              <a:t>2024/8/18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EAD77-486C-432B-9EE9-E6FD5C91EB8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我们队伍在前期做了大量的相关调研：</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a:t>
            </a:r>
            <a:r>
              <a:rPr lang="en-US" altLang="zh-CN" b="0" dirty="0"/>
              <a:t>1</a:t>
            </a:r>
            <a:r>
              <a:rPr lang="zh-CN" altLang="en-US" b="0" dirty="0"/>
              <a:t>）左边是我们在调研过程中记录的文档，均已上传到</a:t>
            </a:r>
            <a:r>
              <a:rPr lang="en-US" altLang="zh-CN" b="0" dirty="0" err="1"/>
              <a:t>gitlab</a:t>
            </a:r>
            <a:r>
              <a:rPr lang="zh-CN" altLang="en-US" b="0" dirty="0"/>
              <a:t>仓库，共计两万多字，涵盖范围非常广</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a:t>
            </a:r>
            <a:r>
              <a:rPr lang="en-US" altLang="zh-CN" b="0" dirty="0"/>
              <a:t>2</a:t>
            </a:r>
            <a:r>
              <a:rPr lang="zh-CN" altLang="en-US" b="0" dirty="0"/>
              <a:t>）右边是我们决赛的最终文档，总页数已达到 </a:t>
            </a:r>
            <a:r>
              <a:rPr lang="en-US" altLang="zh-CN" b="0" dirty="0"/>
              <a:t>130 </a:t>
            </a:r>
            <a:r>
              <a:rPr lang="zh-CN" altLang="en-US" b="0" dirty="0"/>
              <a:t>页</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a:t>
            </a:r>
            <a:r>
              <a:rPr lang="en-US" altLang="zh-CN" b="0" dirty="0"/>
              <a:t>3</a:t>
            </a:r>
            <a:r>
              <a:rPr lang="zh-CN" altLang="en-US" b="0" dirty="0"/>
              <a:t>）底部是我们项目的代码行数统计，已达到三万多行，可见我们项目的工作量是不小的</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11</a:t>
            </a:fld>
            <a:endParaRPr lang="zh-CN" altLang="en-US"/>
          </a:p>
        </p:txBody>
      </p:sp>
    </p:spTree>
    <p:extLst>
      <p:ext uri="{BB962C8B-B14F-4D97-AF65-F5344CB8AC3E}">
        <p14:creationId xmlns:p14="http://schemas.microsoft.com/office/powerpoint/2010/main" val="2662225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接下来介绍我们的总体架构部分</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这是我们</a:t>
            </a:r>
            <a:r>
              <a:rPr lang="en-US" altLang="zh-CN" dirty="0" err="1"/>
              <a:t>Yat</a:t>
            </a:r>
            <a:r>
              <a:rPr lang="en-US" altLang="zh-CN" dirty="0"/>
              <a:t>-Sched</a:t>
            </a:r>
            <a:r>
              <a:rPr lang="zh-CN" altLang="en-US" dirty="0"/>
              <a:t>项目的总体架构图，分为用户态与内核态，由底层数据结构、调度类、调度算法、调度跟踪和同步处理机制五大模块构成。</a:t>
            </a:r>
            <a:endParaRPr lang="en-US" altLang="zh-CN" dirty="0"/>
          </a:p>
          <a:p>
            <a:pPr algn="l"/>
            <a:endParaRPr lang="en-US" altLang="zh-CN" dirty="0"/>
          </a:p>
          <a:p>
            <a:pPr algn="l"/>
            <a:r>
              <a:rPr lang="zh-CN" altLang="en-US" dirty="0"/>
              <a:t>底层数据结构和调度跟踪是</a:t>
            </a:r>
            <a:r>
              <a:rPr lang="en-US" altLang="zh-CN" dirty="0" err="1"/>
              <a:t>Yat</a:t>
            </a:r>
            <a:r>
              <a:rPr lang="en-US" altLang="zh-CN" dirty="0"/>
              <a:t>-Sched</a:t>
            </a:r>
            <a:r>
              <a:rPr lang="zh-CN" altLang="en-US" dirty="0"/>
              <a:t>的支持部分。底层数据结构负责 调度类 和 同步处理机制 数据结构的实现，调度跟踪部分负责调度信息记录的实现，为后续的性能测试提供数据信息支持。</a:t>
            </a:r>
            <a:endParaRPr lang="en-US" altLang="zh-CN" dirty="0"/>
          </a:p>
          <a:p>
            <a:pPr algn="l"/>
            <a:endParaRPr lang="en-US" altLang="zh-CN" dirty="0"/>
          </a:p>
          <a:p>
            <a:pPr marL="0" marR="0" lvl="0" indent="0" algn="l" defTabSz="914400" eaLnBrk="1" fontAlgn="auto" latinLnBrk="0" hangingPunct="1">
              <a:lnSpc>
                <a:spcPct val="100000"/>
              </a:lnSpc>
              <a:spcBef>
                <a:spcPts val="0"/>
              </a:spcBef>
              <a:spcAft>
                <a:spcPts val="0"/>
              </a:spcAft>
              <a:buClrTx/>
              <a:buSzTx/>
              <a:buFontTx/>
              <a:buNone/>
              <a:tabLst/>
              <a:defRPr/>
            </a:pPr>
            <a:r>
              <a:rPr lang="zh-CN" altLang="en-US" dirty="0"/>
              <a:t>调度算法和同步处理机制是</a:t>
            </a:r>
            <a:r>
              <a:rPr lang="en-US" altLang="zh-CN" dirty="0" err="1"/>
              <a:t>Yat</a:t>
            </a:r>
            <a:r>
              <a:rPr lang="en-US" altLang="zh-CN" dirty="0"/>
              <a:t>-Sched</a:t>
            </a:r>
            <a:r>
              <a:rPr lang="zh-CN" altLang="en-US" dirty="0"/>
              <a:t>的处理部分。调度算法部分包含面向资源的</a:t>
            </a:r>
            <a:r>
              <a:rPr lang="zh-CN" altLang="en-US" b="1" dirty="0"/>
              <a:t>优先级排序</a:t>
            </a:r>
            <a:r>
              <a:rPr lang="zh-CN" altLang="en-US" dirty="0"/>
              <a:t>算法</a:t>
            </a:r>
            <a:r>
              <a:rPr lang="en-US" altLang="zh-CN" dirty="0"/>
              <a:t>SPO</a:t>
            </a:r>
            <a:r>
              <a:rPr lang="zh-CN" altLang="en-US" dirty="0"/>
              <a:t>和</a:t>
            </a:r>
            <a:r>
              <a:rPr kumimoji="0" lang="zh-CN" altLang="en-US"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考虑阻塞的</a:t>
            </a:r>
            <a:r>
              <a:rPr kumimoji="0" lang="zh-CN" altLang="en-US" sz="1200" b="1"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任务分配</a:t>
            </a:r>
            <a:r>
              <a:rPr kumimoji="0" lang="zh-CN" altLang="en-US"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机制</a:t>
            </a:r>
            <a:r>
              <a:rPr kumimoji="0" lang="en-US" altLang="zh-CN" sz="18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RAF</a:t>
            </a:r>
            <a:r>
              <a:rPr lang="zh-CN" altLang="en-US" dirty="0"/>
              <a:t>的实现，并整合为单独的模块存在于用户态</a:t>
            </a:r>
            <a:r>
              <a:rPr lang="en-US" altLang="zh-CN" dirty="0" err="1"/>
              <a:t>yat_lib</a:t>
            </a:r>
            <a:r>
              <a:rPr lang="zh-CN" altLang="en-US" dirty="0"/>
              <a:t>中；同步处理机制部分将实现基于多核互斥</a:t>
            </a:r>
            <a:r>
              <a:rPr lang="zh-CN" altLang="en-US" b="1" dirty="0"/>
              <a:t>资源共享</a:t>
            </a:r>
            <a:r>
              <a:rPr lang="zh-CN" altLang="en-US" dirty="0"/>
              <a:t>协议</a:t>
            </a:r>
            <a:r>
              <a:rPr lang="en-US" altLang="zh-CN" dirty="0"/>
              <a:t>MSRP</a:t>
            </a:r>
            <a:r>
              <a:rPr lang="zh-CN" altLang="en-US" dirty="0"/>
              <a:t>的同步机制。</a:t>
            </a:r>
            <a:endParaRPr lang="en-US" altLang="zh-CN" dirty="0"/>
          </a:p>
          <a:p>
            <a:pPr algn="l"/>
            <a:endParaRPr lang="en-US" altLang="zh-CN" dirty="0"/>
          </a:p>
          <a:p>
            <a:pPr algn="l"/>
            <a:r>
              <a:rPr lang="zh-CN" altLang="en-US" dirty="0"/>
              <a:t>系统调用接口提供多个系统调用供调度算法进行调用，用来编写实时任务程序。在用户态，我们设计并实现了友好的用户交互体验，支持编写单线程或多线程的自定义任务，支持全面的任务参数设定，并支持以自定义</a:t>
            </a:r>
            <a:r>
              <a:rPr lang="en-US" altLang="zh-CN" dirty="0"/>
              <a:t>csv</a:t>
            </a:r>
            <a:r>
              <a:rPr lang="zh-CN" altLang="en-US" dirty="0"/>
              <a:t>数据文件提交实时作业，将结果以</a:t>
            </a:r>
            <a:r>
              <a:rPr lang="en-US" altLang="zh-CN" dirty="0"/>
              <a:t>csv</a:t>
            </a:r>
            <a:r>
              <a:rPr lang="zh-CN" altLang="en-US" dirty="0"/>
              <a:t>、</a:t>
            </a:r>
            <a:r>
              <a:rPr lang="en-US" altLang="zh-CN" dirty="0"/>
              <a:t>pdf</a:t>
            </a:r>
            <a:r>
              <a:rPr lang="zh-CN" altLang="en-US" dirty="0"/>
              <a:t>等格式输出。</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接下来介绍我们的设计与实现部分</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右上角的图说明了底层数据模块的结构</a:t>
            </a:r>
            <a:r>
              <a:rPr lang="en-US" altLang="zh-CN" dirty="0"/>
              <a:t>,</a:t>
            </a:r>
            <a:r>
              <a:rPr lang="en-US" altLang="zh-CN" dirty="0" err="1"/>
              <a:t>bheap</a:t>
            </a:r>
            <a:r>
              <a:rPr lang="zh-CN" altLang="en-US" dirty="0"/>
              <a:t>和</a:t>
            </a:r>
            <a:r>
              <a:rPr lang="en-US" altLang="zh-CN" dirty="0" err="1"/>
              <a:t>bheap_node</a:t>
            </a:r>
            <a:r>
              <a:rPr lang="zh-CN" altLang="en-US" dirty="0"/>
              <a:t>是操作这些队列的基本数据结构</a:t>
            </a:r>
            <a:endParaRPr lang="en-US" altLang="zh-CN" dirty="0"/>
          </a:p>
          <a:p>
            <a:endParaRPr lang="en-US" altLang="zh-CN" dirty="0"/>
          </a:p>
          <a:p>
            <a:r>
              <a:rPr lang="zh-CN" altLang="en-US" dirty="0"/>
              <a:t>右下角是实时任务类，是</a:t>
            </a:r>
            <a:r>
              <a:rPr lang="en-US" altLang="zh-CN" dirty="0" err="1"/>
              <a:t>rt_param</a:t>
            </a:r>
            <a:r>
              <a:rPr lang="zh-CN" altLang="en-US" dirty="0"/>
              <a:t>的一个成员，</a:t>
            </a:r>
            <a:r>
              <a:rPr lang="en-US" altLang="zh-CN" dirty="0"/>
              <a:t>CPU</a:t>
            </a:r>
            <a:r>
              <a:rPr lang="zh-CN" altLang="en-US" dirty="0"/>
              <a:t>是任务属于哪个</a:t>
            </a:r>
            <a:r>
              <a:rPr lang="en-US" altLang="zh-CN" dirty="0"/>
              <a:t>CPU</a:t>
            </a:r>
            <a:r>
              <a:rPr lang="zh-CN" altLang="en-US" dirty="0"/>
              <a:t>，</a:t>
            </a:r>
            <a:r>
              <a:rPr lang="en-US" altLang="zh-CN" dirty="0"/>
              <a:t>priority</a:t>
            </a:r>
            <a:r>
              <a:rPr lang="zh-CN" altLang="en-US" dirty="0"/>
              <a:t>是任务的优先级，</a:t>
            </a:r>
            <a:r>
              <a:rPr lang="en-US" altLang="zh-CN" dirty="0"/>
              <a:t>period</a:t>
            </a:r>
            <a:r>
              <a:rPr lang="zh-CN" altLang="en-US" dirty="0"/>
              <a:t>是周期</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15</a:t>
            </a:fld>
            <a:endParaRPr lang="zh-CN" altLang="en-US"/>
          </a:p>
        </p:txBody>
      </p:sp>
    </p:spTree>
    <p:extLst>
      <p:ext uri="{BB962C8B-B14F-4D97-AF65-F5344CB8AC3E}">
        <p14:creationId xmlns:p14="http://schemas.microsoft.com/office/powerpoint/2010/main" val="4255382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kern="100" dirty="0">
                <a:solidFill>
                  <a:srgbClr val="000000"/>
                </a:solidFill>
                <a:effectLst/>
                <a:latin typeface="Times New Roman" panose="02020603050405020304" pitchFamily="18" charset="0"/>
                <a:ea typeface="宋体" panose="02010600030101010101" pitchFamily="2" charset="-122"/>
              </a:rPr>
              <a:t>这是我们的调度功能模块，如果将调度算法的标志位改为</a:t>
            </a:r>
            <a:r>
              <a:rPr lang="en-US" altLang="zh-CN" sz="1800" kern="100" dirty="0">
                <a:solidFill>
                  <a:srgbClr val="000000"/>
                </a:solidFill>
                <a:effectLst/>
                <a:latin typeface="Times New Roman" panose="02020603050405020304" pitchFamily="18" charset="0"/>
                <a:ea typeface="宋体" panose="02010600030101010101" pitchFamily="2" charset="-122"/>
              </a:rPr>
              <a:t>SCHED_YAT</a:t>
            </a:r>
            <a:r>
              <a:rPr lang="zh-CN" altLang="en-US" sz="1800" kern="100" dirty="0">
                <a:solidFill>
                  <a:srgbClr val="000000"/>
                </a:solidFill>
                <a:effectLst/>
                <a:latin typeface="Times New Roman" panose="02020603050405020304" pitchFamily="18" charset="0"/>
                <a:ea typeface="宋体" panose="02010600030101010101" pitchFamily="2" charset="-122"/>
              </a:rPr>
              <a:t>，那么将会</a:t>
            </a:r>
            <a:r>
              <a:rPr lang="zh-CN" altLang="en-US" sz="2800" b="1" dirty="0">
                <a:latin typeface="Microsoft YaHei UI" panose="020B0503020204020204" pitchFamily="34" charset="-122"/>
                <a:ea typeface="Microsoft YaHei UI" panose="020B0503020204020204" pitchFamily="34" charset="-122"/>
              </a:rPr>
              <a:t>从</a:t>
            </a:r>
            <a:r>
              <a:rPr lang="en-US" altLang="zh-CN" sz="2800" b="1" dirty="0">
                <a:latin typeface="Microsoft YaHei UI" panose="020B0503020204020204" pitchFamily="34" charset="-122"/>
                <a:ea typeface="Microsoft YaHei UI" panose="020B0503020204020204" pitchFamily="34" charset="-122"/>
              </a:rPr>
              <a:t>Linux</a:t>
            </a:r>
            <a:r>
              <a:rPr lang="zh-CN" altLang="en-US" sz="2800" b="1" dirty="0">
                <a:latin typeface="Microsoft YaHei UI" panose="020B0503020204020204" pitchFamily="34" charset="-122"/>
                <a:ea typeface="Microsoft YaHei UI" panose="020B0503020204020204" pitchFamily="34" charset="-122"/>
              </a:rPr>
              <a:t>内核中的</a:t>
            </a:r>
            <a:r>
              <a:rPr lang="en-US" altLang="zh-CN" sz="2800" b="1" dirty="0">
                <a:latin typeface="Microsoft YaHei UI" panose="020B0503020204020204" pitchFamily="34" charset="-122"/>
                <a:ea typeface="Microsoft YaHei UI" panose="020B0503020204020204" pitchFamily="34" charset="-122"/>
              </a:rPr>
              <a:t>schedule()</a:t>
            </a:r>
            <a:r>
              <a:rPr lang="zh-CN" altLang="en-US" sz="2800" b="1" dirty="0">
                <a:latin typeface="Microsoft YaHei UI" panose="020B0503020204020204" pitchFamily="34" charset="-122"/>
                <a:ea typeface="Microsoft YaHei UI" panose="020B0503020204020204" pitchFamily="34" charset="-122"/>
              </a:rPr>
              <a:t>转换到</a:t>
            </a:r>
            <a:r>
              <a:rPr lang="en-US" altLang="zh-CN" sz="2800" b="1" dirty="0" err="1">
                <a:latin typeface="Microsoft YaHei UI" panose="020B0503020204020204" pitchFamily="34" charset="-122"/>
                <a:ea typeface="Microsoft YaHei UI" panose="020B0503020204020204" pitchFamily="34" charset="-122"/>
              </a:rPr>
              <a:t>yat_sched</a:t>
            </a:r>
            <a:r>
              <a:rPr lang="zh-CN" altLang="en-US" sz="2800" b="1" dirty="0">
                <a:latin typeface="Microsoft YaHei UI" panose="020B0503020204020204" pitchFamily="34" charset="-122"/>
                <a:ea typeface="Microsoft YaHei UI" panose="020B0503020204020204" pitchFamily="34" charset="-122"/>
              </a:rPr>
              <a:t>中的</a:t>
            </a:r>
            <a:r>
              <a:rPr lang="en-US" altLang="zh-CN" sz="2800" b="1" dirty="0">
                <a:latin typeface="Microsoft YaHei UI" panose="020B0503020204020204" pitchFamily="34" charset="-122"/>
                <a:ea typeface="Microsoft YaHei UI" panose="020B0503020204020204" pitchFamily="34" charset="-122"/>
              </a:rPr>
              <a:t>schedule()</a:t>
            </a:r>
            <a:r>
              <a:rPr lang="zh-CN" altLang="en-US" sz="2800" b="1" dirty="0">
                <a:latin typeface="Microsoft YaHei UI" panose="020B0503020204020204" pitchFamily="34" charset="-122"/>
                <a:ea typeface="Microsoft YaHei UI" panose="020B0503020204020204" pitchFamily="34" charset="-122"/>
              </a:rPr>
              <a:t>：</a:t>
            </a:r>
            <a:endParaRPr lang="en-US" altLang="zh-CN" sz="2800" b="1" dirty="0">
              <a:latin typeface="Microsoft YaHei UI" panose="020B0503020204020204" pitchFamily="34" charset="-122"/>
              <a:ea typeface="Microsoft YaHei UI" panose="020B0503020204020204" pitchFamily="34" charset="-122"/>
            </a:endParaRPr>
          </a:p>
          <a:p>
            <a:pPr algn="l">
              <a:lnSpc>
                <a:spcPct val="125000"/>
              </a:lnSpc>
            </a:pP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algn="l">
              <a:lnSpc>
                <a:spcPct val="125000"/>
              </a:lnSpc>
            </a:pPr>
            <a:r>
              <a:rPr lang="en-US" altLang="zh-CN" sz="1800" kern="100" dirty="0" err="1">
                <a:solidFill>
                  <a:srgbClr val="000000"/>
                </a:solidFill>
                <a:effectLst/>
                <a:latin typeface="Times New Roman" panose="02020603050405020304" pitchFamily="18" charset="0"/>
                <a:ea typeface="宋体" panose="02010600030101010101" pitchFamily="2" charset="-122"/>
              </a:rPr>
              <a:t>Yat</a:t>
            </a:r>
            <a:r>
              <a:rPr lang="en-US" altLang="zh-CN" sz="1800" kern="100" dirty="0">
                <a:solidFill>
                  <a:srgbClr val="000000"/>
                </a:solidFill>
                <a:effectLst/>
                <a:latin typeface="Times New Roman" panose="02020603050405020304" pitchFamily="18" charset="0"/>
                <a:ea typeface="宋体" panose="02010600030101010101" pitchFamily="2" charset="-122"/>
              </a:rPr>
              <a:t>-Sched</a:t>
            </a:r>
            <a:r>
              <a:rPr lang="zh-CN" altLang="zh-CN" sz="1800" kern="100" dirty="0">
                <a:solidFill>
                  <a:srgbClr val="000000"/>
                </a:solidFill>
                <a:effectLst/>
                <a:latin typeface="Times New Roman" panose="02020603050405020304" pitchFamily="18" charset="0"/>
                <a:ea typeface="宋体" panose="02010600030101010101" pitchFamily="2" charset="-122"/>
              </a:rPr>
              <a:t>如何实现从</a:t>
            </a:r>
            <a:r>
              <a:rPr lang="en-US" altLang="zh-CN" sz="1800" kern="100" dirty="0">
                <a:solidFill>
                  <a:srgbClr val="000000"/>
                </a:solidFill>
                <a:effectLst/>
                <a:latin typeface="Times New Roman" panose="02020603050405020304" pitchFamily="18" charset="0"/>
                <a:ea typeface="宋体" panose="02010600030101010101" pitchFamily="2" charset="-122"/>
              </a:rPr>
              <a:t>Linux</a:t>
            </a:r>
            <a:r>
              <a:rPr lang="zh-CN" altLang="zh-CN" sz="1800" kern="100" dirty="0">
                <a:solidFill>
                  <a:srgbClr val="000000"/>
                </a:solidFill>
                <a:effectLst/>
                <a:latin typeface="Times New Roman" panose="02020603050405020304" pitchFamily="18" charset="0"/>
                <a:ea typeface="宋体" panose="02010600030101010101" pitchFamily="2" charset="-122"/>
              </a:rPr>
              <a:t>内核中的</a:t>
            </a:r>
            <a:r>
              <a:rPr lang="en-US" altLang="zh-CN" sz="1800" kern="100" dirty="0">
                <a:solidFill>
                  <a:srgbClr val="000000"/>
                </a:solidFill>
                <a:effectLst/>
                <a:latin typeface="Times New Roman" panose="02020603050405020304" pitchFamily="18" charset="0"/>
                <a:ea typeface="宋体" panose="02010600030101010101" pitchFamily="2" charset="-122"/>
              </a:rPr>
              <a:t>schedule()</a:t>
            </a:r>
            <a:r>
              <a:rPr lang="zh-CN" altLang="zh-CN" sz="1800" kern="100" dirty="0">
                <a:solidFill>
                  <a:srgbClr val="000000"/>
                </a:solidFill>
                <a:effectLst/>
                <a:latin typeface="Times New Roman" panose="02020603050405020304" pitchFamily="18" charset="0"/>
                <a:ea typeface="宋体" panose="02010600030101010101" pitchFamily="2" charset="-122"/>
              </a:rPr>
              <a:t>转换到调度算法插件中</a:t>
            </a:r>
            <a:r>
              <a:rPr lang="en-US" altLang="zh-CN" sz="1800" kern="100" dirty="0">
                <a:solidFill>
                  <a:srgbClr val="000000"/>
                </a:solidFill>
                <a:effectLst/>
                <a:latin typeface="Times New Roman" panose="02020603050405020304" pitchFamily="18" charset="0"/>
                <a:ea typeface="宋体" panose="02010600030101010101" pitchFamily="2" charset="-122"/>
              </a:rPr>
              <a:t>schedule()</a:t>
            </a:r>
            <a:r>
              <a:rPr lang="zh-CN" altLang="en-US" sz="1800" kern="100" dirty="0">
                <a:solidFill>
                  <a:srgbClr val="000000"/>
                </a:solidFill>
                <a:effectLst/>
                <a:latin typeface="Times New Roman" panose="02020603050405020304" pitchFamily="18" charset="0"/>
                <a:ea typeface="宋体" panose="02010600030101010101" pitchFamily="2" charset="-122"/>
              </a:rPr>
              <a:t>的呢？</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algn="l">
              <a:lnSpc>
                <a:spcPct val="125000"/>
              </a:lnSpc>
            </a:pPr>
            <a:r>
              <a:rPr lang="zh-CN" altLang="zh-CN" sz="1800" kern="100" dirty="0">
                <a:solidFill>
                  <a:srgbClr val="000000"/>
                </a:solidFill>
                <a:effectLst/>
                <a:latin typeface="Times New Roman" panose="02020603050405020304" pitchFamily="18" charset="0"/>
                <a:ea typeface="宋体" panose="02010600030101010101" pitchFamily="2" charset="-122"/>
              </a:rPr>
              <a:t>在</a:t>
            </a:r>
            <a:r>
              <a:rPr lang="en-US" altLang="zh-CN" sz="1800" kern="100" dirty="0" err="1">
                <a:solidFill>
                  <a:srgbClr val="000000"/>
                </a:solidFill>
                <a:effectLst/>
                <a:latin typeface="Times New Roman" panose="02020603050405020304" pitchFamily="18" charset="0"/>
                <a:ea typeface="宋体" panose="02010600030101010101" pitchFamily="2" charset="-122"/>
              </a:rPr>
              <a:t>schedule_tick</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函数调用过程中，</a:t>
            </a:r>
            <a:r>
              <a:rPr lang="en-US" altLang="zh-CN" sz="1800" kern="100" dirty="0" err="1">
                <a:solidFill>
                  <a:srgbClr val="000000"/>
                </a:solidFill>
                <a:effectLst/>
                <a:latin typeface="Times New Roman" panose="02020603050405020304" pitchFamily="18" charset="0"/>
                <a:ea typeface="宋体" panose="02010600030101010101" pitchFamily="2" charset="-122"/>
              </a:rPr>
              <a:t>Yat</a:t>
            </a:r>
            <a:r>
              <a:rPr lang="en-US" altLang="zh-CN" sz="1800" kern="100" dirty="0">
                <a:solidFill>
                  <a:srgbClr val="000000"/>
                </a:solidFill>
                <a:effectLst/>
                <a:latin typeface="Times New Roman" panose="02020603050405020304" pitchFamily="18" charset="0"/>
                <a:ea typeface="宋体" panose="02010600030101010101" pitchFamily="2" charset="-122"/>
              </a:rPr>
              <a:t>-Sched</a:t>
            </a:r>
            <a:r>
              <a:rPr lang="zh-CN" altLang="zh-CN" sz="1800" kern="100" dirty="0">
                <a:solidFill>
                  <a:srgbClr val="000000"/>
                </a:solidFill>
                <a:effectLst/>
                <a:latin typeface="Times New Roman" panose="02020603050405020304" pitchFamily="18" charset="0"/>
                <a:ea typeface="宋体" panose="02010600030101010101" pitchFamily="2" charset="-122"/>
              </a:rPr>
              <a:t>添加了</a:t>
            </a:r>
            <a:r>
              <a:rPr lang="en-US" altLang="zh-CN" sz="1800" kern="100" dirty="0" err="1">
                <a:solidFill>
                  <a:srgbClr val="000000"/>
                </a:solidFill>
                <a:effectLst/>
                <a:latin typeface="Times New Roman" panose="02020603050405020304" pitchFamily="18" charset="0"/>
                <a:ea typeface="宋体" panose="02010600030101010101" pitchFamily="2" charset="-122"/>
              </a:rPr>
              <a:t>yat_tick</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函数，用来执行</a:t>
            </a:r>
            <a:r>
              <a:rPr lang="en-US" altLang="zh-CN" sz="1800" kern="100" dirty="0" err="1">
                <a:solidFill>
                  <a:srgbClr val="000000"/>
                </a:solidFill>
                <a:effectLst/>
                <a:latin typeface="Times New Roman" panose="02020603050405020304" pitchFamily="18" charset="0"/>
                <a:ea typeface="宋体" panose="02010600030101010101" pitchFamily="2" charset="-122"/>
              </a:rPr>
              <a:t>Yat</a:t>
            </a:r>
            <a:r>
              <a:rPr lang="en-US" altLang="zh-CN" sz="1800" kern="100" dirty="0">
                <a:solidFill>
                  <a:srgbClr val="000000"/>
                </a:solidFill>
                <a:effectLst/>
                <a:latin typeface="Times New Roman" panose="02020603050405020304" pitchFamily="18" charset="0"/>
                <a:ea typeface="宋体" panose="02010600030101010101" pitchFamily="2" charset="-122"/>
              </a:rPr>
              <a:t>-Sched</a:t>
            </a:r>
            <a:r>
              <a:rPr lang="zh-CN" altLang="zh-CN" sz="1800" kern="100" dirty="0">
                <a:solidFill>
                  <a:srgbClr val="000000"/>
                </a:solidFill>
                <a:effectLst/>
                <a:latin typeface="Times New Roman" panose="02020603050405020304" pitchFamily="18" charset="0"/>
                <a:ea typeface="宋体" panose="02010600030101010101" pitchFamily="2" charset="-122"/>
              </a:rPr>
              <a:t>相关调度算法的</a:t>
            </a:r>
            <a:r>
              <a:rPr lang="en-US" altLang="zh-CN" sz="1800" kern="100" dirty="0">
                <a:solidFill>
                  <a:srgbClr val="000000"/>
                </a:solidFill>
                <a:effectLst/>
                <a:latin typeface="Times New Roman" panose="02020603050405020304" pitchFamily="18" charset="0"/>
                <a:ea typeface="宋体" panose="02010600030101010101" pitchFamily="2" charset="-122"/>
              </a:rPr>
              <a:t>tick</a:t>
            </a:r>
            <a:r>
              <a:rPr lang="zh-CN" altLang="zh-CN" sz="1800" kern="100" dirty="0">
                <a:solidFill>
                  <a:srgbClr val="000000"/>
                </a:solidFill>
                <a:effectLst/>
                <a:latin typeface="Times New Roman" panose="02020603050405020304" pitchFamily="18" charset="0"/>
                <a:ea typeface="宋体" panose="02010600030101010101" pitchFamily="2" charset="-122"/>
              </a:rPr>
              <a:t>函数，然后把某一个进程设置为</a:t>
            </a:r>
            <a:r>
              <a:rPr lang="en-US" altLang="zh-CN" sz="1800" kern="100" dirty="0">
                <a:solidFill>
                  <a:srgbClr val="000000"/>
                </a:solidFill>
                <a:effectLst/>
                <a:latin typeface="Times New Roman" panose="02020603050405020304" pitchFamily="18" charset="0"/>
                <a:ea typeface="宋体" panose="02010600030101010101" pitchFamily="2" charset="-122"/>
              </a:rPr>
              <a:t>WILL_SCHEDULE</a:t>
            </a:r>
            <a:r>
              <a:rPr lang="zh-CN" altLang="zh-CN" sz="1800" kern="100" dirty="0">
                <a:solidFill>
                  <a:srgbClr val="000000"/>
                </a:solidFill>
                <a:effectLst/>
                <a:latin typeface="Times New Roman" panose="02020603050405020304" pitchFamily="18" charset="0"/>
                <a:ea typeface="宋体" panose="02010600030101010101" pitchFamily="2" charset="-122"/>
              </a:rPr>
              <a:t>，同时判断是否重新调度。</a:t>
            </a:r>
            <a:endParaRPr lang="zh-CN" altLang="zh-CN" sz="1800" kern="100" dirty="0">
              <a:effectLst/>
              <a:latin typeface="Times New Roman" panose="02020603050405020304" pitchFamily="18" charset="0"/>
              <a:ea typeface="宋体" panose="02010600030101010101" pitchFamily="2" charset="-122"/>
            </a:endParaRPr>
          </a:p>
          <a:p>
            <a:pPr algn="l">
              <a:lnSpc>
                <a:spcPct val="125000"/>
              </a:lnSpc>
            </a:pP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algn="l">
              <a:lnSpc>
                <a:spcPct val="125000"/>
              </a:lnSpc>
            </a:pPr>
            <a:r>
              <a:rPr lang="zh-CN" altLang="zh-CN" sz="1800" kern="100" dirty="0">
                <a:solidFill>
                  <a:srgbClr val="000000"/>
                </a:solidFill>
                <a:effectLst/>
                <a:latin typeface="Times New Roman" panose="02020603050405020304" pitchFamily="18" charset="0"/>
                <a:ea typeface="宋体" panose="02010600030101010101" pitchFamily="2" charset="-122"/>
              </a:rPr>
              <a:t>在</a:t>
            </a:r>
            <a:r>
              <a:rPr lang="en-US" altLang="zh-CN" sz="1800" kern="100" dirty="0">
                <a:solidFill>
                  <a:srgbClr val="000000"/>
                </a:solidFill>
                <a:effectLst/>
                <a:latin typeface="Times New Roman" panose="02020603050405020304" pitchFamily="18" charset="0"/>
                <a:ea typeface="宋体" panose="02010600030101010101" pitchFamily="2" charset="-122"/>
              </a:rPr>
              <a:t>Linux</a:t>
            </a:r>
            <a:r>
              <a:rPr lang="zh-CN" altLang="zh-CN" sz="1800" kern="100" dirty="0">
                <a:solidFill>
                  <a:srgbClr val="000000"/>
                </a:solidFill>
                <a:effectLst/>
                <a:latin typeface="Times New Roman" panose="02020603050405020304" pitchFamily="18" charset="0"/>
                <a:ea typeface="宋体" panose="02010600030101010101" pitchFamily="2" charset="-122"/>
              </a:rPr>
              <a:t>系统调用</a:t>
            </a:r>
            <a:r>
              <a:rPr lang="en-US" altLang="zh-CN" sz="1800" kern="100" dirty="0">
                <a:solidFill>
                  <a:srgbClr val="000000"/>
                </a:solidFill>
                <a:effectLst/>
                <a:latin typeface="Times New Roman" panose="02020603050405020304" pitchFamily="18" charset="0"/>
                <a:ea typeface="宋体" panose="02010600030101010101" pitchFamily="2" charset="-122"/>
              </a:rPr>
              <a:t>schedule()</a:t>
            </a:r>
            <a:r>
              <a:rPr lang="zh-CN" altLang="zh-CN" sz="1800" kern="100" dirty="0">
                <a:solidFill>
                  <a:srgbClr val="000000"/>
                </a:solidFill>
                <a:effectLst/>
                <a:latin typeface="Times New Roman" panose="02020603050405020304" pitchFamily="18" charset="0"/>
                <a:ea typeface="宋体" panose="02010600030101010101" pitchFamily="2" charset="-122"/>
              </a:rPr>
              <a:t>函数过程中，会调用函数</a:t>
            </a:r>
            <a:r>
              <a:rPr lang="en-US" altLang="zh-CN" sz="1800" kern="100" dirty="0" err="1">
                <a:solidFill>
                  <a:srgbClr val="000000"/>
                </a:solidFill>
                <a:effectLst/>
                <a:latin typeface="Times New Roman" panose="02020603050405020304" pitchFamily="18" charset="0"/>
                <a:ea typeface="宋体" panose="02010600030101010101" pitchFamily="2" charset="-122"/>
              </a:rPr>
              <a:t>pick_next_task</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，该函数功能是根据进程的不同调度算法标志，调用不同的调度算法的</a:t>
            </a:r>
            <a:r>
              <a:rPr lang="en-US" altLang="zh-CN" sz="1800" kern="100" dirty="0" err="1">
                <a:solidFill>
                  <a:srgbClr val="000000"/>
                </a:solidFill>
                <a:effectLst/>
                <a:latin typeface="Times New Roman" panose="02020603050405020304" pitchFamily="18" charset="0"/>
                <a:ea typeface="宋体" panose="02010600030101010101" pitchFamily="2" charset="-122"/>
              </a:rPr>
              <a:t>pick_next_task</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，挑选出符合调度算法的下一个调度任务。而在</a:t>
            </a:r>
            <a:r>
              <a:rPr lang="en-US" altLang="zh-CN" sz="1800" kern="100" dirty="0" err="1">
                <a:solidFill>
                  <a:srgbClr val="000000"/>
                </a:solidFill>
                <a:effectLst/>
                <a:latin typeface="Times New Roman" panose="02020603050405020304" pitchFamily="18" charset="0"/>
                <a:ea typeface="宋体" panose="02010600030101010101" pitchFamily="2" charset="-122"/>
              </a:rPr>
              <a:t>Yat</a:t>
            </a:r>
            <a:r>
              <a:rPr lang="en-US" altLang="zh-CN" sz="1800" kern="100" dirty="0">
                <a:solidFill>
                  <a:srgbClr val="000000"/>
                </a:solidFill>
                <a:effectLst/>
                <a:latin typeface="Times New Roman" panose="02020603050405020304" pitchFamily="18" charset="0"/>
                <a:ea typeface="宋体" panose="02010600030101010101" pitchFamily="2" charset="-122"/>
              </a:rPr>
              <a:t>-Sched</a:t>
            </a:r>
            <a:r>
              <a:rPr lang="zh-CN" altLang="zh-CN" sz="1800" kern="100" dirty="0">
                <a:solidFill>
                  <a:srgbClr val="000000"/>
                </a:solidFill>
                <a:effectLst/>
                <a:latin typeface="Times New Roman" panose="02020603050405020304" pitchFamily="18" charset="0"/>
                <a:ea typeface="宋体" panose="02010600030101010101" pitchFamily="2" charset="-122"/>
              </a:rPr>
              <a:t>中，函数</a:t>
            </a:r>
            <a:r>
              <a:rPr lang="en-US" altLang="zh-CN" sz="1800" kern="100" dirty="0" err="1">
                <a:solidFill>
                  <a:srgbClr val="000000"/>
                </a:solidFill>
                <a:effectLst/>
                <a:latin typeface="Times New Roman" panose="02020603050405020304" pitchFamily="18" charset="0"/>
                <a:ea typeface="宋体" panose="02010600030101010101" pitchFamily="2" charset="-122"/>
              </a:rPr>
              <a:t>pick_next_task</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直接调用</a:t>
            </a:r>
            <a:r>
              <a:rPr lang="en-US" altLang="zh-CN" sz="1800" kern="100" dirty="0" err="1">
                <a:solidFill>
                  <a:srgbClr val="000000"/>
                </a:solidFill>
                <a:effectLst/>
                <a:latin typeface="Times New Roman" panose="02020603050405020304" pitchFamily="18" charset="0"/>
                <a:ea typeface="宋体" panose="02010600030101010101" pitchFamily="2" charset="-122"/>
              </a:rPr>
              <a:t>Yat</a:t>
            </a:r>
            <a:r>
              <a:rPr lang="en-US" altLang="zh-CN" sz="1800" kern="100" dirty="0">
                <a:solidFill>
                  <a:srgbClr val="000000"/>
                </a:solidFill>
                <a:effectLst/>
                <a:latin typeface="Times New Roman" panose="02020603050405020304" pitchFamily="18" charset="0"/>
                <a:ea typeface="宋体" panose="02010600030101010101" pitchFamily="2" charset="-122"/>
              </a:rPr>
              <a:t>-Sched</a:t>
            </a:r>
            <a:r>
              <a:rPr lang="zh-CN" altLang="zh-CN" sz="1800" kern="100" dirty="0">
                <a:solidFill>
                  <a:srgbClr val="000000"/>
                </a:solidFill>
                <a:effectLst/>
                <a:latin typeface="Times New Roman" panose="02020603050405020304" pitchFamily="18" charset="0"/>
                <a:ea typeface="宋体" panose="02010600030101010101" pitchFamily="2" charset="-122"/>
              </a:rPr>
              <a:t>的调度算法的函数，而不考虑其他的调度算法。因此，在</a:t>
            </a:r>
            <a:r>
              <a:rPr lang="en-US" altLang="zh-CN" sz="1800" kern="100" dirty="0" err="1">
                <a:solidFill>
                  <a:srgbClr val="000000"/>
                </a:solidFill>
                <a:effectLst/>
                <a:latin typeface="Times New Roman" panose="02020603050405020304" pitchFamily="18" charset="0"/>
                <a:ea typeface="宋体" panose="02010600030101010101" pitchFamily="2" charset="-122"/>
              </a:rPr>
              <a:t>Yat</a:t>
            </a:r>
            <a:r>
              <a:rPr lang="en-US" altLang="zh-CN" sz="1800" kern="100" dirty="0">
                <a:solidFill>
                  <a:srgbClr val="000000"/>
                </a:solidFill>
                <a:effectLst/>
                <a:latin typeface="Times New Roman" panose="02020603050405020304" pitchFamily="18" charset="0"/>
                <a:ea typeface="宋体" panose="02010600030101010101" pitchFamily="2" charset="-122"/>
              </a:rPr>
              <a:t>-Sched</a:t>
            </a:r>
            <a:r>
              <a:rPr lang="zh-CN" altLang="zh-CN" sz="1800" kern="100" dirty="0">
                <a:solidFill>
                  <a:srgbClr val="000000"/>
                </a:solidFill>
                <a:effectLst/>
                <a:latin typeface="Times New Roman" panose="02020603050405020304" pitchFamily="18" charset="0"/>
                <a:ea typeface="宋体" panose="02010600030101010101" pitchFamily="2" charset="-122"/>
              </a:rPr>
              <a:t>中任务的调用只使用</a:t>
            </a:r>
            <a:r>
              <a:rPr lang="en-US" altLang="zh-CN" sz="1800" kern="100" dirty="0" err="1">
                <a:solidFill>
                  <a:srgbClr val="000000"/>
                </a:solidFill>
                <a:effectLst/>
                <a:latin typeface="Times New Roman" panose="02020603050405020304" pitchFamily="18" charset="0"/>
                <a:ea typeface="宋体" panose="02010600030101010101" pitchFamily="2" charset="-122"/>
              </a:rPr>
              <a:t>Yat</a:t>
            </a:r>
            <a:r>
              <a:rPr lang="en-US" altLang="zh-CN" sz="1800" kern="100" dirty="0">
                <a:solidFill>
                  <a:srgbClr val="000000"/>
                </a:solidFill>
                <a:effectLst/>
                <a:latin typeface="Times New Roman" panose="02020603050405020304" pitchFamily="18" charset="0"/>
                <a:ea typeface="宋体" panose="02010600030101010101" pitchFamily="2" charset="-122"/>
              </a:rPr>
              <a:t>-Sched</a:t>
            </a:r>
            <a:r>
              <a:rPr lang="zh-CN" altLang="zh-CN" sz="1800" kern="100" dirty="0">
                <a:solidFill>
                  <a:srgbClr val="000000"/>
                </a:solidFill>
                <a:effectLst/>
                <a:latin typeface="Times New Roman" panose="02020603050405020304" pitchFamily="18" charset="0"/>
                <a:ea typeface="宋体" panose="02010600030101010101" pitchFamily="2" charset="-122"/>
              </a:rPr>
              <a:t>的调度算法。然后，调用不同算法下的</a:t>
            </a:r>
            <a:r>
              <a:rPr lang="en-US" altLang="zh-CN" sz="1800" kern="100" dirty="0">
                <a:solidFill>
                  <a:srgbClr val="000000"/>
                </a:solidFill>
                <a:effectLst/>
                <a:latin typeface="Times New Roman" panose="02020603050405020304" pitchFamily="18" charset="0"/>
                <a:ea typeface="宋体" panose="02010600030101010101" pitchFamily="2" charset="-122"/>
              </a:rPr>
              <a:t>schedule()</a:t>
            </a:r>
            <a:r>
              <a:rPr lang="zh-CN" altLang="zh-CN" sz="1800" kern="100" dirty="0">
                <a:solidFill>
                  <a:srgbClr val="000000"/>
                </a:solidFill>
                <a:effectLst/>
                <a:latin typeface="Times New Roman" panose="02020603050405020304" pitchFamily="18" charset="0"/>
                <a:ea typeface="宋体" panose="02010600030101010101" pitchFamily="2" charset="-122"/>
              </a:rPr>
              <a:t>函数，选择下一个调度任务。</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16</a:t>
            </a:fld>
            <a:endParaRPr lang="zh-CN" altLang="en-US"/>
          </a:p>
        </p:txBody>
      </p:sp>
    </p:spTree>
    <p:extLst>
      <p:ext uri="{BB962C8B-B14F-4D97-AF65-F5344CB8AC3E}">
        <p14:creationId xmlns:p14="http://schemas.microsoft.com/office/powerpoint/2010/main" val="24944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同步处理模块</a:t>
            </a:r>
            <a:r>
              <a:rPr lang="zh-CN" altLang="en-US"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中，我们把现有的多核互斥资源共享协议</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MSRP</a:t>
            </a:r>
            <a:r>
              <a:rPr lang="zh-CN" altLang="en-US"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的理论方法完整的实现在</a:t>
            </a:r>
            <a:r>
              <a:rPr lang="en-US" altLang="zh-CN" sz="12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linux</a:t>
            </a:r>
            <a:r>
              <a:rPr lang="zh-CN" altLang="en-US"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上面，其最主要的特征是</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当线程拥有资源（访问临界区）且在执行任务时，或者当线程处于自旋状态时，该线程便</a:t>
            </a:r>
            <a:r>
              <a:rPr lang="zh-CN" altLang="en-US"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无法被抢占，</a:t>
            </a:r>
            <a:r>
              <a:rPr lang="zh-CN" altLang="en-US" b="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同一分区的其他线程只能处于被阻塞的状态</a:t>
            </a:r>
            <a:endParaRPr lang="en-US" altLang="zh-CN" b="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endParaRPr lang="en-US" altLang="zh-CN"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r>
              <a:rPr lang="zh-CN" altLang="en-US" b="0" dirty="0"/>
              <a:t>右图能很好地说明这一协议的特征，当</a:t>
            </a:r>
            <a:r>
              <a:rPr lang="en-US" altLang="zh-CN" b="0" dirty="0"/>
              <a:t>P1</a:t>
            </a:r>
            <a:r>
              <a:rPr lang="zh-CN" altLang="en-US" b="0" dirty="0"/>
              <a:t>分区的线程</a:t>
            </a:r>
            <a:r>
              <a:rPr lang="en-US" altLang="zh-CN" b="0" dirty="0"/>
              <a:t>t1</a:t>
            </a:r>
            <a:r>
              <a:rPr lang="zh-CN" altLang="en-US" b="0" dirty="0"/>
              <a:t>获取了全局资源</a:t>
            </a:r>
            <a:r>
              <a:rPr lang="en-US" altLang="zh-CN" b="0" dirty="0"/>
              <a:t>r1</a:t>
            </a:r>
            <a:r>
              <a:rPr lang="zh-CN" altLang="en-US" b="0" dirty="0"/>
              <a:t>并开始执行时，其他线程都无法抢占该线程，在同一分区的</a:t>
            </a:r>
            <a:r>
              <a:rPr lang="en-US" altLang="zh-CN" b="0" dirty="0"/>
              <a:t>t3</a:t>
            </a:r>
            <a:r>
              <a:rPr lang="zh-CN" altLang="en-US" b="0" dirty="0"/>
              <a:t>即使优先级更高也只能被阻塞直到</a:t>
            </a:r>
            <a:r>
              <a:rPr lang="en-US" altLang="zh-CN" b="0" dirty="0"/>
              <a:t>t1</a:t>
            </a:r>
            <a:r>
              <a:rPr lang="zh-CN" altLang="en-US" b="0" dirty="0"/>
              <a:t>完成对临界区共享资源的访问，不在同一分区但需要访问相同共享资源的</a:t>
            </a:r>
            <a:r>
              <a:rPr lang="en-US" altLang="zh-CN" b="0" dirty="0"/>
              <a:t>t2</a:t>
            </a:r>
            <a:r>
              <a:rPr lang="zh-CN" altLang="en-US" b="0" dirty="0"/>
              <a:t>线程只能为了获取资源</a:t>
            </a:r>
            <a:r>
              <a:rPr lang="en-US" altLang="zh-CN" b="0" dirty="0"/>
              <a:t>r1</a:t>
            </a:r>
            <a:r>
              <a:rPr lang="zh-CN" altLang="en-US" b="0" dirty="0"/>
              <a:t>而加入</a:t>
            </a:r>
            <a:r>
              <a:rPr lang="en-US" altLang="zh-CN" b="0" dirty="0"/>
              <a:t>FIFO</a:t>
            </a:r>
            <a:r>
              <a:rPr lang="zh-CN" altLang="en-US" b="0" dirty="0"/>
              <a:t>队列末尾，并自旋直到</a:t>
            </a:r>
            <a:r>
              <a:rPr lang="en-US" altLang="zh-CN" b="0" dirty="0"/>
              <a:t>r1</a:t>
            </a:r>
            <a:r>
              <a:rPr lang="zh-CN" altLang="en-US" b="0" dirty="0"/>
              <a:t>资源被释放，此时与线程</a:t>
            </a:r>
            <a:r>
              <a:rPr lang="en-US" altLang="zh-CN" b="0" dirty="0"/>
              <a:t>t2</a:t>
            </a:r>
            <a:r>
              <a:rPr lang="zh-CN" altLang="en-US" b="0" dirty="0"/>
              <a:t>处在同一分区的线程</a:t>
            </a:r>
            <a:r>
              <a:rPr lang="en-US" altLang="zh-CN" b="0" dirty="0"/>
              <a:t>t4</a:t>
            </a:r>
            <a:r>
              <a:rPr lang="zh-CN" altLang="en-US" b="0" dirty="0"/>
              <a:t>会因为</a:t>
            </a:r>
            <a:r>
              <a:rPr lang="en-US" altLang="zh-CN" b="0" dirty="0"/>
              <a:t>t2</a:t>
            </a:r>
            <a:r>
              <a:rPr lang="zh-CN" altLang="en-US" b="0" dirty="0"/>
              <a:t>自旋且处于不可被抢占的状态，因而被阻塞直到</a:t>
            </a:r>
            <a:r>
              <a:rPr lang="en-US" altLang="zh-CN" b="0" dirty="0"/>
              <a:t>t4</a:t>
            </a:r>
            <a:r>
              <a:rPr lang="zh-CN" altLang="en-US" b="0" dirty="0"/>
              <a:t>完成对临界区共享资源</a:t>
            </a:r>
            <a:r>
              <a:rPr lang="en-US" altLang="zh-CN" b="0" dirty="0"/>
              <a:t>r1</a:t>
            </a:r>
            <a:r>
              <a:rPr lang="zh-CN" altLang="en-US" b="0" dirty="0"/>
              <a:t>的访问</a:t>
            </a:r>
            <a:endParaRPr lang="en-US" altLang="zh-CN" b="0" dirty="0"/>
          </a:p>
          <a:p>
            <a:endParaRPr lang="en-US" altLang="zh-CN" b="0" dirty="0"/>
          </a:p>
          <a:p>
            <a:r>
              <a:rPr lang="zh-CN" altLang="en-US" b="0" dirty="0"/>
              <a:t>使用自旋锁，不会被挂起，重新进入就绪队列</a:t>
            </a:r>
            <a:endParaRPr lang="en-US" altLang="zh-CN" b="0" dirty="0"/>
          </a:p>
          <a:p>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因此从中我们可知我们所选择的</a:t>
            </a:r>
            <a:r>
              <a:rPr lang="en-US" altLang="zh-CN" b="0" dirty="0"/>
              <a:t>MSRP</a:t>
            </a:r>
            <a:r>
              <a:rPr lang="zh-CN" altLang="en-US" b="0" dirty="0"/>
              <a:t>协议因为其严格的不可抢占性而具有</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可以准确约束任务</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WCET</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（最坏响应时间），提供硬实时的保障的优点。</a:t>
            </a:r>
            <a:r>
              <a:rPr lang="zh-CN" altLang="zh-CN" sz="1800" dirty="0">
                <a:effectLst/>
                <a:ea typeface="等线" panose="02010600030101010101" pitchFamily="2" charset="-122"/>
                <a:cs typeface="Times New Roman" panose="02020603050405020304" pitchFamily="18" charset="0"/>
              </a:rPr>
              <a:t>我们后面的资源感知型任务分配机制和优先级排序算法也是基于</a:t>
            </a:r>
            <a:r>
              <a:rPr lang="en-US" altLang="zh-CN" sz="1800" dirty="0">
                <a:effectLst/>
                <a:ea typeface="等线" panose="02010600030101010101" pitchFamily="2" charset="-122"/>
                <a:cs typeface="Times New Roman" panose="02020603050405020304" pitchFamily="18" charset="0"/>
              </a:rPr>
              <a:t>MSRP</a:t>
            </a:r>
            <a:r>
              <a:rPr lang="zh-CN" altLang="zh-CN" sz="1800" dirty="0">
                <a:effectLst/>
                <a:ea typeface="等线" panose="02010600030101010101" pitchFamily="2" charset="-122"/>
                <a:cs typeface="Times New Roman" panose="02020603050405020304" pitchFamily="18" charset="0"/>
              </a:rPr>
              <a:t>协议的。</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EAD77-486C-432B-9EE9-E6FD5C91EB8A}" type="slidenum">
              <a:rPr lang="zh-CN" altLang="en-US" smtClean="0"/>
              <a:t>17</a:t>
            </a:fld>
            <a:endParaRPr lang="zh-CN" altLang="en-US"/>
          </a:p>
        </p:txBody>
      </p:sp>
    </p:spTree>
    <p:extLst>
      <p:ext uri="{BB962C8B-B14F-4D97-AF65-F5344CB8AC3E}">
        <p14:creationId xmlns:p14="http://schemas.microsoft.com/office/powerpoint/2010/main" val="4044356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在用户态，我们的项目支持自定义编写实时任务程序，整个程序主要的工作流程为解析程序的参数</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18</a:t>
            </a:fld>
            <a:endParaRPr lang="zh-CN" altLang="en-US"/>
          </a:p>
        </p:txBody>
      </p:sp>
    </p:spTree>
    <p:extLst>
      <p:ext uri="{BB962C8B-B14F-4D97-AF65-F5344CB8AC3E}">
        <p14:creationId xmlns:p14="http://schemas.microsoft.com/office/powerpoint/2010/main" val="4198430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现有的任务分配方法</a:t>
            </a:r>
            <a:r>
              <a:rPr lang="en-US" altLang="zh-CN" dirty="0"/>
              <a:t>Any-Fit</a:t>
            </a:r>
            <a:r>
              <a:rPr lang="zh-CN" altLang="en-US" dirty="0"/>
              <a:t>只根据利用率进行分配，对互斥资源不敏感，可能导致</a:t>
            </a:r>
            <a:r>
              <a:rPr lang="zh-CN" altLang="en-US" b="1" dirty="0"/>
              <a:t>较高资源争用</a:t>
            </a:r>
            <a:r>
              <a:rPr lang="zh-CN" altLang="en-US" dirty="0"/>
              <a:t>；</a:t>
            </a:r>
            <a:r>
              <a:rPr lang="en-US" altLang="zh-CN" dirty="0"/>
              <a:t>SPA</a:t>
            </a:r>
            <a:r>
              <a:rPr lang="zh-CN" altLang="en-US" dirty="0"/>
              <a:t>方法则将访问共享资源的所有任务都分为一个组，这样可能超过单核利用率，导致按</a:t>
            </a:r>
            <a:r>
              <a:rPr lang="en-US" altLang="zh-CN" dirty="0"/>
              <a:t>Worst-Fit</a:t>
            </a:r>
            <a:r>
              <a:rPr lang="zh-CN" altLang="en-US" dirty="0"/>
              <a:t>分配该组，从而无法缓解资源争用。</a:t>
            </a:r>
            <a:endParaRPr lang="en-US" altLang="zh-CN" dirty="0"/>
          </a:p>
          <a:p>
            <a:endParaRPr lang="en-US" altLang="zh-CN" dirty="0"/>
          </a:p>
          <a:p>
            <a:r>
              <a:rPr lang="zh-CN" altLang="en-US" b="1" dirty="0"/>
              <a:t>多核间资源争用会导致系统中有些任务他在做无谓的自旋，浪费</a:t>
            </a:r>
            <a:r>
              <a:rPr lang="en-US" altLang="zh-CN" b="1" dirty="0"/>
              <a:t>CPU</a:t>
            </a:r>
            <a:r>
              <a:rPr lang="zh-CN" altLang="en-US" b="1" dirty="0"/>
              <a:t>的时钟周期，极大程度的降低系统的利用率。</a:t>
            </a:r>
            <a:endParaRPr lang="en-US" altLang="zh-CN" b="1" dirty="0"/>
          </a:p>
          <a:p>
            <a:br>
              <a:rPr lang="en-US" altLang="zh-CN" dirty="0"/>
            </a:br>
            <a:r>
              <a:rPr lang="zh-CN" altLang="en-US" dirty="0"/>
              <a:t>我们的目标是将资源争用最激烈的任务分配给同一处理器，减少资源争用，提高系统可调度性。</a:t>
            </a:r>
            <a:endParaRPr lang="en-US" altLang="zh-CN" dirty="0"/>
          </a:p>
          <a:p>
            <a:br>
              <a:rPr lang="en-US" altLang="zh-CN" dirty="0"/>
            </a:br>
            <a:r>
              <a:rPr lang="zh-CN" altLang="en-US" dirty="0"/>
              <a:t>通过设定单核最大利用率避免生成重型组的问题；考虑自旋锁的主要特征，来快速准确地估计任务间的资源争用。</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19</a:t>
            </a:fld>
            <a:endParaRPr lang="zh-CN" altLang="en-US"/>
          </a:p>
        </p:txBody>
      </p:sp>
    </p:spTree>
    <p:extLst>
      <p:ext uri="{BB962C8B-B14F-4D97-AF65-F5344CB8AC3E}">
        <p14:creationId xmlns:p14="http://schemas.microsoft.com/office/powerpoint/2010/main" val="1754270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简单介绍一下队员</a:t>
            </a:r>
            <a:endParaRPr lang="en-US" altLang="zh-CN" dirty="0"/>
          </a:p>
          <a:p>
            <a:r>
              <a:rPr lang="zh-CN" altLang="en-US" dirty="0"/>
              <a:t>我们选的赛题是</a:t>
            </a:r>
            <a:r>
              <a:rPr lang="en-US" altLang="zh-CN" dirty="0">
                <a:latin typeface="Microsoft YaHei UI" panose="020B0503020204020204" pitchFamily="34" charset="-122"/>
                <a:ea typeface="Microsoft YaHei UI" panose="020B0503020204020204" pitchFamily="34" charset="-122"/>
              </a:rPr>
              <a:t>Proj291: </a:t>
            </a:r>
            <a:r>
              <a:rPr lang="zh-CN" altLang="en-US" dirty="0">
                <a:latin typeface="Microsoft YaHei UI" panose="020B0503020204020204" pitchFamily="34" charset="-122"/>
                <a:ea typeface="Microsoft YaHei UI" panose="020B0503020204020204" pitchFamily="34" charset="-122"/>
              </a:rPr>
              <a:t>给</a:t>
            </a:r>
            <a:r>
              <a:rPr lang="en-US" altLang="zh-CN" dirty="0">
                <a:latin typeface="Microsoft YaHei UI" panose="020B0503020204020204" pitchFamily="34" charset="-122"/>
                <a:ea typeface="Microsoft YaHei UI" panose="020B0503020204020204" pitchFamily="34" charset="-122"/>
              </a:rPr>
              <a:t>Linux</a:t>
            </a:r>
            <a:r>
              <a:rPr lang="zh-CN" altLang="en-US" dirty="0">
                <a:latin typeface="Microsoft YaHei UI" panose="020B0503020204020204" pitchFamily="34" charset="-122"/>
                <a:ea typeface="Microsoft YaHei UI" panose="020B0503020204020204" pitchFamily="34" charset="-122"/>
              </a:rPr>
              <a:t>内核调度机制新增一个调度器</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b="1" dirty="0">
                <a:solidFill>
                  <a:srgbClr val="FF0000"/>
                </a:solidFill>
                <a:latin typeface="Microsoft YaHei UI" panose="020B0503020204020204" pitchFamily="34" charset="-122"/>
                <a:ea typeface="Microsoft YaHei UI" panose="020B0503020204020204" pitchFamily="34" charset="-122"/>
              </a:rPr>
              <a:t>难度：高等</a:t>
            </a:r>
            <a:r>
              <a:rPr lang="zh-CN" altLang="en-US" sz="1050" b="1" dirty="0">
                <a:solidFill>
                  <a:srgbClr val="FF0000"/>
                </a:solidFill>
                <a:latin typeface="Microsoft YaHei UI" panose="020B0503020204020204" pitchFamily="34" charset="-122"/>
                <a:ea typeface="Microsoft YaHei UI" panose="020B0503020204020204" pitchFamily="34" charset="-122"/>
              </a:rPr>
              <a:t>（选择此高难度赛题</a:t>
            </a:r>
            <a:r>
              <a:rPr lang="en-US" altLang="zh-CN" sz="1050" b="1" dirty="0">
                <a:solidFill>
                  <a:srgbClr val="FF0000"/>
                </a:solidFill>
                <a:latin typeface="Microsoft YaHei UI" panose="020B0503020204020204" pitchFamily="34" charset="-122"/>
                <a:ea typeface="Microsoft YaHei UI" panose="020B0503020204020204" pitchFamily="34" charset="-122"/>
              </a:rPr>
              <a:t>proj291</a:t>
            </a:r>
            <a:r>
              <a:rPr lang="zh-CN" altLang="en-US" sz="1050" b="1" dirty="0">
                <a:solidFill>
                  <a:srgbClr val="FF0000"/>
                </a:solidFill>
                <a:latin typeface="Microsoft YaHei UI" panose="020B0503020204020204" pitchFamily="34" charset="-122"/>
                <a:ea typeface="Microsoft YaHei UI" panose="020B0503020204020204" pitchFamily="34" charset="-122"/>
              </a:rPr>
              <a:t>的只有 </a:t>
            </a:r>
            <a:r>
              <a:rPr lang="en-US" altLang="zh-CN" sz="1050" b="1" dirty="0">
                <a:solidFill>
                  <a:srgbClr val="FF0000"/>
                </a:solidFill>
                <a:latin typeface="Microsoft YaHei UI" panose="020B0503020204020204" pitchFamily="34" charset="-122"/>
                <a:ea typeface="Microsoft YaHei UI" panose="020B0503020204020204" pitchFamily="34" charset="-122"/>
              </a:rPr>
              <a:t>1 </a:t>
            </a:r>
            <a:r>
              <a:rPr lang="zh-CN" altLang="en-US" sz="1050" b="1" dirty="0">
                <a:solidFill>
                  <a:srgbClr val="FF0000"/>
                </a:solidFill>
                <a:latin typeface="Microsoft YaHei UI" panose="020B0503020204020204" pitchFamily="34" charset="-122"/>
                <a:ea typeface="Microsoft YaHei UI" panose="020B0503020204020204" pitchFamily="34" charset="-122"/>
              </a:rPr>
              <a:t>支队伍，也即我们队）</a:t>
            </a:r>
            <a:endParaRPr lang="en-US" altLang="zh-CN" sz="1050" b="1" dirty="0">
              <a:solidFill>
                <a:srgbClr val="FF0000"/>
              </a:solidFill>
              <a:latin typeface="Microsoft YaHei UI" panose="020B0503020204020204" pitchFamily="34" charset="-122"/>
              <a:ea typeface="Microsoft YaHei UI"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18EAD77-486C-432B-9EE9-E6FD5C91EB8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50356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1CF4EC8-9173-4C8B-92A9-D881FDD469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我们将资源感知的任务分配机制分为</a:t>
            </a:r>
            <a:r>
              <a:rPr lang="en-US" altLang="zh-CN" dirty="0"/>
              <a:t>4</a:t>
            </a:r>
            <a:r>
              <a:rPr lang="zh-CN" altLang="en-US" dirty="0"/>
              <a:t>个模块实现。资源争用模型产生任务间资源争用近似，任务分配函数分配所有任务，分组函数根据资源争用对任务进行分组，组分配函数将剩余访问共享资源的任务组分配到各处理器上。 基于资源争用模型的任务分配，改善了需要特定的可调度性测试造成的悲观（或 性能下降）。</a:t>
            </a:r>
          </a:p>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71B4C42-76C3-4DF4-82E8-685C4335078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为了快速产生足够准确的资源争用近似，为任务提供有效指导，从而减少争用。我们基于自旋锁规定的特定资源访问顺序这一主要特征来构建资源争用模型。</a:t>
            </a:r>
          </a:p>
        </p:txBody>
      </p:sp>
    </p:spTree>
    <p:extLst>
      <p:ext uri="{BB962C8B-B14F-4D97-AF65-F5344CB8AC3E}">
        <p14:creationId xmlns:p14="http://schemas.microsoft.com/office/powerpoint/2010/main" val="3248467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71B4C42-76C3-4DF4-82E8-685C4335078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任务分配函数</a:t>
            </a:r>
            <a:r>
              <a:rPr lang="zh-CN" altLang="zh-CN" dirty="0"/>
              <a:t>根据</a:t>
            </a:r>
            <a:r>
              <a:rPr lang="zh-CN" altLang="en-US" sz="1200" dirty="0">
                <a:latin typeface="微软雅黑" panose="020B0503020204020204" pitchFamily="34" charset="-122"/>
                <a:ea typeface="微软雅黑" panose="020B0503020204020204" pitchFamily="34" charset="-122"/>
              </a:rPr>
              <a:t>资源访问情况</a:t>
            </a:r>
            <a:r>
              <a:rPr lang="zh-CN" altLang="zh-CN" dirty="0"/>
              <a:t>，</a:t>
            </a:r>
            <a:r>
              <a:rPr lang="zh-CN" altLang="en-US" dirty="0"/>
              <a:t>先</a:t>
            </a:r>
            <a:r>
              <a:rPr lang="zh-CN" altLang="en-US" sz="1200" dirty="0">
                <a:latin typeface="+mn-ea"/>
              </a:rPr>
              <a:t>调用分组函数，然后将分组结果中</a:t>
            </a:r>
            <a:r>
              <a:rPr lang="en-US" altLang="zh-CN" sz="1200" dirty="0">
                <a:latin typeface="+mn-ea"/>
              </a:rPr>
              <a:t>CF</a:t>
            </a:r>
            <a:r>
              <a:rPr lang="zh-CN" altLang="en-US" sz="1200" dirty="0">
                <a:latin typeface="+mn-ea"/>
              </a:rPr>
              <a:t>最大的前</a:t>
            </a:r>
            <a:r>
              <a:rPr lang="en-US" altLang="zh-CN" sz="1200" dirty="0">
                <a:latin typeface="+mn-ea"/>
              </a:rPr>
              <a:t>m</a:t>
            </a:r>
            <a:r>
              <a:rPr lang="zh-CN" altLang="en-US" sz="1200" dirty="0">
                <a:latin typeface="+mn-ea"/>
              </a:rPr>
              <a:t>组分配至</a:t>
            </a:r>
            <a:r>
              <a:rPr lang="en-US" altLang="zh-CN" sz="1200" dirty="0">
                <a:latin typeface="+mn-ea"/>
              </a:rPr>
              <a:t>m</a:t>
            </a:r>
            <a:r>
              <a:rPr lang="zh-CN" altLang="en-US" sz="1200" dirty="0">
                <a:latin typeface="+mn-ea"/>
              </a:rPr>
              <a:t>个核心上；如果还有未分配的组，则使用组分配函数处理；最后</a:t>
            </a:r>
            <a:r>
              <a:rPr lang="zh-CN" altLang="en-US" sz="1200" dirty="0">
                <a:latin typeface="微软雅黑" panose="020B0503020204020204" pitchFamily="34" charset="-122"/>
                <a:ea typeface="微软雅黑" panose="020B0503020204020204" pitchFamily="34" charset="-122"/>
              </a:rPr>
              <a:t>采用</a:t>
            </a:r>
            <a:r>
              <a:rPr lang="en-US" altLang="zh-CN" sz="1200" dirty="0">
                <a:latin typeface="微软雅黑" panose="020B0503020204020204" pitchFamily="34" charset="-122"/>
                <a:ea typeface="微软雅黑" panose="020B0503020204020204" pitchFamily="34" charset="-122"/>
              </a:rPr>
              <a:t>Worst-Fit</a:t>
            </a:r>
            <a:r>
              <a:rPr lang="zh-CN" altLang="en-US" sz="1200" dirty="0">
                <a:latin typeface="微软雅黑" panose="020B0503020204020204" pitchFamily="34" charset="-122"/>
                <a:ea typeface="微软雅黑" panose="020B0503020204020204" pitchFamily="34" charset="-122"/>
              </a:rPr>
              <a:t>分配无临界区任务。</a:t>
            </a:r>
            <a:endParaRPr lang="en-US" altLang="zh-CN" sz="1200" dirty="0">
              <a:latin typeface="+mn-ea"/>
            </a:endParaRPr>
          </a:p>
        </p:txBody>
      </p:sp>
    </p:spTree>
    <p:extLst>
      <p:ext uri="{BB962C8B-B14F-4D97-AF65-F5344CB8AC3E}">
        <p14:creationId xmlns:p14="http://schemas.microsoft.com/office/powerpoint/2010/main" val="3920055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71B4C42-76C3-4DF4-82E8-685C4335078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任务分组函数对访问共享资源的任务进行分组，遵循以下原则：始终合并具有最高资源争用且满足利用率要求的两个组。</a:t>
            </a:r>
            <a:endParaRPr lang="zh-CN" altLang="en-US" dirty="0">
              <a:highlight>
                <a:srgbClr val="FFFF00"/>
              </a:highlight>
            </a:endParaRPr>
          </a:p>
        </p:txBody>
      </p:sp>
    </p:spTree>
    <p:extLst>
      <p:ext uri="{BB962C8B-B14F-4D97-AF65-F5344CB8AC3E}">
        <p14:creationId xmlns:p14="http://schemas.microsoft.com/office/powerpoint/2010/main" val="2364057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71B4C42-76C3-4DF4-82E8-685C4335078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微软雅黑" panose="020B0503020204020204" pitchFamily="34" charset="-122"/>
                <a:ea typeface="微软雅黑" panose="020B0503020204020204" pitchFamily="34" charset="-122"/>
              </a:rPr>
              <a:t>剩余任务组分配函数</a:t>
            </a:r>
            <a:r>
              <a:rPr lang="zh-CN" altLang="en-US" sz="1200" b="0" dirty="0">
                <a:latin typeface="微软雅黑" panose="020B0503020204020204" pitchFamily="34" charset="-122"/>
                <a:ea typeface="微软雅黑" panose="020B0503020204020204" pitchFamily="34" charset="-122"/>
              </a:rPr>
              <a:t>分配超过核心数量的任务组，尽可能将资源争用最高的任务分配给同一处理器。如果超过了处理器的最大利用率则把组内资源征用最高的任务放到这个处理器上。</a:t>
            </a:r>
            <a:endParaRPr lang="zh-CN" altLang="en-US" b="0" dirty="0">
              <a:highlight>
                <a:srgbClr val="FFFF00"/>
              </a:highlight>
            </a:endParaRPr>
          </a:p>
        </p:txBody>
      </p:sp>
    </p:spTree>
    <p:extLst>
      <p:ext uri="{BB962C8B-B14F-4D97-AF65-F5344CB8AC3E}">
        <p14:creationId xmlns:p14="http://schemas.microsoft.com/office/powerpoint/2010/main" val="2448078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先讲一下现有算法调研。</a:t>
            </a:r>
            <a:endParaRPr lang="en-US" altLang="zh-CN" dirty="0"/>
          </a:p>
          <a:p>
            <a:r>
              <a:rPr lang="zh-CN" altLang="en-US" dirty="0"/>
              <a:t>首先是</a:t>
            </a:r>
            <a:r>
              <a:rPr lang="en-US" altLang="zh-CN" dirty="0"/>
              <a:t>DMPO</a:t>
            </a:r>
            <a:r>
              <a:rPr lang="zh-CN" altLang="en-US" dirty="0"/>
              <a:t>算法，根据</a:t>
            </a:r>
            <a:r>
              <a:rPr lang="en-US" altLang="zh-CN" dirty="0"/>
              <a:t>deadline</a:t>
            </a:r>
            <a:r>
              <a:rPr lang="zh-CN" altLang="en-US" dirty="0"/>
              <a:t>降序排序，它的问题是对互斥资源不敏感，不是资源感知型的。</a:t>
            </a:r>
            <a:endParaRPr lang="en-US" altLang="zh-CN" dirty="0"/>
          </a:p>
          <a:p>
            <a:r>
              <a:rPr lang="zh-CN" altLang="en-US" dirty="0"/>
              <a:t>然后是如下图所示的</a:t>
            </a:r>
            <a:r>
              <a:rPr lang="en-US" altLang="zh-CN" dirty="0"/>
              <a:t>OPA</a:t>
            </a:r>
            <a:r>
              <a:rPr lang="zh-CN" altLang="en-US" dirty="0"/>
              <a:t>和</a:t>
            </a:r>
            <a:r>
              <a:rPr lang="en-US" altLang="zh-CN" dirty="0"/>
              <a:t>RPA</a:t>
            </a:r>
            <a:r>
              <a:rPr lang="zh-CN" altLang="en-US" dirty="0"/>
              <a:t>算法。他们在判断可调度性</a:t>
            </a:r>
            <a:r>
              <a:rPr lang="en-US" altLang="zh-CN" dirty="0"/>
              <a:t>schedulable</a:t>
            </a:r>
            <a:r>
              <a:rPr lang="zh-CN" altLang="en-US" dirty="0"/>
              <a:t>的时候会有响应时间依赖问题。现有方法</a:t>
            </a:r>
            <a:r>
              <a:rPr lang="zh-CN" altLang="en-US" sz="1200" dirty="0">
                <a:solidFill>
                  <a:srgbClr val="FF0000"/>
                </a:solidFill>
                <a:latin typeface="微软雅黑" panose="020B0503020204020204" pitchFamily="34" charset="-122"/>
                <a:ea typeface="微软雅黑" panose="020B0503020204020204" pitchFamily="34" charset="-122"/>
              </a:rPr>
              <a:t>只能妥协，判断一个任务是否可调度时，令其他任务响应时间为</a:t>
            </a:r>
            <a:r>
              <a:rPr lang="en-US" altLang="zh-CN" sz="1200" dirty="0">
                <a:solidFill>
                  <a:srgbClr val="FF0000"/>
                </a:solidFill>
                <a:latin typeface="微软雅黑" panose="020B0503020204020204" pitchFamily="34" charset="-122"/>
                <a:ea typeface="微软雅黑" panose="020B0503020204020204" pitchFamily="34" charset="-122"/>
              </a:rPr>
              <a:t>deadline</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-D</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面临</a:t>
            </a:r>
            <a:r>
              <a:rPr lang="en-US" altLang="zh-CN" sz="1200" dirty="0">
                <a:solidFill>
                  <a:srgbClr val="FF0000"/>
                </a:solidFill>
                <a:latin typeface="微软雅黑" panose="020B0503020204020204" pitchFamily="34" charset="-122"/>
                <a:ea typeface="微软雅黑" panose="020B0503020204020204" pitchFamily="34" charset="-122"/>
              </a:rPr>
              <a:t>DMPO</a:t>
            </a:r>
            <a:r>
              <a:rPr lang="zh-CN" altLang="en-US" sz="1200" dirty="0">
                <a:solidFill>
                  <a:srgbClr val="FF0000"/>
                </a:solidFill>
                <a:latin typeface="微软雅黑" panose="020B0503020204020204" pitchFamily="34" charset="-122"/>
                <a:ea typeface="微软雅黑" panose="020B0503020204020204" pitchFamily="34" charset="-122"/>
              </a:rPr>
              <a:t>一样的问题。</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25</a:t>
            </a:fld>
            <a:endParaRPr lang="zh-CN" altLang="en-US"/>
          </a:p>
        </p:txBody>
      </p:sp>
    </p:spTree>
    <p:extLst>
      <p:ext uri="{BB962C8B-B14F-4D97-AF65-F5344CB8AC3E}">
        <p14:creationId xmlns:p14="http://schemas.microsoft.com/office/powerpoint/2010/main" val="1754270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26</a:t>
            </a:fld>
            <a:endParaRPr lang="zh-CN" altLang="en-US"/>
          </a:p>
        </p:txBody>
      </p:sp>
    </p:spTree>
    <p:extLst>
      <p:ext uri="{BB962C8B-B14F-4D97-AF65-F5344CB8AC3E}">
        <p14:creationId xmlns:p14="http://schemas.microsoft.com/office/powerpoint/2010/main" val="3126836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27</a:t>
            </a:fld>
            <a:endParaRPr lang="zh-CN" altLang="en-US"/>
          </a:p>
        </p:txBody>
      </p:sp>
    </p:spTree>
    <p:extLst>
      <p:ext uri="{BB962C8B-B14F-4D97-AF65-F5344CB8AC3E}">
        <p14:creationId xmlns:p14="http://schemas.microsoft.com/office/powerpoint/2010/main" val="1094581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这个响应时间分析是有响应时间依赖的，一个任务的响应时间有可能依赖于所有其他任务的响应时间，判断某个任务处于什么优先级比较好的时候，他会由于响应时间的依赖没法判断。我们第一个工作就是消除这个响应时间。让他能够应用于优先级排序算法里面。</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28</a:t>
            </a:fld>
            <a:endParaRPr lang="zh-CN" altLang="en-US"/>
          </a:p>
        </p:txBody>
      </p:sp>
    </p:spTree>
    <p:extLst>
      <p:ext uri="{BB962C8B-B14F-4D97-AF65-F5344CB8AC3E}">
        <p14:creationId xmlns:p14="http://schemas.microsoft.com/office/powerpoint/2010/main" val="4043682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18EAD77-486C-432B-9EE9-E6FD5C91EB8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59883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我们对实现的任务分配方法进行了仿真实验，涵盖大部分系统配置。</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30</a:t>
            </a:fld>
            <a:endParaRPr lang="zh-CN" altLang="en-US"/>
          </a:p>
        </p:txBody>
      </p:sp>
    </p:spTree>
    <p:extLst>
      <p:ext uri="{BB962C8B-B14F-4D97-AF65-F5344CB8AC3E}">
        <p14:creationId xmlns:p14="http://schemas.microsoft.com/office/powerpoint/2010/main" val="3624735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性能指标为系统可调度性。我们对每种参数配置生成了</a:t>
            </a:r>
            <a:r>
              <a:rPr lang="en-US" altLang="zh-CN" dirty="0"/>
              <a:t>1000</a:t>
            </a:r>
            <a:r>
              <a:rPr lang="zh-CN" altLang="en-US" dirty="0"/>
              <a:t>个系统，统计每个算法的可调度系统占比。右边分别给出了不同平均任务数</a:t>
            </a:r>
            <a:r>
              <a:rPr lang="en-US" altLang="zh-CN" dirty="0"/>
              <a:t>n</a:t>
            </a:r>
            <a:r>
              <a:rPr lang="zh-CN" altLang="en-US" dirty="0"/>
              <a:t>、处理器数</a:t>
            </a:r>
            <a:r>
              <a:rPr lang="en-US" altLang="zh-CN" dirty="0"/>
              <a:t>m</a:t>
            </a:r>
            <a:r>
              <a:rPr lang="zh-CN" altLang="en-US" dirty="0"/>
              <a:t>、最大访问次数</a:t>
            </a:r>
            <a:r>
              <a:rPr lang="en-US" altLang="zh-CN" dirty="0"/>
              <a:t>N</a:t>
            </a:r>
            <a:r>
              <a:rPr lang="zh-CN" altLang="en-US" dirty="0"/>
              <a:t>和临界区长度范围</a:t>
            </a:r>
            <a:r>
              <a:rPr lang="en-US" altLang="zh-CN" dirty="0"/>
              <a:t>L</a:t>
            </a:r>
            <a:r>
              <a:rPr lang="zh-CN" altLang="en-US" dirty="0"/>
              <a:t>下竞争方法系统的可调度性测试结果。从结果可得，我们的任务分配方法</a:t>
            </a:r>
            <a:r>
              <a:rPr lang="en-US" altLang="zh-CN" dirty="0"/>
              <a:t>RAF</a:t>
            </a:r>
            <a:r>
              <a:rPr lang="zh-CN" altLang="en-US" dirty="0"/>
              <a:t>始终优于现有方法</a:t>
            </a:r>
            <a:r>
              <a:rPr lang="en-US" altLang="zh-CN" dirty="0"/>
              <a:t>SPA</a:t>
            </a:r>
            <a:r>
              <a:rPr lang="zh-CN" altLang="en-US" dirty="0"/>
              <a:t>和</a:t>
            </a:r>
            <a:r>
              <a:rPr lang="en-US" altLang="zh-CN" dirty="0"/>
              <a:t>Any-Fit</a:t>
            </a:r>
            <a:r>
              <a:rPr lang="zh-CN" altLang="en-US" dirty="0"/>
              <a:t>。由于</a:t>
            </a:r>
            <a:r>
              <a:rPr lang="en-US" altLang="zh-CN" dirty="0"/>
              <a:t>SPA</a:t>
            </a:r>
            <a:r>
              <a:rPr lang="zh-CN" altLang="en-US" dirty="0"/>
              <a:t>和我们的方法</a:t>
            </a:r>
            <a:r>
              <a:rPr lang="en-US" altLang="zh-CN" dirty="0"/>
              <a:t>RAF</a:t>
            </a:r>
            <a:r>
              <a:rPr lang="zh-CN" altLang="en-US" dirty="0"/>
              <a:t>都基于系统的资源使用，这验证我们构建的</a:t>
            </a:r>
            <a:r>
              <a:rPr lang="en-US" altLang="zh-CN" dirty="0"/>
              <a:t>RCM</a:t>
            </a:r>
            <a:r>
              <a:rPr lang="zh-CN" altLang="en-US" dirty="0"/>
              <a:t>能提供有效指导，且证明了我们任务分配方法的有效性。</a:t>
            </a:r>
          </a:p>
          <a:p>
            <a:endParaRPr lang="en-US" altLang="zh-CN" dirty="0"/>
          </a:p>
          <a:p>
            <a:r>
              <a:rPr lang="zh-CN" altLang="en-US" b="1" dirty="0"/>
              <a:t>我们的方法最多比</a:t>
            </a:r>
            <a:r>
              <a:rPr lang="en-US" altLang="zh-CN" b="1" dirty="0"/>
              <a:t>SPA</a:t>
            </a:r>
            <a:r>
              <a:rPr lang="zh-CN" altLang="en-US" b="1" dirty="0"/>
              <a:t>高</a:t>
            </a:r>
            <a:r>
              <a:rPr lang="en-US" altLang="zh-CN" b="1" dirty="0"/>
              <a:t>23.7%</a:t>
            </a:r>
            <a:r>
              <a:rPr lang="zh-CN" altLang="en-US" b="1" dirty="0"/>
              <a:t>，比</a:t>
            </a:r>
            <a:r>
              <a:rPr lang="en-US" altLang="zh-CN" b="1" dirty="0"/>
              <a:t>Any-fit</a:t>
            </a:r>
            <a:r>
              <a:rPr lang="zh-CN" altLang="en-US" b="1" dirty="0"/>
              <a:t>高</a:t>
            </a:r>
            <a:r>
              <a:rPr lang="en-US" altLang="zh-CN" b="1" dirty="0"/>
              <a:t>44%</a:t>
            </a:r>
            <a:endParaRPr lang="zh-CN" altLang="en-US" b="1"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31</a:t>
            </a:fld>
            <a:endParaRPr lang="zh-CN" altLang="en-US"/>
          </a:p>
        </p:txBody>
      </p:sp>
    </p:spTree>
    <p:extLst>
      <p:ext uri="{BB962C8B-B14F-4D97-AF65-F5344CB8AC3E}">
        <p14:creationId xmlns:p14="http://schemas.microsoft.com/office/powerpoint/2010/main" val="3126836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作者请关注公众号壹课，请尊重原作者。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32</a:t>
            </a:fld>
            <a:endParaRPr lang="zh-CN" altLang="en-US"/>
          </a:p>
        </p:txBody>
      </p:sp>
    </p:spTree>
    <p:extLst>
      <p:ext uri="{BB962C8B-B14F-4D97-AF65-F5344CB8AC3E}">
        <p14:creationId xmlns:p14="http://schemas.microsoft.com/office/powerpoint/2010/main" val="3624735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作者请关注公众号壹课。</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33</a:t>
            </a:fld>
            <a:endParaRPr lang="zh-CN" altLang="en-US"/>
          </a:p>
        </p:txBody>
      </p:sp>
    </p:spTree>
    <p:extLst>
      <p:ext uri="{BB962C8B-B14F-4D97-AF65-F5344CB8AC3E}">
        <p14:creationId xmlns:p14="http://schemas.microsoft.com/office/powerpoint/2010/main" val="3025771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我们对结果做了横向对比。关注于</a:t>
            </a:r>
            <a:r>
              <a:rPr lang="en-US" altLang="zh-CN" dirty="0"/>
              <a:t>SPO</a:t>
            </a:r>
            <a:r>
              <a:rPr lang="zh-CN" altLang="en-US" dirty="0"/>
              <a:t>算法可调度而另外三个算法不可调度的系统数，和其他三个算法可调度而</a:t>
            </a:r>
            <a:r>
              <a:rPr lang="en-US" altLang="zh-CN" dirty="0"/>
              <a:t>SPO</a:t>
            </a:r>
            <a:r>
              <a:rPr lang="zh-CN" altLang="en-US" dirty="0"/>
              <a:t>算法不可调度的系统数。实验结果以百分比堆积图的形式展现。这个图的左边（也就蓝色部分）是</a:t>
            </a:r>
            <a:r>
              <a:rPr lang="en-US" altLang="zh-CN" dirty="0"/>
              <a:t>SPO</a:t>
            </a:r>
            <a:r>
              <a:rPr lang="zh-CN" altLang="en-US" dirty="0"/>
              <a:t>可调度而其他三个不可调度的数量占比，上面的数字就是其系统的数量。右边（红色部分则是相反）。所以蓝色部分占比越多，</a:t>
            </a:r>
            <a:r>
              <a:rPr lang="en-US" altLang="zh-CN" dirty="0"/>
              <a:t>SPO</a:t>
            </a:r>
            <a:r>
              <a:rPr lang="zh-CN" altLang="en-US" dirty="0"/>
              <a:t>算法的优势越大。可以看到，在不同的系统设置中，蓝色部分都是占大多数。说明</a:t>
            </a:r>
            <a:r>
              <a:rPr lang="en-US" altLang="zh-CN" dirty="0"/>
              <a:t>SPO</a:t>
            </a:r>
            <a:r>
              <a:rPr lang="zh-CN" altLang="en-US" dirty="0"/>
              <a:t>算法有显著的优势，我们使用</a:t>
            </a:r>
            <a:r>
              <a:rPr lang="en-US" altLang="zh-CN" dirty="0"/>
              <a:t>SPO</a:t>
            </a:r>
            <a:r>
              <a:rPr lang="zh-CN" altLang="en-US" dirty="0"/>
              <a:t>算法来进行优先级排序是合理的。</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34</a:t>
            </a:fld>
            <a:endParaRPr lang="zh-CN" altLang="en-US"/>
          </a:p>
        </p:txBody>
      </p:sp>
    </p:spTree>
    <p:extLst>
      <p:ext uri="{BB962C8B-B14F-4D97-AF65-F5344CB8AC3E}">
        <p14:creationId xmlns:p14="http://schemas.microsoft.com/office/powerpoint/2010/main" val="3332754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35</a:t>
            </a:fld>
            <a:endParaRPr lang="zh-CN" altLang="en-US"/>
          </a:p>
        </p:txBody>
      </p:sp>
    </p:spTree>
    <p:extLst>
      <p:ext uri="{BB962C8B-B14F-4D97-AF65-F5344CB8AC3E}">
        <p14:creationId xmlns:p14="http://schemas.microsoft.com/office/powerpoint/2010/main" val="38014745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这是我们实验的流程，首先设置</a:t>
            </a:r>
            <a:r>
              <a:rPr lang="en-US" altLang="zh-CN" dirty="0"/>
              <a:t>7</a:t>
            </a:r>
            <a:r>
              <a:rPr lang="zh-CN" altLang="en-US" dirty="0"/>
              <a:t>个线程，从</a:t>
            </a:r>
            <a:r>
              <a:rPr lang="en-US" altLang="zh-CN" dirty="0" err="1"/>
              <a:t>tacklebench</a:t>
            </a:r>
            <a:r>
              <a:rPr lang="zh-CN" altLang="en-US" dirty="0"/>
              <a:t>中选取任务给这</a:t>
            </a:r>
            <a:r>
              <a:rPr lang="en-US" altLang="zh-CN" dirty="0"/>
              <a:t>7</a:t>
            </a:r>
            <a:r>
              <a:rPr lang="zh-CN" altLang="en-US" dirty="0"/>
              <a:t>个线程</a:t>
            </a:r>
            <a:r>
              <a:rPr lang="en-US" altLang="zh-CN" dirty="0"/>
              <a:t>,</a:t>
            </a:r>
            <a:r>
              <a:rPr lang="zh-CN" altLang="en-US" dirty="0"/>
              <a:t>其中</a:t>
            </a:r>
            <a:r>
              <a:rPr lang="en-US" altLang="zh-CN" dirty="0"/>
              <a:t>1-4</a:t>
            </a:r>
            <a:r>
              <a:rPr lang="zh-CN" altLang="en-US" dirty="0"/>
              <a:t>线程我们设置了临界区而</a:t>
            </a:r>
            <a:r>
              <a:rPr lang="en-US" altLang="zh-CN" dirty="0"/>
              <a:t>5-7</a:t>
            </a:r>
            <a:r>
              <a:rPr lang="zh-CN" altLang="en-US" dirty="0"/>
              <a:t>没有。线程进过</a:t>
            </a:r>
            <a:r>
              <a:rPr lang="en-US" altLang="zh-CN" dirty="0"/>
              <a:t>lib</a:t>
            </a:r>
            <a:r>
              <a:rPr lang="zh-CN" altLang="en-US" dirty="0"/>
              <a:t>里面的任务分配机制和优先级排序算法后，分配到各个</a:t>
            </a:r>
            <a:r>
              <a:rPr lang="en-US" altLang="zh-CN" dirty="0"/>
              <a:t>CPU</a:t>
            </a:r>
            <a:r>
              <a:rPr lang="zh-CN" altLang="en-US" dirty="0"/>
              <a:t>上并赋予优先级。真个过程实在</a:t>
            </a:r>
            <a:r>
              <a:rPr lang="en-US" altLang="zh-CN" dirty="0"/>
              <a:t>QEMU</a:t>
            </a:r>
            <a:r>
              <a:rPr lang="zh-CN" altLang="en-US" dirty="0"/>
              <a:t>上运行，使用</a:t>
            </a:r>
            <a:r>
              <a:rPr lang="en-US" altLang="zh-CN" dirty="0" err="1"/>
              <a:t>yat</a:t>
            </a:r>
            <a:r>
              <a:rPr lang="en-US" altLang="zh-CN" dirty="0"/>
              <a:t>-trace</a:t>
            </a:r>
            <a:r>
              <a:rPr lang="zh-CN" altLang="en-US" dirty="0"/>
              <a:t>来跟踪调度过程。</a:t>
            </a:r>
          </a:p>
        </p:txBody>
      </p:sp>
      <p:sp>
        <p:nvSpPr>
          <p:cNvPr id="4" name="灯片编号占位符 3"/>
          <p:cNvSpPr>
            <a:spLocks noGrp="1"/>
          </p:cNvSpPr>
          <p:nvPr>
            <p:ph type="sldNum" sz="quarter" idx="5"/>
          </p:nvPr>
        </p:nvSpPr>
        <p:spPr/>
        <p:txBody>
          <a:bodyPr/>
          <a:lstStyle/>
          <a:p>
            <a:fld id="{B18EAD77-486C-432B-9EE9-E6FD5C91EB8A}" type="slidenum">
              <a:rPr lang="zh-CN" altLang="en-US" smtClean="0"/>
              <a:t>36</a:t>
            </a:fld>
            <a:endParaRPr lang="zh-CN" altLang="en-US"/>
          </a:p>
        </p:txBody>
      </p:sp>
    </p:spTree>
    <p:extLst>
      <p:ext uri="{BB962C8B-B14F-4D97-AF65-F5344CB8AC3E}">
        <p14:creationId xmlns:p14="http://schemas.microsoft.com/office/powerpoint/2010/main" val="1836271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我们看一下实验结果。上面这张图是</a:t>
            </a:r>
            <a:r>
              <a:rPr lang="en-US" altLang="zh-CN" dirty="0" err="1"/>
              <a:t>worst-fit+DMPO</a:t>
            </a:r>
            <a:r>
              <a:rPr lang="zh-CN" altLang="en-US" dirty="0"/>
              <a:t>的结果，而下面这张图是我们调度器的执行结果。这个图中每一行表示一个线程，第一行为线程一，第二行为线程二以此类推。不同的颜色表示不同的</a:t>
            </a:r>
            <a:r>
              <a:rPr lang="en-US" altLang="zh-CN" dirty="0"/>
              <a:t>CPU</a:t>
            </a:r>
            <a:r>
              <a:rPr lang="zh-CN" altLang="en-US" dirty="0"/>
              <a:t>执行，颜色的左上角是</a:t>
            </a:r>
            <a:r>
              <a:rPr lang="en-US" altLang="zh-CN" dirty="0"/>
              <a:t>CPU</a:t>
            </a:r>
            <a:r>
              <a:rPr lang="zh-CN" altLang="en-US" dirty="0"/>
              <a:t>的编号。</a:t>
            </a:r>
            <a:endParaRPr lang="en-US" altLang="zh-CN" dirty="0"/>
          </a:p>
          <a:p>
            <a:endParaRPr lang="en-US" altLang="zh-CN" dirty="0"/>
          </a:p>
          <a:p>
            <a:r>
              <a:rPr lang="zh-CN" altLang="en-US" dirty="0"/>
              <a:t>我们可以看到在</a:t>
            </a:r>
            <a:r>
              <a:rPr lang="en-US" altLang="zh-CN" dirty="0" err="1"/>
              <a:t>worst-fit+DMPO</a:t>
            </a:r>
            <a:r>
              <a:rPr lang="zh-CN" altLang="en-US" dirty="0"/>
              <a:t>调度器中，四个要访问临界区的线程被分配到四个核心上，临界区每次只有一个线程可以访问，导致另外三个线程可能要在核心上自旋。由于</a:t>
            </a:r>
            <a:r>
              <a:rPr lang="en-US" altLang="zh-CN" dirty="0"/>
              <a:t>DMPO</a:t>
            </a:r>
            <a:r>
              <a:rPr lang="zh-CN" altLang="en-US" dirty="0"/>
              <a:t>算法无法感知互斥资源，不访问临界区的线程</a:t>
            </a:r>
            <a:r>
              <a:rPr lang="en-US" altLang="zh-CN" dirty="0"/>
              <a:t>5-7</a:t>
            </a:r>
            <a:r>
              <a:rPr lang="zh-CN" altLang="en-US" dirty="0"/>
              <a:t>优先级低于</a:t>
            </a:r>
            <a:r>
              <a:rPr lang="en-US" altLang="zh-CN" dirty="0"/>
              <a:t>1-4</a:t>
            </a:r>
            <a:r>
              <a:rPr lang="zh-CN" altLang="en-US" dirty="0"/>
              <a:t>，被阻塞。我们的调度器访问临界区的四个线程被两两分组分配到两个核心上。不访问临界区的线程被分配到另外两个核心上，这使得访问临界区的线程不会影响到系统的其他线程。如果线程</a:t>
            </a:r>
            <a:r>
              <a:rPr lang="en-US" altLang="zh-CN" dirty="0"/>
              <a:t>6</a:t>
            </a:r>
            <a:r>
              <a:rPr lang="zh-CN" altLang="en-US" dirty="0"/>
              <a:t>的</a:t>
            </a:r>
            <a:r>
              <a:rPr lang="en-US" altLang="zh-CN" dirty="0"/>
              <a:t>deadline</a:t>
            </a:r>
            <a:r>
              <a:rPr lang="zh-CN" altLang="en-US" dirty="0"/>
              <a:t>是</a:t>
            </a:r>
            <a:r>
              <a:rPr lang="en-US" altLang="zh-CN" dirty="0"/>
              <a:t>20ms</a:t>
            </a:r>
            <a:r>
              <a:rPr lang="zh-CN" altLang="en-US" dirty="0"/>
              <a:t>，那上面的调度器会超出截止时间，不可调度，而我们的调度器是可以的。</a:t>
            </a:r>
            <a:endParaRPr lang="en-US" altLang="zh-CN" dirty="0"/>
          </a:p>
          <a:p>
            <a:endParaRPr lang="en-US" altLang="zh-CN" dirty="0"/>
          </a:p>
          <a:p>
            <a:r>
              <a:rPr lang="zh-CN" altLang="en-US" dirty="0"/>
              <a:t>同时上面的调度器最坏情况下会有</a:t>
            </a:r>
            <a:r>
              <a:rPr lang="en-US" altLang="zh-CN" dirty="0"/>
              <a:t>4</a:t>
            </a:r>
            <a:r>
              <a:rPr lang="zh-CN" altLang="en-US" dirty="0"/>
              <a:t>个线程同时访问临界区的情况，而我们的调度器则是</a:t>
            </a:r>
            <a:r>
              <a:rPr lang="en-US" altLang="zh-CN" dirty="0"/>
              <a:t>2</a:t>
            </a:r>
            <a:r>
              <a:rPr lang="zh-CN" altLang="en-US" dirty="0"/>
              <a:t>个。这大大减少了线程的自旋时间，降低线程平均执行时间，提高系统的吞吐量。</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37</a:t>
            </a:fld>
            <a:endParaRPr lang="zh-CN" altLang="en-US"/>
          </a:p>
        </p:txBody>
      </p:sp>
    </p:spTree>
    <p:extLst>
      <p:ext uri="{BB962C8B-B14F-4D97-AF65-F5344CB8AC3E}">
        <p14:creationId xmlns:p14="http://schemas.microsoft.com/office/powerpoint/2010/main" val="1150726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4</a:t>
            </a:fld>
            <a:endParaRPr lang="zh-CN" altLang="en-US"/>
          </a:p>
        </p:txBody>
      </p:sp>
    </p:spTree>
    <p:extLst>
      <p:ext uri="{BB962C8B-B14F-4D97-AF65-F5344CB8AC3E}">
        <p14:creationId xmlns:p14="http://schemas.microsoft.com/office/powerpoint/2010/main" val="580234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首先介绍我们项目的背景和动机</a:t>
            </a:r>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Linux</a:t>
            </a:r>
            <a:r>
              <a:rPr lang="zh-CN" altLang="en-US" dirty="0"/>
              <a:t>内核在特定场景下，仍有改进和优化的空间。</a:t>
            </a:r>
            <a:endParaRPr lang="en-US" altLang="zh-CN" dirty="0"/>
          </a:p>
          <a:p>
            <a:r>
              <a:rPr lang="zh-CN" altLang="en-US" dirty="0"/>
              <a:t>在工业控制，智能制造，机器人等领域，对系统的硬实时性有很高的要求。</a:t>
            </a:r>
            <a:endParaRPr lang="en-US" altLang="zh-CN" dirty="0"/>
          </a:p>
          <a:p>
            <a:r>
              <a:rPr lang="zh-CN" altLang="en-US" dirty="0"/>
              <a:t>我们希望实现一个资源感知型的具有高效性能的硬实时调度器，为实时系统调度</a:t>
            </a:r>
            <a:r>
              <a:rPr lang="en-US" altLang="zh-CN" dirty="0"/>
              <a:t>器</a:t>
            </a:r>
            <a:r>
              <a:rPr lang="zh-CN" altLang="en-US" dirty="0"/>
              <a:t>开发提供一个高效、可靠的开源解决方案。</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18EAD77-486C-432B-9EE9-E6FD5C91EB8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0719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内核态</a:t>
            </a:r>
            <a:r>
              <a:rPr lang="en-US" altLang="zh-CN" dirty="0" err="1"/>
              <a:t>yat</a:t>
            </a:r>
            <a:r>
              <a:rPr lang="zh-CN" altLang="en-US" dirty="0"/>
              <a:t>的调度类是基于</a:t>
            </a:r>
            <a:r>
              <a:rPr lang="en-US" altLang="zh-CN" dirty="0"/>
              <a:t>Linux</a:t>
            </a:r>
            <a:r>
              <a:rPr lang="zh-CN" altLang="en-US" dirty="0"/>
              <a:t>和他的</a:t>
            </a:r>
            <a:r>
              <a:rPr lang="en-US" altLang="zh-CN" dirty="0"/>
              <a:t>RT</a:t>
            </a:r>
            <a:r>
              <a:rPr lang="zh-CN" altLang="en-US" dirty="0"/>
              <a:t>补丁的调度的基础设施实现的，为我们的调度算法提供基础，用户态</a:t>
            </a:r>
            <a:r>
              <a:rPr lang="en-US" altLang="zh-CN" dirty="0"/>
              <a:t>lib</a:t>
            </a:r>
            <a:r>
              <a:rPr lang="zh-CN" altLang="en-US" dirty="0"/>
              <a:t>是调度接口，我们基于</a:t>
            </a:r>
            <a:r>
              <a:rPr lang="en-US" altLang="zh-CN" dirty="0" err="1"/>
              <a:t>yat</a:t>
            </a:r>
            <a:r>
              <a:rPr lang="zh-CN" altLang="en-US" dirty="0"/>
              <a:t>调度类实现了我们的调度算法，任务的分配算法，互斥资源的同步机制，还有调度跟踪的测试组件。</a:t>
            </a:r>
          </a:p>
        </p:txBody>
      </p:sp>
      <p:sp>
        <p:nvSpPr>
          <p:cNvPr id="4" name="灯片编号占位符 3"/>
          <p:cNvSpPr>
            <a:spLocks noGrp="1"/>
          </p:cNvSpPr>
          <p:nvPr>
            <p:ph type="sldNum" sz="quarter" idx="10"/>
          </p:nvPr>
        </p:nvSpPr>
        <p:spPr/>
        <p:txBody>
          <a:bodyPr/>
          <a:lstStyle/>
          <a:p>
            <a:fld id="{B18EAD77-486C-432B-9EE9-E6FD5C91EB8A}" type="slidenum">
              <a:rPr lang="zh-CN" altLang="en-US" smtClean="0"/>
              <a:t>8</a:t>
            </a:fld>
            <a:endParaRPr lang="zh-CN" altLang="en-US"/>
          </a:p>
        </p:txBody>
      </p:sp>
    </p:spTree>
    <p:extLst>
      <p:ext uri="{BB962C8B-B14F-4D97-AF65-F5344CB8AC3E}">
        <p14:creationId xmlns:p14="http://schemas.microsoft.com/office/powerpoint/2010/main" val="372243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Yat schedule</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9</a:t>
            </a:fld>
            <a:endParaRPr lang="zh-CN" altLang="en-US"/>
          </a:p>
        </p:txBody>
      </p:sp>
    </p:spTree>
    <p:extLst>
      <p:ext uri="{BB962C8B-B14F-4D97-AF65-F5344CB8AC3E}">
        <p14:creationId xmlns:p14="http://schemas.microsoft.com/office/powerpoint/2010/main" val="192989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17F9E5-2C3F-427E-9E18-8DB1205C1BD4}" type="datetimeFigureOut">
              <a:rPr lang="zh-CN" altLang="en-US" smtClean="0"/>
              <a:t>2024/8/18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635508-54A0-4FB0-A4C5-6467DE85E92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7F9E5-2C3F-427E-9E18-8DB1205C1BD4}" type="datetimeFigureOut">
              <a:rPr lang="zh-CN" altLang="en-US" smtClean="0"/>
              <a:t>2024/8/18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35508-54A0-4FB0-A4C5-6467DE85E92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a:fillRect/>
          </a:stretch>
        </p:blipFill>
        <p:spPr>
          <a:xfrm>
            <a:off x="15050" y="5582361"/>
            <a:ext cx="5870824" cy="1275637"/>
          </a:xfrm>
          <a:prstGeom prst="rect">
            <a:avLst/>
          </a:prstGeom>
        </p:spPr>
      </p:pic>
      <p:grpSp>
        <p:nvGrpSpPr>
          <p:cNvPr id="2" name="组合 1"/>
          <p:cNvGrpSpPr/>
          <p:nvPr/>
        </p:nvGrpSpPr>
        <p:grpSpPr>
          <a:xfrm>
            <a:off x="2170055" y="18712"/>
            <a:ext cx="2780268" cy="3063728"/>
            <a:chOff x="4705866" y="0"/>
            <a:chExt cx="2780268" cy="3063728"/>
          </a:xfrm>
        </p:grpSpPr>
        <p:sp>
          <p:nvSpPr>
            <p:cNvPr id="28" name="任意多边形 27"/>
            <p:cNvSpPr/>
            <p:nvPr/>
          </p:nvSpPr>
          <p:spPr>
            <a:xfrm>
              <a:off x="4705866" y="0"/>
              <a:ext cx="2780268" cy="3063728"/>
            </a:xfrm>
            <a:custGeom>
              <a:avLst/>
              <a:gdLst>
                <a:gd name="connsiteX0" fmla="*/ 0 w 2780268"/>
                <a:gd name="connsiteY0" fmla="*/ 0 h 3063728"/>
                <a:gd name="connsiteX1" fmla="*/ 2780268 w 2780268"/>
                <a:gd name="connsiteY1" fmla="*/ 0 h 3063728"/>
                <a:gd name="connsiteX2" fmla="*/ 2780268 w 2780268"/>
                <a:gd name="connsiteY2" fmla="*/ 1673594 h 3063728"/>
                <a:gd name="connsiteX3" fmla="*/ 1390134 w 2780268"/>
                <a:gd name="connsiteY3" fmla="*/ 3063728 h 3063728"/>
                <a:gd name="connsiteX4" fmla="*/ 0 w 2780268"/>
                <a:gd name="connsiteY4" fmla="*/ 1673594 h 3063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268" h="3063728">
                  <a:moveTo>
                    <a:pt x="0" y="0"/>
                  </a:moveTo>
                  <a:lnTo>
                    <a:pt x="2780268" y="0"/>
                  </a:lnTo>
                  <a:lnTo>
                    <a:pt x="2780268" y="1673594"/>
                  </a:lnTo>
                  <a:cubicBezTo>
                    <a:pt x="2780268" y="2441344"/>
                    <a:pt x="2157884" y="3063728"/>
                    <a:pt x="1390134" y="3063728"/>
                  </a:cubicBezTo>
                  <a:cubicBezTo>
                    <a:pt x="622384" y="3063728"/>
                    <a:pt x="0" y="2441344"/>
                    <a:pt x="0" y="1673594"/>
                  </a:cubicBezTo>
                  <a:close/>
                </a:path>
              </a:pathLst>
            </a:cu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875891" y="408799"/>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矩形 13"/>
          <p:cNvSpPr/>
          <p:nvPr/>
        </p:nvSpPr>
        <p:spPr>
          <a:xfrm>
            <a:off x="0" y="5582362"/>
            <a:ext cx="12192000" cy="1275637"/>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046" y="5419058"/>
            <a:ext cx="12192000" cy="7710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340080" y="3275502"/>
            <a:ext cx="7267246" cy="1723549"/>
          </a:xfrm>
          <a:prstGeom prst="rect">
            <a:avLst/>
          </a:prstGeom>
          <a:noFill/>
        </p:spPr>
        <p:txBody>
          <a:bodyPr wrap="square" rtlCol="0">
            <a:spAutoFit/>
          </a:bodyPr>
          <a:lstStyle/>
          <a:p>
            <a:pPr algn="ctr"/>
            <a:r>
              <a:rPr lang="en-US" altLang="zh-CN" sz="5400" b="1" dirty="0" err="1">
                <a:solidFill>
                  <a:srgbClr val="014924"/>
                </a:solidFill>
                <a:latin typeface="Microsoft YaHei UI" panose="020B0503020204020204" pitchFamily="34" charset="-122"/>
                <a:ea typeface="Microsoft YaHei UI" panose="020B0503020204020204" pitchFamily="34" charset="-122"/>
              </a:rPr>
              <a:t>Yat</a:t>
            </a:r>
            <a:r>
              <a:rPr lang="en-US" altLang="zh-CN" sz="5400" b="1" dirty="0">
                <a:solidFill>
                  <a:srgbClr val="014924"/>
                </a:solidFill>
                <a:latin typeface="Microsoft YaHei UI" panose="020B0503020204020204" pitchFamily="34" charset="-122"/>
                <a:ea typeface="Microsoft YaHei UI" panose="020B0503020204020204" pitchFamily="34" charset="-122"/>
              </a:rPr>
              <a:t>-Sched</a:t>
            </a:r>
            <a:br>
              <a:rPr lang="en-US" altLang="zh-CN" sz="5400" b="1" dirty="0">
                <a:solidFill>
                  <a:srgbClr val="014924"/>
                </a:solidFill>
                <a:latin typeface="Microsoft YaHei UI" panose="020B0503020204020204" pitchFamily="34" charset="-122"/>
                <a:ea typeface="Microsoft YaHei UI" panose="020B0503020204020204" pitchFamily="34" charset="-122"/>
              </a:rPr>
            </a:br>
            <a:r>
              <a:rPr lang="en-US" altLang="zh-CN" sz="2400" dirty="0">
                <a:latin typeface="Microsoft YaHei UI" panose="020B0503020204020204" pitchFamily="34" charset="-122"/>
                <a:ea typeface="Microsoft YaHei UI" panose="020B0503020204020204" pitchFamily="34" charset="-122"/>
              </a:rPr>
              <a:t>Proj291 : </a:t>
            </a:r>
            <a:r>
              <a:rPr lang="zh-CN" altLang="en-US" sz="2400" b="1" dirty="0">
                <a:solidFill>
                  <a:srgbClr val="014924"/>
                </a:solidFill>
                <a:latin typeface="Microsoft YaHei UI" panose="020B0503020204020204" pitchFamily="34" charset="-122"/>
                <a:ea typeface="Microsoft YaHei UI" panose="020B0503020204020204" pitchFamily="34" charset="-122"/>
              </a:rPr>
              <a:t>给 </a:t>
            </a:r>
            <a:r>
              <a:rPr lang="en-US" altLang="zh-CN" sz="2400" b="1" dirty="0">
                <a:solidFill>
                  <a:srgbClr val="014924"/>
                </a:solidFill>
                <a:latin typeface="Microsoft YaHei UI" panose="020B0503020204020204" pitchFamily="34" charset="-122"/>
                <a:ea typeface="Microsoft YaHei UI" panose="020B0503020204020204" pitchFamily="34" charset="-122"/>
              </a:rPr>
              <a:t>Linux </a:t>
            </a:r>
            <a:r>
              <a:rPr lang="zh-CN" altLang="en-US" sz="2400" b="1" dirty="0">
                <a:solidFill>
                  <a:srgbClr val="014924"/>
                </a:solidFill>
                <a:latin typeface="Microsoft YaHei UI" panose="020B0503020204020204" pitchFamily="34" charset="-122"/>
                <a:ea typeface="Microsoft YaHei UI" panose="020B0503020204020204" pitchFamily="34" charset="-122"/>
              </a:rPr>
              <a:t>内核调度机制新增一个调度</a:t>
            </a:r>
            <a:r>
              <a:rPr lang="en-US" altLang="zh-CN" sz="2400" b="1" dirty="0">
                <a:solidFill>
                  <a:srgbClr val="014924"/>
                </a:solidFill>
                <a:latin typeface="Microsoft YaHei UI" panose="020B0503020204020204" pitchFamily="34" charset="-122"/>
                <a:ea typeface="Microsoft YaHei UI" panose="020B0503020204020204" pitchFamily="34" charset="-122"/>
              </a:rPr>
              <a:t>器</a:t>
            </a:r>
          </a:p>
          <a:p>
            <a:pPr algn="ctr"/>
            <a:r>
              <a:rPr lang="en-US" altLang="zh-CN" sz="2400" dirty="0">
                <a:solidFill>
                  <a:srgbClr val="014924"/>
                </a:solidFill>
                <a:latin typeface="Microsoft YaHei UI" panose="020B0503020204020204" pitchFamily="34" charset="-122"/>
                <a:ea typeface="Microsoft YaHei UI" panose="020B0503020204020204" pitchFamily="34" charset="-122"/>
              </a:rPr>
              <a:t>—— </a:t>
            </a:r>
            <a:r>
              <a:rPr lang="zh-CN" altLang="en-US" sz="2400" dirty="0">
                <a:solidFill>
                  <a:srgbClr val="014924"/>
                </a:solidFill>
                <a:latin typeface="Microsoft YaHei UI" panose="020B0503020204020204" pitchFamily="34" charset="-122"/>
                <a:ea typeface="Microsoft YaHei UI" panose="020B0503020204020204" pitchFamily="34" charset="-122"/>
              </a:rPr>
              <a:t>考虑互斥同步的硬实时调度实现</a:t>
            </a:r>
          </a:p>
        </p:txBody>
      </p:sp>
      <p:pic>
        <p:nvPicPr>
          <p:cNvPr id="6" name="图片 5"/>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579128" y="736691"/>
            <a:ext cx="1936392" cy="1930811"/>
          </a:xfrm>
          <a:prstGeom prst="rect">
            <a:avLst/>
          </a:prstGeom>
        </p:spPr>
      </p:pic>
      <p:sp>
        <p:nvSpPr>
          <p:cNvPr id="17" name="文本框 18">
            <a:extLst>
              <a:ext uri="{FF2B5EF4-FFF2-40B4-BE49-F238E27FC236}">
                <a16:creationId xmlns:a16="http://schemas.microsoft.com/office/drawing/2014/main" id="{93E8539D-7E92-49CB-A619-C3DA85DC6C0E}"/>
              </a:ext>
            </a:extLst>
          </p:cNvPr>
          <p:cNvSpPr txBox="1"/>
          <p:nvPr/>
        </p:nvSpPr>
        <p:spPr>
          <a:xfrm>
            <a:off x="8045290" y="5979457"/>
            <a:ext cx="412966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rPr>
              <a:t>队伍编号</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T202410558992534</a:t>
            </a:r>
            <a:r>
              <a:rPr lang="zh-CN" altLang="en-US" dirty="0">
                <a:solidFill>
                  <a:schemeClr val="bg1"/>
                </a:solidFill>
                <a:latin typeface="微软雅黑" panose="020B0503020204020204" pitchFamily="34" charset="-122"/>
                <a:ea typeface="微软雅黑" panose="020B0503020204020204" pitchFamily="34" charset="-122"/>
              </a:rPr>
              <a:t> </a:t>
            </a:r>
          </a:p>
        </p:txBody>
      </p:sp>
      <p:sp>
        <p:nvSpPr>
          <p:cNvPr id="18" name="文本框 18">
            <a:extLst>
              <a:ext uri="{FF2B5EF4-FFF2-40B4-BE49-F238E27FC236}">
                <a16:creationId xmlns:a16="http://schemas.microsoft.com/office/drawing/2014/main" id="{212DC81C-1019-48EE-B0C3-0AAFC3B82B4A}"/>
              </a:ext>
            </a:extLst>
          </p:cNvPr>
          <p:cNvSpPr txBox="1"/>
          <p:nvPr/>
        </p:nvSpPr>
        <p:spPr>
          <a:xfrm>
            <a:off x="4032695" y="5979457"/>
            <a:ext cx="430177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rPr>
              <a:t>答辩人</a:t>
            </a:r>
            <a:r>
              <a:rPr lang="zh-CN" altLang="en-US" dirty="0">
                <a:solidFill>
                  <a:schemeClr val="bg1"/>
                </a:solidFill>
                <a:latin typeface="微软雅黑" panose="020B0503020204020204" pitchFamily="34" charset="-122"/>
                <a:ea typeface="微软雅黑" panose="020B0503020204020204" pitchFamily="34" charset="-122"/>
              </a:rPr>
              <a:t>：黄政菘、薛沐恩、刘洋</a:t>
            </a:r>
          </a:p>
        </p:txBody>
      </p:sp>
      <p:sp>
        <p:nvSpPr>
          <p:cNvPr id="20" name="文本框 18">
            <a:extLst>
              <a:ext uri="{FF2B5EF4-FFF2-40B4-BE49-F238E27FC236}">
                <a16:creationId xmlns:a16="http://schemas.microsoft.com/office/drawing/2014/main" id="{18F5C65F-B513-40E7-B37E-541832D88FE1}"/>
              </a:ext>
            </a:extLst>
          </p:cNvPr>
          <p:cNvSpPr txBox="1"/>
          <p:nvPr/>
        </p:nvSpPr>
        <p:spPr>
          <a:xfrm>
            <a:off x="136952" y="5993062"/>
            <a:ext cx="412966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chemeClr val="bg1"/>
                </a:solidFill>
                <a:latin typeface="微软雅黑" panose="020B0503020204020204" pitchFamily="34" charset="-122"/>
                <a:ea typeface="微软雅黑" panose="020B0503020204020204" pitchFamily="34" charset="-122"/>
              </a:rPr>
              <a:t>队伍名称</a:t>
            </a:r>
            <a:r>
              <a:rPr lang="zh-CN" altLang="en-US" dirty="0">
                <a:solidFill>
                  <a:schemeClr val="bg1"/>
                </a:solidFill>
                <a:latin typeface="微软雅黑" panose="020B0503020204020204" pitchFamily="34" charset="-122"/>
                <a:ea typeface="微软雅黑" panose="020B0503020204020204" pitchFamily="34" charset="-122"/>
              </a:rPr>
              <a:t>：上士闻道勤而习之</a:t>
            </a:r>
          </a:p>
        </p:txBody>
      </p:sp>
      <p:pic>
        <p:nvPicPr>
          <p:cNvPr id="1026" name="Picture 2">
            <a:extLst>
              <a:ext uri="{FF2B5EF4-FFF2-40B4-BE49-F238E27FC236}">
                <a16:creationId xmlns:a16="http://schemas.microsoft.com/office/drawing/2014/main" id="{6D542171-7685-4590-83D6-16673C2752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8445" y="132525"/>
            <a:ext cx="4101713" cy="2953749"/>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3">
            <a:extLst>
              <a:ext uri="{FF2B5EF4-FFF2-40B4-BE49-F238E27FC236}">
                <a16:creationId xmlns:a16="http://schemas.microsoft.com/office/drawing/2014/main" id="{AB912C85-D90A-4F91-80B2-F2A4C5F96556}"/>
              </a:ext>
            </a:extLst>
          </p:cNvPr>
          <p:cNvPicPr>
            <a:picLocks noChangeAspect="1"/>
          </p:cNvPicPr>
          <p:nvPr/>
        </p:nvPicPr>
        <p:blipFill>
          <a:blip r:embed="rId7"/>
          <a:stretch>
            <a:fillRect/>
          </a:stretch>
        </p:blipFill>
        <p:spPr>
          <a:xfrm>
            <a:off x="9705778" y="63462"/>
            <a:ext cx="2311094" cy="5101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项目介绍</a:t>
            </a: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84397" y="227083"/>
              <a:ext cx="208485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INTRODUCTION</a:t>
              </a:r>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0" name="副标题 2">
            <a:extLst>
              <a:ext uri="{FF2B5EF4-FFF2-40B4-BE49-F238E27FC236}">
                <a16:creationId xmlns:a16="http://schemas.microsoft.com/office/drawing/2014/main" id="{3D69CF94-1A99-4B1B-ABFB-E5F8034E222F}"/>
              </a:ext>
            </a:extLst>
          </p:cNvPr>
          <p:cNvSpPr>
            <a:spLocks noGrp="1"/>
          </p:cNvSpPr>
          <p:nvPr/>
        </p:nvSpPr>
        <p:spPr>
          <a:xfrm>
            <a:off x="990970" y="1013474"/>
            <a:ext cx="5523802" cy="452856"/>
          </a:xfrm>
          <a:prstGeom prst="rect">
            <a:avLst/>
          </a:prstGeom>
        </p:spPr>
        <p:txBody>
          <a:bodyPr vert="horz" lIns="91440" tIns="45720" rIns="91440" bIns="45720"/>
          <a:lstStyle>
            <a:lvl1pPr marL="0" lvl="0" indent="0" algn="ctr" defTabSz="914400">
              <a:lnSpc>
                <a:spcPct val="90000"/>
              </a:lnSpc>
              <a:spcBef>
                <a:spcPts val="1000"/>
              </a:spcBef>
              <a:buNone/>
              <a:defRPr sz="2400" kern="1200">
                <a:solidFill>
                  <a:schemeClr val="tx1"/>
                </a:solidFill>
                <a:latin typeface="等线" panose="02010600030101010101" charset="-122"/>
                <a:ea typeface="等线" panose="02010600030101010101" charset="-122"/>
              </a:defRPr>
            </a:lvl1pPr>
            <a:lvl2pPr marL="457200" lvl="1" indent="0" algn="ctr" defTabSz="914400">
              <a:lnSpc>
                <a:spcPct val="90000"/>
              </a:lnSpc>
              <a:spcBef>
                <a:spcPts val="500"/>
              </a:spcBef>
              <a:buNone/>
              <a:defRPr sz="2000" kern="1200">
                <a:solidFill>
                  <a:schemeClr val="tx1"/>
                </a:solidFill>
                <a:latin typeface="等线" panose="02010600030101010101" charset="-122"/>
                <a:ea typeface="等线" panose="02010600030101010101" charset="-122"/>
              </a:defRPr>
            </a:lvl2pPr>
            <a:lvl3pPr marL="914400" lvl="2" indent="0" algn="ctr" defTabSz="914400">
              <a:lnSpc>
                <a:spcPct val="90000"/>
              </a:lnSpc>
              <a:spcBef>
                <a:spcPts val="500"/>
              </a:spcBef>
              <a:buNone/>
              <a:defRPr sz="1800" kern="1200">
                <a:solidFill>
                  <a:schemeClr val="tx1"/>
                </a:solidFill>
                <a:latin typeface="等线" panose="02010600030101010101" charset="-122"/>
                <a:ea typeface="等线" panose="02010600030101010101" charset="-122"/>
              </a:defRPr>
            </a:lvl3pPr>
            <a:lvl4pPr marL="1371600" lvl="3"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4pPr>
            <a:lvl5pPr marL="1828800" lvl="4"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5pPr>
            <a:lvl6pPr marL="2286000" lvl="5"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6pPr>
            <a:lvl7pPr marL="2743200" lvl="6"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7pPr>
            <a:lvl8pPr marL="3200400" lvl="7"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8pPr>
            <a:lvl9pPr marL="3657600" lvl="8"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9pPr>
          </a:lstStyle>
          <a:p>
            <a:pPr marL="342900" lvl="0" indent="-342900" algn="l">
              <a:buFont typeface="Wingdings" panose="05000000000000000000" charset="0"/>
              <a:buChar char="n"/>
            </a:pPr>
            <a:r>
              <a:rPr lang="zh-CN" altLang="en-US" sz="2000" dirty="0">
                <a:solidFill>
                  <a:srgbClr val="000000"/>
                </a:solidFill>
                <a:latin typeface="Times New Roman" panose="02020603050405020304"/>
                <a:ea typeface="宋体" pitchFamily="2" charset="-122"/>
              </a:rPr>
              <a:t>项目行动项</a:t>
            </a:r>
            <a:r>
              <a:rPr lang="zh-CN" altLang="zh-CN" sz="2000" b="0" i="0" strike="noStrike" spc="0" dirty="0">
                <a:solidFill>
                  <a:srgbClr val="000000"/>
                </a:solidFill>
                <a:latin typeface="Times New Roman" panose="02020603050405020304"/>
                <a:ea typeface="宋体" pitchFamily="2" charset="-122"/>
              </a:rPr>
              <a:t>围绕</a:t>
            </a:r>
            <a:r>
              <a:rPr lang="zh-CN" altLang="en-US" sz="2000" b="0" i="0" strike="noStrike" spc="0" dirty="0">
                <a:solidFill>
                  <a:srgbClr val="000000"/>
                </a:solidFill>
                <a:latin typeface="Times New Roman" panose="02020603050405020304"/>
                <a:ea typeface="宋体" pitchFamily="2" charset="-122"/>
              </a:rPr>
              <a:t>赛题目标</a:t>
            </a:r>
            <a:r>
              <a:rPr lang="zh-CN" altLang="zh-CN" sz="2000" b="0" i="0" strike="noStrike" spc="0" dirty="0">
                <a:solidFill>
                  <a:srgbClr val="000000"/>
                </a:solidFill>
                <a:latin typeface="Times New Roman" panose="02020603050405020304"/>
                <a:ea typeface="宋体" pitchFamily="2" charset="-122"/>
              </a:rPr>
              <a:t>展开：</a:t>
            </a:r>
          </a:p>
        </p:txBody>
      </p:sp>
      <p:graphicFrame>
        <p:nvGraphicFramePr>
          <p:cNvPr id="27" name="表格 1">
            <a:extLst>
              <a:ext uri="{FF2B5EF4-FFF2-40B4-BE49-F238E27FC236}">
                <a16:creationId xmlns:a16="http://schemas.microsoft.com/office/drawing/2014/main" id="{906AC043-17F1-4056-87DE-DF02135AECDA}"/>
              </a:ext>
            </a:extLst>
          </p:cNvPr>
          <p:cNvGraphicFramePr/>
          <p:nvPr>
            <p:extLst>
              <p:ext uri="{D42A27DB-BD31-4B8C-83A1-F6EECF244321}">
                <p14:modId xmlns:p14="http://schemas.microsoft.com/office/powerpoint/2010/main" val="1759629886"/>
              </p:ext>
            </p:extLst>
          </p:nvPr>
        </p:nvGraphicFramePr>
        <p:xfrm>
          <a:off x="990970" y="1383780"/>
          <a:ext cx="8997950" cy="2043430"/>
        </p:xfrm>
        <a:graphic>
          <a:graphicData uri="http://schemas.openxmlformats.org/drawingml/2006/table">
            <a:tbl>
              <a:tblPr firstRow="1" bandRow="1">
                <a:tableStyleId>{5C22544A-7EE6-4342-B048-85BDC9FD1C3A}</a:tableStyleId>
              </a:tblPr>
              <a:tblGrid>
                <a:gridCol w="5899150">
                  <a:extLst>
                    <a:ext uri="{9D8B030D-6E8A-4147-A177-3AD203B41FA5}">
                      <a16:colId xmlns:a16="http://schemas.microsoft.com/office/drawing/2014/main" val="20000"/>
                    </a:ext>
                  </a:extLst>
                </a:gridCol>
                <a:gridCol w="3098800">
                  <a:extLst>
                    <a:ext uri="{9D8B030D-6E8A-4147-A177-3AD203B41FA5}">
                      <a16:colId xmlns:a16="http://schemas.microsoft.com/office/drawing/2014/main" val="20001"/>
                    </a:ext>
                  </a:extLst>
                </a:gridCol>
              </a:tblGrid>
              <a:tr h="412750">
                <a:tc>
                  <a:txBody>
                    <a:bodyPr/>
                    <a:lstStyle/>
                    <a:p>
                      <a:pPr lvl="0" algn="ctr">
                        <a:buNone/>
                      </a:pPr>
                      <a:r>
                        <a:rPr lang="zh-CN" altLang="zh-CN" sz="1600" dirty="0">
                          <a:solidFill>
                            <a:srgbClr val="FFFFFF"/>
                          </a:solidFill>
                          <a:latin typeface="宋体" pitchFamily="2" charset="-122"/>
                          <a:ea typeface="宋体" pitchFamily="2" charset="-122"/>
                        </a:rPr>
                        <a:t>赛题</a:t>
                      </a:r>
                      <a:r>
                        <a:rPr lang="zh-CN" altLang="en-US" sz="1600" dirty="0">
                          <a:solidFill>
                            <a:srgbClr val="FFFFFF"/>
                          </a:solidFill>
                          <a:latin typeface="宋体" pitchFamily="2" charset="-122"/>
                          <a:ea typeface="宋体" pitchFamily="2" charset="-122"/>
                        </a:rPr>
                        <a:t>行动项</a:t>
                      </a:r>
                      <a:endParaRPr lang="zh-CN" altLang="zh-CN" sz="1600" dirty="0">
                        <a:solidFill>
                          <a:srgbClr val="FFFFFF"/>
                        </a:solidFill>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p>
                      <a:pPr lvl="0" algn="ctr">
                        <a:buNone/>
                      </a:pPr>
                      <a:r>
                        <a:rPr lang="zh-CN" altLang="zh-CN" sz="1600">
                          <a:latin typeface="宋体" pitchFamily="2" charset="-122"/>
                          <a:ea typeface="宋体" pitchFamily="2" charset="-122"/>
                        </a:rPr>
                        <a:t>完成情况</a:t>
                      </a:r>
                    </a:p>
                  </a:txBody>
                  <a:tcPr anchor="ct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extLst>
                  <a:ext uri="{0D108BD9-81ED-4DB2-BD59-A6C34878D82A}">
                    <a16:rowId xmlns:a16="http://schemas.microsoft.com/office/drawing/2014/main" val="10000"/>
                  </a:ext>
                </a:extLst>
              </a:tr>
              <a:tr h="431800">
                <a:tc>
                  <a:txBody>
                    <a:bodyPr/>
                    <a:lstStyle/>
                    <a:p>
                      <a:pPr lvl="0" algn="l">
                        <a:buNone/>
                      </a:pPr>
                      <a:r>
                        <a:rPr lang="zh-CN" altLang="zh-CN" sz="1600" dirty="0">
                          <a:latin typeface="宋体" pitchFamily="2" charset="-122"/>
                          <a:ea typeface="宋体" pitchFamily="2" charset="-122"/>
                        </a:rPr>
                        <a:t>【基本</a:t>
                      </a:r>
                      <a:r>
                        <a:rPr lang="zh-CN" altLang="en-US" sz="1600" dirty="0">
                          <a:latin typeface="宋体" pitchFamily="2" charset="-122"/>
                          <a:ea typeface="宋体" pitchFamily="2" charset="-122"/>
                        </a:rPr>
                        <a:t>行动项 </a:t>
                      </a:r>
                      <a:r>
                        <a:rPr lang="en-US" altLang="zh-CN" sz="1600" dirty="0">
                          <a:latin typeface="宋体" pitchFamily="2" charset="-122"/>
                          <a:ea typeface="宋体" pitchFamily="2" charset="-122"/>
                        </a:rPr>
                        <a:t>1 </a:t>
                      </a:r>
                      <a:r>
                        <a:rPr lang="zh-CN" altLang="zh-CN" sz="1600" dirty="0">
                          <a:latin typeface="宋体" pitchFamily="2" charset="-122"/>
                          <a:ea typeface="宋体" pitchFamily="2" charset="-122"/>
                        </a:rPr>
                        <a:t>】</a:t>
                      </a:r>
                      <a:r>
                        <a:rPr lang="zh-CN" altLang="en-US" sz="1600" dirty="0"/>
                        <a:t>底层数据结构、内核态的 </a:t>
                      </a:r>
                      <a:r>
                        <a:rPr lang="en-US" altLang="zh-CN" sz="1600" dirty="0" err="1"/>
                        <a:t>yat</a:t>
                      </a:r>
                      <a:r>
                        <a:rPr lang="en-US" altLang="zh-CN" sz="1600" dirty="0"/>
                        <a:t> </a:t>
                      </a:r>
                      <a:r>
                        <a:rPr lang="zh-CN" altLang="en-US" sz="1600" dirty="0"/>
                        <a:t>调度类</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38100" cap="flat" cmpd="sng">
                      <a:solidFill>
                        <a:schemeClr val="lt1"/>
                      </a:solidFill>
                      <a:prstDash val="solid"/>
                      <a:round/>
                      <a:headEnd type="none" w="med" len="med"/>
                      <a:tailEnd type="none" w="med" len="med"/>
                    </a:lnT>
                    <a:lnB w="12700" cmpd="sng">
                      <a:solidFill>
                        <a:schemeClr val="lt1"/>
                      </a:solidFill>
                    </a:lnB>
                    <a:solidFill>
                      <a:schemeClr val="accent1">
                        <a:tint val="40000"/>
                      </a:schemeClr>
                    </a:solidFill>
                  </a:tcPr>
                </a:tc>
                <a:tc>
                  <a:txBody>
                    <a:bodyPr/>
                    <a:lstStyle/>
                    <a:p>
                      <a:pPr lvl="0" algn="l">
                        <a:buNone/>
                      </a:pPr>
                      <a:r>
                        <a:rPr lang="zh-CN" altLang="zh-CN" sz="1600" dirty="0">
                          <a:latin typeface="宋体" pitchFamily="2" charset="-122"/>
                          <a:ea typeface="宋体" pitchFamily="2" charset="-122"/>
                        </a:rPr>
                        <a:t>基本完成（初赛工作）</a:t>
                      </a:r>
                    </a:p>
                  </a:txBody>
                  <a:tcPr anchor="ctr">
                    <a:lnL w="12700" cmpd="sng">
                      <a:solidFill>
                        <a:schemeClr val="lt1"/>
                      </a:solidFill>
                    </a:lnL>
                    <a:lnR w="12700" cmpd="sng">
                      <a:solidFill>
                        <a:schemeClr val="lt1"/>
                      </a:solidFill>
                    </a:lnR>
                    <a:lnT w="38100" cap="flat" cmpd="sng">
                      <a:solidFill>
                        <a:schemeClr val="lt1"/>
                      </a:solidFill>
                      <a:prstDash val="solid"/>
                      <a:round/>
                      <a:headEnd type="none" w="med" len="med"/>
                      <a:tailEnd type="none" w="med" len="med"/>
                    </a:lnT>
                    <a:lnB w="12700" cmpd="sng">
                      <a:solidFill>
                        <a:schemeClr val="lt1"/>
                      </a:solidFill>
                    </a:lnB>
                    <a:solidFill>
                      <a:schemeClr val="accent1">
                        <a:tint val="40000"/>
                      </a:schemeClr>
                    </a:solidFill>
                  </a:tcPr>
                </a:tc>
                <a:extLst>
                  <a:ext uri="{0D108BD9-81ED-4DB2-BD59-A6C34878D82A}">
                    <a16:rowId xmlns:a16="http://schemas.microsoft.com/office/drawing/2014/main" val="10001"/>
                  </a:ext>
                </a:extLst>
              </a:tr>
              <a:tr h="431800">
                <a:tc>
                  <a:txBody>
                    <a:bodyPr/>
                    <a:lstStyle/>
                    <a:p>
                      <a:pPr lvl="0" algn="l">
                        <a:buNone/>
                      </a:pPr>
                      <a:r>
                        <a:rPr lang="zh-CN" altLang="zh-CN" sz="1600" dirty="0">
                          <a:latin typeface="宋体" pitchFamily="2" charset="-122"/>
                          <a:ea typeface="宋体" pitchFamily="2" charset="-122"/>
                        </a:rPr>
                        <a:t>【基本</a:t>
                      </a:r>
                      <a:r>
                        <a:rPr lang="zh-CN" altLang="en-US" sz="1600" dirty="0">
                          <a:latin typeface="宋体" pitchFamily="2" charset="-122"/>
                          <a:ea typeface="宋体" pitchFamily="2" charset="-122"/>
                        </a:rPr>
                        <a:t>行动项 </a:t>
                      </a:r>
                      <a:r>
                        <a:rPr lang="en-US" altLang="zh-CN" sz="1600" dirty="0">
                          <a:latin typeface="宋体" pitchFamily="2" charset="-122"/>
                          <a:ea typeface="宋体" pitchFamily="2" charset="-122"/>
                        </a:rPr>
                        <a:t>2 </a:t>
                      </a:r>
                      <a:r>
                        <a:rPr lang="zh-CN" altLang="zh-CN" sz="1600" dirty="0">
                          <a:latin typeface="宋体" pitchFamily="2" charset="-122"/>
                          <a:ea typeface="宋体" pitchFamily="2" charset="-122"/>
                        </a:rPr>
                        <a:t>】</a:t>
                      </a:r>
                      <a:r>
                        <a:rPr lang="zh-CN" altLang="en-US" sz="1600" dirty="0"/>
                        <a:t>应用层 </a:t>
                      </a:r>
                      <a:r>
                        <a:rPr lang="en-US" altLang="zh-CN" sz="1600" dirty="0" err="1"/>
                        <a:t>yat_lib</a:t>
                      </a:r>
                      <a:r>
                        <a:rPr lang="zh-CN" altLang="en-US" sz="1600" dirty="0"/>
                        <a:t>、调度跟踪 </a:t>
                      </a:r>
                      <a:r>
                        <a:rPr lang="en-US" altLang="zh-CN" sz="1600" dirty="0" err="1"/>
                        <a:t>yat_trace</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tc>
                  <a:txBody>
                    <a:bodyPr/>
                    <a:lstStyle/>
                    <a:p>
                      <a:pPr lvl="0" algn="l">
                        <a:buNone/>
                      </a:pPr>
                      <a:r>
                        <a:rPr lang="zh-CN" altLang="zh-CN" sz="1600" dirty="0">
                          <a:latin typeface="宋体" pitchFamily="2" charset="-122"/>
                          <a:ea typeface="宋体" pitchFamily="2" charset="-122"/>
                        </a:rPr>
                        <a:t>基本完成（初赛工作）</a:t>
                      </a: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extLst>
                  <a:ext uri="{0D108BD9-81ED-4DB2-BD59-A6C34878D82A}">
                    <a16:rowId xmlns:a16="http://schemas.microsoft.com/office/drawing/2014/main" val="10002"/>
                  </a:ext>
                </a:extLst>
              </a:tr>
              <a:tr h="317500">
                <a:tc>
                  <a:txBody>
                    <a:bodyPr/>
                    <a:lstStyle/>
                    <a:p>
                      <a:pPr lvl="0" algn="l">
                        <a:buNone/>
                      </a:pPr>
                      <a:r>
                        <a:rPr lang="zh-CN" altLang="zh-CN" sz="1600" dirty="0">
                          <a:latin typeface="宋体" pitchFamily="2" charset="-122"/>
                          <a:ea typeface="宋体" pitchFamily="2" charset="-122"/>
                        </a:rPr>
                        <a:t>【基本</a:t>
                      </a:r>
                      <a:r>
                        <a:rPr lang="zh-CN" altLang="en-US" sz="1600" dirty="0">
                          <a:latin typeface="宋体" pitchFamily="2" charset="-122"/>
                          <a:ea typeface="宋体" pitchFamily="2" charset="-122"/>
                        </a:rPr>
                        <a:t>行动项 </a:t>
                      </a:r>
                      <a:r>
                        <a:rPr lang="en-US" altLang="zh-CN" sz="1600" dirty="0">
                          <a:latin typeface="宋体" pitchFamily="2" charset="-122"/>
                          <a:ea typeface="宋体" pitchFamily="2" charset="-122"/>
                        </a:rPr>
                        <a:t>3 </a:t>
                      </a:r>
                      <a:r>
                        <a:rPr lang="zh-CN" altLang="zh-CN" sz="1600" dirty="0">
                          <a:latin typeface="宋体" pitchFamily="2" charset="-122"/>
                          <a:ea typeface="宋体" pitchFamily="2" charset="-122"/>
                        </a:rPr>
                        <a:t>】</a:t>
                      </a:r>
                      <a:r>
                        <a:rPr lang="zh-CN" altLang="en-US" sz="1600" dirty="0"/>
                        <a:t>同步处理机制、多核互斥资源共享协议</a:t>
                      </a:r>
                      <a:endParaRPr lang="zh-CN" altLang="zh-CN" sz="1600" b="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40000"/>
                      </a:schemeClr>
                    </a:solidFill>
                  </a:tcPr>
                </a:tc>
                <a:tc>
                  <a:txBody>
                    <a:bodyPr/>
                    <a:lstStyle/>
                    <a:p>
                      <a:pPr lvl="0" algn="l">
                        <a:buNone/>
                      </a:pPr>
                      <a:r>
                        <a:rPr lang="zh-CN" altLang="zh-CN" sz="1600" dirty="0">
                          <a:latin typeface="宋体" pitchFamily="2" charset="-122"/>
                          <a:ea typeface="宋体" pitchFamily="2" charset="-122"/>
                        </a:rPr>
                        <a:t>基本完成（初赛、</a:t>
                      </a:r>
                      <a:r>
                        <a:rPr lang="zh-CN" altLang="zh-CN" sz="1600" b="1" dirty="0">
                          <a:solidFill>
                            <a:srgbClr val="FF0000"/>
                          </a:solidFill>
                          <a:latin typeface="宋体" pitchFamily="2" charset="-122"/>
                          <a:ea typeface="宋体" pitchFamily="2" charset="-122"/>
                        </a:rPr>
                        <a:t>决赛</a:t>
                      </a:r>
                      <a:r>
                        <a:rPr lang="zh-CN" altLang="zh-CN" sz="1600" dirty="0">
                          <a:latin typeface="宋体" pitchFamily="2" charset="-122"/>
                          <a:ea typeface="宋体" pitchFamily="2" charset="-122"/>
                        </a:rPr>
                        <a:t>工作）</a:t>
                      </a: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40000"/>
                      </a:schemeClr>
                    </a:solidFill>
                  </a:tcPr>
                </a:tc>
                <a:extLst>
                  <a:ext uri="{0D108BD9-81ED-4DB2-BD59-A6C34878D82A}">
                    <a16:rowId xmlns:a16="http://schemas.microsoft.com/office/drawing/2014/main" val="10003"/>
                  </a:ext>
                </a:extLst>
              </a:tr>
              <a:tr h="431800">
                <a:tc>
                  <a:txBody>
                    <a:bodyPr/>
                    <a:lstStyle/>
                    <a:p>
                      <a:pPr lvl="0" algn="l">
                        <a:buNone/>
                      </a:pPr>
                      <a:r>
                        <a:rPr lang="zh-CN" altLang="zh-CN" sz="1600" dirty="0">
                          <a:latin typeface="宋体" pitchFamily="2" charset="-122"/>
                          <a:ea typeface="宋体" pitchFamily="2" charset="-122"/>
                        </a:rPr>
                        <a:t>【</a:t>
                      </a:r>
                      <a:r>
                        <a:rPr lang="zh-CN" altLang="en-US" sz="1600" dirty="0">
                          <a:latin typeface="宋体" pitchFamily="2" charset="-122"/>
                          <a:ea typeface="宋体" pitchFamily="2" charset="-122"/>
                        </a:rPr>
                        <a:t>基本行动项 </a:t>
                      </a:r>
                      <a:r>
                        <a:rPr lang="en-US" altLang="zh-CN" sz="1600" dirty="0">
                          <a:latin typeface="宋体" pitchFamily="2" charset="-122"/>
                          <a:ea typeface="宋体" pitchFamily="2" charset="-122"/>
                        </a:rPr>
                        <a:t>4 </a:t>
                      </a:r>
                      <a:r>
                        <a:rPr lang="zh-CN" altLang="zh-CN" sz="1600" dirty="0">
                          <a:latin typeface="宋体" pitchFamily="2" charset="-122"/>
                          <a:ea typeface="宋体" pitchFamily="2" charset="-122"/>
                        </a:rPr>
                        <a:t>】</a:t>
                      </a:r>
                      <a:r>
                        <a:rPr lang="zh-CN" altLang="en-US" sz="1600" dirty="0"/>
                        <a:t>实现基础的调度算法</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tc>
                  <a:txBody>
                    <a:bodyPr/>
                    <a:lstStyle/>
                    <a:p>
                      <a:pPr lvl="0" algn="l">
                        <a:buNone/>
                      </a:pPr>
                      <a:r>
                        <a:rPr lang="zh-CN" altLang="zh-CN" sz="1600" dirty="0">
                          <a:latin typeface="宋体" pitchFamily="2" charset="-122"/>
                          <a:ea typeface="宋体" pitchFamily="2" charset="-122"/>
                        </a:rPr>
                        <a:t>基本完成</a:t>
                      </a:r>
                      <a:r>
                        <a:rPr lang="zh-CN" altLang="zh-CN" sz="1600" dirty="0">
                          <a:latin typeface="宋体" pitchFamily="2" charset="-122"/>
                          <a:ea typeface="+mn-ea"/>
                        </a:rPr>
                        <a:t>（初赛工</a:t>
                      </a:r>
                      <a:r>
                        <a:rPr lang="zh-CN" altLang="zh-CN" sz="1600" dirty="0">
                          <a:latin typeface="宋体" pitchFamily="2" charset="-122"/>
                          <a:ea typeface="宋体" pitchFamily="2" charset="-122"/>
                        </a:rPr>
                        <a:t>作）</a:t>
                      </a: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extLst>
                  <a:ext uri="{0D108BD9-81ED-4DB2-BD59-A6C34878D82A}">
                    <a16:rowId xmlns:a16="http://schemas.microsoft.com/office/drawing/2014/main" val="10004"/>
                  </a:ext>
                </a:extLst>
              </a:tr>
            </a:tbl>
          </a:graphicData>
        </a:graphic>
      </p:graphicFrame>
      <p:sp>
        <p:nvSpPr>
          <p:cNvPr id="28" name="副标题 2">
            <a:extLst>
              <a:ext uri="{FF2B5EF4-FFF2-40B4-BE49-F238E27FC236}">
                <a16:creationId xmlns:a16="http://schemas.microsoft.com/office/drawing/2014/main" id="{E517B9EA-553A-4885-8BF4-6E1D7DD5F656}"/>
              </a:ext>
            </a:extLst>
          </p:cNvPr>
          <p:cNvSpPr>
            <a:spLocks noGrp="1"/>
          </p:cNvSpPr>
          <p:nvPr/>
        </p:nvSpPr>
        <p:spPr>
          <a:xfrm>
            <a:off x="1039274" y="3780393"/>
            <a:ext cx="8454571" cy="452856"/>
          </a:xfrm>
          <a:prstGeom prst="rect">
            <a:avLst/>
          </a:prstGeom>
        </p:spPr>
        <p:txBody>
          <a:bodyPr vert="horz" lIns="91440" tIns="45720" rIns="91440" bIns="45720"/>
          <a:lstStyle>
            <a:lvl1pPr marL="0" lvl="0" indent="0" algn="ctr" defTabSz="914400">
              <a:lnSpc>
                <a:spcPct val="90000"/>
              </a:lnSpc>
              <a:spcBef>
                <a:spcPts val="1000"/>
              </a:spcBef>
              <a:buNone/>
              <a:defRPr sz="2400" kern="1200">
                <a:solidFill>
                  <a:schemeClr val="tx1"/>
                </a:solidFill>
                <a:latin typeface="等线" panose="02010600030101010101" charset="-122"/>
                <a:ea typeface="等线" panose="02010600030101010101" charset="-122"/>
              </a:defRPr>
            </a:lvl1pPr>
            <a:lvl2pPr marL="457200" lvl="1" indent="0" algn="ctr" defTabSz="914400">
              <a:lnSpc>
                <a:spcPct val="90000"/>
              </a:lnSpc>
              <a:spcBef>
                <a:spcPts val="500"/>
              </a:spcBef>
              <a:buNone/>
              <a:defRPr sz="2000" kern="1200">
                <a:solidFill>
                  <a:schemeClr val="tx1"/>
                </a:solidFill>
                <a:latin typeface="等线" panose="02010600030101010101" charset="-122"/>
                <a:ea typeface="等线" panose="02010600030101010101" charset="-122"/>
              </a:defRPr>
            </a:lvl2pPr>
            <a:lvl3pPr marL="914400" lvl="2" indent="0" algn="ctr" defTabSz="914400">
              <a:lnSpc>
                <a:spcPct val="90000"/>
              </a:lnSpc>
              <a:spcBef>
                <a:spcPts val="500"/>
              </a:spcBef>
              <a:buNone/>
              <a:defRPr sz="1800" kern="1200">
                <a:solidFill>
                  <a:schemeClr val="tx1"/>
                </a:solidFill>
                <a:latin typeface="等线" panose="02010600030101010101" charset="-122"/>
                <a:ea typeface="等线" panose="02010600030101010101" charset="-122"/>
              </a:defRPr>
            </a:lvl3pPr>
            <a:lvl4pPr marL="1371600" lvl="3"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4pPr>
            <a:lvl5pPr marL="1828800" lvl="4"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5pPr>
            <a:lvl6pPr marL="2286000" lvl="5"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6pPr>
            <a:lvl7pPr marL="2743200" lvl="6"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7pPr>
            <a:lvl8pPr marL="3200400" lvl="7"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8pPr>
            <a:lvl9pPr marL="3657600" lvl="8"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9pPr>
          </a:lstStyle>
          <a:p>
            <a:pPr marL="342900" lvl="0" indent="-342900" algn="l">
              <a:buFont typeface="Wingdings" panose="05000000000000000000" charset="0"/>
              <a:buChar char="n"/>
            </a:pPr>
            <a:r>
              <a:rPr lang="zh-CN" altLang="zh-CN" sz="2000" b="0" i="0" strike="noStrike" spc="0" dirty="0">
                <a:solidFill>
                  <a:srgbClr val="000000"/>
                </a:solidFill>
                <a:latin typeface="Times New Roman" panose="02020603050405020304"/>
                <a:ea typeface="宋体" pitchFamily="2" charset="-122"/>
              </a:rPr>
              <a:t>结合项目实际，额外完成</a:t>
            </a:r>
            <a:r>
              <a:rPr lang="zh-CN" altLang="en-US" sz="2000" b="0" i="0" strike="noStrike" spc="0" dirty="0">
                <a:solidFill>
                  <a:srgbClr val="000000"/>
                </a:solidFill>
                <a:latin typeface="Times New Roman" panose="02020603050405020304"/>
                <a:ea typeface="宋体" pitchFamily="2" charset="-122"/>
              </a:rPr>
              <a:t>了</a:t>
            </a:r>
            <a:r>
              <a:rPr lang="zh-CN" altLang="zh-CN" sz="2000" b="0" i="0" strike="noStrike" spc="0" dirty="0">
                <a:solidFill>
                  <a:srgbClr val="000000"/>
                </a:solidFill>
                <a:latin typeface="Times New Roman" panose="02020603050405020304"/>
                <a:ea typeface="宋体" pitchFamily="2" charset="-122"/>
              </a:rPr>
              <a:t>以下</a:t>
            </a:r>
            <a:r>
              <a:rPr lang="zh-CN" altLang="zh-CN" sz="2000" b="1" i="0" strike="noStrike" spc="0" dirty="0">
                <a:solidFill>
                  <a:srgbClr val="000000"/>
                </a:solidFill>
                <a:latin typeface="Times New Roman" panose="02020603050405020304"/>
                <a:ea typeface="宋体" pitchFamily="2" charset="-122"/>
              </a:rPr>
              <a:t>扩展</a:t>
            </a:r>
            <a:r>
              <a:rPr lang="zh-CN" altLang="en-US" sz="2000" b="1" dirty="0">
                <a:solidFill>
                  <a:srgbClr val="000000"/>
                </a:solidFill>
                <a:latin typeface="Times New Roman" panose="02020603050405020304"/>
                <a:ea typeface="宋体" pitchFamily="2" charset="-122"/>
              </a:rPr>
              <a:t>行动项</a:t>
            </a:r>
            <a:r>
              <a:rPr lang="zh-CN" altLang="zh-CN" sz="2000" b="0" i="0" strike="noStrike" spc="0" dirty="0">
                <a:solidFill>
                  <a:srgbClr val="000000"/>
                </a:solidFill>
                <a:latin typeface="Times New Roman" panose="02020603050405020304"/>
                <a:ea typeface="宋体" pitchFamily="2" charset="-122"/>
              </a:rPr>
              <a:t>：</a:t>
            </a:r>
          </a:p>
        </p:txBody>
      </p:sp>
      <p:graphicFrame>
        <p:nvGraphicFramePr>
          <p:cNvPr id="29" name="表格 1">
            <a:extLst>
              <a:ext uri="{FF2B5EF4-FFF2-40B4-BE49-F238E27FC236}">
                <a16:creationId xmlns:a16="http://schemas.microsoft.com/office/drawing/2014/main" id="{9E6913A1-AEAC-40D4-A8F9-26670E312CDF}"/>
              </a:ext>
            </a:extLst>
          </p:cNvPr>
          <p:cNvGraphicFramePr/>
          <p:nvPr>
            <p:extLst>
              <p:ext uri="{D42A27DB-BD31-4B8C-83A1-F6EECF244321}">
                <p14:modId xmlns:p14="http://schemas.microsoft.com/office/powerpoint/2010/main" val="3739961755"/>
              </p:ext>
            </p:extLst>
          </p:nvPr>
        </p:nvGraphicFramePr>
        <p:xfrm>
          <a:off x="994838" y="4192908"/>
          <a:ext cx="8994082" cy="1958340"/>
        </p:xfrm>
        <a:graphic>
          <a:graphicData uri="http://schemas.openxmlformats.org/drawingml/2006/table">
            <a:tbl>
              <a:tblPr firstRow="1" bandRow="1">
                <a:tableStyleId>{5C22544A-7EE6-4342-B048-85BDC9FD1C3A}</a:tableStyleId>
              </a:tblPr>
              <a:tblGrid>
                <a:gridCol w="5907624">
                  <a:extLst>
                    <a:ext uri="{9D8B030D-6E8A-4147-A177-3AD203B41FA5}">
                      <a16:colId xmlns:a16="http://schemas.microsoft.com/office/drawing/2014/main" val="20000"/>
                    </a:ext>
                  </a:extLst>
                </a:gridCol>
                <a:gridCol w="3086458">
                  <a:extLst>
                    <a:ext uri="{9D8B030D-6E8A-4147-A177-3AD203B41FA5}">
                      <a16:colId xmlns:a16="http://schemas.microsoft.com/office/drawing/2014/main" val="20001"/>
                    </a:ext>
                  </a:extLst>
                </a:gridCol>
              </a:tblGrid>
              <a:tr h="412750">
                <a:tc>
                  <a:txBody>
                    <a:bodyPr/>
                    <a:lstStyle/>
                    <a:p>
                      <a:pPr lvl="0" algn="ctr">
                        <a:buNone/>
                      </a:pPr>
                      <a:r>
                        <a:rPr lang="zh-CN" altLang="zh-CN" sz="1600" b="1" dirty="0">
                          <a:solidFill>
                            <a:srgbClr val="FF0000"/>
                          </a:solidFill>
                          <a:latin typeface="宋体" pitchFamily="2" charset="-122"/>
                          <a:ea typeface="宋体" pitchFamily="2" charset="-122"/>
                        </a:rPr>
                        <a:t>扩展</a:t>
                      </a:r>
                      <a:r>
                        <a:rPr lang="zh-CN" altLang="en-US" sz="1600" b="1" dirty="0">
                          <a:solidFill>
                            <a:srgbClr val="FF0000"/>
                          </a:solidFill>
                          <a:latin typeface="宋体" pitchFamily="2" charset="-122"/>
                          <a:ea typeface="宋体" pitchFamily="2" charset="-122"/>
                        </a:rPr>
                        <a:t>行动项</a:t>
                      </a:r>
                      <a:endParaRPr lang="zh-CN" altLang="zh-CN" sz="1600" b="1" dirty="0">
                        <a:solidFill>
                          <a:srgbClr val="FF0000"/>
                        </a:solidFill>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p>
                      <a:pPr lvl="0" algn="ctr">
                        <a:buNone/>
                      </a:pPr>
                      <a:r>
                        <a:rPr lang="zh-CN" altLang="zh-CN" sz="1600" dirty="0">
                          <a:latin typeface="宋体" pitchFamily="2" charset="-122"/>
                          <a:ea typeface="宋体" pitchFamily="2" charset="-122"/>
                        </a:rPr>
                        <a:t>完成情况</a:t>
                      </a:r>
                    </a:p>
                  </a:txBody>
                  <a:tcPr anchor="ct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extLst>
                  <a:ext uri="{0D108BD9-81ED-4DB2-BD59-A6C34878D82A}">
                    <a16:rowId xmlns:a16="http://schemas.microsoft.com/office/drawing/2014/main" val="10000"/>
                  </a:ext>
                </a:extLst>
              </a:tr>
              <a:tr h="431800">
                <a:tc>
                  <a:txBody>
                    <a:bodyPr/>
                    <a:lstStyle/>
                    <a:p>
                      <a:pPr lvl="0" algn="l">
                        <a:buNone/>
                      </a:pPr>
                      <a:r>
                        <a:rPr lang="zh-CN" altLang="zh-CN" sz="1600" dirty="0">
                          <a:latin typeface="宋体" pitchFamily="2" charset="-122"/>
                          <a:ea typeface="+mn-ea"/>
                        </a:rPr>
                        <a:t>【</a:t>
                      </a:r>
                      <a:r>
                        <a:rPr lang="zh-CN" altLang="en-US" sz="1600" dirty="0">
                          <a:latin typeface="宋体" pitchFamily="2" charset="-122"/>
                          <a:ea typeface="+mn-ea"/>
                        </a:rPr>
                        <a:t>扩展行动项 </a:t>
                      </a:r>
                      <a:r>
                        <a:rPr lang="en-US" altLang="zh-CN" sz="1600" dirty="0">
                          <a:latin typeface="宋体" pitchFamily="2" charset="-122"/>
                          <a:ea typeface="+mn-ea"/>
                        </a:rPr>
                        <a:t>1 </a:t>
                      </a:r>
                      <a:r>
                        <a:rPr lang="zh-CN" altLang="zh-CN" sz="1600" dirty="0">
                          <a:latin typeface="宋体" pitchFamily="2" charset="-122"/>
                          <a:ea typeface="+mn-ea"/>
                        </a:rPr>
                        <a:t>】</a:t>
                      </a:r>
                      <a:r>
                        <a:rPr lang="zh-CN" altLang="en-US" sz="1600" dirty="0"/>
                        <a:t>设计并实现实时系统下</a:t>
                      </a:r>
                      <a:r>
                        <a:rPr lang="zh-CN" altLang="en-US" sz="1600" b="1" dirty="0"/>
                        <a:t>面向资源的优先级排序算法</a:t>
                      </a:r>
                      <a:r>
                        <a:rPr lang="en-US" altLang="zh-CN" sz="1600" dirty="0"/>
                        <a:t>——</a:t>
                      </a:r>
                      <a:r>
                        <a:rPr lang="zh-CN" altLang="en-US" sz="1600" dirty="0"/>
                        <a:t>基于 </a:t>
                      </a:r>
                      <a:r>
                        <a:rPr lang="en-US" altLang="zh-CN" sz="1600" dirty="0"/>
                        <a:t>Slack </a:t>
                      </a:r>
                      <a:r>
                        <a:rPr lang="zh-CN" altLang="en-US" sz="1600" dirty="0"/>
                        <a:t>的优先级排序算法（</a:t>
                      </a:r>
                      <a:r>
                        <a:rPr lang="en-US" altLang="zh-CN" sz="1600" dirty="0"/>
                        <a:t>SPO</a:t>
                      </a:r>
                      <a:r>
                        <a:rPr lang="zh-CN" altLang="en-US" sz="1600" dirty="0"/>
                        <a:t>）</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38100" cap="flat" cmpd="sng">
                      <a:solidFill>
                        <a:schemeClr val="lt1"/>
                      </a:solidFill>
                      <a:prstDash val="solid"/>
                      <a:round/>
                      <a:headEnd type="none" w="med" len="med"/>
                      <a:tailEnd type="none" w="med" len="med"/>
                    </a:lnT>
                    <a:lnB w="12700" cmpd="sng">
                      <a:solidFill>
                        <a:schemeClr val="lt1"/>
                      </a:solidFill>
                    </a:lnB>
                    <a:solidFill>
                      <a:schemeClr val="accent1">
                        <a:tint val="40000"/>
                      </a:schemeClr>
                    </a:solidFill>
                  </a:tcPr>
                </a:tc>
                <a:tc>
                  <a:txBody>
                    <a:bodyPr/>
                    <a:lstStyle/>
                    <a:p>
                      <a:pPr lvl="0" algn="l">
                        <a:buNone/>
                      </a:pPr>
                      <a:r>
                        <a:rPr lang="zh-CN" altLang="zh-CN" sz="1600" dirty="0">
                          <a:latin typeface="宋体" pitchFamily="2" charset="-122"/>
                          <a:ea typeface="宋体" pitchFamily="2" charset="-122"/>
                        </a:rPr>
                        <a:t>基本完成（初赛、</a:t>
                      </a:r>
                      <a:r>
                        <a:rPr lang="zh-CN" altLang="zh-CN" sz="1600" b="1" dirty="0">
                          <a:solidFill>
                            <a:srgbClr val="FF0000"/>
                          </a:solidFill>
                          <a:latin typeface="宋体" pitchFamily="2" charset="-122"/>
                          <a:ea typeface="宋体" pitchFamily="2" charset="-122"/>
                        </a:rPr>
                        <a:t>决赛</a:t>
                      </a:r>
                      <a:r>
                        <a:rPr lang="zh-CN" altLang="zh-CN" sz="1600" dirty="0">
                          <a:latin typeface="宋体" pitchFamily="2" charset="-122"/>
                          <a:ea typeface="宋体" pitchFamily="2" charset="-122"/>
                        </a:rPr>
                        <a:t>工作）</a:t>
                      </a:r>
                    </a:p>
                  </a:txBody>
                  <a:tcPr anchor="ctr">
                    <a:lnL w="12700" cmpd="sng">
                      <a:solidFill>
                        <a:schemeClr val="lt1"/>
                      </a:solidFill>
                    </a:lnL>
                    <a:lnR w="12700" cmpd="sng">
                      <a:solidFill>
                        <a:schemeClr val="lt1"/>
                      </a:solidFill>
                    </a:lnR>
                    <a:lnT w="38100" cap="flat" cmpd="sng">
                      <a:solidFill>
                        <a:schemeClr val="lt1"/>
                      </a:solidFill>
                      <a:prstDash val="solid"/>
                      <a:round/>
                      <a:headEnd type="none" w="med" len="med"/>
                      <a:tailEnd type="none" w="med" len="med"/>
                    </a:lnT>
                    <a:lnB w="12700" cmpd="sng">
                      <a:solidFill>
                        <a:schemeClr val="lt1"/>
                      </a:solidFill>
                    </a:lnB>
                    <a:solidFill>
                      <a:schemeClr val="accent1">
                        <a:tint val="40000"/>
                      </a:schemeClr>
                    </a:solidFill>
                  </a:tcPr>
                </a:tc>
                <a:extLst>
                  <a:ext uri="{0D108BD9-81ED-4DB2-BD59-A6C34878D82A}">
                    <a16:rowId xmlns:a16="http://schemas.microsoft.com/office/drawing/2014/main" val="10001"/>
                  </a:ext>
                </a:extLst>
              </a:tr>
              <a:tr h="431800">
                <a:tc>
                  <a:txBody>
                    <a:bodyPr/>
                    <a:lstStyle/>
                    <a:p>
                      <a:pPr lvl="0" algn="l">
                        <a:buNone/>
                      </a:pPr>
                      <a:r>
                        <a:rPr lang="zh-CN" altLang="zh-CN" sz="1600" dirty="0">
                          <a:latin typeface="宋体" pitchFamily="2" charset="-122"/>
                          <a:ea typeface="+mn-ea"/>
                        </a:rPr>
                        <a:t>【</a:t>
                      </a:r>
                      <a:r>
                        <a:rPr lang="zh-CN" altLang="en-US" sz="1600" dirty="0">
                          <a:latin typeface="宋体" pitchFamily="2" charset="-122"/>
                          <a:ea typeface="+mn-ea"/>
                        </a:rPr>
                        <a:t>扩展行动项 </a:t>
                      </a:r>
                      <a:r>
                        <a:rPr lang="en-US" altLang="zh-CN" sz="1600" dirty="0">
                          <a:latin typeface="宋体" pitchFamily="2" charset="-122"/>
                          <a:ea typeface="+mn-ea"/>
                        </a:rPr>
                        <a:t>2 </a:t>
                      </a:r>
                      <a:r>
                        <a:rPr lang="zh-CN" altLang="zh-CN" sz="1600" dirty="0">
                          <a:latin typeface="宋体" pitchFamily="2" charset="-122"/>
                          <a:ea typeface="+mn-ea"/>
                        </a:rPr>
                        <a:t>】</a:t>
                      </a:r>
                      <a:r>
                        <a:rPr lang="zh-CN" altLang="en-US" sz="1600" dirty="0"/>
                        <a:t>设计并实现实时系统下考 虑自旋锁的资源感知任务分配机制 </a:t>
                      </a:r>
                      <a:r>
                        <a:rPr lang="en-US" altLang="zh-CN" sz="1600" dirty="0"/>
                        <a:t>RAF</a:t>
                      </a:r>
                      <a:endParaRPr lang="zh-CN" altLang="zh-CN" sz="1600" b="0" i="0" strike="noStrike" spc="0" dirty="0">
                        <a:solidFill>
                          <a:srgbClr val="000000"/>
                        </a:solidFill>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tc>
                  <a:txBody>
                    <a:bodyPr/>
                    <a:lstStyle/>
                    <a:p>
                      <a:pPr lvl="0" algn="l">
                        <a:buNone/>
                      </a:pPr>
                      <a:r>
                        <a:rPr lang="zh-CN" altLang="zh-CN" sz="1600" dirty="0">
                          <a:latin typeface="宋体" pitchFamily="2" charset="-122"/>
                          <a:ea typeface="宋体" pitchFamily="2" charset="-122"/>
                        </a:rPr>
                        <a:t>基本完成（初赛、</a:t>
                      </a:r>
                      <a:r>
                        <a:rPr lang="zh-CN" altLang="zh-CN" sz="1600" b="1" dirty="0">
                          <a:solidFill>
                            <a:srgbClr val="FF0000"/>
                          </a:solidFill>
                          <a:latin typeface="宋体" pitchFamily="2" charset="-122"/>
                          <a:ea typeface="宋体" pitchFamily="2" charset="-122"/>
                        </a:rPr>
                        <a:t>决赛</a:t>
                      </a:r>
                      <a:r>
                        <a:rPr lang="zh-CN" altLang="zh-CN" sz="1600" dirty="0">
                          <a:latin typeface="宋体" pitchFamily="2" charset="-122"/>
                          <a:ea typeface="宋体" pitchFamily="2" charset="-122"/>
                        </a:rPr>
                        <a:t>工作）</a:t>
                      </a: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extLst>
                  <a:ext uri="{0D108BD9-81ED-4DB2-BD59-A6C34878D82A}">
                    <a16:rowId xmlns:a16="http://schemas.microsoft.com/office/drawing/2014/main" val="10002"/>
                  </a:ext>
                </a:extLst>
              </a:tr>
              <a:tr h="387350">
                <a:tc>
                  <a:txBody>
                    <a:bodyPr/>
                    <a:lstStyle/>
                    <a:p>
                      <a:pPr lvl="0" algn="l">
                        <a:buNone/>
                      </a:pPr>
                      <a:r>
                        <a:rPr lang="zh-CN" altLang="zh-CN" sz="1600" dirty="0">
                          <a:latin typeface="宋体" pitchFamily="2" charset="-122"/>
                          <a:ea typeface="+mn-ea"/>
                        </a:rPr>
                        <a:t>【</a:t>
                      </a:r>
                      <a:r>
                        <a:rPr lang="zh-CN" altLang="en-US" sz="1600" dirty="0">
                          <a:latin typeface="宋体" pitchFamily="2" charset="-122"/>
                          <a:ea typeface="+mn-ea"/>
                        </a:rPr>
                        <a:t>扩展行动项 </a:t>
                      </a:r>
                      <a:r>
                        <a:rPr lang="en-US" altLang="zh-CN" sz="1600" dirty="0">
                          <a:latin typeface="宋体" pitchFamily="2" charset="-122"/>
                          <a:ea typeface="+mn-ea"/>
                        </a:rPr>
                        <a:t>3 </a:t>
                      </a:r>
                      <a:r>
                        <a:rPr lang="zh-CN" altLang="zh-CN" sz="1600" dirty="0">
                          <a:latin typeface="宋体" pitchFamily="2" charset="-122"/>
                          <a:ea typeface="+mn-ea"/>
                        </a:rPr>
                        <a:t>】</a:t>
                      </a:r>
                      <a:r>
                        <a:rPr lang="en-US" altLang="zh-CN" sz="1600" dirty="0" err="1"/>
                        <a:t>TACLeBench</a:t>
                      </a:r>
                      <a:r>
                        <a:rPr lang="en-US" altLang="zh-CN" sz="1600" dirty="0"/>
                        <a:t> </a:t>
                      </a:r>
                      <a:r>
                        <a:rPr lang="zh-CN" altLang="en-US" sz="1600" dirty="0"/>
                        <a:t>性能测试报告</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40000"/>
                      </a:schemeClr>
                    </a:solidFill>
                  </a:tcPr>
                </a:tc>
                <a:tc>
                  <a:txBody>
                    <a:bodyPr/>
                    <a:lstStyle/>
                    <a:p>
                      <a:pPr lvl="0" algn="l">
                        <a:buNone/>
                      </a:pPr>
                      <a:r>
                        <a:rPr lang="zh-CN" altLang="zh-CN" sz="1600" dirty="0">
                          <a:latin typeface="宋体" pitchFamily="2" charset="-122"/>
                          <a:ea typeface="宋体" pitchFamily="2" charset="-122"/>
                        </a:rPr>
                        <a:t>基本完成（</a:t>
                      </a:r>
                      <a:r>
                        <a:rPr lang="zh-CN" altLang="zh-CN" sz="1600" b="1" dirty="0">
                          <a:solidFill>
                            <a:srgbClr val="FF0000"/>
                          </a:solidFill>
                          <a:latin typeface="宋体" pitchFamily="2" charset="-122"/>
                          <a:ea typeface="宋体" pitchFamily="2" charset="-122"/>
                        </a:rPr>
                        <a:t>决赛</a:t>
                      </a:r>
                      <a:r>
                        <a:rPr lang="zh-CN" altLang="zh-CN" sz="1600" dirty="0">
                          <a:latin typeface="宋体" pitchFamily="2" charset="-122"/>
                          <a:ea typeface="宋体" pitchFamily="2" charset="-122"/>
                        </a:rPr>
                        <a:t>工作）</a:t>
                      </a: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4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项目介绍</a:t>
            </a:r>
          </a:p>
        </p:txBody>
      </p:sp>
      <p:grpSp>
        <p:nvGrpSpPr>
          <p:cNvPr id="3" name="组合 2"/>
          <p:cNvGrpSpPr/>
          <p:nvPr/>
        </p:nvGrpSpPr>
        <p:grpSpPr>
          <a:xfrm>
            <a:off x="2584397" y="179784"/>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84397" y="227083"/>
              <a:ext cx="208485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INTRODUCTION</a:t>
              </a:r>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 name="TextBox 3">
            <a:extLst>
              <a:ext uri="{FF2B5EF4-FFF2-40B4-BE49-F238E27FC236}">
                <a16:creationId xmlns:a16="http://schemas.microsoft.com/office/drawing/2014/main" id="{18D4EB2C-1716-49A7-AE32-98E053A23817}"/>
              </a:ext>
            </a:extLst>
          </p:cNvPr>
          <p:cNvSpPr txBox="1"/>
          <p:nvPr/>
        </p:nvSpPr>
        <p:spPr>
          <a:xfrm>
            <a:off x="301670" y="910917"/>
            <a:ext cx="4590853" cy="369332"/>
          </a:xfrm>
          <a:prstGeom prst="rect">
            <a:avLst/>
          </a:prstGeom>
          <a:noFill/>
        </p:spPr>
        <p:txBody>
          <a:bodyPr wrap="square" rtlCol="0">
            <a:spAutoFit/>
          </a:bodyPr>
          <a:lstStyle/>
          <a:p>
            <a:r>
              <a:rPr lang="zh-CN" altLang="en-US" b="1" dirty="0"/>
              <a:t>我们队伍在前期做了大量的相关调研：</a:t>
            </a:r>
          </a:p>
        </p:txBody>
      </p:sp>
      <p:pic>
        <p:nvPicPr>
          <p:cNvPr id="6" name="Picture 5">
            <a:extLst>
              <a:ext uri="{FF2B5EF4-FFF2-40B4-BE49-F238E27FC236}">
                <a16:creationId xmlns:a16="http://schemas.microsoft.com/office/drawing/2014/main" id="{BB33E686-3D74-4CE4-98B2-5A215B1D31FA}"/>
              </a:ext>
            </a:extLst>
          </p:cNvPr>
          <p:cNvPicPr>
            <a:picLocks noChangeAspect="1"/>
          </p:cNvPicPr>
          <p:nvPr/>
        </p:nvPicPr>
        <p:blipFill>
          <a:blip r:embed="rId4"/>
          <a:stretch>
            <a:fillRect/>
          </a:stretch>
        </p:blipFill>
        <p:spPr>
          <a:xfrm>
            <a:off x="8292389" y="2066802"/>
            <a:ext cx="3630748" cy="4272049"/>
          </a:xfrm>
          <a:prstGeom prst="rect">
            <a:avLst/>
          </a:prstGeom>
        </p:spPr>
      </p:pic>
      <p:pic>
        <p:nvPicPr>
          <p:cNvPr id="8" name="Picture 7">
            <a:extLst>
              <a:ext uri="{FF2B5EF4-FFF2-40B4-BE49-F238E27FC236}">
                <a16:creationId xmlns:a16="http://schemas.microsoft.com/office/drawing/2014/main" id="{5E735D4E-6D1B-4F9A-B235-23DFBEB25CBE}"/>
              </a:ext>
            </a:extLst>
          </p:cNvPr>
          <p:cNvPicPr>
            <a:picLocks noChangeAspect="1"/>
          </p:cNvPicPr>
          <p:nvPr/>
        </p:nvPicPr>
        <p:blipFill>
          <a:blip r:embed="rId5"/>
          <a:stretch>
            <a:fillRect/>
          </a:stretch>
        </p:blipFill>
        <p:spPr>
          <a:xfrm>
            <a:off x="8160237" y="1240302"/>
            <a:ext cx="3762900" cy="733527"/>
          </a:xfrm>
          <a:prstGeom prst="rect">
            <a:avLst/>
          </a:prstGeom>
        </p:spPr>
      </p:pic>
      <p:pic>
        <p:nvPicPr>
          <p:cNvPr id="16" name="Picture 15">
            <a:extLst>
              <a:ext uri="{FF2B5EF4-FFF2-40B4-BE49-F238E27FC236}">
                <a16:creationId xmlns:a16="http://schemas.microsoft.com/office/drawing/2014/main" id="{93ADE53A-2EDA-4911-AB21-609599656124}"/>
              </a:ext>
            </a:extLst>
          </p:cNvPr>
          <p:cNvPicPr>
            <a:picLocks noChangeAspect="1"/>
          </p:cNvPicPr>
          <p:nvPr/>
        </p:nvPicPr>
        <p:blipFill>
          <a:blip r:embed="rId6"/>
          <a:stretch>
            <a:fillRect/>
          </a:stretch>
        </p:blipFill>
        <p:spPr>
          <a:xfrm>
            <a:off x="3269133" y="4336797"/>
            <a:ext cx="4793517" cy="1984293"/>
          </a:xfrm>
          <a:prstGeom prst="rect">
            <a:avLst/>
          </a:prstGeom>
        </p:spPr>
      </p:pic>
      <p:graphicFrame>
        <p:nvGraphicFramePr>
          <p:cNvPr id="18" name="表格 1">
            <a:extLst>
              <a:ext uri="{FF2B5EF4-FFF2-40B4-BE49-F238E27FC236}">
                <a16:creationId xmlns:a16="http://schemas.microsoft.com/office/drawing/2014/main" id="{C6EEE281-3758-4442-B157-0AD57371C6F2}"/>
              </a:ext>
            </a:extLst>
          </p:cNvPr>
          <p:cNvGraphicFramePr/>
          <p:nvPr>
            <p:extLst>
              <p:ext uri="{D42A27DB-BD31-4B8C-83A1-F6EECF244321}">
                <p14:modId xmlns:p14="http://schemas.microsoft.com/office/powerpoint/2010/main" val="2810849710"/>
              </p:ext>
            </p:extLst>
          </p:nvPr>
        </p:nvGraphicFramePr>
        <p:xfrm>
          <a:off x="3610389" y="1495678"/>
          <a:ext cx="4094830" cy="2051050"/>
        </p:xfrm>
        <a:graphic>
          <a:graphicData uri="http://schemas.openxmlformats.org/drawingml/2006/table">
            <a:tbl>
              <a:tblPr firstRow="1" bandRow="1">
                <a:tableStyleId>{5C22544A-7EE6-4342-B048-85BDC9FD1C3A}</a:tableStyleId>
              </a:tblPr>
              <a:tblGrid>
                <a:gridCol w="3096285">
                  <a:extLst>
                    <a:ext uri="{9D8B030D-6E8A-4147-A177-3AD203B41FA5}">
                      <a16:colId xmlns:a16="http://schemas.microsoft.com/office/drawing/2014/main" val="20000"/>
                    </a:ext>
                  </a:extLst>
                </a:gridCol>
                <a:gridCol w="998545">
                  <a:extLst>
                    <a:ext uri="{9D8B030D-6E8A-4147-A177-3AD203B41FA5}">
                      <a16:colId xmlns:a16="http://schemas.microsoft.com/office/drawing/2014/main" val="20001"/>
                    </a:ext>
                  </a:extLst>
                </a:gridCol>
              </a:tblGrid>
              <a:tr h="412750">
                <a:tc>
                  <a:txBody>
                    <a:bodyPr/>
                    <a:lstStyle/>
                    <a:p>
                      <a:pPr lvl="0" algn="ctr">
                        <a:buNone/>
                      </a:pPr>
                      <a:r>
                        <a:rPr lang="zh-CN" altLang="en-US" sz="1600" b="1" dirty="0">
                          <a:solidFill>
                            <a:schemeClr val="bg1"/>
                          </a:solidFill>
                          <a:latin typeface="宋体" pitchFamily="2" charset="-122"/>
                          <a:ea typeface="宋体" pitchFamily="2" charset="-122"/>
                        </a:rPr>
                        <a:t>文档</a:t>
                      </a:r>
                      <a:endParaRPr lang="zh-CN" altLang="zh-CN" sz="1600" b="1" dirty="0">
                        <a:solidFill>
                          <a:schemeClr val="bg1"/>
                        </a:solidFill>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p>
                      <a:pPr lvl="0" algn="ctr">
                        <a:buNone/>
                      </a:pPr>
                      <a:r>
                        <a:rPr lang="zh-CN" altLang="en-US" sz="1600" dirty="0">
                          <a:latin typeface="宋体" pitchFamily="2" charset="-122"/>
                          <a:ea typeface="宋体" pitchFamily="2" charset="-122"/>
                        </a:rPr>
                        <a:t>文档量</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extLst>
                  <a:ext uri="{0D108BD9-81ED-4DB2-BD59-A6C34878D82A}">
                    <a16:rowId xmlns:a16="http://schemas.microsoft.com/office/drawing/2014/main" val="10000"/>
                  </a:ext>
                </a:extLst>
              </a:tr>
              <a:tr h="431800">
                <a:tc>
                  <a:txBody>
                    <a:bodyPr/>
                    <a:lstStyle/>
                    <a:p>
                      <a:pPr lvl="0" algn="l">
                        <a:buNone/>
                      </a:pPr>
                      <a:r>
                        <a:rPr lang="zh-CN" altLang="en-US" sz="1600" dirty="0">
                          <a:latin typeface="宋体" pitchFamily="2" charset="-122"/>
                          <a:ea typeface="+mn-ea"/>
                        </a:rPr>
                        <a:t>调研学习文档</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38100" cap="flat" cmpd="sng">
                      <a:solidFill>
                        <a:schemeClr val="lt1"/>
                      </a:solidFill>
                      <a:prstDash val="solid"/>
                      <a:round/>
                      <a:headEnd type="none" w="med" len="med"/>
                      <a:tailEnd type="none" w="med" len="med"/>
                    </a:lnT>
                    <a:lnB w="12700" cmpd="sng">
                      <a:solidFill>
                        <a:schemeClr val="lt1"/>
                      </a:solidFill>
                    </a:lnB>
                    <a:solidFill>
                      <a:schemeClr val="accent1">
                        <a:tint val="40000"/>
                      </a:schemeClr>
                    </a:solidFill>
                  </a:tcPr>
                </a:tc>
                <a:tc>
                  <a:txBody>
                    <a:bodyPr/>
                    <a:lstStyle/>
                    <a:p>
                      <a:pPr lvl="0" algn="l">
                        <a:buNone/>
                      </a:pPr>
                      <a:r>
                        <a:rPr lang="en-US" altLang="zh-CN" sz="1600" dirty="0">
                          <a:latin typeface="宋体" pitchFamily="2" charset="-122"/>
                          <a:ea typeface="宋体" pitchFamily="2" charset="-122"/>
                        </a:rPr>
                        <a:t>25195</a:t>
                      </a:r>
                      <a:r>
                        <a:rPr lang="zh-CN" altLang="en-US" sz="1600" dirty="0">
                          <a:latin typeface="宋体" pitchFamily="2" charset="-122"/>
                          <a:ea typeface="宋体" pitchFamily="2" charset="-122"/>
                        </a:rPr>
                        <a:t>字</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38100" cap="flat" cmpd="sng">
                      <a:solidFill>
                        <a:schemeClr val="lt1"/>
                      </a:solidFill>
                      <a:prstDash val="solid"/>
                      <a:round/>
                      <a:headEnd type="none" w="med" len="med"/>
                      <a:tailEnd type="none" w="med" len="med"/>
                    </a:lnT>
                    <a:lnB w="12700" cmpd="sng">
                      <a:solidFill>
                        <a:schemeClr val="lt1"/>
                      </a:solidFill>
                    </a:lnB>
                    <a:solidFill>
                      <a:schemeClr val="accent1">
                        <a:tint val="40000"/>
                      </a:schemeClr>
                    </a:solidFill>
                  </a:tcPr>
                </a:tc>
                <a:extLst>
                  <a:ext uri="{0D108BD9-81ED-4DB2-BD59-A6C34878D82A}">
                    <a16:rowId xmlns:a16="http://schemas.microsoft.com/office/drawing/2014/main" val="10001"/>
                  </a:ext>
                </a:extLst>
              </a:tr>
              <a:tr h="431800">
                <a:tc>
                  <a:txBody>
                    <a:bodyPr/>
                    <a:lstStyle/>
                    <a:p>
                      <a:pPr lvl="0" algn="l">
                        <a:buNone/>
                      </a:pPr>
                      <a:r>
                        <a:rPr lang="en-US" altLang="zh-CN" sz="1600" b="1" dirty="0" err="1">
                          <a:latin typeface="宋体" pitchFamily="2" charset="-122"/>
                          <a:ea typeface="+mn-ea"/>
                        </a:rPr>
                        <a:t>Yat</a:t>
                      </a:r>
                      <a:r>
                        <a:rPr lang="en-US" altLang="zh-CN" sz="1600" b="1" dirty="0">
                          <a:latin typeface="宋体" pitchFamily="2" charset="-122"/>
                          <a:ea typeface="+mn-ea"/>
                        </a:rPr>
                        <a:t>-Sched </a:t>
                      </a:r>
                      <a:r>
                        <a:rPr lang="zh-CN" altLang="en-US" sz="1600" b="1" dirty="0">
                          <a:latin typeface="宋体" pitchFamily="2" charset="-122"/>
                          <a:ea typeface="+mn-ea"/>
                        </a:rPr>
                        <a:t>设计开发文档</a:t>
                      </a:r>
                      <a:endParaRPr lang="zh-CN" altLang="zh-CN" sz="1600" b="1" i="0" strike="noStrike" spc="0" dirty="0">
                        <a:solidFill>
                          <a:srgbClr val="000000"/>
                        </a:solidFill>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tc>
                  <a:txBody>
                    <a:bodyPr/>
                    <a:lstStyle/>
                    <a:p>
                      <a:pPr lvl="0" algn="l">
                        <a:buNone/>
                      </a:pPr>
                      <a:r>
                        <a:rPr lang="en-US" altLang="zh-CN" sz="1600" dirty="0">
                          <a:latin typeface="宋体" pitchFamily="2" charset="-122"/>
                          <a:ea typeface="宋体" pitchFamily="2" charset="-122"/>
                        </a:rPr>
                        <a:t>130</a:t>
                      </a:r>
                      <a:r>
                        <a:rPr lang="zh-CN" altLang="en-US" sz="1600" dirty="0">
                          <a:latin typeface="宋体" pitchFamily="2" charset="-122"/>
                          <a:ea typeface="宋体" pitchFamily="2" charset="-122"/>
                        </a:rPr>
                        <a:t>页</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extLst>
                  <a:ext uri="{0D108BD9-81ED-4DB2-BD59-A6C34878D82A}">
                    <a16:rowId xmlns:a16="http://schemas.microsoft.com/office/drawing/2014/main" val="10002"/>
                  </a:ext>
                </a:extLst>
              </a:tr>
              <a:tr h="387350">
                <a:tc>
                  <a:txBody>
                    <a:bodyPr/>
                    <a:lstStyle/>
                    <a:p>
                      <a:pPr lvl="0" algn="l">
                        <a:buNone/>
                      </a:pPr>
                      <a:r>
                        <a:rPr lang="en-US" altLang="zh-CN" sz="1600" dirty="0" err="1">
                          <a:latin typeface="宋体" pitchFamily="2" charset="-122"/>
                          <a:ea typeface="宋体" pitchFamily="2" charset="-122"/>
                        </a:rPr>
                        <a:t>Yat</a:t>
                      </a:r>
                      <a:r>
                        <a:rPr lang="en-US" altLang="zh-CN" sz="1600" dirty="0">
                          <a:latin typeface="宋体" pitchFamily="2" charset="-122"/>
                          <a:ea typeface="宋体" pitchFamily="2" charset="-122"/>
                        </a:rPr>
                        <a:t>-Sched </a:t>
                      </a:r>
                      <a:r>
                        <a:rPr lang="zh-CN" altLang="en-US" sz="1600" dirty="0">
                          <a:latin typeface="宋体" pitchFamily="2" charset="-122"/>
                          <a:ea typeface="宋体" pitchFamily="2" charset="-122"/>
                        </a:rPr>
                        <a:t>环境搭建与测试手册</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hemeClr val="accent1">
                        <a:tint val="40000"/>
                      </a:schemeClr>
                    </a:solidFill>
                  </a:tcPr>
                </a:tc>
                <a:tc>
                  <a:txBody>
                    <a:bodyPr/>
                    <a:lstStyle/>
                    <a:p>
                      <a:pPr lvl="0" algn="l">
                        <a:buNone/>
                      </a:pPr>
                      <a:r>
                        <a:rPr lang="en-US" altLang="zh-CN" sz="1600" dirty="0">
                          <a:latin typeface="宋体" pitchFamily="2" charset="-122"/>
                          <a:ea typeface="宋体" pitchFamily="2" charset="-122"/>
                        </a:rPr>
                        <a:t>3763</a:t>
                      </a:r>
                      <a:r>
                        <a:rPr lang="zh-CN" altLang="en-US" sz="1600" dirty="0">
                          <a:latin typeface="宋体" pitchFamily="2" charset="-122"/>
                          <a:ea typeface="宋体" pitchFamily="2" charset="-122"/>
                        </a:rPr>
                        <a:t>字</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hemeClr val="accent1">
                        <a:tint val="40000"/>
                      </a:schemeClr>
                    </a:solidFill>
                  </a:tcPr>
                </a:tc>
                <a:extLst>
                  <a:ext uri="{0D108BD9-81ED-4DB2-BD59-A6C34878D82A}">
                    <a16:rowId xmlns:a16="http://schemas.microsoft.com/office/drawing/2014/main" val="10003"/>
                  </a:ext>
                </a:extLst>
              </a:tr>
              <a:tr h="387350">
                <a:tc>
                  <a:txBody>
                    <a:bodyPr/>
                    <a:lstStyle/>
                    <a:p>
                      <a:pPr lvl="0" algn="l">
                        <a:buNone/>
                      </a:pPr>
                      <a:r>
                        <a:rPr lang="zh-CN" altLang="en-US" sz="1600" dirty="0">
                          <a:latin typeface="宋体" pitchFamily="2" charset="-122"/>
                          <a:ea typeface="宋体" pitchFamily="2" charset="-122"/>
                        </a:rPr>
                        <a:t>其他</a:t>
                      </a:r>
                      <a:endParaRPr lang="zh-CN" altLang="zh-CN" sz="1600" dirty="0">
                        <a:latin typeface="宋体" pitchFamily="2" charset="-122"/>
                        <a:ea typeface="宋体" pitchFamily="2" charset="-122"/>
                      </a:endParaRPr>
                    </a:p>
                  </a:txBody>
                  <a:tcPr anchor="ct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mpd="sng">
                      <a:solidFill>
                        <a:schemeClr val="lt1"/>
                      </a:solidFill>
                    </a:lnB>
                    <a:solidFill>
                      <a:schemeClr val="accent1">
                        <a:tint val="40000"/>
                      </a:schemeClr>
                    </a:solidFill>
                  </a:tcPr>
                </a:tc>
                <a:tc>
                  <a:txBody>
                    <a:bodyPr/>
                    <a:lstStyle/>
                    <a:p>
                      <a:pPr lvl="0" algn="l">
                        <a:buNone/>
                      </a:pPr>
                      <a:r>
                        <a:rPr lang="en-US" altLang="zh-CN" sz="1600" dirty="0">
                          <a:latin typeface="宋体" pitchFamily="2" charset="-122"/>
                          <a:ea typeface="宋体" pitchFamily="2" charset="-122"/>
                        </a:rPr>
                        <a:t>…</a:t>
                      </a:r>
                      <a:endParaRPr lang="zh-CN" altLang="zh-CN" sz="1600" dirty="0">
                        <a:latin typeface="宋体" pitchFamily="2" charset="-122"/>
                        <a:ea typeface="宋体" pitchFamily="2" charset="-122"/>
                      </a:endParaRPr>
                    </a:p>
                  </a:txBody>
                  <a:tcPr anchor="ct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mpd="sng">
                      <a:solidFill>
                        <a:schemeClr val="lt1"/>
                      </a:solidFill>
                    </a:lnB>
                    <a:solidFill>
                      <a:schemeClr val="accent1">
                        <a:tint val="40000"/>
                      </a:schemeClr>
                    </a:solidFill>
                  </a:tcPr>
                </a:tc>
                <a:extLst>
                  <a:ext uri="{0D108BD9-81ED-4DB2-BD59-A6C34878D82A}">
                    <a16:rowId xmlns:a16="http://schemas.microsoft.com/office/drawing/2014/main" val="2694598294"/>
                  </a:ext>
                </a:extLst>
              </a:tr>
            </a:tbl>
          </a:graphicData>
        </a:graphic>
      </p:graphicFrame>
      <p:pic>
        <p:nvPicPr>
          <p:cNvPr id="19" name="Picture 18">
            <a:extLst>
              <a:ext uri="{FF2B5EF4-FFF2-40B4-BE49-F238E27FC236}">
                <a16:creationId xmlns:a16="http://schemas.microsoft.com/office/drawing/2014/main" id="{B3592BA3-CF0E-4313-BC27-FDC3CE640970}"/>
              </a:ext>
            </a:extLst>
          </p:cNvPr>
          <p:cNvPicPr>
            <a:picLocks noChangeAspect="1"/>
          </p:cNvPicPr>
          <p:nvPr/>
        </p:nvPicPr>
        <p:blipFill>
          <a:blip r:embed="rId7"/>
          <a:stretch>
            <a:fillRect/>
          </a:stretch>
        </p:blipFill>
        <p:spPr>
          <a:xfrm>
            <a:off x="253247" y="1514696"/>
            <a:ext cx="2524058" cy="3340108"/>
          </a:xfrm>
          <a:prstGeom prst="rect">
            <a:avLst/>
          </a:prstGeom>
        </p:spPr>
      </p:pic>
      <p:pic>
        <p:nvPicPr>
          <p:cNvPr id="21" name="Picture 20">
            <a:extLst>
              <a:ext uri="{FF2B5EF4-FFF2-40B4-BE49-F238E27FC236}">
                <a16:creationId xmlns:a16="http://schemas.microsoft.com/office/drawing/2014/main" id="{E9E2FDFC-794D-4CDD-A8FD-9A749E1052A2}"/>
              </a:ext>
            </a:extLst>
          </p:cNvPr>
          <p:cNvPicPr>
            <a:picLocks noChangeAspect="1"/>
          </p:cNvPicPr>
          <p:nvPr/>
        </p:nvPicPr>
        <p:blipFill>
          <a:blip r:embed="rId8"/>
          <a:stretch>
            <a:fillRect/>
          </a:stretch>
        </p:blipFill>
        <p:spPr>
          <a:xfrm>
            <a:off x="909223" y="2935996"/>
            <a:ext cx="2113996" cy="3102696"/>
          </a:xfrm>
          <a:prstGeom prst="rect">
            <a:avLst/>
          </a:prstGeom>
        </p:spPr>
      </p:pic>
      <p:sp>
        <p:nvSpPr>
          <p:cNvPr id="23" name="TextBox 22">
            <a:extLst>
              <a:ext uri="{FF2B5EF4-FFF2-40B4-BE49-F238E27FC236}">
                <a16:creationId xmlns:a16="http://schemas.microsoft.com/office/drawing/2014/main" id="{DAC4710D-364E-4E1D-9824-B0975A768EFE}"/>
              </a:ext>
            </a:extLst>
          </p:cNvPr>
          <p:cNvSpPr txBox="1"/>
          <p:nvPr/>
        </p:nvSpPr>
        <p:spPr>
          <a:xfrm>
            <a:off x="3252958" y="4013631"/>
            <a:ext cx="4590853" cy="646331"/>
          </a:xfrm>
          <a:prstGeom prst="rect">
            <a:avLst/>
          </a:prstGeom>
          <a:noFill/>
        </p:spPr>
        <p:txBody>
          <a:bodyPr wrap="square" rtlCol="0">
            <a:spAutoFit/>
          </a:bodyPr>
          <a:lstStyle/>
          <a:p>
            <a:r>
              <a:rPr lang="zh-CN" altLang="en-US" b="1" dirty="0"/>
              <a:t>我们开发的</a:t>
            </a:r>
            <a:r>
              <a:rPr lang="en-US" altLang="zh-CN" b="1" dirty="0" err="1"/>
              <a:t>Yat</a:t>
            </a:r>
            <a:r>
              <a:rPr lang="en-US" altLang="zh-CN" b="1" dirty="0"/>
              <a:t>-Sched</a:t>
            </a:r>
            <a:r>
              <a:rPr lang="zh-CN" altLang="en-US" b="1" dirty="0"/>
              <a:t>代码总行数已达到</a:t>
            </a:r>
            <a:r>
              <a:rPr lang="en-US" altLang="zh-CN" b="1" dirty="0"/>
              <a:t>3w+</a:t>
            </a:r>
            <a:r>
              <a:rPr lang="zh-CN" altLang="en-US" b="1" dirty="0"/>
              <a:t>：行：</a:t>
            </a:r>
          </a:p>
        </p:txBody>
      </p:sp>
    </p:spTree>
    <p:extLst>
      <p:ext uri="{BB962C8B-B14F-4D97-AF65-F5344CB8AC3E}">
        <p14:creationId xmlns:p14="http://schemas.microsoft.com/office/powerpoint/2010/main" val="228204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1" name="矩形 10"/>
          <p:cNvSpPr/>
          <p:nvPr/>
        </p:nvSpPr>
        <p:spPr>
          <a:xfrm>
            <a:off x="2857500" y="2686050"/>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6805"/>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3</a:t>
              </a:r>
            </a:p>
          </p:txBody>
        </p:sp>
      </p:grpSp>
      <p:sp>
        <p:nvSpPr>
          <p:cNvPr id="15" name="文本框 14"/>
          <p:cNvSpPr txBox="1"/>
          <p:nvPr/>
        </p:nvSpPr>
        <p:spPr>
          <a:xfrm>
            <a:off x="2950335" y="2982609"/>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总体架构</a:t>
            </a: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
        <p:nvSpPr>
          <p:cNvPr id="12" name="文本框 11"/>
          <p:cNvSpPr txBox="1"/>
          <p:nvPr/>
        </p:nvSpPr>
        <p:spPr>
          <a:xfrm>
            <a:off x="1407285" y="3740829"/>
            <a:ext cx="6097044" cy="369332"/>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OVERALL ARCHITECTURE</a:t>
            </a:r>
          </a:p>
        </p:txBody>
      </p:sp>
      <p:pic>
        <p:nvPicPr>
          <p:cNvPr id="16" name="图片 3">
            <a:extLst>
              <a:ext uri="{FF2B5EF4-FFF2-40B4-BE49-F238E27FC236}">
                <a16:creationId xmlns:a16="http://schemas.microsoft.com/office/drawing/2014/main" id="{58CA4B14-B27D-4C7E-B242-46497E903926}"/>
              </a:ext>
            </a:extLst>
          </p:cNvPr>
          <p:cNvPicPr>
            <a:picLocks noChangeAspect="1"/>
          </p:cNvPicPr>
          <p:nvPr/>
        </p:nvPicPr>
        <p:blipFill>
          <a:blip r:embed="rId5"/>
          <a:stretch>
            <a:fillRect/>
          </a:stretch>
        </p:blipFill>
        <p:spPr>
          <a:xfrm>
            <a:off x="7235956" y="248084"/>
            <a:ext cx="2311094" cy="510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总体架构</a:t>
            </a: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616547" y="239783"/>
              <a:ext cx="184722" cy="276995"/>
            </a:xfrm>
            <a:prstGeom prst="rect">
              <a:avLst/>
            </a:prstGeom>
          </p:spPr>
          <p:txBody>
            <a:bodyPr wrap="non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5" name="文本框 24"/>
          <p:cNvSpPr txBox="1"/>
          <p:nvPr/>
        </p:nvSpPr>
        <p:spPr>
          <a:xfrm>
            <a:off x="853106" y="195976"/>
            <a:ext cx="6469692" cy="369332"/>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OVERALL ARCHITECTURE</a:t>
            </a:r>
          </a:p>
        </p:txBody>
      </p:sp>
      <p:sp>
        <p:nvSpPr>
          <p:cNvPr id="125" name="Rectangle 124">
            <a:extLst>
              <a:ext uri="{FF2B5EF4-FFF2-40B4-BE49-F238E27FC236}">
                <a16:creationId xmlns:a16="http://schemas.microsoft.com/office/drawing/2014/main" id="{357D79BA-866D-4B4B-907E-721CDC03BBED}"/>
              </a:ext>
            </a:extLst>
          </p:cNvPr>
          <p:cNvSpPr/>
          <p:nvPr/>
        </p:nvSpPr>
        <p:spPr>
          <a:xfrm>
            <a:off x="5482611" y="1255814"/>
            <a:ext cx="5036132" cy="5362403"/>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panose="020B0503020204020204" pitchFamily="34" charset="-122"/>
              <a:cs typeface="+mn-cs"/>
            </a:endParaRPr>
          </a:p>
        </p:txBody>
      </p:sp>
      <p:sp>
        <p:nvSpPr>
          <p:cNvPr id="126" name="Rectangle 125">
            <a:extLst>
              <a:ext uri="{FF2B5EF4-FFF2-40B4-BE49-F238E27FC236}">
                <a16:creationId xmlns:a16="http://schemas.microsoft.com/office/drawing/2014/main" id="{6025ADF2-1AB4-4F36-8648-F7CB2E95C460}"/>
              </a:ext>
            </a:extLst>
          </p:cNvPr>
          <p:cNvSpPr/>
          <p:nvPr/>
        </p:nvSpPr>
        <p:spPr>
          <a:xfrm>
            <a:off x="5215224" y="2959628"/>
            <a:ext cx="609599" cy="2115068"/>
          </a:xfrm>
          <a:prstGeom prst="rec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系</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统</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调</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用</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接</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口</a:t>
            </a:r>
          </a:p>
        </p:txBody>
      </p:sp>
      <p:sp>
        <p:nvSpPr>
          <p:cNvPr id="127" name="Rectangle 126">
            <a:extLst>
              <a:ext uri="{FF2B5EF4-FFF2-40B4-BE49-F238E27FC236}">
                <a16:creationId xmlns:a16="http://schemas.microsoft.com/office/drawing/2014/main" id="{BB28B214-3209-4735-B560-F8CFB8D3BE4B}"/>
              </a:ext>
            </a:extLst>
          </p:cNvPr>
          <p:cNvSpPr/>
          <p:nvPr/>
        </p:nvSpPr>
        <p:spPr>
          <a:xfrm>
            <a:off x="7545328" y="1730448"/>
            <a:ext cx="2892135" cy="1059873"/>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panose="020B0503020204020204" pitchFamily="34" charset="-122"/>
              <a:cs typeface="+mn-cs"/>
            </a:endParaRPr>
          </a:p>
        </p:txBody>
      </p:sp>
      <p:sp>
        <p:nvSpPr>
          <p:cNvPr id="128" name="Rectangle 127">
            <a:extLst>
              <a:ext uri="{FF2B5EF4-FFF2-40B4-BE49-F238E27FC236}">
                <a16:creationId xmlns:a16="http://schemas.microsoft.com/office/drawing/2014/main" id="{01871578-988F-4A4D-BF5A-BE510E37F003}"/>
              </a:ext>
            </a:extLst>
          </p:cNvPr>
          <p:cNvSpPr/>
          <p:nvPr/>
        </p:nvSpPr>
        <p:spPr>
          <a:xfrm>
            <a:off x="5575903" y="5252854"/>
            <a:ext cx="4861560" cy="1300965"/>
          </a:xfrm>
          <a:prstGeom prst="rect">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panose="020B0503020204020204" pitchFamily="34" charset="-122"/>
              <a:cs typeface="+mn-cs"/>
            </a:endParaRPr>
          </a:p>
        </p:txBody>
      </p:sp>
      <p:sp>
        <p:nvSpPr>
          <p:cNvPr id="129" name="Rectangle 128">
            <a:extLst>
              <a:ext uri="{FF2B5EF4-FFF2-40B4-BE49-F238E27FC236}">
                <a16:creationId xmlns:a16="http://schemas.microsoft.com/office/drawing/2014/main" id="{8E5CE08A-BA8A-44C3-9B3D-BFE1E49AA160}"/>
              </a:ext>
            </a:extLst>
          </p:cNvPr>
          <p:cNvSpPr/>
          <p:nvPr/>
        </p:nvSpPr>
        <p:spPr>
          <a:xfrm>
            <a:off x="1839333" y="1253276"/>
            <a:ext cx="2378821" cy="5362403"/>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panose="020B0503020204020204" pitchFamily="34" charset="-122"/>
              <a:cs typeface="+mn-cs"/>
            </a:endParaRPr>
          </a:p>
        </p:txBody>
      </p:sp>
      <p:sp>
        <p:nvSpPr>
          <p:cNvPr id="130" name="TextBox 129">
            <a:extLst>
              <a:ext uri="{FF2B5EF4-FFF2-40B4-BE49-F238E27FC236}">
                <a16:creationId xmlns:a16="http://schemas.microsoft.com/office/drawing/2014/main" id="{8C09E7C7-06E1-4052-9DBE-BAC6C0275EBC}"/>
              </a:ext>
            </a:extLst>
          </p:cNvPr>
          <p:cNvSpPr txBox="1"/>
          <p:nvPr/>
        </p:nvSpPr>
        <p:spPr>
          <a:xfrm>
            <a:off x="1839333" y="1253276"/>
            <a:ext cx="2116050" cy="369332"/>
          </a:xfrm>
          <a:prstGeom prst="rect">
            <a:avLst/>
          </a:prstGeom>
          <a:noFill/>
        </p:spPr>
        <p:txBody>
          <a:bodyPr wrap="square" rtlCol="0">
            <a:spAutoFit/>
          </a:bodyPr>
          <a:lstStyle/>
          <a:p>
            <a:r>
              <a:rPr lang="zh-CN" altLang="en-US" b="1" dirty="0">
                <a:solidFill>
                  <a:srgbClr val="000000"/>
                </a:solidFill>
                <a:latin typeface="微软雅黑"/>
                <a:ea typeface="微软雅黑" panose="020B0503020204020204" pitchFamily="34" charset="-122"/>
              </a:rPr>
              <a:t>用户态 </a:t>
            </a:r>
            <a:r>
              <a:rPr lang="en-US" altLang="zh-CN" dirty="0" err="1">
                <a:solidFill>
                  <a:srgbClr val="000000"/>
                </a:solidFill>
                <a:latin typeface="微软雅黑"/>
                <a:ea typeface="微软雅黑" panose="020B0503020204020204" pitchFamily="34" charset="-122"/>
              </a:rPr>
              <a:t>yat_lib</a:t>
            </a:r>
            <a:endParaRPr lang="zh-CN" altLang="en-US" dirty="0">
              <a:solidFill>
                <a:srgbClr val="000000"/>
              </a:solidFill>
              <a:latin typeface="微软雅黑"/>
              <a:ea typeface="微软雅黑" panose="020B0503020204020204" pitchFamily="34" charset="-122"/>
            </a:endParaRPr>
          </a:p>
        </p:txBody>
      </p:sp>
      <p:sp>
        <p:nvSpPr>
          <p:cNvPr id="131" name="Arrow: Left-Right 130">
            <a:extLst>
              <a:ext uri="{FF2B5EF4-FFF2-40B4-BE49-F238E27FC236}">
                <a16:creationId xmlns:a16="http://schemas.microsoft.com/office/drawing/2014/main" id="{C5A5F8E0-9A64-4BAA-A347-F1B0ECE532D4}"/>
              </a:ext>
            </a:extLst>
          </p:cNvPr>
          <p:cNvSpPr/>
          <p:nvPr/>
        </p:nvSpPr>
        <p:spPr>
          <a:xfrm>
            <a:off x="4218154" y="3572075"/>
            <a:ext cx="997069" cy="44704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panose="020B0503020204020204" pitchFamily="34" charset="-122"/>
              <a:cs typeface="+mn-cs"/>
            </a:endParaRPr>
          </a:p>
        </p:txBody>
      </p:sp>
      <p:sp>
        <p:nvSpPr>
          <p:cNvPr id="132" name="Rectangle 131">
            <a:extLst>
              <a:ext uri="{FF2B5EF4-FFF2-40B4-BE49-F238E27FC236}">
                <a16:creationId xmlns:a16="http://schemas.microsoft.com/office/drawing/2014/main" id="{EFC9C9A8-626B-414B-A705-926DC51C2C18}"/>
              </a:ext>
            </a:extLst>
          </p:cNvPr>
          <p:cNvSpPr/>
          <p:nvPr/>
        </p:nvSpPr>
        <p:spPr>
          <a:xfrm>
            <a:off x="1886160" y="4313539"/>
            <a:ext cx="2280177" cy="224028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p:txBody>
      </p:sp>
      <p:sp>
        <p:nvSpPr>
          <p:cNvPr id="133" name="Rectangle 132">
            <a:extLst>
              <a:ext uri="{FF2B5EF4-FFF2-40B4-BE49-F238E27FC236}">
                <a16:creationId xmlns:a16="http://schemas.microsoft.com/office/drawing/2014/main" id="{A7D878BC-FD6C-43ED-BEF3-AFBD4B396208}"/>
              </a:ext>
            </a:extLst>
          </p:cNvPr>
          <p:cNvSpPr/>
          <p:nvPr/>
        </p:nvSpPr>
        <p:spPr>
          <a:xfrm>
            <a:off x="1949832" y="4646609"/>
            <a:ext cx="2106072" cy="83025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面向资源的</a:t>
            </a:r>
            <a:r>
              <a:rPr kumimoji="0" lang="zh-CN" altLang="en-US" sz="1200" b="1"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优先级排序</a:t>
            </a:r>
            <a:r>
              <a:rPr kumimoji="0" lang="zh-CN" altLang="en-US"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算法</a:t>
            </a:r>
            <a:endParaRPr kumimoji="0" lang="en-US" altLang="zh-CN"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SPO</a:t>
            </a:r>
            <a:endParaRPr kumimoji="0" lang="zh-CN" altLang="en-US" sz="18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p:txBody>
      </p:sp>
      <p:sp>
        <p:nvSpPr>
          <p:cNvPr id="134" name="Rectangle 133">
            <a:extLst>
              <a:ext uri="{FF2B5EF4-FFF2-40B4-BE49-F238E27FC236}">
                <a16:creationId xmlns:a16="http://schemas.microsoft.com/office/drawing/2014/main" id="{1F393EAD-6956-4B21-AEDC-B7D97F9A39EF}"/>
              </a:ext>
            </a:extLst>
          </p:cNvPr>
          <p:cNvSpPr/>
          <p:nvPr/>
        </p:nvSpPr>
        <p:spPr>
          <a:xfrm>
            <a:off x="1971658" y="5642289"/>
            <a:ext cx="2084245" cy="83025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考虑阻塞的</a:t>
            </a:r>
            <a:r>
              <a:rPr kumimoji="0" lang="zh-CN" altLang="en-US" sz="1200" b="1"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任务分配</a:t>
            </a:r>
            <a:r>
              <a:rPr kumimoji="0" lang="zh-CN" altLang="en-US"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机制</a:t>
            </a:r>
            <a:endParaRPr kumimoji="0" lang="en-US" altLang="zh-CN"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RAF</a:t>
            </a:r>
            <a:endParaRPr kumimoji="0" lang="zh-CN" altLang="en-US" sz="3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p:txBody>
      </p:sp>
      <p:sp>
        <p:nvSpPr>
          <p:cNvPr id="135" name="TextBox 134">
            <a:extLst>
              <a:ext uri="{FF2B5EF4-FFF2-40B4-BE49-F238E27FC236}">
                <a16:creationId xmlns:a16="http://schemas.microsoft.com/office/drawing/2014/main" id="{D5379D85-A297-41C5-990D-4ED715EB2236}"/>
              </a:ext>
            </a:extLst>
          </p:cNvPr>
          <p:cNvSpPr txBox="1"/>
          <p:nvPr/>
        </p:nvSpPr>
        <p:spPr>
          <a:xfrm>
            <a:off x="5575903" y="5289106"/>
            <a:ext cx="1793240" cy="307777"/>
          </a:xfrm>
          <a:prstGeom prst="rect">
            <a:avLst/>
          </a:prstGeom>
          <a:noFill/>
        </p:spPr>
        <p:txBody>
          <a:bodyPr wrap="square" rtlCol="0">
            <a:spAutoFit/>
          </a:bodyPr>
          <a:lstStyle/>
          <a:p>
            <a:r>
              <a:rPr lang="zh-CN" altLang="en-US" sz="1400" b="1" dirty="0">
                <a:solidFill>
                  <a:srgbClr val="000000"/>
                </a:solidFill>
                <a:latin typeface="微软雅黑"/>
                <a:ea typeface="微软雅黑" panose="020B0503020204020204" pitchFamily="34" charset="-122"/>
              </a:rPr>
              <a:t>底层数据结构</a:t>
            </a:r>
          </a:p>
        </p:txBody>
      </p:sp>
      <p:sp>
        <p:nvSpPr>
          <p:cNvPr id="136" name="TextBox 135">
            <a:extLst>
              <a:ext uri="{FF2B5EF4-FFF2-40B4-BE49-F238E27FC236}">
                <a16:creationId xmlns:a16="http://schemas.microsoft.com/office/drawing/2014/main" id="{67C214FA-274E-4A35-BD85-1287CBCCE57A}"/>
              </a:ext>
            </a:extLst>
          </p:cNvPr>
          <p:cNvSpPr txBox="1"/>
          <p:nvPr/>
        </p:nvSpPr>
        <p:spPr>
          <a:xfrm>
            <a:off x="7545328" y="1767679"/>
            <a:ext cx="1793240" cy="307777"/>
          </a:xfrm>
          <a:prstGeom prst="rect">
            <a:avLst/>
          </a:prstGeom>
          <a:noFill/>
        </p:spPr>
        <p:txBody>
          <a:bodyPr wrap="square" rtlCol="0">
            <a:spAutoFit/>
          </a:bodyPr>
          <a:lstStyle/>
          <a:p>
            <a:r>
              <a:rPr lang="zh-CN" altLang="en-US" sz="1400" b="1" dirty="0">
                <a:solidFill>
                  <a:srgbClr val="000000"/>
                </a:solidFill>
                <a:latin typeface="微软雅黑"/>
                <a:ea typeface="微软雅黑" panose="020B0503020204020204" pitchFamily="34" charset="-122"/>
              </a:rPr>
              <a:t>同步处理机制</a:t>
            </a:r>
          </a:p>
        </p:txBody>
      </p:sp>
      <p:sp>
        <p:nvSpPr>
          <p:cNvPr id="137" name="Rectangle 136">
            <a:extLst>
              <a:ext uri="{FF2B5EF4-FFF2-40B4-BE49-F238E27FC236}">
                <a16:creationId xmlns:a16="http://schemas.microsoft.com/office/drawing/2014/main" id="{DC4D2D8A-474F-4315-A58E-B9B218156319}"/>
              </a:ext>
            </a:extLst>
          </p:cNvPr>
          <p:cNvSpPr/>
          <p:nvPr/>
        </p:nvSpPr>
        <p:spPr>
          <a:xfrm>
            <a:off x="5672423" y="5596883"/>
            <a:ext cx="1408548" cy="860741"/>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Consolas" panose="020B0609020204030204" pitchFamily="49" charset="0"/>
                <a:ea typeface="微软雅黑" panose="020B0503020204020204" pitchFamily="34" charset="-122"/>
                <a:cs typeface="+mn-cs"/>
              </a:rPr>
              <a:t>bheap_node</a:t>
            </a:r>
            <a:r>
              <a:rPr kumimoji="0" lang="en-US" altLang="zh-CN" sz="1400" b="0" i="0" u="none" strike="noStrike" kern="0" cap="none" spc="0" normalizeH="0" baseline="0" noProof="0" dirty="0">
                <a:ln>
                  <a:noFill/>
                </a:ln>
                <a:solidFill>
                  <a:srgbClr val="FFFFFF"/>
                </a:solidFill>
                <a:effectLst/>
                <a:uLnTx/>
                <a:uFillTx/>
                <a:latin typeface="Consolas" panose="020B0609020204030204" pitchFamily="49" charset="0"/>
                <a:ea typeface="微软雅黑" panose="020B0503020204020204" pitchFamily="34" charset="-122"/>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FFFFFF"/>
                </a:solidFill>
                <a:effectLst/>
                <a:uLnTx/>
                <a:uFillTx/>
                <a:latin typeface="Consolas" panose="020B0609020204030204" pitchFamily="49" charset="0"/>
                <a:ea typeface="微软雅黑" panose="020B0503020204020204" pitchFamily="34" charset="-122"/>
                <a:cs typeface="+mn-cs"/>
              </a:rPr>
              <a:t>&amp;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Consolas" panose="020B0609020204030204" pitchFamily="49" charset="0"/>
                <a:ea typeface="微软雅黑" panose="020B0503020204020204" pitchFamily="34" charset="-122"/>
                <a:cs typeface="+mn-cs"/>
              </a:rPr>
              <a:t>bheap</a:t>
            </a:r>
            <a:endParaRPr kumimoji="0" lang="en-US" altLang="zh-CN" sz="1400" b="0" i="0" u="none" strike="noStrike" kern="0" cap="none" spc="0" normalizeH="0" baseline="0" noProof="0" dirty="0">
              <a:ln>
                <a:noFill/>
              </a:ln>
              <a:solidFill>
                <a:srgbClr val="FFFFFF"/>
              </a:solidFill>
              <a:effectLst/>
              <a:uLnTx/>
              <a:uFillTx/>
              <a:latin typeface="Consolas" panose="020B0609020204030204" pitchFamily="49" charset="0"/>
              <a:ea typeface="微软雅黑" panose="020B0503020204020204" pitchFamily="34" charset="-122"/>
              <a:cs typeface="+mn-cs"/>
            </a:endParaRPr>
          </a:p>
        </p:txBody>
      </p:sp>
      <p:sp>
        <p:nvSpPr>
          <p:cNvPr id="138" name="Rectangle 137">
            <a:extLst>
              <a:ext uri="{FF2B5EF4-FFF2-40B4-BE49-F238E27FC236}">
                <a16:creationId xmlns:a16="http://schemas.microsoft.com/office/drawing/2014/main" id="{CC5F1795-5D4D-4E6B-ACBA-885237A54B65}"/>
              </a:ext>
            </a:extLst>
          </p:cNvPr>
          <p:cNvSpPr/>
          <p:nvPr/>
        </p:nvSpPr>
        <p:spPr>
          <a:xfrm>
            <a:off x="7296402" y="5627132"/>
            <a:ext cx="1408549" cy="830492"/>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Consolas" panose="020B0609020204030204" pitchFamily="49" charset="0"/>
                <a:ea typeface="微软雅黑" panose="020B0503020204020204" pitchFamily="34" charset="-122"/>
                <a:cs typeface="+mn-cs"/>
              </a:rPr>
              <a:t>rt_domain_t</a:t>
            </a:r>
            <a:endParaRPr kumimoji="0" lang="zh-CN" altLang="en-US" sz="1400" b="0" i="0" u="none" strike="noStrike" kern="0" cap="none" spc="0" normalizeH="0" baseline="0" noProof="0" dirty="0">
              <a:ln>
                <a:noFill/>
              </a:ln>
              <a:solidFill>
                <a:srgbClr val="FFFFFF"/>
              </a:solidFill>
              <a:effectLst/>
              <a:uLnTx/>
              <a:uFillTx/>
              <a:latin typeface="Consolas" panose="020B0609020204030204" pitchFamily="49" charset="0"/>
              <a:ea typeface="微软雅黑" panose="020B0503020204020204" pitchFamily="34" charset="-122"/>
              <a:cs typeface="+mn-cs"/>
            </a:endParaRPr>
          </a:p>
        </p:txBody>
      </p:sp>
      <p:sp>
        <p:nvSpPr>
          <p:cNvPr id="139" name="Rectangle 138">
            <a:extLst>
              <a:ext uri="{FF2B5EF4-FFF2-40B4-BE49-F238E27FC236}">
                <a16:creationId xmlns:a16="http://schemas.microsoft.com/office/drawing/2014/main" id="{B3B5C3A3-CC23-44AC-9CAF-E6DAAC1CBE43}"/>
              </a:ext>
            </a:extLst>
          </p:cNvPr>
          <p:cNvSpPr/>
          <p:nvPr/>
        </p:nvSpPr>
        <p:spPr>
          <a:xfrm>
            <a:off x="8923623" y="5627132"/>
            <a:ext cx="1408549" cy="830492"/>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Consolas" panose="020B0609020204030204" pitchFamily="49" charset="0"/>
                <a:ea typeface="微软雅黑" panose="020B0503020204020204" pitchFamily="34" charset="-122"/>
                <a:cs typeface="+mn-cs"/>
              </a:rPr>
              <a:t>rt_param</a:t>
            </a:r>
            <a:endParaRPr kumimoji="0" lang="zh-CN" altLang="en-US" sz="1400" b="0" i="0" u="none" strike="noStrike" kern="0" cap="none" spc="0" normalizeH="0" baseline="0" noProof="0" dirty="0">
              <a:ln>
                <a:noFill/>
              </a:ln>
              <a:solidFill>
                <a:srgbClr val="FFFFFF"/>
              </a:solidFill>
              <a:effectLst/>
              <a:uLnTx/>
              <a:uFillTx/>
              <a:latin typeface="Consolas" panose="020B0609020204030204" pitchFamily="49" charset="0"/>
              <a:ea typeface="微软雅黑" panose="020B0503020204020204" pitchFamily="34" charset="-122"/>
              <a:cs typeface="+mn-cs"/>
            </a:endParaRPr>
          </a:p>
        </p:txBody>
      </p:sp>
      <p:sp>
        <p:nvSpPr>
          <p:cNvPr id="140" name="Rectangle 139">
            <a:extLst>
              <a:ext uri="{FF2B5EF4-FFF2-40B4-BE49-F238E27FC236}">
                <a16:creationId xmlns:a16="http://schemas.microsoft.com/office/drawing/2014/main" id="{78CC9ED0-5735-4002-AB01-16DCEC0CFA6E}"/>
              </a:ext>
            </a:extLst>
          </p:cNvPr>
          <p:cNvSpPr/>
          <p:nvPr/>
        </p:nvSpPr>
        <p:spPr>
          <a:xfrm>
            <a:off x="7641848" y="2092568"/>
            <a:ext cx="2712720" cy="610355"/>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多核互斥</a:t>
            </a:r>
            <a:r>
              <a:rPr kumimoji="0" lang="zh-CN" altLang="en-US" sz="1200" b="1"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资源共享</a:t>
            </a:r>
            <a:r>
              <a:rPr kumimoji="0" lang="zh-CN" altLang="en-US"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协议</a:t>
            </a:r>
            <a:endParaRPr kumimoji="0" lang="en-US" altLang="zh-CN" sz="12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MSRP</a:t>
            </a:r>
            <a:endParaRPr kumimoji="0" lang="zh-CN" altLang="en-US" sz="18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p:txBody>
      </p:sp>
      <p:sp>
        <p:nvSpPr>
          <p:cNvPr id="141" name="TextBox 140">
            <a:extLst>
              <a:ext uri="{FF2B5EF4-FFF2-40B4-BE49-F238E27FC236}">
                <a16:creationId xmlns:a16="http://schemas.microsoft.com/office/drawing/2014/main" id="{C345D8A9-223F-4E3D-A307-AA6EF3EAF8A9}"/>
              </a:ext>
            </a:extLst>
          </p:cNvPr>
          <p:cNvSpPr txBox="1"/>
          <p:nvPr/>
        </p:nvSpPr>
        <p:spPr>
          <a:xfrm>
            <a:off x="1886159" y="4302855"/>
            <a:ext cx="1793240" cy="307777"/>
          </a:xfrm>
          <a:prstGeom prst="rect">
            <a:avLst/>
          </a:prstGeom>
          <a:noFill/>
        </p:spPr>
        <p:txBody>
          <a:bodyPr wrap="square" rtlCol="0">
            <a:spAutoFit/>
          </a:bodyPr>
          <a:lstStyle/>
          <a:p>
            <a:r>
              <a:rPr lang="zh-CN" altLang="en-US" sz="1400" b="1" dirty="0">
                <a:solidFill>
                  <a:srgbClr val="000000"/>
                </a:solidFill>
                <a:latin typeface="微软雅黑"/>
                <a:ea typeface="微软雅黑" panose="020B0503020204020204" pitchFamily="34" charset="-122"/>
              </a:rPr>
              <a:t>调度算法</a:t>
            </a:r>
          </a:p>
        </p:txBody>
      </p:sp>
      <p:sp>
        <p:nvSpPr>
          <p:cNvPr id="142" name="TextBox 141">
            <a:extLst>
              <a:ext uri="{FF2B5EF4-FFF2-40B4-BE49-F238E27FC236}">
                <a16:creationId xmlns:a16="http://schemas.microsoft.com/office/drawing/2014/main" id="{0DEEE85D-5701-48C6-828B-6A62A0B35850}"/>
              </a:ext>
            </a:extLst>
          </p:cNvPr>
          <p:cNvSpPr txBox="1"/>
          <p:nvPr/>
        </p:nvSpPr>
        <p:spPr>
          <a:xfrm>
            <a:off x="5506398" y="1281521"/>
            <a:ext cx="2116050" cy="369332"/>
          </a:xfrm>
          <a:prstGeom prst="rect">
            <a:avLst/>
          </a:prstGeom>
          <a:noFill/>
        </p:spPr>
        <p:txBody>
          <a:bodyPr wrap="square" rtlCol="0">
            <a:spAutoFit/>
          </a:bodyPr>
          <a:lstStyle/>
          <a:p>
            <a:r>
              <a:rPr lang="zh-CN" altLang="en-US" b="1" dirty="0">
                <a:solidFill>
                  <a:srgbClr val="000000"/>
                </a:solidFill>
                <a:latin typeface="微软雅黑"/>
                <a:ea typeface="微软雅黑" panose="020B0503020204020204" pitchFamily="34" charset="-122"/>
              </a:rPr>
              <a:t>内核态 </a:t>
            </a:r>
            <a:r>
              <a:rPr lang="en-US" altLang="zh-CN" dirty="0" err="1">
                <a:solidFill>
                  <a:srgbClr val="000000"/>
                </a:solidFill>
                <a:latin typeface="微软雅黑"/>
                <a:ea typeface="微软雅黑" panose="020B0503020204020204" pitchFamily="34" charset="-122"/>
              </a:rPr>
              <a:t>yat_sched</a:t>
            </a:r>
            <a:endParaRPr lang="zh-CN" altLang="en-US" dirty="0">
              <a:solidFill>
                <a:srgbClr val="000000"/>
              </a:solidFill>
              <a:latin typeface="微软雅黑"/>
              <a:ea typeface="微软雅黑" panose="020B0503020204020204" pitchFamily="34" charset="-122"/>
            </a:endParaRPr>
          </a:p>
        </p:txBody>
      </p:sp>
      <p:sp>
        <p:nvSpPr>
          <p:cNvPr id="143" name="TextBox 142">
            <a:extLst>
              <a:ext uri="{FF2B5EF4-FFF2-40B4-BE49-F238E27FC236}">
                <a16:creationId xmlns:a16="http://schemas.microsoft.com/office/drawing/2014/main" id="{2AE86012-D501-4D84-8359-D658515DA69F}"/>
              </a:ext>
            </a:extLst>
          </p:cNvPr>
          <p:cNvSpPr txBox="1"/>
          <p:nvPr/>
        </p:nvSpPr>
        <p:spPr>
          <a:xfrm>
            <a:off x="5624857" y="5545810"/>
            <a:ext cx="740908" cy="338554"/>
          </a:xfrm>
          <a:prstGeom prst="rect">
            <a:avLst/>
          </a:prstGeom>
          <a:noFill/>
        </p:spPr>
        <p:txBody>
          <a:bodyPr wrap="none" rtlCol="0">
            <a:spAutoFit/>
          </a:bodyPr>
          <a:lstStyle/>
          <a:p>
            <a:r>
              <a:rPr lang="en-US" altLang="zh-CN" sz="1600" dirty="0">
                <a:solidFill>
                  <a:srgbClr val="44546A"/>
                </a:solidFill>
                <a:latin typeface="微软雅黑"/>
                <a:ea typeface="微软雅黑" panose="020B0503020204020204" pitchFamily="34" charset="-122"/>
              </a:rPr>
              <a:t>struct</a:t>
            </a:r>
            <a:endParaRPr lang="zh-CN" altLang="en-US" sz="1600" dirty="0">
              <a:solidFill>
                <a:srgbClr val="44546A"/>
              </a:solidFill>
              <a:latin typeface="微软雅黑"/>
              <a:ea typeface="微软雅黑" panose="020B0503020204020204" pitchFamily="34" charset="-122"/>
            </a:endParaRPr>
          </a:p>
        </p:txBody>
      </p:sp>
      <p:sp>
        <p:nvSpPr>
          <p:cNvPr id="144" name="TextBox 143">
            <a:extLst>
              <a:ext uri="{FF2B5EF4-FFF2-40B4-BE49-F238E27FC236}">
                <a16:creationId xmlns:a16="http://schemas.microsoft.com/office/drawing/2014/main" id="{FE1FF3CA-5FE4-40A2-B1A1-88F0957CE8E9}"/>
              </a:ext>
            </a:extLst>
          </p:cNvPr>
          <p:cNvSpPr txBox="1"/>
          <p:nvPr/>
        </p:nvSpPr>
        <p:spPr>
          <a:xfrm>
            <a:off x="7259768" y="5596883"/>
            <a:ext cx="740908" cy="338554"/>
          </a:xfrm>
          <a:prstGeom prst="rect">
            <a:avLst/>
          </a:prstGeom>
          <a:noFill/>
        </p:spPr>
        <p:txBody>
          <a:bodyPr wrap="none" rtlCol="0">
            <a:spAutoFit/>
          </a:bodyPr>
          <a:lstStyle/>
          <a:p>
            <a:r>
              <a:rPr lang="en-US" altLang="zh-CN" sz="1600" dirty="0">
                <a:solidFill>
                  <a:srgbClr val="44546A"/>
                </a:solidFill>
                <a:latin typeface="微软雅黑"/>
                <a:ea typeface="微软雅黑" panose="020B0503020204020204" pitchFamily="34" charset="-122"/>
              </a:rPr>
              <a:t>struct</a:t>
            </a:r>
            <a:endParaRPr lang="zh-CN" altLang="en-US" sz="1600" dirty="0">
              <a:solidFill>
                <a:srgbClr val="44546A"/>
              </a:solidFill>
              <a:latin typeface="微软雅黑"/>
              <a:ea typeface="微软雅黑" panose="020B0503020204020204" pitchFamily="34" charset="-122"/>
            </a:endParaRPr>
          </a:p>
        </p:txBody>
      </p:sp>
      <p:sp>
        <p:nvSpPr>
          <p:cNvPr id="145" name="TextBox 144">
            <a:extLst>
              <a:ext uri="{FF2B5EF4-FFF2-40B4-BE49-F238E27FC236}">
                <a16:creationId xmlns:a16="http://schemas.microsoft.com/office/drawing/2014/main" id="{B6641489-DD26-40B4-9636-170BE342E203}"/>
              </a:ext>
            </a:extLst>
          </p:cNvPr>
          <p:cNvSpPr txBox="1"/>
          <p:nvPr/>
        </p:nvSpPr>
        <p:spPr>
          <a:xfrm>
            <a:off x="8886989" y="5596883"/>
            <a:ext cx="740908" cy="338554"/>
          </a:xfrm>
          <a:prstGeom prst="rect">
            <a:avLst/>
          </a:prstGeom>
          <a:noFill/>
        </p:spPr>
        <p:txBody>
          <a:bodyPr wrap="none" rtlCol="0">
            <a:spAutoFit/>
          </a:bodyPr>
          <a:lstStyle/>
          <a:p>
            <a:r>
              <a:rPr lang="en-US" altLang="zh-CN" sz="1600" dirty="0">
                <a:solidFill>
                  <a:srgbClr val="44546A"/>
                </a:solidFill>
                <a:latin typeface="微软雅黑"/>
                <a:ea typeface="微软雅黑" panose="020B0503020204020204" pitchFamily="34" charset="-122"/>
              </a:rPr>
              <a:t>struct</a:t>
            </a:r>
            <a:endParaRPr lang="zh-CN" altLang="en-US" sz="1600" dirty="0">
              <a:solidFill>
                <a:srgbClr val="44546A"/>
              </a:solidFill>
              <a:latin typeface="微软雅黑"/>
              <a:ea typeface="微软雅黑" panose="020B0503020204020204" pitchFamily="34" charset="-122"/>
            </a:endParaRPr>
          </a:p>
        </p:txBody>
      </p:sp>
      <p:sp>
        <p:nvSpPr>
          <p:cNvPr id="146" name="Rectangle 145">
            <a:extLst>
              <a:ext uri="{FF2B5EF4-FFF2-40B4-BE49-F238E27FC236}">
                <a16:creationId xmlns:a16="http://schemas.microsoft.com/office/drawing/2014/main" id="{E4C3F20E-B3DE-4423-8F4C-4D040C083BE3}"/>
              </a:ext>
            </a:extLst>
          </p:cNvPr>
          <p:cNvSpPr/>
          <p:nvPr/>
        </p:nvSpPr>
        <p:spPr>
          <a:xfrm>
            <a:off x="5995311" y="2959627"/>
            <a:ext cx="4442152" cy="2115069"/>
          </a:xfrm>
          <a:prstGeom prst="rect">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panose="020B0503020204020204" pitchFamily="34" charset="-122"/>
              <a:cs typeface="+mn-cs"/>
            </a:endParaRPr>
          </a:p>
        </p:txBody>
      </p:sp>
      <p:sp>
        <p:nvSpPr>
          <p:cNvPr id="147" name="TextBox 146">
            <a:extLst>
              <a:ext uri="{FF2B5EF4-FFF2-40B4-BE49-F238E27FC236}">
                <a16:creationId xmlns:a16="http://schemas.microsoft.com/office/drawing/2014/main" id="{0239ABB2-D9BE-49EA-9581-59B282E8D978}"/>
              </a:ext>
            </a:extLst>
          </p:cNvPr>
          <p:cNvSpPr txBox="1"/>
          <p:nvPr/>
        </p:nvSpPr>
        <p:spPr>
          <a:xfrm>
            <a:off x="5995311" y="2987496"/>
            <a:ext cx="1793240" cy="307777"/>
          </a:xfrm>
          <a:prstGeom prst="rect">
            <a:avLst/>
          </a:prstGeom>
          <a:noFill/>
        </p:spPr>
        <p:txBody>
          <a:bodyPr wrap="square" rtlCol="0">
            <a:spAutoFit/>
          </a:bodyPr>
          <a:lstStyle/>
          <a:p>
            <a:r>
              <a:rPr lang="zh-CN" altLang="en-US" sz="1400" b="1" dirty="0">
                <a:solidFill>
                  <a:srgbClr val="000000"/>
                </a:solidFill>
                <a:latin typeface="微软雅黑"/>
                <a:ea typeface="微软雅黑" panose="020B0503020204020204" pitchFamily="34" charset="-122"/>
              </a:rPr>
              <a:t>调度类 </a:t>
            </a:r>
            <a:r>
              <a:rPr lang="en-US" altLang="zh-CN" sz="1400" dirty="0" err="1">
                <a:solidFill>
                  <a:srgbClr val="000000"/>
                </a:solidFill>
                <a:latin typeface="微软雅黑"/>
                <a:ea typeface="微软雅黑" panose="020B0503020204020204" pitchFamily="34" charset="-122"/>
              </a:rPr>
              <a:t>yat</a:t>
            </a:r>
            <a:endParaRPr lang="zh-CN" altLang="en-US" sz="1400" dirty="0">
              <a:solidFill>
                <a:srgbClr val="000000"/>
              </a:solidFill>
              <a:latin typeface="微软雅黑"/>
              <a:ea typeface="微软雅黑" panose="020B0503020204020204" pitchFamily="34" charset="-122"/>
            </a:endParaRPr>
          </a:p>
        </p:txBody>
      </p:sp>
      <p:sp>
        <p:nvSpPr>
          <p:cNvPr id="148" name="Rectangle 147">
            <a:extLst>
              <a:ext uri="{FF2B5EF4-FFF2-40B4-BE49-F238E27FC236}">
                <a16:creationId xmlns:a16="http://schemas.microsoft.com/office/drawing/2014/main" id="{8A8980B3-75D0-40CB-B821-CD5E8BD33E75}"/>
              </a:ext>
            </a:extLst>
          </p:cNvPr>
          <p:cNvSpPr/>
          <p:nvPr/>
        </p:nvSpPr>
        <p:spPr>
          <a:xfrm>
            <a:off x="6109303" y="3295273"/>
            <a:ext cx="487672" cy="167727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调</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度</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初</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始</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化</a:t>
            </a:r>
          </a:p>
        </p:txBody>
      </p:sp>
      <p:sp>
        <p:nvSpPr>
          <p:cNvPr id="149" name="Rectangle 148">
            <a:extLst>
              <a:ext uri="{FF2B5EF4-FFF2-40B4-BE49-F238E27FC236}">
                <a16:creationId xmlns:a16="http://schemas.microsoft.com/office/drawing/2014/main" id="{D97B8C55-CE56-4D46-8C36-52C9971EDED0}"/>
              </a:ext>
            </a:extLst>
          </p:cNvPr>
          <p:cNvSpPr/>
          <p:nvPr/>
        </p:nvSpPr>
        <p:spPr>
          <a:xfrm>
            <a:off x="7109675" y="3295273"/>
            <a:ext cx="1595276" cy="1000645"/>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调度</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schedule()</a:t>
            </a:r>
            <a:endParaRPr kumimoji="0" lang="zh-CN" altLang="en-US"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150" name="Rectangle 149">
            <a:extLst>
              <a:ext uri="{FF2B5EF4-FFF2-40B4-BE49-F238E27FC236}">
                <a16:creationId xmlns:a16="http://schemas.microsoft.com/office/drawing/2014/main" id="{33CA9F4E-4E53-4A8C-BE9E-639C5849055E}"/>
              </a:ext>
            </a:extLst>
          </p:cNvPr>
          <p:cNvSpPr/>
          <p:nvPr/>
        </p:nvSpPr>
        <p:spPr>
          <a:xfrm>
            <a:off x="7109675" y="4412657"/>
            <a:ext cx="1595276" cy="559893"/>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调度触发</a:t>
            </a:r>
            <a:endParaRPr kumimoji="0" lang="en-US" altLang="zh-CN"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schedule_tick</a:t>
            </a:r>
            <a:r>
              <a:rPr kumimoji="0" lang="en-US" altLang="zh-CN"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endParaRPr kumimoji="0" lang="zh-CN" altLang="en-US"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151" name="Arrow: Right 150">
            <a:extLst>
              <a:ext uri="{FF2B5EF4-FFF2-40B4-BE49-F238E27FC236}">
                <a16:creationId xmlns:a16="http://schemas.microsoft.com/office/drawing/2014/main" id="{367BB8B6-3D58-458A-B52B-BF4AAEE5F726}"/>
              </a:ext>
            </a:extLst>
          </p:cNvPr>
          <p:cNvSpPr/>
          <p:nvPr/>
        </p:nvSpPr>
        <p:spPr>
          <a:xfrm>
            <a:off x="6596975" y="3688906"/>
            <a:ext cx="512700" cy="30777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panose="020B0503020204020204" pitchFamily="34" charset="-122"/>
              <a:cs typeface="+mn-cs"/>
            </a:endParaRPr>
          </a:p>
        </p:txBody>
      </p:sp>
      <p:sp>
        <p:nvSpPr>
          <p:cNvPr id="152" name="Arrow: Right 151">
            <a:extLst>
              <a:ext uri="{FF2B5EF4-FFF2-40B4-BE49-F238E27FC236}">
                <a16:creationId xmlns:a16="http://schemas.microsoft.com/office/drawing/2014/main" id="{FDBB689E-E491-434E-97E9-F4645556BDD4}"/>
              </a:ext>
            </a:extLst>
          </p:cNvPr>
          <p:cNvSpPr/>
          <p:nvPr/>
        </p:nvSpPr>
        <p:spPr>
          <a:xfrm>
            <a:off x="6596975" y="4572865"/>
            <a:ext cx="512700" cy="30777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panose="020B0503020204020204" pitchFamily="34" charset="-122"/>
              <a:cs typeface="+mn-cs"/>
            </a:endParaRPr>
          </a:p>
        </p:txBody>
      </p:sp>
      <p:sp>
        <p:nvSpPr>
          <p:cNvPr id="153" name="Rectangle 152">
            <a:extLst>
              <a:ext uri="{FF2B5EF4-FFF2-40B4-BE49-F238E27FC236}">
                <a16:creationId xmlns:a16="http://schemas.microsoft.com/office/drawing/2014/main" id="{3965956F-6A60-4C1B-B754-50292DF8BCE8}"/>
              </a:ext>
            </a:extLst>
          </p:cNvPr>
          <p:cNvSpPr/>
          <p:nvPr/>
        </p:nvSpPr>
        <p:spPr>
          <a:xfrm>
            <a:off x="9116734" y="3293009"/>
            <a:ext cx="1212583" cy="167727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task_new</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admit_task</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task_block</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task_wake_up</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task_exit</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complete_job</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p:txBody>
      </p:sp>
      <p:sp>
        <p:nvSpPr>
          <p:cNvPr id="154" name="TextBox 153">
            <a:extLst>
              <a:ext uri="{FF2B5EF4-FFF2-40B4-BE49-F238E27FC236}">
                <a16:creationId xmlns:a16="http://schemas.microsoft.com/office/drawing/2014/main" id="{6F7606AF-7AA1-46C6-A057-3EC90F10AD77}"/>
              </a:ext>
            </a:extLst>
          </p:cNvPr>
          <p:cNvSpPr txBox="1"/>
          <p:nvPr/>
        </p:nvSpPr>
        <p:spPr>
          <a:xfrm>
            <a:off x="9116734" y="3318261"/>
            <a:ext cx="1005403" cy="338554"/>
          </a:xfrm>
          <a:prstGeom prst="rect">
            <a:avLst/>
          </a:prstGeom>
          <a:noFill/>
        </p:spPr>
        <p:txBody>
          <a:bodyPr wrap="none" rtlCol="0">
            <a:spAutoFit/>
          </a:bodyPr>
          <a:lstStyle/>
          <a:p>
            <a:r>
              <a:rPr lang="zh-CN" altLang="en-US" sz="1600" b="1" dirty="0">
                <a:solidFill>
                  <a:srgbClr val="44546A"/>
                </a:solidFill>
                <a:latin typeface="微软雅黑"/>
                <a:ea typeface="微软雅黑" panose="020B0503020204020204" pitchFamily="34" charset="-122"/>
              </a:rPr>
              <a:t>任务处理</a:t>
            </a:r>
          </a:p>
        </p:txBody>
      </p:sp>
      <p:sp>
        <p:nvSpPr>
          <p:cNvPr id="155" name="Arrow: Left 154">
            <a:extLst>
              <a:ext uri="{FF2B5EF4-FFF2-40B4-BE49-F238E27FC236}">
                <a16:creationId xmlns:a16="http://schemas.microsoft.com/office/drawing/2014/main" id="{AD8FB91B-CA38-4B19-830E-EACB488816D8}"/>
              </a:ext>
            </a:extLst>
          </p:cNvPr>
          <p:cNvSpPr/>
          <p:nvPr/>
        </p:nvSpPr>
        <p:spPr>
          <a:xfrm>
            <a:off x="8704951" y="3688906"/>
            <a:ext cx="411783" cy="301291"/>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panose="020B0503020204020204" pitchFamily="34" charset="-122"/>
              <a:cs typeface="+mn-cs"/>
            </a:endParaRPr>
          </a:p>
        </p:txBody>
      </p:sp>
      <p:sp>
        <p:nvSpPr>
          <p:cNvPr id="156" name="Arrow: Left 155">
            <a:extLst>
              <a:ext uri="{FF2B5EF4-FFF2-40B4-BE49-F238E27FC236}">
                <a16:creationId xmlns:a16="http://schemas.microsoft.com/office/drawing/2014/main" id="{69F3EAEB-75D5-407A-BC0B-842680A26A18}"/>
              </a:ext>
            </a:extLst>
          </p:cNvPr>
          <p:cNvSpPr/>
          <p:nvPr/>
        </p:nvSpPr>
        <p:spPr>
          <a:xfrm>
            <a:off x="8704951" y="4572865"/>
            <a:ext cx="411783" cy="30777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panose="020B0503020204020204" pitchFamily="34" charset="-122"/>
              <a:cs typeface="+mn-cs"/>
            </a:endParaRPr>
          </a:p>
        </p:txBody>
      </p:sp>
      <p:sp>
        <p:nvSpPr>
          <p:cNvPr id="157" name="Rectangle 156">
            <a:extLst>
              <a:ext uri="{FF2B5EF4-FFF2-40B4-BE49-F238E27FC236}">
                <a16:creationId xmlns:a16="http://schemas.microsoft.com/office/drawing/2014/main" id="{BDB849CD-702A-42B3-A261-6B9438262190}"/>
              </a:ext>
            </a:extLst>
          </p:cNvPr>
          <p:cNvSpPr/>
          <p:nvPr/>
        </p:nvSpPr>
        <p:spPr>
          <a:xfrm>
            <a:off x="5215223" y="1730448"/>
            <a:ext cx="2091653" cy="1059873"/>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p:txBody>
      </p:sp>
      <p:sp>
        <p:nvSpPr>
          <p:cNvPr id="158" name="TextBox 157">
            <a:extLst>
              <a:ext uri="{FF2B5EF4-FFF2-40B4-BE49-F238E27FC236}">
                <a16:creationId xmlns:a16="http://schemas.microsoft.com/office/drawing/2014/main" id="{DDD734E4-408E-4687-BC66-1C3747C09E8B}"/>
              </a:ext>
            </a:extLst>
          </p:cNvPr>
          <p:cNvSpPr txBox="1"/>
          <p:nvPr/>
        </p:nvSpPr>
        <p:spPr>
          <a:xfrm>
            <a:off x="5215223" y="1767679"/>
            <a:ext cx="1793240" cy="307777"/>
          </a:xfrm>
          <a:prstGeom prst="rect">
            <a:avLst/>
          </a:prstGeom>
          <a:noFill/>
        </p:spPr>
        <p:txBody>
          <a:bodyPr wrap="square" rtlCol="0">
            <a:spAutoFit/>
          </a:bodyPr>
          <a:lstStyle/>
          <a:p>
            <a:r>
              <a:rPr lang="zh-CN" altLang="en-US" sz="1400" b="1" dirty="0">
                <a:solidFill>
                  <a:srgbClr val="000000"/>
                </a:solidFill>
                <a:latin typeface="微软雅黑"/>
                <a:ea typeface="微软雅黑" panose="020B0503020204020204" pitchFamily="34" charset="-122"/>
              </a:rPr>
              <a:t>调度跟踪 </a:t>
            </a:r>
            <a:r>
              <a:rPr lang="en-US" altLang="zh-CN" sz="1400" dirty="0" err="1">
                <a:solidFill>
                  <a:srgbClr val="000000"/>
                </a:solidFill>
                <a:latin typeface="微软雅黑"/>
                <a:ea typeface="微软雅黑" panose="020B0503020204020204" pitchFamily="34" charset="-122"/>
              </a:rPr>
              <a:t>yat_trace</a:t>
            </a:r>
            <a:endParaRPr lang="zh-CN" altLang="en-US" sz="1400" dirty="0">
              <a:solidFill>
                <a:srgbClr val="000000"/>
              </a:solidFill>
              <a:latin typeface="微软雅黑"/>
              <a:ea typeface="微软雅黑" panose="020B0503020204020204" pitchFamily="34" charset="-122"/>
            </a:endParaRPr>
          </a:p>
        </p:txBody>
      </p:sp>
      <p:sp>
        <p:nvSpPr>
          <p:cNvPr id="159" name="Rectangle 158">
            <a:extLst>
              <a:ext uri="{FF2B5EF4-FFF2-40B4-BE49-F238E27FC236}">
                <a16:creationId xmlns:a16="http://schemas.microsoft.com/office/drawing/2014/main" id="{DE026CCC-382B-4940-91DA-F0AF7694A12B}"/>
              </a:ext>
            </a:extLst>
          </p:cNvPr>
          <p:cNvSpPr/>
          <p:nvPr/>
        </p:nvSpPr>
        <p:spPr>
          <a:xfrm>
            <a:off x="5316823" y="2092568"/>
            <a:ext cx="1792852" cy="629445"/>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sched_trace</a:t>
            </a:r>
            <a:endParaRPr kumimoji="0" lang="zh-CN" altLang="en-US"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160" name="TextBox 159">
            <a:extLst>
              <a:ext uri="{FF2B5EF4-FFF2-40B4-BE49-F238E27FC236}">
                <a16:creationId xmlns:a16="http://schemas.microsoft.com/office/drawing/2014/main" id="{89C4EEA1-0F94-4832-94EE-E5A2BA265A13}"/>
              </a:ext>
            </a:extLst>
          </p:cNvPr>
          <p:cNvSpPr txBox="1"/>
          <p:nvPr/>
        </p:nvSpPr>
        <p:spPr>
          <a:xfrm>
            <a:off x="5302539" y="2099725"/>
            <a:ext cx="1261884" cy="307777"/>
          </a:xfrm>
          <a:prstGeom prst="rect">
            <a:avLst/>
          </a:prstGeom>
          <a:noFill/>
        </p:spPr>
        <p:txBody>
          <a:bodyPr wrap="none" rtlCol="0">
            <a:spAutoFit/>
          </a:bodyPr>
          <a:lstStyle/>
          <a:p>
            <a:r>
              <a:rPr lang="zh-CN" altLang="en-US" sz="1400" dirty="0">
                <a:solidFill>
                  <a:srgbClr val="44546A"/>
                </a:solidFill>
                <a:latin typeface="微软雅黑"/>
                <a:ea typeface="微软雅黑" panose="020B0503020204020204" pitchFamily="34" charset="-122"/>
              </a:rPr>
              <a:t>调度事件记录</a:t>
            </a:r>
          </a:p>
        </p:txBody>
      </p:sp>
      <p:sp>
        <p:nvSpPr>
          <p:cNvPr id="161" name="Rectangle 160">
            <a:extLst>
              <a:ext uri="{FF2B5EF4-FFF2-40B4-BE49-F238E27FC236}">
                <a16:creationId xmlns:a16="http://schemas.microsoft.com/office/drawing/2014/main" id="{FA9DCC41-C4A6-45F2-B47B-9B790FCAF4B8}"/>
              </a:ext>
            </a:extLst>
          </p:cNvPr>
          <p:cNvSpPr/>
          <p:nvPr/>
        </p:nvSpPr>
        <p:spPr>
          <a:xfrm>
            <a:off x="1881260" y="3070981"/>
            <a:ext cx="2280177" cy="1121052"/>
          </a:xfrm>
          <a:prstGeom prst="rect">
            <a:avLst/>
          </a:prstGeom>
          <a:solidFill>
            <a:srgbClr val="FFC00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panose="020B0503020204020204" pitchFamily="34" charset="-122"/>
              <a:cs typeface="+mn-cs"/>
            </a:endParaRPr>
          </a:p>
        </p:txBody>
      </p:sp>
      <p:sp>
        <p:nvSpPr>
          <p:cNvPr id="162" name="TextBox 161">
            <a:extLst>
              <a:ext uri="{FF2B5EF4-FFF2-40B4-BE49-F238E27FC236}">
                <a16:creationId xmlns:a16="http://schemas.microsoft.com/office/drawing/2014/main" id="{6151E4B8-9A68-4A28-92B6-BFBADAB303B3}"/>
              </a:ext>
            </a:extLst>
          </p:cNvPr>
          <p:cNvSpPr txBox="1"/>
          <p:nvPr/>
        </p:nvSpPr>
        <p:spPr>
          <a:xfrm>
            <a:off x="1881259" y="3060296"/>
            <a:ext cx="1793240" cy="307777"/>
          </a:xfrm>
          <a:prstGeom prst="rect">
            <a:avLst/>
          </a:prstGeom>
          <a:noFill/>
        </p:spPr>
        <p:txBody>
          <a:bodyPr wrap="square" rtlCol="0">
            <a:spAutoFit/>
          </a:bodyPr>
          <a:lstStyle/>
          <a:p>
            <a:r>
              <a:rPr lang="zh-CN" altLang="en-US" sz="1400" b="1" dirty="0">
                <a:solidFill>
                  <a:srgbClr val="000000"/>
                </a:solidFill>
                <a:latin typeface="微软雅黑"/>
                <a:ea typeface="微软雅黑" panose="020B0503020204020204" pitchFamily="34" charset="-122"/>
              </a:rPr>
              <a:t>自定义任务</a:t>
            </a:r>
          </a:p>
        </p:txBody>
      </p:sp>
      <p:sp>
        <p:nvSpPr>
          <p:cNvPr id="163" name="Rectangle 162">
            <a:extLst>
              <a:ext uri="{FF2B5EF4-FFF2-40B4-BE49-F238E27FC236}">
                <a16:creationId xmlns:a16="http://schemas.microsoft.com/office/drawing/2014/main" id="{1A7FFDE9-2003-4DEC-9936-C18ABF8E4450}"/>
              </a:ext>
            </a:extLst>
          </p:cNvPr>
          <p:cNvSpPr/>
          <p:nvPr/>
        </p:nvSpPr>
        <p:spPr>
          <a:xfrm>
            <a:off x="2009287" y="3414945"/>
            <a:ext cx="937323" cy="640162"/>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单线程</a:t>
            </a:r>
          </a:p>
        </p:txBody>
      </p:sp>
      <p:sp>
        <p:nvSpPr>
          <p:cNvPr id="164" name="Rectangle 163">
            <a:extLst>
              <a:ext uri="{FF2B5EF4-FFF2-40B4-BE49-F238E27FC236}">
                <a16:creationId xmlns:a16="http://schemas.microsoft.com/office/drawing/2014/main" id="{45A132C7-DF8B-40CD-88D7-EE3523573790}"/>
              </a:ext>
            </a:extLst>
          </p:cNvPr>
          <p:cNvSpPr/>
          <p:nvPr/>
        </p:nvSpPr>
        <p:spPr>
          <a:xfrm>
            <a:off x="3085401" y="3423028"/>
            <a:ext cx="937323" cy="640162"/>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rPr>
              <a:t>多线程</a:t>
            </a:r>
          </a:p>
        </p:txBody>
      </p:sp>
      <p:sp>
        <p:nvSpPr>
          <p:cNvPr id="165" name="Rectangle 164">
            <a:extLst>
              <a:ext uri="{FF2B5EF4-FFF2-40B4-BE49-F238E27FC236}">
                <a16:creationId xmlns:a16="http://schemas.microsoft.com/office/drawing/2014/main" id="{031C7F70-0ACB-4E98-A5BB-B7C4C9486C7A}"/>
              </a:ext>
            </a:extLst>
          </p:cNvPr>
          <p:cNvSpPr/>
          <p:nvPr/>
        </p:nvSpPr>
        <p:spPr>
          <a:xfrm>
            <a:off x="1886208" y="1730447"/>
            <a:ext cx="2280177" cy="1229179"/>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微软雅黑"/>
              <a:ea typeface="微软雅黑" panose="020B0503020204020204" pitchFamily="34" charset="-122"/>
              <a:cs typeface="+mn-cs"/>
            </a:endParaRPr>
          </a:p>
        </p:txBody>
      </p:sp>
      <p:sp>
        <p:nvSpPr>
          <p:cNvPr id="166" name="TextBox 165">
            <a:extLst>
              <a:ext uri="{FF2B5EF4-FFF2-40B4-BE49-F238E27FC236}">
                <a16:creationId xmlns:a16="http://schemas.microsoft.com/office/drawing/2014/main" id="{5CF44383-75B7-4ED1-8064-C90401D9FE8B}"/>
              </a:ext>
            </a:extLst>
          </p:cNvPr>
          <p:cNvSpPr txBox="1"/>
          <p:nvPr/>
        </p:nvSpPr>
        <p:spPr>
          <a:xfrm>
            <a:off x="1881259" y="1762150"/>
            <a:ext cx="1793240" cy="307777"/>
          </a:xfrm>
          <a:prstGeom prst="rect">
            <a:avLst/>
          </a:prstGeom>
          <a:noFill/>
        </p:spPr>
        <p:txBody>
          <a:bodyPr wrap="square" rtlCol="0">
            <a:spAutoFit/>
          </a:bodyPr>
          <a:lstStyle/>
          <a:p>
            <a:r>
              <a:rPr lang="zh-CN" altLang="en-US" sz="1400" b="1" dirty="0">
                <a:solidFill>
                  <a:srgbClr val="000000"/>
                </a:solidFill>
                <a:latin typeface="微软雅黑"/>
                <a:ea typeface="微软雅黑" panose="020B0503020204020204" pitchFamily="34" charset="-122"/>
              </a:rPr>
              <a:t>调度器管理</a:t>
            </a:r>
          </a:p>
        </p:txBody>
      </p:sp>
      <p:sp>
        <p:nvSpPr>
          <p:cNvPr id="167" name="Rectangle 166">
            <a:extLst>
              <a:ext uri="{FF2B5EF4-FFF2-40B4-BE49-F238E27FC236}">
                <a16:creationId xmlns:a16="http://schemas.microsoft.com/office/drawing/2014/main" id="{80C2ADFD-FCC1-41DF-968A-75F33BEE5881}"/>
              </a:ext>
            </a:extLst>
          </p:cNvPr>
          <p:cNvSpPr/>
          <p:nvPr/>
        </p:nvSpPr>
        <p:spPr>
          <a:xfrm>
            <a:off x="1949832" y="2051409"/>
            <a:ext cx="2106072" cy="2464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availsched</a:t>
            </a:r>
            <a:endParaRPr kumimoji="0" lang="zh-CN" altLang="en-US"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168" name="Rectangle 167">
            <a:extLst>
              <a:ext uri="{FF2B5EF4-FFF2-40B4-BE49-F238E27FC236}">
                <a16:creationId xmlns:a16="http://schemas.microsoft.com/office/drawing/2014/main" id="{DF94AFEF-724A-4836-8A7A-214C9209C9E0}"/>
              </a:ext>
            </a:extLst>
          </p:cNvPr>
          <p:cNvSpPr/>
          <p:nvPr/>
        </p:nvSpPr>
        <p:spPr>
          <a:xfrm>
            <a:off x="1960744" y="2345524"/>
            <a:ext cx="2106072" cy="2464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setsched</a:t>
            </a:r>
            <a:endParaRPr kumimoji="0" lang="zh-CN" altLang="en-US"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169" name="Rectangle 168">
            <a:extLst>
              <a:ext uri="{FF2B5EF4-FFF2-40B4-BE49-F238E27FC236}">
                <a16:creationId xmlns:a16="http://schemas.microsoft.com/office/drawing/2014/main" id="{53A3D986-C737-436E-891F-497036C88FFC}"/>
              </a:ext>
            </a:extLst>
          </p:cNvPr>
          <p:cNvSpPr/>
          <p:nvPr/>
        </p:nvSpPr>
        <p:spPr>
          <a:xfrm>
            <a:off x="1960744" y="2640852"/>
            <a:ext cx="2106072" cy="2464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showsched</a:t>
            </a:r>
            <a:endParaRPr kumimoji="0" lang="zh-CN" altLang="en-US" sz="14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endParaRPr>
          </a:p>
        </p:txBody>
      </p:sp>
      <p:sp>
        <p:nvSpPr>
          <p:cNvPr id="170" name="Arrow: Left 169">
            <a:extLst>
              <a:ext uri="{FF2B5EF4-FFF2-40B4-BE49-F238E27FC236}">
                <a16:creationId xmlns:a16="http://schemas.microsoft.com/office/drawing/2014/main" id="{3835A3C8-B87E-45C1-B10B-CB6DEAB42988}"/>
              </a:ext>
            </a:extLst>
          </p:cNvPr>
          <p:cNvSpPr/>
          <p:nvPr/>
        </p:nvSpPr>
        <p:spPr>
          <a:xfrm>
            <a:off x="4930743" y="2190306"/>
            <a:ext cx="284480" cy="359784"/>
          </a:xfrm>
          <a:prstGeom prst="leftArrow">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panose="020B0503020204020204" pitchFamily="34" charset="-122"/>
              <a:cs typeface="+mn-cs"/>
            </a:endParaRPr>
          </a:p>
        </p:txBody>
      </p:sp>
      <p:pic>
        <p:nvPicPr>
          <p:cNvPr id="171" name="Picture 170">
            <a:extLst>
              <a:ext uri="{FF2B5EF4-FFF2-40B4-BE49-F238E27FC236}">
                <a16:creationId xmlns:a16="http://schemas.microsoft.com/office/drawing/2014/main" id="{D74B491E-DE32-40A8-ADF0-FE3C1BF7D7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7378" y="2402266"/>
            <a:ext cx="585230" cy="585230"/>
          </a:xfrm>
          <a:prstGeom prst="rect">
            <a:avLst/>
          </a:prstGeom>
        </p:spPr>
      </p:pic>
      <p:pic>
        <p:nvPicPr>
          <p:cNvPr id="172" name="Picture 171">
            <a:extLst>
              <a:ext uri="{FF2B5EF4-FFF2-40B4-BE49-F238E27FC236}">
                <a16:creationId xmlns:a16="http://schemas.microsoft.com/office/drawing/2014/main" id="{EC885873-2AC9-44AB-978E-FA1FDB92AB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0808" y="1923218"/>
            <a:ext cx="447041" cy="4470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1" name="矩形 10"/>
          <p:cNvSpPr/>
          <p:nvPr/>
        </p:nvSpPr>
        <p:spPr>
          <a:xfrm>
            <a:off x="2857500" y="2686050"/>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6805"/>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4</a:t>
              </a:r>
            </a:p>
          </p:txBody>
        </p:sp>
      </p:grpSp>
      <p:sp>
        <p:nvSpPr>
          <p:cNvPr id="15" name="文本框 14"/>
          <p:cNvSpPr txBox="1"/>
          <p:nvPr/>
        </p:nvSpPr>
        <p:spPr>
          <a:xfrm>
            <a:off x="2950335" y="2982609"/>
            <a:ext cx="3262423"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设计与实现</a:t>
            </a: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
        <p:nvSpPr>
          <p:cNvPr id="12" name="文本框 11"/>
          <p:cNvSpPr txBox="1"/>
          <p:nvPr/>
        </p:nvSpPr>
        <p:spPr>
          <a:xfrm>
            <a:off x="1649058" y="3786007"/>
            <a:ext cx="6097044"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pic>
        <p:nvPicPr>
          <p:cNvPr id="16" name="图片 3">
            <a:extLst>
              <a:ext uri="{FF2B5EF4-FFF2-40B4-BE49-F238E27FC236}">
                <a16:creationId xmlns:a16="http://schemas.microsoft.com/office/drawing/2014/main" id="{2F362D1B-4E75-40D5-B344-5F43243AA093}"/>
              </a:ext>
            </a:extLst>
          </p:cNvPr>
          <p:cNvPicPr>
            <a:picLocks noChangeAspect="1"/>
          </p:cNvPicPr>
          <p:nvPr/>
        </p:nvPicPr>
        <p:blipFill>
          <a:blip r:embed="rId5"/>
          <a:stretch>
            <a:fillRect/>
          </a:stretch>
        </p:blipFill>
        <p:spPr>
          <a:xfrm>
            <a:off x="7311369" y="248084"/>
            <a:ext cx="2311094" cy="510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7" name="文本框 6"/>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3" name="组合 2"/>
          <p:cNvGrpSpPr/>
          <p:nvPr/>
        </p:nvGrpSpPr>
        <p:grpSpPr>
          <a:xfrm>
            <a:off x="3454400" y="217805"/>
            <a:ext cx="7911465" cy="439420"/>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44" name="图片 43"/>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13" name="文本框 12"/>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pic>
        <p:nvPicPr>
          <p:cNvPr id="16" name="Picture 15">
            <a:extLst>
              <a:ext uri="{FF2B5EF4-FFF2-40B4-BE49-F238E27FC236}">
                <a16:creationId xmlns:a16="http://schemas.microsoft.com/office/drawing/2014/main" id="{EACCD919-94DB-46AA-8E40-B2B6B2969FA3}"/>
              </a:ext>
            </a:extLst>
          </p:cNvPr>
          <p:cNvPicPr>
            <a:picLocks noChangeAspect="1"/>
          </p:cNvPicPr>
          <p:nvPr/>
        </p:nvPicPr>
        <p:blipFill>
          <a:blip r:embed="rId4"/>
          <a:stretch>
            <a:fillRect/>
          </a:stretch>
        </p:blipFill>
        <p:spPr>
          <a:xfrm>
            <a:off x="6614257" y="829822"/>
            <a:ext cx="5420092" cy="2684419"/>
          </a:xfrm>
          <a:prstGeom prst="rect">
            <a:avLst/>
          </a:prstGeom>
        </p:spPr>
      </p:pic>
      <p:sp>
        <p:nvSpPr>
          <p:cNvPr id="22" name="矩形 10">
            <a:extLst>
              <a:ext uri="{FF2B5EF4-FFF2-40B4-BE49-F238E27FC236}">
                <a16:creationId xmlns:a16="http://schemas.microsoft.com/office/drawing/2014/main" id="{9FDC174E-A49A-45CD-BC9A-FC77DC5C1D3B}"/>
              </a:ext>
            </a:extLst>
          </p:cNvPr>
          <p:cNvSpPr/>
          <p:nvPr/>
        </p:nvSpPr>
        <p:spPr>
          <a:xfrm>
            <a:off x="644070" y="1124814"/>
            <a:ext cx="1862455" cy="360045"/>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底层数据结构</a:t>
            </a:r>
          </a:p>
        </p:txBody>
      </p:sp>
      <p:sp>
        <p:nvSpPr>
          <p:cNvPr id="25" name="TextBox 24">
            <a:extLst>
              <a:ext uri="{FF2B5EF4-FFF2-40B4-BE49-F238E27FC236}">
                <a16:creationId xmlns:a16="http://schemas.microsoft.com/office/drawing/2014/main" id="{6F7AD396-BF34-4F42-81DF-1488A06E378A}"/>
              </a:ext>
            </a:extLst>
          </p:cNvPr>
          <p:cNvSpPr txBox="1"/>
          <p:nvPr/>
        </p:nvSpPr>
        <p:spPr>
          <a:xfrm>
            <a:off x="644070" y="1693649"/>
            <a:ext cx="6341192" cy="5016758"/>
          </a:xfrm>
          <a:prstGeom prst="rect">
            <a:avLst/>
          </a:prstGeom>
          <a:noFill/>
        </p:spPr>
        <p:txBody>
          <a:bodyPr wrap="square">
            <a:spAutoFit/>
          </a:bodyPr>
          <a:lstStyle/>
          <a:p>
            <a:pPr marL="342900" lvl="0" indent="-342900" algn="l">
              <a:buFont typeface="Wingdings" panose="05000000000000000000" charset="0"/>
              <a:buChar char="n"/>
            </a:pPr>
            <a:r>
              <a:rPr lang="zh-CN" altLang="en-US" sz="2000" b="0" i="0" strike="noStrike" spc="0" dirty="0">
                <a:solidFill>
                  <a:srgbClr val="000000"/>
                </a:solidFill>
                <a:latin typeface="宋体" panose="02010600030101010101" pitchFamily="2" charset="-122"/>
                <a:ea typeface="宋体" panose="02010600030101010101" pitchFamily="2" charset="-122"/>
              </a:rPr>
              <a:t>作用于</a:t>
            </a:r>
            <a:r>
              <a:rPr lang="zh-CN" altLang="en-US" sz="2000" b="1" i="0" strike="noStrike" spc="0" dirty="0">
                <a:solidFill>
                  <a:srgbClr val="000000"/>
                </a:solidFill>
                <a:latin typeface="宋体" panose="02010600030101010101" pitchFamily="2" charset="-122"/>
                <a:ea typeface="宋体" panose="02010600030101010101" pitchFamily="2" charset="-122"/>
              </a:rPr>
              <a:t>就绪队列</a:t>
            </a:r>
            <a:r>
              <a:rPr lang="zh-CN" altLang="en-US" sz="2000" b="0" i="0" strike="noStrike" spc="0" dirty="0">
                <a:solidFill>
                  <a:srgbClr val="000000"/>
                </a:solidFill>
                <a:latin typeface="宋体" panose="02010600030101010101" pitchFamily="2" charset="-122"/>
                <a:ea typeface="宋体" panose="02010600030101010101" pitchFamily="2" charset="-122"/>
              </a:rPr>
              <a:t>、</a:t>
            </a:r>
            <a:r>
              <a:rPr lang="zh-CN" altLang="en-US" sz="2000" b="1" i="0" strike="noStrike" spc="0" dirty="0">
                <a:solidFill>
                  <a:srgbClr val="000000"/>
                </a:solidFill>
                <a:latin typeface="宋体" panose="02010600030101010101" pitchFamily="2" charset="-122"/>
                <a:ea typeface="宋体" panose="02010600030101010101" pitchFamily="2" charset="-122"/>
              </a:rPr>
              <a:t>释放队列及队列节点</a:t>
            </a:r>
            <a:r>
              <a:rPr lang="zh-CN" altLang="en-US" sz="2000" b="0" i="0" strike="noStrike" spc="0" dirty="0">
                <a:solidFill>
                  <a:srgbClr val="000000"/>
                </a:solidFill>
                <a:latin typeface="宋体" panose="02010600030101010101" pitchFamily="2" charset="-122"/>
                <a:ea typeface="宋体" panose="02010600030101010101" pitchFamily="2" charset="-122"/>
              </a:rPr>
              <a:t>的数据结构</a:t>
            </a:r>
            <a:r>
              <a:rPr lang="en-US" altLang="zh-CN" sz="2000" b="0" i="0" strike="noStrike" spc="0" dirty="0">
                <a:solidFill>
                  <a:srgbClr val="000000"/>
                </a:solidFill>
                <a:latin typeface="宋体" panose="02010600030101010101" pitchFamily="2" charset="-122"/>
                <a:ea typeface="宋体" panose="02010600030101010101" pitchFamily="2" charset="-122"/>
              </a:rPr>
              <a:t>——</a:t>
            </a:r>
            <a:r>
              <a:rPr lang="zh-CN" altLang="en-US" sz="2000" b="0" i="0" strike="noStrike" spc="0" dirty="0">
                <a:solidFill>
                  <a:srgbClr val="000000"/>
                </a:solidFill>
                <a:latin typeface="宋体" panose="02010600030101010101" pitchFamily="2" charset="-122"/>
                <a:ea typeface="宋体" panose="02010600030101010101" pitchFamily="2" charset="-122"/>
              </a:rPr>
              <a:t>结构体 </a:t>
            </a:r>
            <a:r>
              <a:rPr lang="en-US" altLang="zh-CN" sz="2000" b="0" i="0" strike="noStrike" spc="0" dirty="0" err="1">
                <a:solidFill>
                  <a:srgbClr val="000000"/>
                </a:solidFill>
                <a:latin typeface="宋体" panose="02010600030101010101" pitchFamily="2" charset="-122"/>
                <a:ea typeface="宋体" panose="02010600030101010101" pitchFamily="2" charset="-122"/>
              </a:rPr>
              <a:t>bheap_node</a:t>
            </a:r>
            <a:r>
              <a:rPr lang="zh-CN" altLang="en-US" sz="2000" b="0" i="0" strike="noStrike" spc="0" dirty="0">
                <a:solidFill>
                  <a:srgbClr val="000000"/>
                </a:solidFill>
                <a:latin typeface="宋体" panose="02010600030101010101" pitchFamily="2" charset="-122"/>
                <a:ea typeface="宋体" panose="02010600030101010101" pitchFamily="2" charset="-122"/>
              </a:rPr>
              <a:t>和</a:t>
            </a:r>
            <a:r>
              <a:rPr lang="en-US" altLang="zh-CN" sz="2000" b="0" i="0" strike="noStrike" spc="0" dirty="0" err="1">
                <a:solidFill>
                  <a:srgbClr val="000000"/>
                </a:solidFill>
                <a:latin typeface="宋体" panose="02010600030101010101" pitchFamily="2" charset="-122"/>
                <a:ea typeface="宋体" panose="02010600030101010101" pitchFamily="2" charset="-122"/>
              </a:rPr>
              <a:t>bheap</a:t>
            </a:r>
            <a:endParaRPr lang="zh-CN" altLang="zh-CN" sz="2000" b="0" i="0" strike="noStrike" spc="0" dirty="0">
              <a:solidFill>
                <a:srgbClr val="000000"/>
              </a:solidFill>
              <a:latin typeface="宋体" panose="02010600030101010101" pitchFamily="2" charset="-122"/>
              <a:ea typeface="宋体" panose="02010600030101010101" pitchFamily="2" charset="-122"/>
            </a:endParaRPr>
          </a:p>
          <a:p>
            <a:pPr marL="800100" lvl="1" indent="-342900" algn="l">
              <a:buFont typeface="Wingdings" panose="05000000000000000000" charset="0"/>
              <a:buChar char="Ø"/>
            </a:pPr>
            <a:r>
              <a:rPr lang="en-US" altLang="zh-CN" sz="1600" kern="100" dirty="0" err="1">
                <a:solidFill>
                  <a:srgbClr val="000000"/>
                </a:solidFill>
                <a:effectLst/>
                <a:latin typeface="宋体" panose="02010600030101010101" pitchFamily="2" charset="-122"/>
                <a:ea typeface="宋体" panose="02010600030101010101" pitchFamily="2" charset="-122"/>
              </a:rPr>
              <a:t>bheap</a:t>
            </a: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是运行队列和释放队列的主要数据结构</a:t>
            </a:r>
            <a:endParaRPr lang="en-US"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800100" lvl="1" indent="-342900" algn="l">
              <a:buFont typeface="Wingdings" panose="05000000000000000000" charset="0"/>
              <a:buChar char="Ø"/>
            </a:pPr>
            <a:r>
              <a:rPr lang="en-US" altLang="zh-CN" sz="1600" kern="100" dirty="0" err="1">
                <a:solidFill>
                  <a:srgbClr val="000000"/>
                </a:solidFill>
                <a:effectLst/>
                <a:latin typeface="宋体" panose="02010600030101010101" pitchFamily="2" charset="-122"/>
                <a:ea typeface="宋体" panose="02010600030101010101" pitchFamily="2" charset="-122"/>
              </a:rPr>
              <a:t>bheap_node</a:t>
            </a: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是队列中节点的数据结构</a:t>
            </a:r>
            <a:endParaRPr lang="en-US"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800100" lvl="1" indent="-342900" algn="l">
              <a:buFont typeface="Wingdings" panose="05000000000000000000" charset="0"/>
              <a:buChar char="Ø"/>
            </a:pPr>
            <a:endParaRPr lang="en-US" altLang="en-US" sz="2000" b="0" i="0" strike="noStrike" spc="0" dirty="0">
              <a:solidFill>
                <a:srgbClr val="000000"/>
              </a:solidFill>
              <a:latin typeface="宋体" panose="02010600030101010101" pitchFamily="2" charset="-122"/>
              <a:ea typeface="宋体" panose="02010600030101010101" pitchFamily="2" charset="-122"/>
            </a:endParaRPr>
          </a:p>
          <a:p>
            <a:pPr marL="342900" lvl="0" indent="-342900" algn="l">
              <a:buFont typeface="Wingdings" panose="05000000000000000000" charset="0"/>
              <a:buChar char="n"/>
            </a:pPr>
            <a:r>
              <a:rPr lang="zh-CN" altLang="en-US" sz="2000" b="0" i="0" strike="noStrike" spc="0" dirty="0">
                <a:solidFill>
                  <a:srgbClr val="000000"/>
                </a:solidFill>
                <a:latin typeface="宋体" panose="02010600030101010101" pitchFamily="2" charset="-122"/>
                <a:ea typeface="宋体" panose="02010600030101010101" pitchFamily="2" charset="-122"/>
              </a:rPr>
              <a:t>作用于</a:t>
            </a:r>
            <a:r>
              <a:rPr lang="zh-CN" altLang="en-US" sz="2000" b="1" i="0" strike="noStrike" spc="0" dirty="0">
                <a:solidFill>
                  <a:srgbClr val="000000"/>
                </a:solidFill>
                <a:latin typeface="宋体" panose="02010600030101010101" pitchFamily="2" charset="-122"/>
                <a:ea typeface="宋体" panose="02010600030101010101" pitchFamily="2" charset="-122"/>
              </a:rPr>
              <a:t>调度功能</a:t>
            </a:r>
            <a:r>
              <a:rPr lang="zh-CN" altLang="en-US" sz="2000" b="0" i="0" strike="noStrike" spc="0" dirty="0">
                <a:solidFill>
                  <a:srgbClr val="000000"/>
                </a:solidFill>
                <a:latin typeface="宋体" panose="02010600030101010101" pitchFamily="2" charset="-122"/>
                <a:ea typeface="宋体" panose="02010600030101010101" pitchFamily="2" charset="-122"/>
              </a:rPr>
              <a:t>模块的数据结构</a:t>
            </a:r>
            <a:r>
              <a:rPr lang="en-US" altLang="zh-CN" sz="2000" b="0" i="0" strike="noStrike" spc="0" dirty="0">
                <a:solidFill>
                  <a:srgbClr val="000000"/>
                </a:solidFill>
                <a:latin typeface="宋体" panose="02010600030101010101" pitchFamily="2" charset="-122"/>
                <a:ea typeface="宋体" panose="02010600030101010101" pitchFamily="2" charset="-122"/>
              </a:rPr>
              <a:t>——</a:t>
            </a:r>
            <a:r>
              <a:rPr lang="zh-CN" altLang="en-US" sz="2000" b="0" i="0" strike="noStrike" spc="0" dirty="0">
                <a:solidFill>
                  <a:srgbClr val="000000"/>
                </a:solidFill>
                <a:latin typeface="宋体" panose="02010600030101010101" pitchFamily="2" charset="-122"/>
                <a:ea typeface="宋体" panose="02010600030101010101" pitchFamily="2" charset="-122"/>
              </a:rPr>
              <a:t>结构体</a:t>
            </a:r>
            <a:r>
              <a:rPr lang="en-US" altLang="zh-CN" sz="2000" b="0" i="0" strike="noStrike" spc="0" dirty="0" err="1">
                <a:solidFill>
                  <a:srgbClr val="000000"/>
                </a:solidFill>
                <a:latin typeface="宋体" panose="02010600030101010101" pitchFamily="2" charset="-122"/>
                <a:ea typeface="宋体" panose="02010600030101010101" pitchFamily="2" charset="-122"/>
              </a:rPr>
              <a:t>rt_domain_t</a:t>
            </a:r>
            <a:endParaRPr lang="en-US" altLang="zh-CN" sz="2000" b="0" i="0" strike="noStrike" spc="0" dirty="0">
              <a:solidFill>
                <a:srgbClr val="000000"/>
              </a:solidFill>
              <a:latin typeface="宋体" panose="02010600030101010101" pitchFamily="2" charset="-122"/>
              <a:ea typeface="宋体" panose="02010600030101010101" pitchFamily="2" charset="-122"/>
            </a:endParaRPr>
          </a:p>
          <a:p>
            <a:pPr marL="800100" lvl="1" indent="-342900" algn="l">
              <a:buFont typeface="Wingdings" panose="05000000000000000000" charset="0"/>
              <a:buChar char="Ø"/>
            </a:pP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保存调度的就绪队列，各个任务的释放队列，任务就绪锁，任务释放锁，以及保存着当前调度算法下优先级比较函数指针、作业释放函数指针、检查任务是否重新调度函数指针。</a:t>
            </a:r>
            <a:endParaRPr lang="en-US"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800100" lvl="1" indent="-342900" algn="l">
              <a:buFont typeface="Wingdings" panose="05000000000000000000" charset="0"/>
              <a:buChar char="Ø"/>
            </a:pPr>
            <a:endParaRPr lang="en-US" alt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r>
              <a:rPr lang="zh-CN" altLang="en-US" sz="2000" b="0" i="0" strike="noStrike" spc="0" dirty="0">
                <a:solidFill>
                  <a:srgbClr val="000000"/>
                </a:solidFill>
                <a:latin typeface="宋体" panose="02010600030101010101" pitchFamily="2" charset="-122"/>
                <a:ea typeface="宋体" panose="02010600030101010101" pitchFamily="2" charset="-122"/>
              </a:rPr>
              <a:t>作用于</a:t>
            </a:r>
            <a:r>
              <a:rPr lang="zh-CN" altLang="en-US" sz="2000" b="1" i="0" strike="noStrike" spc="0" dirty="0">
                <a:solidFill>
                  <a:srgbClr val="000000"/>
                </a:solidFill>
                <a:latin typeface="宋体" panose="02010600030101010101" pitchFamily="2" charset="-122"/>
                <a:ea typeface="宋体" panose="02010600030101010101" pitchFamily="2" charset="-122"/>
              </a:rPr>
              <a:t>任务</a:t>
            </a:r>
            <a:r>
              <a:rPr lang="en-US" altLang="zh-CN" sz="2000" b="1" i="0" strike="noStrike" spc="0" dirty="0">
                <a:solidFill>
                  <a:srgbClr val="000000"/>
                </a:solidFill>
                <a:latin typeface="宋体" panose="02010600030101010101" pitchFamily="2" charset="-122"/>
                <a:ea typeface="宋体" panose="02010600030101010101" pitchFamily="2" charset="-122"/>
              </a:rPr>
              <a:t>task</a:t>
            </a:r>
            <a:r>
              <a:rPr lang="zh-CN" altLang="en-US" sz="2000" b="0" i="0" strike="noStrike" spc="0" dirty="0">
                <a:solidFill>
                  <a:srgbClr val="000000"/>
                </a:solidFill>
                <a:latin typeface="宋体" panose="02010600030101010101" pitchFamily="2" charset="-122"/>
                <a:ea typeface="宋体" panose="02010600030101010101" pitchFamily="2" charset="-122"/>
              </a:rPr>
              <a:t>的数据结构</a:t>
            </a:r>
            <a:r>
              <a:rPr lang="en-US" altLang="zh-CN" sz="2000" b="0" i="0" strike="noStrike" spc="0" dirty="0">
                <a:solidFill>
                  <a:srgbClr val="000000"/>
                </a:solidFill>
                <a:latin typeface="宋体" panose="02010600030101010101" pitchFamily="2" charset="-122"/>
                <a:ea typeface="宋体" panose="02010600030101010101" pitchFamily="2" charset="-122"/>
              </a:rPr>
              <a:t>——</a:t>
            </a:r>
            <a:r>
              <a:rPr lang="zh-CN" altLang="en-US" sz="2000" b="0" i="0" strike="noStrike" spc="0" dirty="0">
                <a:solidFill>
                  <a:srgbClr val="000000"/>
                </a:solidFill>
                <a:latin typeface="宋体" panose="02010600030101010101" pitchFamily="2" charset="-122"/>
                <a:ea typeface="宋体" panose="02010600030101010101" pitchFamily="2" charset="-122"/>
              </a:rPr>
              <a:t>结构体 </a:t>
            </a:r>
            <a:r>
              <a:rPr lang="en-US" altLang="zh-CN" sz="2000" b="0" i="0" strike="noStrike" spc="0" dirty="0" err="1">
                <a:solidFill>
                  <a:srgbClr val="000000"/>
                </a:solidFill>
                <a:latin typeface="宋体" panose="02010600030101010101" pitchFamily="2" charset="-122"/>
                <a:ea typeface="宋体" panose="02010600030101010101" pitchFamily="2" charset="-122"/>
              </a:rPr>
              <a:t>rt_param</a:t>
            </a:r>
            <a:endParaRPr lang="en-US" altLang="zh-CN" sz="2000" b="0" i="0" strike="noStrike" spc="0" dirty="0">
              <a:solidFill>
                <a:srgbClr val="000000"/>
              </a:solidFill>
              <a:latin typeface="宋体" panose="02010600030101010101" pitchFamily="2" charset="-122"/>
              <a:ea typeface="宋体" panose="02010600030101010101" pitchFamily="2" charset="-122"/>
            </a:endParaRPr>
          </a:p>
          <a:p>
            <a:pPr marL="800100" lvl="1" indent="-342900" algn="l">
              <a:buFont typeface="Wingdings" panose="05000000000000000000" charset="0"/>
              <a:buChar char="Ø"/>
            </a:pPr>
            <a:r>
              <a:rPr lang="zh-CN" altLang="en-US" sz="1600" kern="100" dirty="0">
                <a:solidFill>
                  <a:srgbClr val="000000"/>
                </a:solidFill>
                <a:latin typeface="宋体" panose="02010600030101010101" pitchFamily="2" charset="-122"/>
                <a:ea typeface="宋体" panose="02010600030101010101" pitchFamily="2" charset="-122"/>
              </a:rPr>
              <a:t>向</a:t>
            </a:r>
            <a:r>
              <a:rPr lang="en-US" altLang="zh-CN" sz="1600" kern="100" dirty="0">
                <a:solidFill>
                  <a:srgbClr val="000000"/>
                </a:solidFill>
                <a:latin typeface="宋体" panose="02010600030101010101" pitchFamily="2" charset="-122"/>
                <a:ea typeface="宋体" panose="02010600030101010101" pitchFamily="2" charset="-122"/>
              </a:rPr>
              <a:t>Linux</a:t>
            </a:r>
            <a:r>
              <a:rPr lang="zh-CN" altLang="en-US" sz="1600" kern="100" dirty="0">
                <a:solidFill>
                  <a:srgbClr val="000000"/>
                </a:solidFill>
                <a:latin typeface="宋体" panose="02010600030101010101" pitchFamily="2" charset="-122"/>
                <a:ea typeface="宋体" panose="02010600030101010101" pitchFamily="2" charset="-122"/>
              </a:rPr>
              <a:t>任务机制的</a:t>
            </a:r>
            <a:r>
              <a:rPr lang="en-US" altLang="zh-CN" sz="1600" kern="100" dirty="0" err="1">
                <a:solidFill>
                  <a:srgbClr val="000000"/>
                </a:solidFill>
                <a:latin typeface="宋体" panose="02010600030101010101" pitchFamily="2" charset="-122"/>
                <a:ea typeface="宋体" panose="02010600030101010101" pitchFamily="2" charset="-122"/>
              </a:rPr>
              <a:t>task_struct</a:t>
            </a:r>
            <a:r>
              <a:rPr lang="zh-CN" altLang="en-US" sz="1600" kern="100" dirty="0">
                <a:solidFill>
                  <a:srgbClr val="000000"/>
                </a:solidFill>
                <a:latin typeface="宋体" panose="02010600030101010101" pitchFamily="2" charset="-122"/>
                <a:ea typeface="宋体" panose="02010600030101010101" pitchFamily="2" charset="-122"/>
              </a:rPr>
              <a:t>数据结构添加</a:t>
            </a:r>
            <a:r>
              <a:rPr lang="en-US" altLang="zh-CN" sz="1600" kern="100" dirty="0" err="1">
                <a:solidFill>
                  <a:srgbClr val="000000"/>
                </a:solidFill>
                <a:latin typeface="宋体" panose="02010600030101010101" pitchFamily="2" charset="-122"/>
                <a:ea typeface="宋体" panose="02010600030101010101" pitchFamily="2" charset="-122"/>
              </a:rPr>
              <a:t>rt_param</a:t>
            </a:r>
            <a:r>
              <a:rPr lang="zh-CN" altLang="en-US" sz="1600" kern="100" dirty="0">
                <a:solidFill>
                  <a:srgbClr val="000000"/>
                </a:solidFill>
                <a:latin typeface="宋体" panose="02010600030101010101" pitchFamily="2" charset="-122"/>
                <a:ea typeface="宋体" panose="02010600030101010101" pitchFamily="2" charset="-122"/>
              </a:rPr>
              <a:t>成员，记录实时任务信息</a:t>
            </a:r>
            <a:endParaRPr lang="en-US" altLang="zh-CN" sz="1600" kern="100" dirty="0">
              <a:solidFill>
                <a:srgbClr val="000000"/>
              </a:solidFill>
              <a:latin typeface="宋体" panose="02010600030101010101" pitchFamily="2" charset="-122"/>
              <a:ea typeface="宋体" panose="02010600030101010101" pitchFamily="2" charset="-122"/>
            </a:endParaRPr>
          </a:p>
          <a:p>
            <a:pPr marL="800100" lvl="1" indent="-342900" algn="l">
              <a:buFont typeface="Wingdings" panose="05000000000000000000" charset="0"/>
              <a:buChar char="Ø"/>
            </a:pP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通过成员</a:t>
            </a:r>
            <a:r>
              <a:rPr lang="en-US" altLang="zh-CN" sz="1600" kern="100" dirty="0" err="1">
                <a:solidFill>
                  <a:srgbClr val="000000"/>
                </a:solidFill>
                <a:effectLst/>
                <a:latin typeface="宋体" panose="02010600030101010101" pitchFamily="2" charset="-122"/>
                <a:ea typeface="宋体" panose="02010600030101010101" pitchFamily="2" charset="-122"/>
              </a:rPr>
              <a:t>rt_param</a:t>
            </a: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，任务</a:t>
            </a:r>
            <a:r>
              <a:rPr lang="en-US" altLang="zh-CN" sz="1600" kern="100" dirty="0">
                <a:solidFill>
                  <a:srgbClr val="000000"/>
                </a:solidFill>
                <a:effectLst/>
                <a:latin typeface="宋体" panose="02010600030101010101" pitchFamily="2" charset="-122"/>
                <a:ea typeface="宋体" panose="02010600030101010101" pitchFamily="2" charset="-122"/>
              </a:rPr>
              <a:t>task</a:t>
            </a: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可以操作任务和其作业的基本信息及调度信息，在哪个</a:t>
            </a:r>
            <a:r>
              <a:rPr lang="en-US" altLang="zh-CN" sz="1600" kern="100" dirty="0" err="1">
                <a:solidFill>
                  <a:srgbClr val="000000"/>
                </a:solidFill>
                <a:effectLst/>
                <a:latin typeface="宋体" panose="02010600030101010101" pitchFamily="2" charset="-122"/>
                <a:ea typeface="宋体" panose="02010600030101010101" pitchFamily="2" charset="-122"/>
              </a:rPr>
              <a:t>cpu</a:t>
            </a: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上调度及在哪个</a:t>
            </a:r>
            <a:r>
              <a:rPr lang="en-US" altLang="zh-CN" sz="1600" kern="100" dirty="0" err="1">
                <a:solidFill>
                  <a:srgbClr val="000000"/>
                </a:solidFill>
                <a:effectLst/>
                <a:latin typeface="宋体" panose="02010600030101010101" pitchFamily="2" charset="-122"/>
                <a:ea typeface="宋体" panose="02010600030101010101" pitchFamily="2" charset="-122"/>
              </a:rPr>
              <a:t>cpu</a:t>
            </a: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上链接，作用在哪个</a:t>
            </a:r>
            <a:r>
              <a:rPr lang="en-US" altLang="zh-CN" sz="1600" kern="100" dirty="0" err="1">
                <a:solidFill>
                  <a:srgbClr val="000000"/>
                </a:solidFill>
                <a:effectLst/>
                <a:latin typeface="宋体" panose="02010600030101010101" pitchFamily="2" charset="-122"/>
                <a:ea typeface="宋体" panose="02010600030101010101" pitchFamily="2" charset="-122"/>
              </a:rPr>
              <a:t>rt_domain_t</a:t>
            </a: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上，以及任务的</a:t>
            </a:r>
            <a:r>
              <a:rPr lang="en-US" altLang="zh-CN" sz="1600" kern="100" dirty="0" err="1">
                <a:solidFill>
                  <a:srgbClr val="000000"/>
                </a:solidFill>
                <a:effectLst/>
                <a:latin typeface="宋体" panose="02010600030101010101" pitchFamily="2" charset="-122"/>
                <a:ea typeface="宋体" panose="02010600030101010101" pitchFamily="2" charset="-122"/>
              </a:rPr>
              <a:t>bheap_node</a:t>
            </a:r>
            <a:r>
              <a:rPr lang="zh-CN"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和释放队列等等</a:t>
            </a:r>
            <a:endParaRPr lang="en-US" altLang="zh-CN" sz="1600" b="0" i="0" strike="noStrike" spc="0" dirty="0">
              <a:solidFill>
                <a:srgbClr val="000000"/>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0D908A2C-06D4-4317-9A8F-14D955C75822}"/>
              </a:ext>
            </a:extLst>
          </p:cNvPr>
          <p:cNvPicPr>
            <a:picLocks noChangeAspect="1"/>
          </p:cNvPicPr>
          <p:nvPr/>
        </p:nvPicPr>
        <p:blipFill>
          <a:blip r:embed="rId5"/>
          <a:stretch>
            <a:fillRect/>
          </a:stretch>
        </p:blipFill>
        <p:spPr>
          <a:xfrm>
            <a:off x="7120180" y="4400472"/>
            <a:ext cx="4779251" cy="2239723"/>
          </a:xfrm>
          <a:prstGeom prst="rect">
            <a:avLst/>
          </a:prstGeom>
        </p:spPr>
      </p:pic>
    </p:spTree>
    <p:extLst>
      <p:ext uri="{BB962C8B-B14F-4D97-AF65-F5344CB8AC3E}">
        <p14:creationId xmlns:p14="http://schemas.microsoft.com/office/powerpoint/2010/main" val="134014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7" name="文本框 6"/>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3" name="组合 2"/>
          <p:cNvGrpSpPr/>
          <p:nvPr/>
        </p:nvGrpSpPr>
        <p:grpSpPr>
          <a:xfrm>
            <a:off x="3454400" y="217805"/>
            <a:ext cx="7911465" cy="439420"/>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44" name="图片 43"/>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13" name="文本框 12"/>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pic>
        <p:nvPicPr>
          <p:cNvPr id="11" name="Picture 10">
            <a:extLst>
              <a:ext uri="{FF2B5EF4-FFF2-40B4-BE49-F238E27FC236}">
                <a16:creationId xmlns:a16="http://schemas.microsoft.com/office/drawing/2014/main" id="{888C2A06-17EE-45E3-974A-DED373797160}"/>
              </a:ext>
            </a:extLst>
          </p:cNvPr>
          <p:cNvPicPr>
            <a:picLocks noChangeAspect="1"/>
          </p:cNvPicPr>
          <p:nvPr/>
        </p:nvPicPr>
        <p:blipFill>
          <a:blip r:embed="rId4"/>
          <a:stretch>
            <a:fillRect/>
          </a:stretch>
        </p:blipFill>
        <p:spPr>
          <a:xfrm>
            <a:off x="6532775" y="732135"/>
            <a:ext cx="5333963" cy="5996763"/>
          </a:xfrm>
          <a:prstGeom prst="rect">
            <a:avLst/>
          </a:prstGeom>
        </p:spPr>
      </p:pic>
      <p:pic>
        <p:nvPicPr>
          <p:cNvPr id="14" name="Picture 13">
            <a:extLst>
              <a:ext uri="{FF2B5EF4-FFF2-40B4-BE49-F238E27FC236}">
                <a16:creationId xmlns:a16="http://schemas.microsoft.com/office/drawing/2014/main" id="{688D0E72-0179-4324-9B9C-E600189A6771}"/>
              </a:ext>
            </a:extLst>
          </p:cNvPr>
          <p:cNvPicPr>
            <a:picLocks noChangeAspect="1"/>
          </p:cNvPicPr>
          <p:nvPr/>
        </p:nvPicPr>
        <p:blipFill>
          <a:blip r:embed="rId5"/>
          <a:stretch>
            <a:fillRect/>
          </a:stretch>
        </p:blipFill>
        <p:spPr>
          <a:xfrm>
            <a:off x="463906" y="4954283"/>
            <a:ext cx="4401164" cy="1676634"/>
          </a:xfrm>
          <a:prstGeom prst="rect">
            <a:avLst/>
          </a:prstGeom>
        </p:spPr>
      </p:pic>
      <p:sp>
        <p:nvSpPr>
          <p:cNvPr id="19" name="TextBox 18">
            <a:extLst>
              <a:ext uri="{FF2B5EF4-FFF2-40B4-BE49-F238E27FC236}">
                <a16:creationId xmlns:a16="http://schemas.microsoft.com/office/drawing/2014/main" id="{650DA562-1AD9-4944-90AD-61B2C927678E}"/>
              </a:ext>
            </a:extLst>
          </p:cNvPr>
          <p:cNvSpPr txBox="1"/>
          <p:nvPr/>
        </p:nvSpPr>
        <p:spPr>
          <a:xfrm>
            <a:off x="4684598" y="903304"/>
            <a:ext cx="6532775" cy="646331"/>
          </a:xfrm>
          <a:prstGeom prst="rect">
            <a:avLst/>
          </a:prstGeom>
          <a:noFill/>
        </p:spPr>
        <p:txBody>
          <a:bodyPr wrap="square">
            <a:spAutoFit/>
          </a:bodyPr>
          <a:lstStyle/>
          <a:p>
            <a:r>
              <a:rPr lang="zh-CN" altLang="en-US" b="1" dirty="0">
                <a:latin typeface="Microsoft YaHei UI" panose="020B0503020204020204" pitchFamily="34" charset="-122"/>
                <a:ea typeface="Microsoft YaHei UI" panose="020B0503020204020204" pitchFamily="34" charset="-122"/>
              </a:rPr>
              <a:t>从</a:t>
            </a:r>
            <a:r>
              <a:rPr lang="en-US" altLang="zh-CN" b="1" dirty="0">
                <a:latin typeface="Microsoft YaHei UI" panose="020B0503020204020204" pitchFamily="34" charset="-122"/>
                <a:ea typeface="Microsoft YaHei UI" panose="020B0503020204020204" pitchFamily="34" charset="-122"/>
              </a:rPr>
              <a:t>Linux</a:t>
            </a:r>
            <a:r>
              <a:rPr lang="zh-CN" altLang="en-US" b="1" dirty="0">
                <a:latin typeface="Microsoft YaHei UI" panose="020B0503020204020204" pitchFamily="34" charset="-122"/>
                <a:ea typeface="Microsoft YaHei UI" panose="020B0503020204020204" pitchFamily="34" charset="-122"/>
              </a:rPr>
              <a:t>内核中的</a:t>
            </a:r>
            <a:r>
              <a:rPr lang="en-US" altLang="zh-CN" b="1" dirty="0">
                <a:latin typeface="Microsoft YaHei UI" panose="020B0503020204020204" pitchFamily="34" charset="-122"/>
                <a:ea typeface="Microsoft YaHei UI" panose="020B0503020204020204" pitchFamily="34" charset="-122"/>
              </a:rPr>
              <a:t>schedule()</a:t>
            </a:r>
          </a:p>
          <a:p>
            <a:r>
              <a:rPr lang="zh-CN" altLang="en-US" b="1" dirty="0">
                <a:latin typeface="Microsoft YaHei UI" panose="020B0503020204020204" pitchFamily="34" charset="-122"/>
                <a:ea typeface="Microsoft YaHei UI" panose="020B0503020204020204" pitchFamily="34" charset="-122"/>
              </a:rPr>
              <a:t>转换到</a:t>
            </a:r>
            <a:r>
              <a:rPr lang="en-US" altLang="zh-CN" b="1" dirty="0" err="1">
                <a:latin typeface="Microsoft YaHei UI" panose="020B0503020204020204" pitchFamily="34" charset="-122"/>
                <a:ea typeface="Microsoft YaHei UI" panose="020B0503020204020204" pitchFamily="34" charset="-122"/>
              </a:rPr>
              <a:t>yat_sched</a:t>
            </a:r>
            <a:r>
              <a:rPr lang="zh-CN" altLang="en-US" b="1" dirty="0">
                <a:latin typeface="Microsoft YaHei UI" panose="020B0503020204020204" pitchFamily="34" charset="-122"/>
                <a:ea typeface="Microsoft YaHei UI" panose="020B0503020204020204" pitchFamily="34" charset="-122"/>
              </a:rPr>
              <a:t>中的</a:t>
            </a:r>
            <a:r>
              <a:rPr lang="en-US" altLang="zh-CN" b="1" dirty="0">
                <a:latin typeface="Microsoft YaHei UI" panose="020B0503020204020204" pitchFamily="34" charset="-122"/>
                <a:ea typeface="Microsoft YaHei UI" panose="020B0503020204020204" pitchFamily="34" charset="-122"/>
              </a:rPr>
              <a:t>schedule()</a:t>
            </a:r>
            <a:r>
              <a:rPr lang="zh-CN" altLang="en-US" b="1" dirty="0">
                <a:latin typeface="Microsoft YaHei UI" panose="020B0503020204020204" pitchFamily="34" charset="-122"/>
                <a:ea typeface="Microsoft YaHei UI" panose="020B0503020204020204" pitchFamily="34" charset="-122"/>
              </a:rPr>
              <a:t>：</a:t>
            </a:r>
            <a:endParaRPr lang="en-US" altLang="zh-CN" b="1" dirty="0">
              <a:latin typeface="Microsoft YaHei UI" panose="020B0503020204020204" pitchFamily="34" charset="-122"/>
              <a:ea typeface="Microsoft YaHei UI" panose="020B0503020204020204" pitchFamily="34" charset="-122"/>
            </a:endParaRPr>
          </a:p>
        </p:txBody>
      </p:sp>
      <p:sp>
        <p:nvSpPr>
          <p:cNvPr id="15" name="矩形 10">
            <a:extLst>
              <a:ext uri="{FF2B5EF4-FFF2-40B4-BE49-F238E27FC236}">
                <a16:creationId xmlns:a16="http://schemas.microsoft.com/office/drawing/2014/main" id="{B79F855F-5884-453B-A85C-BC399C93A863}"/>
              </a:ext>
            </a:extLst>
          </p:cNvPr>
          <p:cNvSpPr/>
          <p:nvPr/>
        </p:nvSpPr>
        <p:spPr>
          <a:xfrm>
            <a:off x="644070" y="1124814"/>
            <a:ext cx="1862455" cy="360045"/>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调度功能模块</a:t>
            </a:r>
          </a:p>
        </p:txBody>
      </p:sp>
      <p:sp>
        <p:nvSpPr>
          <p:cNvPr id="16" name="Rectangle 15">
            <a:extLst>
              <a:ext uri="{FF2B5EF4-FFF2-40B4-BE49-F238E27FC236}">
                <a16:creationId xmlns:a16="http://schemas.microsoft.com/office/drawing/2014/main" id="{10EEFDE1-BB0A-4806-B8FF-92F4A769B527}"/>
              </a:ext>
            </a:extLst>
          </p:cNvPr>
          <p:cNvSpPr/>
          <p:nvPr/>
        </p:nvSpPr>
        <p:spPr>
          <a:xfrm>
            <a:off x="533401" y="1771780"/>
            <a:ext cx="3026005" cy="58477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a:t>调度功能模块初始化</a:t>
            </a:r>
          </a:p>
        </p:txBody>
      </p:sp>
      <p:sp>
        <p:nvSpPr>
          <p:cNvPr id="17" name="Arrow: Down 16">
            <a:extLst>
              <a:ext uri="{FF2B5EF4-FFF2-40B4-BE49-F238E27FC236}">
                <a16:creationId xmlns:a16="http://schemas.microsoft.com/office/drawing/2014/main" id="{06AF493D-E926-4A95-930F-2B96DC9FD4C9}"/>
              </a:ext>
            </a:extLst>
          </p:cNvPr>
          <p:cNvSpPr/>
          <p:nvPr/>
        </p:nvSpPr>
        <p:spPr>
          <a:xfrm>
            <a:off x="871823" y="2351528"/>
            <a:ext cx="358218" cy="584771"/>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8" name="Arrow: Down 17">
            <a:extLst>
              <a:ext uri="{FF2B5EF4-FFF2-40B4-BE49-F238E27FC236}">
                <a16:creationId xmlns:a16="http://schemas.microsoft.com/office/drawing/2014/main" id="{4B19B8D0-2D55-48C3-AAA3-30E2AAF4F049}"/>
              </a:ext>
            </a:extLst>
          </p:cNvPr>
          <p:cNvSpPr/>
          <p:nvPr/>
        </p:nvSpPr>
        <p:spPr>
          <a:xfrm>
            <a:off x="2839146" y="2351528"/>
            <a:ext cx="358218" cy="584771"/>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Rectangle 19">
            <a:extLst>
              <a:ext uri="{FF2B5EF4-FFF2-40B4-BE49-F238E27FC236}">
                <a16:creationId xmlns:a16="http://schemas.microsoft.com/office/drawing/2014/main" id="{7AB6B0DE-8A4C-4F57-9E4B-F9B6AAA213B4}"/>
              </a:ext>
            </a:extLst>
          </p:cNvPr>
          <p:cNvSpPr/>
          <p:nvPr/>
        </p:nvSpPr>
        <p:spPr>
          <a:xfrm>
            <a:off x="533400" y="2936299"/>
            <a:ext cx="1517715" cy="6831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调度</a:t>
            </a:r>
            <a:endParaRPr lang="en-US" altLang="zh-CN" dirty="0"/>
          </a:p>
          <a:p>
            <a:pPr algn="ctr"/>
            <a:r>
              <a:rPr lang="en-US" altLang="zh-CN" dirty="0"/>
              <a:t>schedule()</a:t>
            </a:r>
            <a:endParaRPr lang="zh-CN" altLang="en-US" dirty="0"/>
          </a:p>
        </p:txBody>
      </p:sp>
      <p:sp>
        <p:nvSpPr>
          <p:cNvPr id="21" name="Rectangle 20">
            <a:extLst>
              <a:ext uri="{FF2B5EF4-FFF2-40B4-BE49-F238E27FC236}">
                <a16:creationId xmlns:a16="http://schemas.microsoft.com/office/drawing/2014/main" id="{50EDC6DD-0968-4135-A5EC-5AF40F898CAF}"/>
              </a:ext>
            </a:extLst>
          </p:cNvPr>
          <p:cNvSpPr/>
          <p:nvPr/>
        </p:nvSpPr>
        <p:spPr>
          <a:xfrm>
            <a:off x="2174168" y="2936298"/>
            <a:ext cx="1381971" cy="6831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600" dirty="0"/>
              <a:t>调度触发</a:t>
            </a:r>
            <a:endParaRPr lang="en-US" altLang="zh-CN" sz="1600" dirty="0"/>
          </a:p>
          <a:p>
            <a:pPr algn="ctr"/>
            <a:r>
              <a:rPr lang="en-US" altLang="zh-CN" sz="1600" dirty="0" err="1"/>
              <a:t>schedule_tick</a:t>
            </a:r>
            <a:r>
              <a:rPr lang="en-US" altLang="zh-CN" sz="1600" dirty="0"/>
              <a:t>()</a:t>
            </a:r>
            <a:endParaRPr lang="zh-CN" altLang="en-US" sz="1600" dirty="0"/>
          </a:p>
        </p:txBody>
      </p:sp>
      <p:sp>
        <p:nvSpPr>
          <p:cNvPr id="22" name="Arrow: Up 21">
            <a:extLst>
              <a:ext uri="{FF2B5EF4-FFF2-40B4-BE49-F238E27FC236}">
                <a16:creationId xmlns:a16="http://schemas.microsoft.com/office/drawing/2014/main" id="{D6254959-327B-4A30-9C7A-BC7113DA3EC4}"/>
              </a:ext>
            </a:extLst>
          </p:cNvPr>
          <p:cNvSpPr/>
          <p:nvPr/>
        </p:nvSpPr>
        <p:spPr>
          <a:xfrm>
            <a:off x="871823" y="3641765"/>
            <a:ext cx="358218" cy="4772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B472DC93-5217-40C0-A83A-0555F0DE7372}"/>
              </a:ext>
            </a:extLst>
          </p:cNvPr>
          <p:cNvSpPr/>
          <p:nvPr/>
        </p:nvSpPr>
        <p:spPr>
          <a:xfrm>
            <a:off x="533400" y="4126008"/>
            <a:ext cx="3026005" cy="58477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任务处理</a:t>
            </a:r>
          </a:p>
        </p:txBody>
      </p:sp>
      <p:sp>
        <p:nvSpPr>
          <p:cNvPr id="24" name="Arrow: Up 23">
            <a:extLst>
              <a:ext uri="{FF2B5EF4-FFF2-40B4-BE49-F238E27FC236}">
                <a16:creationId xmlns:a16="http://schemas.microsoft.com/office/drawing/2014/main" id="{8A7BE1D8-9840-4D30-91A6-DDB50B7F2694}"/>
              </a:ext>
            </a:extLst>
          </p:cNvPr>
          <p:cNvSpPr/>
          <p:nvPr/>
        </p:nvSpPr>
        <p:spPr>
          <a:xfrm>
            <a:off x="2835322" y="3626389"/>
            <a:ext cx="358218" cy="49266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a:extLst>
              <a:ext uri="{FF2B5EF4-FFF2-40B4-BE49-F238E27FC236}">
                <a16:creationId xmlns:a16="http://schemas.microsoft.com/office/drawing/2014/main" id="{07822D32-9C2A-44ED-B685-70874705806F}"/>
              </a:ext>
            </a:extLst>
          </p:cNvPr>
          <p:cNvSpPr txBox="1"/>
          <p:nvPr/>
        </p:nvSpPr>
        <p:spPr>
          <a:xfrm>
            <a:off x="1099497" y="2493795"/>
            <a:ext cx="1205215" cy="369332"/>
          </a:xfrm>
          <a:prstGeom prst="rect">
            <a:avLst/>
          </a:prstGeom>
          <a:noFill/>
        </p:spPr>
        <p:txBody>
          <a:bodyPr wrap="square" rtlCol="0">
            <a:spAutoFit/>
          </a:bodyPr>
          <a:lstStyle/>
          <a:p>
            <a:r>
              <a:rPr lang="zh-CN" altLang="en-US" dirty="0"/>
              <a:t>使有效</a:t>
            </a:r>
          </a:p>
        </p:txBody>
      </p:sp>
      <p:sp>
        <p:nvSpPr>
          <p:cNvPr id="26" name="TextBox 25">
            <a:extLst>
              <a:ext uri="{FF2B5EF4-FFF2-40B4-BE49-F238E27FC236}">
                <a16:creationId xmlns:a16="http://schemas.microsoft.com/office/drawing/2014/main" id="{91B6C424-DB8A-476C-8372-451DF263BF78}"/>
              </a:ext>
            </a:extLst>
          </p:cNvPr>
          <p:cNvSpPr txBox="1"/>
          <p:nvPr/>
        </p:nvSpPr>
        <p:spPr>
          <a:xfrm>
            <a:off x="3038649" y="2415817"/>
            <a:ext cx="1205215" cy="369332"/>
          </a:xfrm>
          <a:prstGeom prst="rect">
            <a:avLst/>
          </a:prstGeom>
          <a:noFill/>
        </p:spPr>
        <p:txBody>
          <a:bodyPr wrap="square" rtlCol="0">
            <a:spAutoFit/>
          </a:bodyPr>
          <a:lstStyle/>
          <a:p>
            <a:r>
              <a:rPr lang="zh-CN" altLang="en-US" dirty="0"/>
              <a:t>使有效</a:t>
            </a:r>
          </a:p>
        </p:txBody>
      </p:sp>
      <p:sp>
        <p:nvSpPr>
          <p:cNvPr id="27" name="TextBox 26">
            <a:extLst>
              <a:ext uri="{FF2B5EF4-FFF2-40B4-BE49-F238E27FC236}">
                <a16:creationId xmlns:a16="http://schemas.microsoft.com/office/drawing/2014/main" id="{BFB7F0BA-A907-41E1-ADEA-1FBA97EAC71E}"/>
              </a:ext>
            </a:extLst>
          </p:cNvPr>
          <p:cNvSpPr txBox="1"/>
          <p:nvPr/>
        </p:nvSpPr>
        <p:spPr>
          <a:xfrm>
            <a:off x="1093227" y="3713225"/>
            <a:ext cx="1205215" cy="369332"/>
          </a:xfrm>
          <a:prstGeom prst="rect">
            <a:avLst/>
          </a:prstGeom>
          <a:noFill/>
        </p:spPr>
        <p:txBody>
          <a:bodyPr wrap="square" rtlCol="0">
            <a:spAutoFit/>
          </a:bodyPr>
          <a:lstStyle/>
          <a:p>
            <a:r>
              <a:rPr lang="zh-CN" altLang="en-US" dirty="0"/>
              <a:t>支持</a:t>
            </a:r>
          </a:p>
        </p:txBody>
      </p:sp>
      <p:sp>
        <p:nvSpPr>
          <p:cNvPr id="28" name="TextBox 27">
            <a:extLst>
              <a:ext uri="{FF2B5EF4-FFF2-40B4-BE49-F238E27FC236}">
                <a16:creationId xmlns:a16="http://schemas.microsoft.com/office/drawing/2014/main" id="{231209D2-74FE-4670-8F82-018E3D66E1F7}"/>
              </a:ext>
            </a:extLst>
          </p:cNvPr>
          <p:cNvSpPr txBox="1"/>
          <p:nvPr/>
        </p:nvSpPr>
        <p:spPr>
          <a:xfrm>
            <a:off x="3096975" y="3716617"/>
            <a:ext cx="1205215" cy="369332"/>
          </a:xfrm>
          <a:prstGeom prst="rect">
            <a:avLst/>
          </a:prstGeom>
          <a:noFill/>
        </p:spPr>
        <p:txBody>
          <a:bodyPr wrap="square" rtlCol="0">
            <a:spAutoFit/>
          </a:bodyPr>
          <a:lstStyle/>
          <a:p>
            <a:r>
              <a:rPr lang="zh-CN" altLang="en-US" dirty="0"/>
              <a:t>支持</a:t>
            </a:r>
          </a:p>
        </p:txBody>
      </p:sp>
      <p:sp>
        <p:nvSpPr>
          <p:cNvPr id="29" name="Rectangle 28">
            <a:extLst>
              <a:ext uri="{FF2B5EF4-FFF2-40B4-BE49-F238E27FC236}">
                <a16:creationId xmlns:a16="http://schemas.microsoft.com/office/drawing/2014/main" id="{9C94DE3F-662D-409B-A18B-DB1E6B43878F}"/>
              </a:ext>
            </a:extLst>
          </p:cNvPr>
          <p:cNvSpPr/>
          <p:nvPr/>
        </p:nvSpPr>
        <p:spPr>
          <a:xfrm>
            <a:off x="4169338" y="3041769"/>
            <a:ext cx="1212583" cy="167727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task_new</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admit_task</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task_block</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task_wake_up</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task_exit</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srgbClr val="000000"/>
                </a:solidFill>
                <a:effectLst/>
                <a:uLnTx/>
                <a:uFillTx/>
                <a:latin typeface="Consolas" panose="020B0609020204030204" pitchFamily="49" charset="0"/>
                <a:ea typeface="微软雅黑" panose="020B0503020204020204" pitchFamily="34" charset="-122"/>
                <a:cs typeface="+mn-cs"/>
              </a:rPr>
              <a:t>complete_job</a:t>
            </a: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cs typeface="+mn-cs"/>
              </a:rPr>
              <a:t>……</a:t>
            </a:r>
          </a:p>
        </p:txBody>
      </p:sp>
      <p:sp>
        <p:nvSpPr>
          <p:cNvPr id="30" name="Arrow: Right 29">
            <a:extLst>
              <a:ext uri="{FF2B5EF4-FFF2-40B4-BE49-F238E27FC236}">
                <a16:creationId xmlns:a16="http://schemas.microsoft.com/office/drawing/2014/main" id="{C3A3B83A-0280-4C47-9F8F-7A255FB9B7CF}"/>
              </a:ext>
            </a:extLst>
          </p:cNvPr>
          <p:cNvSpPr/>
          <p:nvPr/>
        </p:nvSpPr>
        <p:spPr>
          <a:xfrm>
            <a:off x="3556139" y="4274679"/>
            <a:ext cx="613199" cy="2762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1" name="TextBox 30">
            <a:extLst>
              <a:ext uri="{FF2B5EF4-FFF2-40B4-BE49-F238E27FC236}">
                <a16:creationId xmlns:a16="http://schemas.microsoft.com/office/drawing/2014/main" id="{A14616D8-3CCA-41F1-9248-CF18117B28A7}"/>
              </a:ext>
            </a:extLst>
          </p:cNvPr>
          <p:cNvSpPr txBox="1"/>
          <p:nvPr/>
        </p:nvSpPr>
        <p:spPr>
          <a:xfrm>
            <a:off x="3535203" y="4614320"/>
            <a:ext cx="1205215" cy="369332"/>
          </a:xfrm>
          <a:prstGeom prst="rect">
            <a:avLst/>
          </a:prstGeom>
          <a:noFill/>
        </p:spPr>
        <p:txBody>
          <a:bodyPr wrap="square" rtlCol="0">
            <a:spAutoFit/>
          </a:bodyPr>
          <a:lstStyle/>
          <a:p>
            <a:r>
              <a:rPr lang="zh-CN" altLang="en-US" dirty="0"/>
              <a:t>包括</a:t>
            </a:r>
          </a:p>
        </p:txBody>
      </p:sp>
    </p:spTree>
    <p:extLst>
      <p:ext uri="{BB962C8B-B14F-4D97-AF65-F5344CB8AC3E}">
        <p14:creationId xmlns:p14="http://schemas.microsoft.com/office/powerpoint/2010/main" val="255423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7" name="文本框 6"/>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3" name="组合 2"/>
          <p:cNvGrpSpPr/>
          <p:nvPr/>
        </p:nvGrpSpPr>
        <p:grpSpPr>
          <a:xfrm>
            <a:off x="3454400" y="217805"/>
            <a:ext cx="7911465" cy="439420"/>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44" name="图片 43"/>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13" name="文本框 12"/>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
        <p:nvSpPr>
          <p:cNvPr id="12" name="矩形 10">
            <a:extLst>
              <a:ext uri="{FF2B5EF4-FFF2-40B4-BE49-F238E27FC236}">
                <a16:creationId xmlns:a16="http://schemas.microsoft.com/office/drawing/2014/main" id="{D9976F0D-436D-4240-93BA-2C6DBB1A88B5}"/>
              </a:ext>
            </a:extLst>
          </p:cNvPr>
          <p:cNvSpPr/>
          <p:nvPr/>
        </p:nvSpPr>
        <p:spPr>
          <a:xfrm>
            <a:off x="644070" y="1124814"/>
            <a:ext cx="1862455" cy="360045"/>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同步处理模块</a:t>
            </a:r>
          </a:p>
        </p:txBody>
      </p:sp>
      <p:pic>
        <p:nvPicPr>
          <p:cNvPr id="11" name="Picture 10">
            <a:extLst>
              <a:ext uri="{FF2B5EF4-FFF2-40B4-BE49-F238E27FC236}">
                <a16:creationId xmlns:a16="http://schemas.microsoft.com/office/drawing/2014/main" id="{1DFAF8F2-9DC7-4C19-A52E-8ACD3853C393}"/>
              </a:ext>
            </a:extLst>
          </p:cNvPr>
          <p:cNvPicPr>
            <a:picLocks noChangeAspect="1"/>
          </p:cNvPicPr>
          <p:nvPr/>
        </p:nvPicPr>
        <p:blipFill>
          <a:blip r:embed="rId4"/>
          <a:stretch>
            <a:fillRect/>
          </a:stretch>
        </p:blipFill>
        <p:spPr>
          <a:xfrm>
            <a:off x="5709255" y="2687542"/>
            <a:ext cx="6474763" cy="3794834"/>
          </a:xfrm>
          <a:prstGeom prst="rect">
            <a:avLst/>
          </a:prstGeom>
        </p:spPr>
      </p:pic>
      <p:sp>
        <p:nvSpPr>
          <p:cNvPr id="16" name="TextBox 15">
            <a:extLst>
              <a:ext uri="{FF2B5EF4-FFF2-40B4-BE49-F238E27FC236}">
                <a16:creationId xmlns:a16="http://schemas.microsoft.com/office/drawing/2014/main" id="{81494BBA-658C-45E7-8A20-CE7E01337A95}"/>
              </a:ext>
            </a:extLst>
          </p:cNvPr>
          <p:cNvSpPr txBox="1"/>
          <p:nvPr/>
        </p:nvSpPr>
        <p:spPr>
          <a:xfrm>
            <a:off x="533400" y="1784438"/>
            <a:ext cx="10592681" cy="646331"/>
          </a:xfrm>
          <a:prstGeom prst="rect">
            <a:avLst/>
          </a:prstGeom>
          <a:noFill/>
        </p:spPr>
        <p:txBody>
          <a:bodyPr wrap="square">
            <a:spAutoFit/>
          </a:bodyPr>
          <a:lstStyle/>
          <a:p>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同步处理模块</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主要</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实现了</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种同步处理机制：</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b="1" kern="100" dirty="0">
                <a:solidFill>
                  <a:srgbClr val="000000"/>
                </a:solidFill>
                <a:effectLst/>
                <a:latin typeface="Times New Roman" panose="02020603050405020304" pitchFamily="18" charset="0"/>
                <a:ea typeface="宋体" panose="02010600030101010101" pitchFamily="2" charset="-122"/>
              </a:rPr>
              <a:t>SRP</a:t>
            </a:r>
            <a:r>
              <a:rPr lang="zh-CN" altLang="zh-CN"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Multiprocessor </a:t>
            </a:r>
            <a:r>
              <a:rPr lang="en-US" altLang="zh-CN" sz="1800" b="1" kern="100" dirty="0">
                <a:solidFill>
                  <a:srgbClr val="000000"/>
                </a:solidFill>
                <a:effectLst/>
                <a:latin typeface="Times New Roman" panose="02020603050405020304" pitchFamily="18" charset="0"/>
                <a:ea typeface="宋体" panose="02010600030101010101" pitchFamily="2" charset="-122"/>
              </a:rPr>
              <a:t>Stack Resource Policy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，以栈为基础的</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多核</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资源分配协议）</a:t>
            </a:r>
            <a:endParaRPr lang="zh-CN" altLang="en-US" dirty="0"/>
          </a:p>
        </p:txBody>
      </p:sp>
      <p:sp>
        <p:nvSpPr>
          <p:cNvPr id="18" name="TextBox 17">
            <a:extLst>
              <a:ext uri="{FF2B5EF4-FFF2-40B4-BE49-F238E27FC236}">
                <a16:creationId xmlns:a16="http://schemas.microsoft.com/office/drawing/2014/main" id="{C1D5A775-5B6D-4AA5-AB8D-FEB9C244810F}"/>
              </a:ext>
            </a:extLst>
          </p:cNvPr>
          <p:cNvSpPr txBox="1"/>
          <p:nvPr/>
        </p:nvSpPr>
        <p:spPr>
          <a:xfrm>
            <a:off x="453815" y="2569695"/>
            <a:ext cx="5255441" cy="4801314"/>
          </a:xfrm>
          <a:prstGeom prst="rect">
            <a:avLst/>
          </a:prstGeom>
          <a:noFill/>
        </p:spPr>
        <p:txBody>
          <a:bodyPr wrap="square">
            <a:spAutoFit/>
          </a:bodyPr>
          <a:lstStyle/>
          <a:p>
            <a:pPr lvl="0" algn="l"/>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当线程拥有资源（访问临界区）且在执行任务时，或者当线程处于自旋状态时，</a:t>
            </a:r>
            <a:r>
              <a:rPr lang="zh-CN" altLang="en-US"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无法被抢占：</a:t>
            </a:r>
            <a:endParaRPr lang="en-US" altLang="zh-CN"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每个全局资源都与一个 </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FIFO </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等待队列相关联</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如果一个任务请求全局资源，它将变为</a:t>
            </a:r>
            <a:r>
              <a:rPr lang="zh-CN" altLang="en-US"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不可抢占</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，并开始为资源而自旋。同时，它被放置在所请求资源的 </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FIFO </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队列的末尾。</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一旦任务成为 </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FIFO </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队列的头部，它就可以获取资源。在使用全局资源执行任务期间，在释放资源之前，任务将保持</a:t>
            </a:r>
            <a:r>
              <a:rPr lang="zh-CN" altLang="en-US"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不可抢占状态</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0" algn="l"/>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MSRP</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协议的优点：</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为资源共享提供保障，可以准确约束任务</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WCRT</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（最坏响应时间），提供硬实时的保障</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属于资源感知型协议</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endPar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2292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7" name="文本框 6"/>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3" name="组合 2"/>
          <p:cNvGrpSpPr/>
          <p:nvPr/>
        </p:nvGrpSpPr>
        <p:grpSpPr>
          <a:xfrm>
            <a:off x="3454400" y="217805"/>
            <a:ext cx="7911465" cy="439420"/>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44" name="图片 43"/>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13" name="文本框 12"/>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
        <p:nvSpPr>
          <p:cNvPr id="12" name="矩形 10">
            <a:extLst>
              <a:ext uri="{FF2B5EF4-FFF2-40B4-BE49-F238E27FC236}">
                <a16:creationId xmlns:a16="http://schemas.microsoft.com/office/drawing/2014/main" id="{EFDEDB25-7E57-4E31-9664-584D2617D7EF}"/>
              </a:ext>
            </a:extLst>
          </p:cNvPr>
          <p:cNvSpPr/>
          <p:nvPr/>
        </p:nvSpPr>
        <p:spPr>
          <a:xfrm>
            <a:off x="644070" y="1124814"/>
            <a:ext cx="2505930" cy="360045"/>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用户态任务执行</a:t>
            </a:r>
          </a:p>
        </p:txBody>
      </p:sp>
      <p:sp>
        <p:nvSpPr>
          <p:cNvPr id="11" name="Oval 10">
            <a:extLst>
              <a:ext uri="{FF2B5EF4-FFF2-40B4-BE49-F238E27FC236}">
                <a16:creationId xmlns:a16="http://schemas.microsoft.com/office/drawing/2014/main" id="{76BC4FF5-5344-45E4-99EB-98B726801E80}"/>
              </a:ext>
            </a:extLst>
          </p:cNvPr>
          <p:cNvSpPr/>
          <p:nvPr/>
        </p:nvSpPr>
        <p:spPr>
          <a:xfrm>
            <a:off x="6220155" y="749407"/>
            <a:ext cx="1847654" cy="6221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开始</a:t>
            </a:r>
          </a:p>
        </p:txBody>
      </p:sp>
      <p:sp>
        <p:nvSpPr>
          <p:cNvPr id="14" name="Arrow: Down 13">
            <a:extLst>
              <a:ext uri="{FF2B5EF4-FFF2-40B4-BE49-F238E27FC236}">
                <a16:creationId xmlns:a16="http://schemas.microsoft.com/office/drawing/2014/main" id="{73D854A9-577A-4972-9E27-5443AFE63DB4}"/>
              </a:ext>
            </a:extLst>
          </p:cNvPr>
          <p:cNvSpPr/>
          <p:nvPr/>
        </p:nvSpPr>
        <p:spPr>
          <a:xfrm>
            <a:off x="7012006" y="1371576"/>
            <a:ext cx="245097" cy="36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7B44B4E5-D1C1-4238-BF3B-7756E0368134}"/>
              </a:ext>
            </a:extLst>
          </p:cNvPr>
          <p:cNvSpPr/>
          <p:nvPr/>
        </p:nvSpPr>
        <p:spPr>
          <a:xfrm>
            <a:off x="6220155" y="1731621"/>
            <a:ext cx="1847654" cy="36004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600" dirty="0"/>
              <a:t>解析程序参数</a:t>
            </a:r>
          </a:p>
        </p:txBody>
      </p:sp>
      <p:sp>
        <p:nvSpPr>
          <p:cNvPr id="16" name="Arrow: Down 15">
            <a:extLst>
              <a:ext uri="{FF2B5EF4-FFF2-40B4-BE49-F238E27FC236}">
                <a16:creationId xmlns:a16="http://schemas.microsoft.com/office/drawing/2014/main" id="{5F5F58C9-275C-4431-B7A0-651DA6CD6F64}"/>
              </a:ext>
            </a:extLst>
          </p:cNvPr>
          <p:cNvSpPr/>
          <p:nvPr/>
        </p:nvSpPr>
        <p:spPr>
          <a:xfrm>
            <a:off x="7012006" y="2091666"/>
            <a:ext cx="245097" cy="36004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a16="http://schemas.microsoft.com/office/drawing/2014/main" id="{B13986CE-1B75-4264-BAB9-DD1A80D2DCAD}"/>
              </a:ext>
            </a:extLst>
          </p:cNvPr>
          <p:cNvSpPr/>
          <p:nvPr/>
        </p:nvSpPr>
        <p:spPr>
          <a:xfrm>
            <a:off x="6220155" y="2479333"/>
            <a:ext cx="1847654" cy="56719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a:t>工作环境（如全局参数、文件参数等）的建立</a:t>
            </a:r>
          </a:p>
        </p:txBody>
      </p:sp>
      <p:sp>
        <p:nvSpPr>
          <p:cNvPr id="19" name="Arrow: Down 18">
            <a:extLst>
              <a:ext uri="{FF2B5EF4-FFF2-40B4-BE49-F238E27FC236}">
                <a16:creationId xmlns:a16="http://schemas.microsoft.com/office/drawing/2014/main" id="{C244A788-A340-4BA5-9D9D-9B929085A111}"/>
              </a:ext>
            </a:extLst>
          </p:cNvPr>
          <p:cNvSpPr/>
          <p:nvPr/>
        </p:nvSpPr>
        <p:spPr>
          <a:xfrm>
            <a:off x="7012006" y="3046523"/>
            <a:ext cx="245097" cy="38766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Rectangle 19">
            <a:extLst>
              <a:ext uri="{FF2B5EF4-FFF2-40B4-BE49-F238E27FC236}">
                <a16:creationId xmlns:a16="http://schemas.microsoft.com/office/drawing/2014/main" id="{F19FF33A-54E4-44AB-B7DA-AC7BF61E5E82}"/>
              </a:ext>
            </a:extLst>
          </p:cNvPr>
          <p:cNvSpPr/>
          <p:nvPr/>
        </p:nvSpPr>
        <p:spPr>
          <a:xfrm>
            <a:off x="6220155" y="3434190"/>
            <a:ext cx="1847654" cy="56719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初始化</a:t>
            </a:r>
            <a:r>
              <a:rPr lang="en-US" altLang="zh-CN" sz="1400" dirty="0" err="1"/>
              <a:t>yat_sched</a:t>
            </a:r>
            <a:endParaRPr lang="en-US" altLang="zh-CN" sz="1400" dirty="0"/>
          </a:p>
          <a:p>
            <a:pPr algn="ctr"/>
            <a:r>
              <a:rPr lang="en-US" altLang="zh-CN" sz="1400" dirty="0" err="1"/>
              <a:t>init_yat</a:t>
            </a:r>
            <a:r>
              <a:rPr lang="en-US" altLang="zh-CN" sz="1400" dirty="0"/>
              <a:t>()</a:t>
            </a:r>
            <a:endParaRPr lang="zh-CN" altLang="en-US" sz="1400" dirty="0"/>
          </a:p>
        </p:txBody>
      </p:sp>
      <p:sp>
        <p:nvSpPr>
          <p:cNvPr id="21" name="Arrow: Down 20">
            <a:extLst>
              <a:ext uri="{FF2B5EF4-FFF2-40B4-BE49-F238E27FC236}">
                <a16:creationId xmlns:a16="http://schemas.microsoft.com/office/drawing/2014/main" id="{D8FF269F-D006-4B78-ABF3-F6487842E567}"/>
              </a:ext>
            </a:extLst>
          </p:cNvPr>
          <p:cNvSpPr/>
          <p:nvPr/>
        </p:nvSpPr>
        <p:spPr>
          <a:xfrm>
            <a:off x="7012006" y="4001380"/>
            <a:ext cx="245097" cy="38766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2" name="Rectangle 21">
            <a:extLst>
              <a:ext uri="{FF2B5EF4-FFF2-40B4-BE49-F238E27FC236}">
                <a16:creationId xmlns:a16="http://schemas.microsoft.com/office/drawing/2014/main" id="{65B56579-9ED5-49FF-AFA5-E14DF9D23736}"/>
              </a:ext>
            </a:extLst>
          </p:cNvPr>
          <p:cNvSpPr/>
          <p:nvPr/>
        </p:nvSpPr>
        <p:spPr>
          <a:xfrm>
            <a:off x="6220156" y="4391006"/>
            <a:ext cx="1847654" cy="56719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线程的创建</a:t>
            </a:r>
            <a:endParaRPr lang="en-US" altLang="zh-CN" sz="1400" dirty="0"/>
          </a:p>
          <a:p>
            <a:pPr algn="ctr"/>
            <a:r>
              <a:rPr lang="en-US" altLang="zh-CN" sz="1400" dirty="0" err="1"/>
              <a:t>pthread_create</a:t>
            </a:r>
            <a:r>
              <a:rPr lang="en-US" altLang="zh-CN" sz="1400" dirty="0"/>
              <a:t>()</a:t>
            </a:r>
            <a:endParaRPr lang="zh-CN" altLang="en-US" sz="1400" dirty="0"/>
          </a:p>
        </p:txBody>
      </p:sp>
      <p:sp>
        <p:nvSpPr>
          <p:cNvPr id="23" name="Rectangle 22">
            <a:extLst>
              <a:ext uri="{FF2B5EF4-FFF2-40B4-BE49-F238E27FC236}">
                <a16:creationId xmlns:a16="http://schemas.microsoft.com/office/drawing/2014/main" id="{E6839905-C6F9-47AC-80DF-A49AC7A4B20F}"/>
              </a:ext>
            </a:extLst>
          </p:cNvPr>
          <p:cNvSpPr/>
          <p:nvPr/>
        </p:nvSpPr>
        <p:spPr>
          <a:xfrm>
            <a:off x="9127063" y="886994"/>
            <a:ext cx="1847654" cy="5671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dirty="0"/>
              <a:t>实时线程的创建</a:t>
            </a:r>
            <a:endParaRPr lang="en-US" altLang="zh-CN" sz="1400" dirty="0"/>
          </a:p>
          <a:p>
            <a:pPr algn="ctr"/>
            <a:r>
              <a:rPr lang="en-US" altLang="zh-CN" sz="1400" dirty="0" err="1"/>
              <a:t>rt_thread</a:t>
            </a:r>
            <a:r>
              <a:rPr lang="en-US" altLang="zh-CN" sz="1400" dirty="0"/>
              <a:t>()</a:t>
            </a:r>
            <a:endParaRPr lang="zh-CN" altLang="en-US" sz="1400" dirty="0"/>
          </a:p>
        </p:txBody>
      </p:sp>
      <p:sp>
        <p:nvSpPr>
          <p:cNvPr id="24" name="Arrow: Down 23">
            <a:extLst>
              <a:ext uri="{FF2B5EF4-FFF2-40B4-BE49-F238E27FC236}">
                <a16:creationId xmlns:a16="http://schemas.microsoft.com/office/drawing/2014/main" id="{5D24D8D6-78E3-4B22-884F-5D2D199D5B4C}"/>
              </a:ext>
            </a:extLst>
          </p:cNvPr>
          <p:cNvSpPr/>
          <p:nvPr/>
        </p:nvSpPr>
        <p:spPr>
          <a:xfrm>
            <a:off x="9918913" y="1433797"/>
            <a:ext cx="245097" cy="38766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 name="Rectangle 24">
            <a:extLst>
              <a:ext uri="{FF2B5EF4-FFF2-40B4-BE49-F238E27FC236}">
                <a16:creationId xmlns:a16="http://schemas.microsoft.com/office/drawing/2014/main" id="{3BFFCFF5-D1F8-4308-B04F-23C5C104EB17}"/>
              </a:ext>
            </a:extLst>
          </p:cNvPr>
          <p:cNvSpPr/>
          <p:nvPr/>
        </p:nvSpPr>
        <p:spPr>
          <a:xfrm>
            <a:off x="9127063" y="1823423"/>
            <a:ext cx="1847654" cy="38766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dirty="0"/>
              <a:t>线程初始化</a:t>
            </a:r>
          </a:p>
        </p:txBody>
      </p:sp>
      <p:sp>
        <p:nvSpPr>
          <p:cNvPr id="26" name="Arrow: Down 25">
            <a:extLst>
              <a:ext uri="{FF2B5EF4-FFF2-40B4-BE49-F238E27FC236}">
                <a16:creationId xmlns:a16="http://schemas.microsoft.com/office/drawing/2014/main" id="{0EF1C8B0-715E-4007-A9A6-B28921E91557}"/>
              </a:ext>
            </a:extLst>
          </p:cNvPr>
          <p:cNvSpPr/>
          <p:nvPr/>
        </p:nvSpPr>
        <p:spPr>
          <a:xfrm>
            <a:off x="9918914" y="2192650"/>
            <a:ext cx="245097" cy="36004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Rectangle 26">
            <a:extLst>
              <a:ext uri="{FF2B5EF4-FFF2-40B4-BE49-F238E27FC236}">
                <a16:creationId xmlns:a16="http://schemas.microsoft.com/office/drawing/2014/main" id="{54A00FFF-2728-487F-B425-1E4F47FFCA6F}"/>
              </a:ext>
            </a:extLst>
          </p:cNvPr>
          <p:cNvSpPr/>
          <p:nvPr/>
        </p:nvSpPr>
        <p:spPr>
          <a:xfrm>
            <a:off x="9127063" y="2580317"/>
            <a:ext cx="1847654" cy="5671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t>工作环境（如全局参数、文件参数等）的建立</a:t>
            </a:r>
          </a:p>
        </p:txBody>
      </p:sp>
      <p:sp>
        <p:nvSpPr>
          <p:cNvPr id="28" name="Arrow: Down 27">
            <a:extLst>
              <a:ext uri="{FF2B5EF4-FFF2-40B4-BE49-F238E27FC236}">
                <a16:creationId xmlns:a16="http://schemas.microsoft.com/office/drawing/2014/main" id="{15D40930-DBA3-43DC-82F2-33644C9CDA54}"/>
              </a:ext>
            </a:extLst>
          </p:cNvPr>
          <p:cNvSpPr/>
          <p:nvPr/>
        </p:nvSpPr>
        <p:spPr>
          <a:xfrm>
            <a:off x="9918914" y="3147507"/>
            <a:ext cx="245098" cy="32282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9" name="Rectangle 28">
            <a:extLst>
              <a:ext uri="{FF2B5EF4-FFF2-40B4-BE49-F238E27FC236}">
                <a16:creationId xmlns:a16="http://schemas.microsoft.com/office/drawing/2014/main" id="{7BBDC88A-C25A-4CB9-AD84-AEA22026977F}"/>
              </a:ext>
            </a:extLst>
          </p:cNvPr>
          <p:cNvSpPr/>
          <p:nvPr/>
        </p:nvSpPr>
        <p:spPr>
          <a:xfrm>
            <a:off x="9127063" y="3489112"/>
            <a:ext cx="1847654" cy="5671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t>线程初始化</a:t>
            </a:r>
            <a:endParaRPr lang="en-US" altLang="zh-CN" sz="1200" dirty="0"/>
          </a:p>
          <a:p>
            <a:pPr algn="ctr"/>
            <a:r>
              <a:rPr lang="en-US" altLang="zh-CN" sz="1200" dirty="0" err="1"/>
              <a:t>init_rt_thread</a:t>
            </a:r>
            <a:r>
              <a:rPr lang="en-US" altLang="zh-CN" sz="1200" dirty="0"/>
              <a:t>()</a:t>
            </a:r>
            <a:endParaRPr lang="zh-CN" altLang="en-US" sz="1200" dirty="0"/>
          </a:p>
        </p:txBody>
      </p:sp>
      <p:sp>
        <p:nvSpPr>
          <p:cNvPr id="30" name="Arrow: Down 29">
            <a:extLst>
              <a:ext uri="{FF2B5EF4-FFF2-40B4-BE49-F238E27FC236}">
                <a16:creationId xmlns:a16="http://schemas.microsoft.com/office/drawing/2014/main" id="{FD8346FC-A3CD-422C-9129-5534F0020BDB}"/>
              </a:ext>
            </a:extLst>
          </p:cNvPr>
          <p:cNvSpPr/>
          <p:nvPr/>
        </p:nvSpPr>
        <p:spPr>
          <a:xfrm>
            <a:off x="9918913" y="4075078"/>
            <a:ext cx="245098" cy="27676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1" name="Rectangle 30">
            <a:extLst>
              <a:ext uri="{FF2B5EF4-FFF2-40B4-BE49-F238E27FC236}">
                <a16:creationId xmlns:a16="http://schemas.microsoft.com/office/drawing/2014/main" id="{A88CE2BE-D527-4DD6-9B97-4EB5C6B44283}"/>
              </a:ext>
            </a:extLst>
          </p:cNvPr>
          <p:cNvSpPr/>
          <p:nvPr/>
        </p:nvSpPr>
        <p:spPr>
          <a:xfrm>
            <a:off x="9127063" y="4370620"/>
            <a:ext cx="1930578" cy="5671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t>任务模式改为</a:t>
            </a:r>
            <a:r>
              <a:rPr lang="en-US" altLang="zh-CN" sz="1200" dirty="0"/>
              <a:t>YAT_RT_TASK</a:t>
            </a:r>
          </a:p>
          <a:p>
            <a:pPr algn="ctr"/>
            <a:r>
              <a:rPr lang="en-US" altLang="zh-CN" sz="1200" dirty="0" err="1"/>
              <a:t>task_mode</a:t>
            </a:r>
            <a:r>
              <a:rPr lang="en-US" altLang="zh-CN" sz="1200" dirty="0"/>
              <a:t>(YAT_RT_TASK)</a:t>
            </a:r>
            <a:endParaRPr lang="zh-CN" altLang="en-US" sz="1200" dirty="0"/>
          </a:p>
        </p:txBody>
      </p:sp>
      <p:sp>
        <p:nvSpPr>
          <p:cNvPr id="32" name="Arrow: Down 31">
            <a:extLst>
              <a:ext uri="{FF2B5EF4-FFF2-40B4-BE49-F238E27FC236}">
                <a16:creationId xmlns:a16="http://schemas.microsoft.com/office/drawing/2014/main" id="{43CF87ED-B0A9-4B18-A848-9FD4B8C17102}"/>
              </a:ext>
            </a:extLst>
          </p:cNvPr>
          <p:cNvSpPr/>
          <p:nvPr/>
        </p:nvSpPr>
        <p:spPr>
          <a:xfrm>
            <a:off x="9918913" y="4943512"/>
            <a:ext cx="245097" cy="22408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 name="Rectangle 32">
            <a:extLst>
              <a:ext uri="{FF2B5EF4-FFF2-40B4-BE49-F238E27FC236}">
                <a16:creationId xmlns:a16="http://schemas.microsoft.com/office/drawing/2014/main" id="{13BB34EC-87FD-4D9C-BE2F-9252ACF74FEB}"/>
              </a:ext>
            </a:extLst>
          </p:cNvPr>
          <p:cNvSpPr/>
          <p:nvPr/>
        </p:nvSpPr>
        <p:spPr>
          <a:xfrm>
            <a:off x="9124856" y="5201199"/>
            <a:ext cx="1930578" cy="5671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t>调用实时任务</a:t>
            </a:r>
            <a:r>
              <a:rPr lang="en-US" altLang="zh-CN" sz="1200" dirty="0"/>
              <a:t>job()</a:t>
            </a:r>
            <a:endParaRPr lang="zh-CN" altLang="en-US" sz="1200" dirty="0"/>
          </a:p>
        </p:txBody>
      </p:sp>
      <p:sp>
        <p:nvSpPr>
          <p:cNvPr id="34" name="Arrow: Down 33">
            <a:extLst>
              <a:ext uri="{FF2B5EF4-FFF2-40B4-BE49-F238E27FC236}">
                <a16:creationId xmlns:a16="http://schemas.microsoft.com/office/drawing/2014/main" id="{EF696A68-DB4F-4F2C-8D84-1A6E65FE05E9}"/>
              </a:ext>
            </a:extLst>
          </p:cNvPr>
          <p:cNvSpPr/>
          <p:nvPr/>
        </p:nvSpPr>
        <p:spPr>
          <a:xfrm>
            <a:off x="9918913" y="5768389"/>
            <a:ext cx="245098" cy="27676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5" name="Rectangle 34">
            <a:extLst>
              <a:ext uri="{FF2B5EF4-FFF2-40B4-BE49-F238E27FC236}">
                <a16:creationId xmlns:a16="http://schemas.microsoft.com/office/drawing/2014/main" id="{3BD41A7C-B0C3-48AE-A6D6-729C479E15DA}"/>
              </a:ext>
            </a:extLst>
          </p:cNvPr>
          <p:cNvSpPr/>
          <p:nvPr/>
        </p:nvSpPr>
        <p:spPr>
          <a:xfrm>
            <a:off x="9127063" y="6063931"/>
            <a:ext cx="2420772" cy="5671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t>任务模式改为</a:t>
            </a:r>
            <a:r>
              <a:rPr lang="en-US" altLang="zh-CN" sz="1200" dirty="0"/>
              <a:t>BACKGROUND_TASK</a:t>
            </a:r>
          </a:p>
          <a:p>
            <a:pPr algn="ctr"/>
            <a:r>
              <a:rPr lang="en-US" altLang="zh-CN" sz="1200" dirty="0" err="1"/>
              <a:t>task_mode</a:t>
            </a:r>
            <a:r>
              <a:rPr lang="en-US" altLang="zh-CN" sz="1200" dirty="0"/>
              <a:t>(BACKGROUND _TASK)</a:t>
            </a:r>
            <a:endParaRPr lang="zh-CN" altLang="en-US" sz="1200" dirty="0"/>
          </a:p>
        </p:txBody>
      </p:sp>
      <p:sp>
        <p:nvSpPr>
          <p:cNvPr id="36" name="Rectangle 35">
            <a:extLst>
              <a:ext uri="{FF2B5EF4-FFF2-40B4-BE49-F238E27FC236}">
                <a16:creationId xmlns:a16="http://schemas.microsoft.com/office/drawing/2014/main" id="{596A872B-8874-4D72-BD88-3BF68A67D829}"/>
              </a:ext>
            </a:extLst>
          </p:cNvPr>
          <p:cNvSpPr/>
          <p:nvPr/>
        </p:nvSpPr>
        <p:spPr>
          <a:xfrm>
            <a:off x="6220156" y="5246129"/>
            <a:ext cx="1847654" cy="56719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t>线程的退出</a:t>
            </a:r>
            <a:endParaRPr lang="en-US" altLang="zh-CN" sz="1400" dirty="0"/>
          </a:p>
          <a:p>
            <a:pPr algn="ctr"/>
            <a:r>
              <a:rPr lang="en-US" altLang="zh-CN" sz="1400" dirty="0" err="1"/>
              <a:t>pthread_join</a:t>
            </a:r>
            <a:r>
              <a:rPr lang="en-US" altLang="zh-CN" sz="1400" dirty="0"/>
              <a:t>()</a:t>
            </a:r>
            <a:endParaRPr lang="zh-CN" altLang="en-US" sz="1400" dirty="0"/>
          </a:p>
        </p:txBody>
      </p:sp>
      <p:sp>
        <p:nvSpPr>
          <p:cNvPr id="37" name="Arrow: Down 36">
            <a:extLst>
              <a:ext uri="{FF2B5EF4-FFF2-40B4-BE49-F238E27FC236}">
                <a16:creationId xmlns:a16="http://schemas.microsoft.com/office/drawing/2014/main" id="{DF5A3C8E-751E-4FE1-B1B8-53FB30716E82}"/>
              </a:ext>
            </a:extLst>
          </p:cNvPr>
          <p:cNvSpPr/>
          <p:nvPr/>
        </p:nvSpPr>
        <p:spPr>
          <a:xfrm>
            <a:off x="7012006" y="5813319"/>
            <a:ext cx="245097" cy="36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Oval 37">
            <a:extLst>
              <a:ext uri="{FF2B5EF4-FFF2-40B4-BE49-F238E27FC236}">
                <a16:creationId xmlns:a16="http://schemas.microsoft.com/office/drawing/2014/main" id="{E77F7859-4B00-409D-86B1-7605C495EACB}"/>
              </a:ext>
            </a:extLst>
          </p:cNvPr>
          <p:cNvSpPr/>
          <p:nvPr/>
        </p:nvSpPr>
        <p:spPr>
          <a:xfrm>
            <a:off x="6307524" y="6171509"/>
            <a:ext cx="1847654" cy="48088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结束</a:t>
            </a:r>
          </a:p>
        </p:txBody>
      </p:sp>
      <p:cxnSp>
        <p:nvCxnSpPr>
          <p:cNvPr id="42" name="Straight Connector 41">
            <a:extLst>
              <a:ext uri="{FF2B5EF4-FFF2-40B4-BE49-F238E27FC236}">
                <a16:creationId xmlns:a16="http://schemas.microsoft.com/office/drawing/2014/main" id="{BAD5DD04-35B7-46C3-9FF2-2CA305384A00}"/>
              </a:ext>
            </a:extLst>
          </p:cNvPr>
          <p:cNvCxnSpPr>
            <a:stCxn id="22" idx="3"/>
          </p:cNvCxnSpPr>
          <p:nvPr/>
        </p:nvCxnSpPr>
        <p:spPr>
          <a:xfrm flipV="1">
            <a:off x="8067810" y="4667934"/>
            <a:ext cx="433631" cy="66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F932C5A6-1F46-454F-BC15-E30D23DEC305}"/>
              </a:ext>
            </a:extLst>
          </p:cNvPr>
          <p:cNvCxnSpPr/>
          <p:nvPr/>
        </p:nvCxnSpPr>
        <p:spPr>
          <a:xfrm flipV="1">
            <a:off x="8501441" y="1170589"/>
            <a:ext cx="0" cy="3504012"/>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02769DF4-8305-494F-9389-12DF417A3C25}"/>
              </a:ext>
            </a:extLst>
          </p:cNvPr>
          <p:cNvCxnSpPr>
            <a:cxnSpLocks/>
            <a:endCxn id="23" idx="1"/>
          </p:cNvCxnSpPr>
          <p:nvPr/>
        </p:nvCxnSpPr>
        <p:spPr>
          <a:xfrm flipV="1">
            <a:off x="8501441" y="1170589"/>
            <a:ext cx="625622" cy="9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50EDAB37-049E-4536-B324-32906BC15BB0}"/>
              </a:ext>
            </a:extLst>
          </p:cNvPr>
          <p:cNvCxnSpPr/>
          <p:nvPr/>
        </p:nvCxnSpPr>
        <p:spPr>
          <a:xfrm flipV="1">
            <a:off x="8693432" y="6384511"/>
            <a:ext cx="433631" cy="6667"/>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E539699-4452-418A-A862-B79A338DEA2D}"/>
              </a:ext>
            </a:extLst>
          </p:cNvPr>
          <p:cNvCxnSpPr>
            <a:cxnSpLocks/>
          </p:cNvCxnSpPr>
          <p:nvPr/>
        </p:nvCxnSpPr>
        <p:spPr>
          <a:xfrm flipV="1">
            <a:off x="8712320" y="5529724"/>
            <a:ext cx="0" cy="882229"/>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587BE9DC-F401-484C-86AF-4EB6E4F0CE25}"/>
              </a:ext>
            </a:extLst>
          </p:cNvPr>
          <p:cNvCxnSpPr>
            <a:endCxn id="36" idx="3"/>
          </p:cNvCxnSpPr>
          <p:nvPr/>
        </p:nvCxnSpPr>
        <p:spPr>
          <a:xfrm flipH="1">
            <a:off x="8067810" y="5529724"/>
            <a:ext cx="6445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D5A2A1F9-7D88-4758-8D9C-2D6BFC096C1D}"/>
              </a:ext>
            </a:extLst>
          </p:cNvPr>
          <p:cNvSpPr txBox="1"/>
          <p:nvPr/>
        </p:nvSpPr>
        <p:spPr>
          <a:xfrm>
            <a:off x="394391" y="2160261"/>
            <a:ext cx="6221690" cy="1442061"/>
          </a:xfrm>
          <a:prstGeom prst="rect">
            <a:avLst/>
          </a:prstGeom>
          <a:noFill/>
        </p:spPr>
        <p:txBody>
          <a:bodyPr wrap="square">
            <a:spAutoFit/>
          </a:bodyPr>
          <a:lstStyle/>
          <a:p>
            <a:pPr indent="228600" algn="just">
              <a:lnSpc>
                <a:spcPct val="125000"/>
              </a:lnSpc>
            </a:pPr>
            <a:r>
              <a:rPr lang="en-US" altLang="zh-CN" kern="100" dirty="0" err="1">
                <a:solidFill>
                  <a:srgbClr val="000000"/>
                </a:solidFill>
                <a:latin typeface="Times New Roman" panose="02020603050405020304" pitchFamily="18" charset="0"/>
                <a:ea typeface="宋体" panose="02010600030101010101" pitchFamily="2" charset="-122"/>
              </a:rPr>
              <a:t>yat_lib</a:t>
            </a:r>
            <a:r>
              <a:rPr lang="en-US" altLang="zh-CN" kern="100" dirty="0">
                <a:solidFill>
                  <a:srgbClr val="000000"/>
                </a:solidFill>
                <a:latin typeface="Times New Roman" panose="02020603050405020304" pitchFamily="18" charset="0"/>
                <a:ea typeface="宋体" panose="02010600030101010101" pitchFamily="2" charset="-122"/>
              </a:rPr>
              <a:t> </a:t>
            </a:r>
            <a:r>
              <a:rPr lang="zh-CN" altLang="zh-CN" sz="1800" kern="100" dirty="0">
                <a:solidFill>
                  <a:srgbClr val="000000"/>
                </a:solidFill>
                <a:effectLst/>
                <a:latin typeface="Times New Roman" panose="02020603050405020304" pitchFamily="18" charset="0"/>
                <a:ea typeface="宋体" panose="02010600030101010101" pitchFamily="2" charset="-122"/>
              </a:rPr>
              <a:t>是</a:t>
            </a:r>
            <a:r>
              <a:rPr lang="en-US" altLang="zh-CN" kern="100" dirty="0" err="1">
                <a:solidFill>
                  <a:srgbClr val="000000"/>
                </a:solidFill>
                <a:latin typeface="Times New Roman" panose="02020603050405020304" pitchFamily="18" charset="0"/>
                <a:ea typeface="宋体" panose="02010600030101010101" pitchFamily="2" charset="-122"/>
              </a:rPr>
              <a:t>Yat</a:t>
            </a:r>
            <a:r>
              <a:rPr lang="en-US" altLang="zh-CN" kern="100" dirty="0">
                <a:solidFill>
                  <a:srgbClr val="000000"/>
                </a:solidFill>
                <a:latin typeface="Times New Roman" panose="02020603050405020304" pitchFamily="18" charset="0"/>
                <a:ea typeface="宋体" panose="02010600030101010101" pitchFamily="2" charset="-122"/>
              </a:rPr>
              <a:t>-Sched</a:t>
            </a:r>
            <a:r>
              <a:rPr lang="zh-CN" altLang="en-US" kern="100" dirty="0">
                <a:solidFill>
                  <a:srgbClr val="000000"/>
                </a:solidFill>
                <a:latin typeface="Times New Roman" panose="02020603050405020304" pitchFamily="18" charset="0"/>
                <a:ea typeface="宋体" panose="02010600030101010101" pitchFamily="2" charset="-122"/>
              </a:rPr>
              <a:t>对应</a:t>
            </a:r>
            <a:r>
              <a:rPr lang="zh-CN" altLang="zh-CN" sz="1800" kern="100" dirty="0">
                <a:solidFill>
                  <a:srgbClr val="000000"/>
                </a:solidFill>
                <a:effectLst/>
                <a:latin typeface="Times New Roman" panose="02020603050405020304" pitchFamily="18" charset="0"/>
                <a:ea typeface="宋体" panose="02010600030101010101" pitchFamily="2" charset="-122"/>
              </a:rPr>
              <a:t>的</a:t>
            </a:r>
            <a:r>
              <a:rPr lang="zh-CN" altLang="en-US" sz="1800" kern="100" dirty="0">
                <a:solidFill>
                  <a:srgbClr val="000000"/>
                </a:solidFill>
                <a:effectLst/>
                <a:latin typeface="Times New Roman" panose="02020603050405020304" pitchFamily="18" charset="0"/>
                <a:ea typeface="宋体" panose="02010600030101010101" pitchFamily="2" charset="-122"/>
              </a:rPr>
              <a:t>用户层</a:t>
            </a:r>
            <a:r>
              <a:rPr lang="zh-CN" altLang="zh-CN" sz="1800" kern="100" dirty="0">
                <a:solidFill>
                  <a:srgbClr val="000000"/>
                </a:solidFill>
                <a:effectLst/>
                <a:latin typeface="Times New Roman" panose="02020603050405020304" pitchFamily="18" charset="0"/>
                <a:ea typeface="宋体" panose="02010600030101010101" pitchFamily="2" charset="-122"/>
              </a:rPr>
              <a:t>工具库，主要包括：</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pPr marL="342900" indent="-342900" algn="just">
              <a:lnSpc>
                <a:spcPct val="125000"/>
              </a:lnSpc>
              <a:buAutoNum type="arabicParenR"/>
            </a:pPr>
            <a:r>
              <a:rPr lang="zh-CN" altLang="zh-CN" sz="1800" b="1" kern="100" dirty="0">
                <a:solidFill>
                  <a:srgbClr val="000000"/>
                </a:solidFill>
                <a:effectLst/>
                <a:latin typeface="Times New Roman" panose="02020603050405020304" pitchFamily="18" charset="0"/>
                <a:ea typeface="宋体" panose="02010600030101010101" pitchFamily="2" charset="-122"/>
              </a:rPr>
              <a:t>编写实时任务的</a:t>
            </a:r>
            <a:r>
              <a:rPr lang="en-US" altLang="zh-CN" sz="1800" b="1" kern="100" dirty="0">
                <a:solidFill>
                  <a:srgbClr val="000000"/>
                </a:solidFill>
                <a:effectLst/>
                <a:latin typeface="Times New Roman" panose="02020603050405020304" pitchFamily="18" charset="0"/>
                <a:ea typeface="宋体" panose="02010600030101010101" pitchFamily="2" charset="-122"/>
              </a:rPr>
              <a:t>API</a:t>
            </a:r>
            <a:endParaRPr lang="en-US" altLang="zh-CN" b="1" kern="100" dirty="0">
              <a:solidFill>
                <a:srgbClr val="000000"/>
              </a:solidFill>
              <a:latin typeface="Times New Roman" panose="02020603050405020304" pitchFamily="18" charset="0"/>
              <a:ea typeface="宋体" panose="02010600030101010101" pitchFamily="2" charset="-122"/>
            </a:endParaRPr>
          </a:p>
          <a:p>
            <a:pPr marL="342900" indent="-342900" algn="just">
              <a:lnSpc>
                <a:spcPct val="125000"/>
              </a:lnSpc>
              <a:buAutoNum type="arabicParenR"/>
            </a:pPr>
            <a:r>
              <a:rPr lang="zh-CN" altLang="zh-CN" sz="1800" kern="100" dirty="0">
                <a:solidFill>
                  <a:srgbClr val="000000"/>
                </a:solidFill>
                <a:effectLst/>
                <a:latin typeface="Times New Roman" panose="02020603050405020304" pitchFamily="18" charset="0"/>
                <a:ea typeface="宋体" panose="02010600030101010101" pitchFamily="2" charset="-122"/>
              </a:rPr>
              <a:t>选择和显示调度</a:t>
            </a:r>
            <a:r>
              <a:rPr lang="zh-CN" altLang="en-US" kern="100" dirty="0">
                <a:solidFill>
                  <a:srgbClr val="000000"/>
                </a:solidFill>
                <a:latin typeface="Times New Roman" panose="02020603050405020304" pitchFamily="18" charset="0"/>
                <a:ea typeface="宋体" panose="02010600030101010101" pitchFamily="2" charset="-122"/>
              </a:rPr>
              <a:t>器</a:t>
            </a:r>
            <a:r>
              <a:rPr lang="zh-CN" altLang="zh-CN" sz="1800" kern="100" dirty="0">
                <a:solidFill>
                  <a:srgbClr val="000000"/>
                </a:solidFill>
                <a:effectLst/>
                <a:latin typeface="Times New Roman" panose="02020603050405020304" pitchFamily="18" charset="0"/>
                <a:ea typeface="宋体" panose="02010600030101010101" pitchFamily="2" charset="-122"/>
              </a:rPr>
              <a:t>的工具</a:t>
            </a:r>
            <a:endParaRPr lang="en-US" altLang="zh-CN" kern="100" dirty="0">
              <a:solidFill>
                <a:srgbClr val="000000"/>
              </a:solidFill>
              <a:latin typeface="Times New Roman" panose="02020603050405020304" pitchFamily="18" charset="0"/>
              <a:ea typeface="宋体" panose="02010600030101010101" pitchFamily="2" charset="-122"/>
            </a:endParaRPr>
          </a:p>
          <a:p>
            <a:pPr marL="342900" indent="-342900" algn="just">
              <a:lnSpc>
                <a:spcPct val="125000"/>
              </a:lnSpc>
              <a:buAutoNum type="arabicParenR"/>
            </a:pPr>
            <a:r>
              <a:rPr lang="zh-CN" altLang="zh-CN" sz="1800" kern="100" dirty="0">
                <a:solidFill>
                  <a:srgbClr val="000000"/>
                </a:solidFill>
                <a:effectLst/>
                <a:latin typeface="Times New Roman" panose="02020603050405020304" pitchFamily="18" charset="0"/>
                <a:ea typeface="宋体" panose="02010600030101010101" pitchFamily="2" charset="-122"/>
              </a:rPr>
              <a:t>调度算法</a:t>
            </a:r>
            <a:r>
              <a:rPr lang="zh-CN" altLang="en-US" kern="100" dirty="0">
                <a:solidFill>
                  <a:srgbClr val="000000"/>
                </a:solidFill>
                <a:latin typeface="Times New Roman" panose="02020603050405020304" pitchFamily="18" charset="0"/>
                <a:ea typeface="宋体" panose="02010600030101010101" pitchFamily="2" charset="-122"/>
              </a:rPr>
              <a:t>自定义</a:t>
            </a:r>
            <a:endParaRPr lang="zh-CN" altLang="zh-CN" sz="1400" kern="100" dirty="0">
              <a:effectLst/>
              <a:latin typeface="Times New Roman" panose="02020603050405020304" pitchFamily="18" charset="0"/>
              <a:ea typeface="宋体" panose="02010600030101010101" pitchFamily="2" charset="-122"/>
            </a:endParaRPr>
          </a:p>
        </p:txBody>
      </p:sp>
      <p:sp>
        <p:nvSpPr>
          <p:cNvPr id="59" name="TextBox 58">
            <a:extLst>
              <a:ext uri="{FF2B5EF4-FFF2-40B4-BE49-F238E27FC236}">
                <a16:creationId xmlns:a16="http://schemas.microsoft.com/office/drawing/2014/main" id="{A4DCD28E-3F0E-4030-A5BD-066E456573EE}"/>
              </a:ext>
            </a:extLst>
          </p:cNvPr>
          <p:cNvSpPr txBox="1"/>
          <p:nvPr/>
        </p:nvSpPr>
        <p:spPr>
          <a:xfrm>
            <a:off x="394391" y="3974382"/>
            <a:ext cx="5035238" cy="3139321"/>
          </a:xfrm>
          <a:prstGeom prst="rect">
            <a:avLst/>
          </a:prstGeom>
          <a:noFill/>
        </p:spPr>
        <p:txBody>
          <a:bodyPr wrap="square">
            <a:spAutoFit/>
          </a:bodyPr>
          <a:lstStyle/>
          <a:p>
            <a:pPr marL="342900" lvl="0" indent="-342900" algn="l">
              <a:buFont typeface="Wingdings" panose="05000000000000000000" charset="0"/>
              <a:buChar char="n"/>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只需要在调用实时任务部分，即</a:t>
            </a:r>
            <a:r>
              <a:rPr lang="en-US" altLang="zh-CN" sz="1800" kern="100" dirty="0">
                <a:solidFill>
                  <a:srgbClr val="000000"/>
                </a:solidFill>
                <a:effectLst/>
                <a:latin typeface="Times New Roman" panose="02020603050405020304" pitchFamily="18" charset="0"/>
                <a:ea typeface="宋体" panose="02010600030101010101" pitchFamily="2" charset="-122"/>
              </a:rPr>
              <a:t>job()</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函数中添加任务就可以完成实时任务的编写</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charset="0"/>
              <a:buChar char="n"/>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多线程任务流程包含了单线程任务流程</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charset="0"/>
              <a:buChar char="n"/>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我们的</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多线程任务的框架中，实时线程创建函数</a:t>
            </a:r>
            <a:r>
              <a:rPr lang="en-US" altLang="zh-CN" sz="1800" kern="100" dirty="0" err="1">
                <a:solidFill>
                  <a:srgbClr val="000000"/>
                </a:solidFill>
                <a:effectLst/>
                <a:latin typeface="Times New Roman" panose="02020603050405020304" pitchFamily="18" charset="0"/>
                <a:ea typeface="宋体" panose="02010600030101010101" pitchFamily="2" charset="-122"/>
              </a:rPr>
              <a:t>rt_thread</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只有一个，生成的线程在任务参数（周期、执行时间）上完全一样，实现其他的实时线程创建函数</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即可</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创建具有不同任务参数的线程</a:t>
            </a: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charset="0"/>
              <a:buChar char="n"/>
            </a:pP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endPar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l">
              <a:buFont typeface="Wingdings" panose="05000000000000000000" charset="0"/>
              <a:buChar char="n"/>
            </a:pPr>
            <a:endPar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392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1">
            <a:extLst>
              <a:ext uri="{FF2B5EF4-FFF2-40B4-BE49-F238E27FC236}">
                <a16:creationId xmlns:a16="http://schemas.microsoft.com/office/drawing/2014/main" id="{382E6457-D982-45BE-89C6-CBFB881BBAB2}"/>
              </a:ext>
            </a:extLst>
          </p:cNvPr>
          <p:cNvSpPr txBox="1"/>
          <p:nvPr/>
        </p:nvSpPr>
        <p:spPr>
          <a:xfrm>
            <a:off x="408870" y="3992095"/>
            <a:ext cx="3583305" cy="4603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宋体" pitchFamily="2" charset="-122"/>
                <a:ea typeface="宋体" pitchFamily="2" charset="-122"/>
              </a:rPr>
              <a:t>需要解决的问题：</a:t>
            </a:r>
            <a:endParaRPr lang="zh-CN" altLang="en-US" dirty="0">
              <a:latin typeface="宋体" pitchFamily="2" charset="-122"/>
              <a:ea typeface="宋体" pitchFamily="2" charset="-122"/>
            </a:endParaRPr>
          </a:p>
        </p:txBody>
      </p:sp>
      <p:sp>
        <p:nvSpPr>
          <p:cNvPr id="58" name="文本框 57">
            <a:extLst>
              <a:ext uri="{FF2B5EF4-FFF2-40B4-BE49-F238E27FC236}">
                <a16:creationId xmlns:a16="http://schemas.microsoft.com/office/drawing/2014/main" id="{C311C3EB-3E53-4919-813F-1C81375F163B}"/>
              </a:ext>
            </a:extLst>
          </p:cNvPr>
          <p:cNvSpPr txBox="1"/>
          <p:nvPr/>
        </p:nvSpPr>
        <p:spPr>
          <a:xfrm>
            <a:off x="299553" y="984211"/>
            <a:ext cx="4831247" cy="523220"/>
          </a:xfrm>
          <a:prstGeom prst="rect">
            <a:avLst/>
          </a:prstGeom>
          <a:noFill/>
        </p:spPr>
        <p:txBody>
          <a:bodyPr wrap="square">
            <a:spAutoFit/>
          </a:bodyPr>
          <a:lstStyle/>
          <a:p>
            <a:r>
              <a:rPr lang="zh-CN" altLang="en-US" sz="2800" b="1" dirty="0">
                <a:solidFill>
                  <a:srgbClr val="000000"/>
                </a:solidFill>
                <a:effectLst/>
                <a:latin typeface="微软雅黑" panose="020B0503020204020204" pitchFamily="34" charset="-122"/>
                <a:ea typeface="微软雅黑" panose="020B0503020204020204" pitchFamily="34" charset="-122"/>
              </a:rPr>
              <a:t>考虑阻塞的任务分配机制</a:t>
            </a:r>
            <a:endParaRPr lang="zh-CN" altLang="en-US" sz="28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6E2EC857-0758-46B6-9438-CE508FFA0B85}"/>
              </a:ext>
            </a:extLst>
          </p:cNvPr>
          <p:cNvSpPr txBox="1"/>
          <p:nvPr/>
        </p:nvSpPr>
        <p:spPr>
          <a:xfrm>
            <a:off x="341665" y="3233678"/>
            <a:ext cx="11458485" cy="707886"/>
          </a:xfrm>
          <a:prstGeom prst="rect">
            <a:avLst/>
          </a:prstGeom>
          <a:noFill/>
        </p:spPr>
        <p:txBody>
          <a:bodyPr wrap="square">
            <a:spAutoFit/>
          </a:bodyPr>
          <a:lstStyle/>
          <a:p>
            <a:r>
              <a:rPr lang="zh-CN" altLang="en-US" sz="2000" b="1" dirty="0"/>
              <a:t>我们的目标：将资源争用最高的任务</a:t>
            </a:r>
            <a:r>
              <a:rPr lang="zh-CN" altLang="en-US" sz="2000" dirty="0"/>
              <a:t>分配给</a:t>
            </a:r>
            <a:r>
              <a:rPr lang="zh-CN" altLang="en-US" sz="2000" b="1" dirty="0"/>
              <a:t>同一处理器</a:t>
            </a:r>
            <a:r>
              <a:rPr lang="zh-CN" altLang="en-US" sz="2000" dirty="0">
                <a:solidFill>
                  <a:srgbClr val="000000"/>
                </a:solidFill>
                <a:effectLst/>
                <a:latin typeface="NotoSerifCJKkr-Regular-Identity-H"/>
              </a:rPr>
              <a:t>，减少核间资源争用</a:t>
            </a:r>
            <a:r>
              <a:rPr lang="zh-CN" altLang="en-US" sz="2000" dirty="0">
                <a:solidFill>
                  <a:srgbClr val="000000"/>
                </a:solidFill>
                <a:latin typeface="NotoSerifCJKkr-Regular-Identity-H"/>
              </a:rPr>
              <a:t>和</a:t>
            </a:r>
            <a:r>
              <a:rPr lang="zh-CN" altLang="en-US" sz="2000" dirty="0">
                <a:solidFill>
                  <a:srgbClr val="000000"/>
                </a:solidFill>
                <a:effectLst/>
                <a:latin typeface="NotoSerifCJKkr-Regular-Identity-H"/>
              </a:rPr>
              <a:t>任务阻塞，提高系统可调度性</a:t>
            </a:r>
            <a:endParaRPr lang="zh-CN" altLang="en-US" sz="2000" dirty="0"/>
          </a:p>
        </p:txBody>
      </p:sp>
      <p:sp>
        <p:nvSpPr>
          <p:cNvPr id="17" name="文本框 2">
            <a:extLst>
              <a:ext uri="{FF2B5EF4-FFF2-40B4-BE49-F238E27FC236}">
                <a16:creationId xmlns:a16="http://schemas.microsoft.com/office/drawing/2014/main" id="{D9CDF66B-2A66-4A91-87CA-0C71A3E6B066}"/>
              </a:ext>
            </a:extLst>
          </p:cNvPr>
          <p:cNvSpPr txBox="1"/>
          <p:nvPr/>
        </p:nvSpPr>
        <p:spPr>
          <a:xfrm>
            <a:off x="408870" y="4600011"/>
            <a:ext cx="11545535" cy="1323439"/>
          </a:xfrm>
          <a:prstGeom prst="rect">
            <a:avLst/>
          </a:prstGeom>
          <a:noFill/>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n"/>
            </a:pPr>
            <a:r>
              <a:rPr lang="zh-CN" altLang="en-US" sz="2000" dirty="0">
                <a:latin typeface="宋体" pitchFamily="2" charset="-122"/>
                <a:ea typeface="宋体" pitchFamily="2" charset="-122"/>
              </a:rPr>
              <a:t>如何</a:t>
            </a:r>
            <a:r>
              <a:rPr lang="zh-CN" altLang="en-US" sz="2000" dirty="0"/>
              <a:t>避免生成无法分配给任何核心的</a:t>
            </a:r>
            <a:r>
              <a:rPr lang="zh-CN" altLang="en-US" sz="2000" b="1" dirty="0"/>
              <a:t>重型组</a:t>
            </a:r>
            <a:r>
              <a:rPr lang="zh-CN" altLang="en-US" sz="2000" dirty="0">
                <a:latin typeface="宋体" pitchFamily="2" charset="-122"/>
                <a:ea typeface="宋体" pitchFamily="2" charset="-122"/>
              </a:rPr>
              <a:t>？</a:t>
            </a:r>
            <a:r>
              <a:rPr lang="en-US" altLang="en-US" sz="2000" dirty="0">
                <a:latin typeface="宋体" pitchFamily="2" charset="-122"/>
                <a:ea typeface="宋体" pitchFamily="2" charset="-122"/>
              </a:rPr>
              <a:t> </a:t>
            </a:r>
            <a:r>
              <a:rPr lang="zh-CN" altLang="zh-CN" sz="2000" dirty="0">
                <a:latin typeface="宋体" pitchFamily="2" charset="-122"/>
                <a:ea typeface="宋体" pitchFamily="2" charset="-122"/>
              </a:rPr>
              <a:t>→ </a:t>
            </a:r>
            <a:r>
              <a:rPr lang="zh-CN" altLang="en-US" sz="2000" dirty="0">
                <a:latin typeface="宋体" pitchFamily="2" charset="-122"/>
                <a:ea typeface="宋体" pitchFamily="2" charset="-122"/>
              </a:rPr>
              <a:t>分组和任务分配时不超过</a:t>
            </a:r>
            <a:r>
              <a:rPr lang="zh-CN" altLang="en-US" sz="2000" b="1" dirty="0"/>
              <a:t>设定的最大利用率</a:t>
            </a:r>
            <a:endParaRPr lang="en-US" altLang="zh-CN" sz="2000" b="1" dirty="0"/>
          </a:p>
          <a:p>
            <a:pPr marL="342900" indent="-342900">
              <a:buFont typeface="Wingdings" panose="05000000000000000000" pitchFamily="2" charset="2"/>
              <a:buChar char="n"/>
            </a:pPr>
            <a:endParaRPr lang="en-US" altLang="zh-CN" sz="2000" b="1" dirty="0"/>
          </a:p>
          <a:p>
            <a:pPr marL="342900" indent="-342900">
              <a:buFont typeface="Wingdings" panose="05000000000000000000" pitchFamily="2" charset="2"/>
              <a:buChar char="n"/>
            </a:pPr>
            <a:r>
              <a:rPr lang="zh-CN" altLang="en-US" sz="2000" dirty="0">
                <a:latin typeface="宋体" pitchFamily="2" charset="-122"/>
                <a:ea typeface="宋体" pitchFamily="2" charset="-122"/>
              </a:rPr>
              <a:t>如何快速估计任务之间的资源争用？</a:t>
            </a:r>
            <a:r>
              <a:rPr lang="en-US" altLang="en-US" sz="2000" dirty="0">
                <a:latin typeface="宋体" pitchFamily="2" charset="-122"/>
                <a:ea typeface="宋体" pitchFamily="2" charset="-122"/>
              </a:rPr>
              <a:t> </a:t>
            </a:r>
            <a:r>
              <a:rPr lang="zh-CN" altLang="zh-CN" sz="2000" dirty="0">
                <a:latin typeface="宋体" pitchFamily="2" charset="-122"/>
                <a:ea typeface="宋体" pitchFamily="2" charset="-122"/>
              </a:rPr>
              <a:t>→ </a:t>
            </a:r>
            <a:r>
              <a:rPr lang="zh-CN" altLang="en-US" sz="2000" dirty="0">
                <a:latin typeface="宋体" pitchFamily="2" charset="-122"/>
                <a:ea typeface="宋体" pitchFamily="2" charset="-122"/>
              </a:rPr>
              <a:t>考虑自旋锁的主要特征，生成任务间资源争用估计</a:t>
            </a:r>
            <a:endParaRPr lang="zh-CN" altLang="en-US" sz="2000" dirty="0"/>
          </a:p>
          <a:p>
            <a:pPr marL="285750" indent="-285750">
              <a:buFont typeface="Wingdings" panose="05000000000000000000" charset="0"/>
              <a:buChar char="n"/>
            </a:pPr>
            <a:endParaRPr lang="zh-CN" altLang="zh-CN" sz="2000" dirty="0">
              <a:latin typeface="宋体" pitchFamily="2" charset="-122"/>
              <a:ea typeface="宋体" pitchFamily="2" charset="-122"/>
            </a:endParaRPr>
          </a:p>
        </p:txBody>
      </p:sp>
      <p:sp>
        <p:nvSpPr>
          <p:cNvPr id="19" name="矩形 18">
            <a:extLst>
              <a:ext uri="{FF2B5EF4-FFF2-40B4-BE49-F238E27FC236}">
                <a16:creationId xmlns:a16="http://schemas.microsoft.com/office/drawing/2014/main" id="{60386D04-4546-4543-80DC-1A3596209661}"/>
              </a:ext>
            </a:extLst>
          </p:cNvPr>
          <p:cNvSpPr/>
          <p:nvPr/>
        </p:nvSpPr>
        <p:spPr>
          <a:xfrm>
            <a:off x="341665" y="1574187"/>
            <a:ext cx="11656630" cy="1511950"/>
          </a:xfrm>
          <a:prstGeom prst="rect">
            <a:avLst/>
          </a:prstGeom>
        </p:spPr>
        <p:txBody>
          <a:bodyPr wrap="square" lIns="91438" tIns="45719" rIns="91438" bIns="45719">
            <a:spAutoFit/>
          </a:bodyPr>
          <a:lstStyle/>
          <a:p>
            <a:pPr>
              <a:lnSpc>
                <a:spcPct val="150000"/>
              </a:lnSpc>
            </a:pPr>
            <a:r>
              <a:rPr lang="zh-CN" altLang="en-US" sz="1600" dirty="0">
                <a:solidFill>
                  <a:schemeClr val="bg1">
                    <a:lumMod val="50000"/>
                  </a:schemeClr>
                </a:solidFill>
                <a:latin typeface="+mn-ea"/>
              </a:rPr>
              <a:t>现有方法调研：</a:t>
            </a:r>
            <a:endParaRPr lang="en-US" altLang="zh-CN" sz="1600" dirty="0">
              <a:solidFill>
                <a:schemeClr val="bg1">
                  <a:lumMod val="50000"/>
                </a:schemeClr>
              </a:solidFill>
              <a:latin typeface="+mn-ea"/>
            </a:endParaRPr>
          </a:p>
          <a:p>
            <a:pPr>
              <a:lnSpc>
                <a:spcPct val="150000"/>
              </a:lnSpc>
            </a:pPr>
            <a:r>
              <a:rPr lang="en-US" altLang="zh-CN" sz="1600" dirty="0">
                <a:solidFill>
                  <a:schemeClr val="bg1">
                    <a:lumMod val="50000"/>
                  </a:schemeClr>
                </a:solidFill>
                <a:latin typeface="+mn-ea"/>
              </a:rPr>
              <a:t>Any-Fit</a:t>
            </a:r>
            <a:r>
              <a:rPr lang="zh-CN" altLang="en-US" sz="1600" dirty="0">
                <a:solidFill>
                  <a:schemeClr val="bg1">
                    <a:lumMod val="50000"/>
                  </a:schemeClr>
                </a:solidFill>
                <a:latin typeface="+mn-ea"/>
              </a:rPr>
              <a:t>方法</a:t>
            </a:r>
            <a:r>
              <a:rPr lang="en-US" altLang="zh-CN" sz="1600" dirty="0">
                <a:solidFill>
                  <a:schemeClr val="bg1">
                    <a:lumMod val="50000"/>
                  </a:schemeClr>
                </a:solidFill>
                <a:latin typeface="+mn-ea"/>
              </a:rPr>
              <a:t>——</a:t>
            </a:r>
            <a:r>
              <a:rPr lang="zh-CN" altLang="en-US" sz="1600" dirty="0">
                <a:solidFill>
                  <a:schemeClr val="bg1">
                    <a:lumMod val="50000"/>
                  </a:schemeClr>
                </a:solidFill>
                <a:latin typeface="+mn-ea"/>
              </a:rPr>
              <a:t>只根据利用率分配，对互斥资源不敏感（非资源感知），可能导致较高的资源争用和阻塞。</a:t>
            </a:r>
            <a:endParaRPr lang="en-US" altLang="zh-CN" sz="1600" dirty="0">
              <a:solidFill>
                <a:schemeClr val="bg1">
                  <a:lumMod val="50000"/>
                </a:schemeClr>
              </a:solidFill>
              <a:latin typeface="+mn-ea"/>
            </a:endParaRPr>
          </a:p>
          <a:p>
            <a:pPr>
              <a:lnSpc>
                <a:spcPct val="150000"/>
              </a:lnSpc>
            </a:pPr>
            <a:r>
              <a:rPr lang="zh-CN" altLang="en-US" sz="1600" dirty="0">
                <a:solidFill>
                  <a:schemeClr val="bg1">
                    <a:lumMod val="50000"/>
                  </a:schemeClr>
                </a:solidFill>
                <a:latin typeface="+mn-ea"/>
              </a:rPr>
              <a:t>同步感知分区方法</a:t>
            </a:r>
            <a:r>
              <a:rPr lang="en-US" altLang="zh-CN" sz="1600" dirty="0">
                <a:solidFill>
                  <a:schemeClr val="bg1">
                    <a:lumMod val="50000"/>
                  </a:schemeClr>
                </a:solidFill>
                <a:latin typeface="+mn-ea"/>
              </a:rPr>
              <a:t>SPA——</a:t>
            </a:r>
            <a:r>
              <a:rPr lang="zh-CN" altLang="en-US" sz="1600" dirty="0">
                <a:solidFill>
                  <a:schemeClr val="bg1">
                    <a:lumMod val="50000"/>
                  </a:schemeClr>
                </a:solidFill>
                <a:latin typeface="+mn-ea"/>
              </a:rPr>
              <a:t>任务组的利用率可能会超过一个核心的剩余利用率，导致任务在没有考虑共享资源的情况下按</a:t>
            </a:r>
            <a:r>
              <a:rPr lang="en-US" altLang="zh-CN" sz="1600" dirty="0">
                <a:solidFill>
                  <a:schemeClr val="bg1">
                    <a:lumMod val="50000"/>
                  </a:schemeClr>
                </a:solidFill>
                <a:latin typeface="+mn-ea"/>
              </a:rPr>
              <a:t>Worst-Fit</a:t>
            </a:r>
            <a:r>
              <a:rPr lang="zh-CN" altLang="en-US" sz="1600" dirty="0">
                <a:solidFill>
                  <a:schemeClr val="bg1">
                    <a:lumMod val="50000"/>
                  </a:schemeClr>
                </a:solidFill>
                <a:latin typeface="+mn-ea"/>
              </a:rPr>
              <a:t>分配，从而无法缓解阻塞。</a:t>
            </a:r>
          </a:p>
        </p:txBody>
      </p:sp>
      <p:grpSp>
        <p:nvGrpSpPr>
          <p:cNvPr id="20" name="组合 19">
            <a:extLst>
              <a:ext uri="{FF2B5EF4-FFF2-40B4-BE49-F238E27FC236}">
                <a16:creationId xmlns:a16="http://schemas.microsoft.com/office/drawing/2014/main" id="{C750702D-D7E7-46F8-AE06-6A537687DDCB}"/>
              </a:ext>
            </a:extLst>
          </p:cNvPr>
          <p:cNvGrpSpPr/>
          <p:nvPr/>
        </p:nvGrpSpPr>
        <p:grpSpPr>
          <a:xfrm>
            <a:off x="-254000" y="201683"/>
            <a:ext cx="898070" cy="521970"/>
            <a:chOff x="-254000" y="201683"/>
            <a:chExt cx="898070" cy="521970"/>
          </a:xfrm>
        </p:grpSpPr>
        <p:sp>
          <p:nvSpPr>
            <p:cNvPr id="21" name="圆角矩形 4">
              <a:extLst>
                <a:ext uri="{FF2B5EF4-FFF2-40B4-BE49-F238E27FC236}">
                  <a16:creationId xmlns:a16="http://schemas.microsoft.com/office/drawing/2014/main" id="{06919693-F638-46D8-AE62-A91330C8A6EC}"/>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4DA580F2-71B0-4F07-BBFD-A59042C8CFC2}"/>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23" name="文本框 22">
            <a:extLst>
              <a:ext uri="{FF2B5EF4-FFF2-40B4-BE49-F238E27FC236}">
                <a16:creationId xmlns:a16="http://schemas.microsoft.com/office/drawing/2014/main" id="{57A678E9-BAD0-4137-802D-7AB9001104C9}"/>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24" name="组合 23">
            <a:extLst>
              <a:ext uri="{FF2B5EF4-FFF2-40B4-BE49-F238E27FC236}">
                <a16:creationId xmlns:a16="http://schemas.microsoft.com/office/drawing/2014/main" id="{E15BFE19-2FE1-48BD-8BAB-85FC33F51A98}"/>
              </a:ext>
            </a:extLst>
          </p:cNvPr>
          <p:cNvGrpSpPr/>
          <p:nvPr/>
        </p:nvGrpSpPr>
        <p:grpSpPr>
          <a:xfrm>
            <a:off x="3454400" y="217805"/>
            <a:ext cx="7911465" cy="439420"/>
            <a:chOff x="2584397" y="217491"/>
            <a:chExt cx="10096500" cy="439541"/>
          </a:xfrm>
        </p:grpSpPr>
        <p:sp>
          <p:nvSpPr>
            <p:cNvPr id="25" name="圆角矩形 3">
              <a:extLst>
                <a:ext uri="{FF2B5EF4-FFF2-40B4-BE49-F238E27FC236}">
                  <a16:creationId xmlns:a16="http://schemas.microsoft.com/office/drawing/2014/main" id="{8EADAE56-D010-4903-8D5C-68A06B88F56D}"/>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7">
              <a:extLst>
                <a:ext uri="{FF2B5EF4-FFF2-40B4-BE49-F238E27FC236}">
                  <a16:creationId xmlns:a16="http://schemas.microsoft.com/office/drawing/2014/main" id="{A8E2F625-CDDF-4A62-B81B-748D3B979785}"/>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57BBC330-DF52-47C6-B5FD-FA5D1B1F0BA8}"/>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28" name="图片 27">
            <a:extLst>
              <a:ext uri="{FF2B5EF4-FFF2-40B4-BE49-F238E27FC236}">
                <a16:creationId xmlns:a16="http://schemas.microsoft.com/office/drawing/2014/main" id="{CE014162-B7A4-4F3E-B06E-12439AA0913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29" name="文本框 28">
            <a:extLst>
              <a:ext uri="{FF2B5EF4-FFF2-40B4-BE49-F238E27FC236}">
                <a16:creationId xmlns:a16="http://schemas.microsoft.com/office/drawing/2014/main" id="{0A2FE22F-5A30-4691-B2E9-823BBA7F0DBC}"/>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1970"/>
            <a:chOff x="-254000" y="201683"/>
            <a:chExt cx="898070" cy="52197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65706" y="201683"/>
              <a:ext cx="467694"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微软雅黑" panose="020B0503020204020204" pitchFamily="34" charset="-122"/>
                  <a:ea typeface="微软雅黑" panose="020B0503020204020204" pitchFamily="34" charset="-122"/>
                </a:rPr>
                <a:t>0</a:t>
              </a:r>
              <a:endPar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prstClr val="black">
                    <a:lumMod val="65000"/>
                    <a:lumOff val="35000"/>
                  </a:prstClr>
                </a:solidFill>
                <a:latin typeface="微软雅黑" panose="020B0503020204020204" pitchFamily="34" charset="-122"/>
                <a:ea typeface="微软雅黑" panose="020B0503020204020204" pitchFamily="34" charset="-122"/>
              </a:rPr>
              <a:t>队伍介绍</a:t>
            </a:r>
            <a:endParaRPr kumimoji="0" lang="zh-CN" altLang="en-US" sz="3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799"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2689628" y="243297"/>
              <a:ext cx="1001983" cy="276995"/>
            </a:xfrm>
            <a:prstGeom prst="rect">
              <a:avLst/>
            </a:prstGeom>
            <a:noFill/>
          </p:spPr>
          <p:txBody>
            <a:bodyPr wrap="none" lIns="91436" tIns="45718" rIns="91436" bIns="45718">
              <a:spAutoFit/>
            </a:bodyPr>
            <a:lstStyle/>
            <a:p>
              <a:pPr algn="ctr"/>
              <a:r>
                <a:rPr lang="en-US" altLang="zh-CN" sz="1200" dirty="0">
                  <a:solidFill>
                    <a:prstClr val="white"/>
                  </a:solidFill>
                  <a:latin typeface="微软雅黑" panose="020B0503020204020204" pitchFamily="34" charset="-122"/>
                  <a:ea typeface="微软雅黑" panose="020B0503020204020204" pitchFamily="34" charset="-122"/>
                  <a:sym typeface="+mn-ea"/>
                </a:rPr>
                <a:t>ABOUT US</a:t>
              </a:r>
              <a:endParaRPr lang="en-US" altLang="zh-CN" sz="1200" noProof="0" dirty="0">
                <a:ln>
                  <a:noFill/>
                </a:ln>
                <a:solidFill>
                  <a:prstClr val="white"/>
                </a:solidFill>
                <a:effectLst/>
                <a:uLnTx/>
                <a:uFillTx/>
                <a:latin typeface="微软雅黑" panose="020B0503020204020204" pitchFamily="34" charset="-122"/>
                <a:ea typeface="微软雅黑" panose="020B0503020204020204" pitchFamily="34" charset="-122"/>
                <a:sym typeface="+mn-ea"/>
              </a:endParaRPr>
            </a:p>
          </p:txBody>
        </p:sp>
      </p:grp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10" name="TextBox 9">
            <a:extLst>
              <a:ext uri="{FF2B5EF4-FFF2-40B4-BE49-F238E27FC236}">
                <a16:creationId xmlns:a16="http://schemas.microsoft.com/office/drawing/2014/main" id="{0654ABEF-7505-43FC-AA77-068E4F7C4E05}"/>
              </a:ext>
            </a:extLst>
          </p:cNvPr>
          <p:cNvSpPr txBox="1"/>
          <p:nvPr/>
        </p:nvSpPr>
        <p:spPr>
          <a:xfrm>
            <a:off x="299552" y="5194170"/>
            <a:ext cx="11892448" cy="1754326"/>
          </a:xfrm>
          <a:prstGeom prst="rect">
            <a:avLst/>
          </a:prstGeom>
          <a:noFill/>
        </p:spPr>
        <p:txBody>
          <a:bodyPr wrap="square" rtlCol="0">
            <a:spAutoFit/>
          </a:bodyPr>
          <a:lstStyle/>
          <a:p>
            <a:r>
              <a:rPr lang="zh-CN" altLang="en-US" dirty="0">
                <a:latin typeface="Microsoft YaHei UI" panose="020B0503020204020204" pitchFamily="34" charset="-122"/>
                <a:ea typeface="Microsoft YaHei UI" panose="020B0503020204020204" pitchFamily="34" charset="-122"/>
              </a:rPr>
              <a:t>所选赛题：</a:t>
            </a:r>
            <a:r>
              <a:rPr lang="en-US" altLang="zh-CN" dirty="0">
                <a:latin typeface="Microsoft YaHei UI" panose="020B0503020204020204" pitchFamily="34" charset="-122"/>
                <a:ea typeface="Microsoft YaHei UI" panose="020B0503020204020204" pitchFamily="34" charset="-122"/>
              </a:rPr>
              <a:t>Proj291: </a:t>
            </a:r>
            <a:r>
              <a:rPr lang="zh-CN" altLang="en-US" dirty="0">
                <a:latin typeface="Microsoft YaHei UI" panose="020B0503020204020204" pitchFamily="34" charset="-122"/>
                <a:ea typeface="Microsoft YaHei UI" panose="020B0503020204020204" pitchFamily="34" charset="-122"/>
              </a:rPr>
              <a:t>给</a:t>
            </a:r>
            <a:r>
              <a:rPr lang="en-US" altLang="zh-CN" dirty="0">
                <a:latin typeface="Microsoft YaHei UI" panose="020B0503020204020204" pitchFamily="34" charset="-122"/>
                <a:ea typeface="Microsoft YaHei UI" panose="020B0503020204020204" pitchFamily="34" charset="-122"/>
              </a:rPr>
              <a:t>Linux</a:t>
            </a:r>
            <a:r>
              <a:rPr lang="zh-CN" altLang="en-US" dirty="0">
                <a:latin typeface="Microsoft YaHei UI" panose="020B0503020204020204" pitchFamily="34" charset="-122"/>
                <a:ea typeface="Microsoft YaHei UI" panose="020B0503020204020204" pitchFamily="34" charset="-122"/>
              </a:rPr>
              <a:t>内核调度机制新增一个调度器</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b="1" dirty="0">
                <a:solidFill>
                  <a:srgbClr val="FF0000"/>
                </a:solidFill>
                <a:latin typeface="Microsoft YaHei UI" panose="020B0503020204020204" pitchFamily="34" charset="-122"/>
                <a:ea typeface="Microsoft YaHei UI" panose="020B0503020204020204" pitchFamily="34" charset="-122"/>
              </a:rPr>
              <a:t>难度：高等</a:t>
            </a:r>
            <a:r>
              <a:rPr lang="zh-CN" altLang="en-US" sz="1400" b="1" dirty="0">
                <a:solidFill>
                  <a:srgbClr val="FF0000"/>
                </a:solidFill>
                <a:latin typeface="Microsoft YaHei UI" panose="020B0503020204020204" pitchFamily="34" charset="-122"/>
                <a:ea typeface="Microsoft YaHei UI" panose="020B0503020204020204" pitchFamily="34" charset="-122"/>
              </a:rPr>
              <a:t>（选择此高难度赛题</a:t>
            </a:r>
            <a:r>
              <a:rPr lang="en-US" altLang="zh-CN" sz="1400" b="1" dirty="0">
                <a:solidFill>
                  <a:srgbClr val="FF0000"/>
                </a:solidFill>
                <a:latin typeface="Microsoft YaHei UI" panose="020B0503020204020204" pitchFamily="34" charset="-122"/>
                <a:ea typeface="Microsoft YaHei UI" panose="020B0503020204020204" pitchFamily="34" charset="-122"/>
              </a:rPr>
              <a:t>proj291</a:t>
            </a:r>
            <a:r>
              <a:rPr lang="zh-CN" altLang="en-US" sz="1400" b="1" dirty="0">
                <a:solidFill>
                  <a:srgbClr val="FF0000"/>
                </a:solidFill>
                <a:latin typeface="Microsoft YaHei UI" panose="020B0503020204020204" pitchFamily="34" charset="-122"/>
                <a:ea typeface="Microsoft YaHei UI" panose="020B0503020204020204" pitchFamily="34" charset="-122"/>
              </a:rPr>
              <a:t>的只有 </a:t>
            </a:r>
            <a:r>
              <a:rPr lang="en-US" altLang="zh-CN" sz="1400" b="1" dirty="0">
                <a:solidFill>
                  <a:srgbClr val="FF0000"/>
                </a:solidFill>
                <a:latin typeface="Microsoft YaHei UI" panose="020B0503020204020204" pitchFamily="34" charset="-122"/>
                <a:ea typeface="Microsoft YaHei UI" panose="020B0503020204020204" pitchFamily="34" charset="-122"/>
              </a:rPr>
              <a:t>1 </a:t>
            </a:r>
            <a:r>
              <a:rPr lang="zh-CN" altLang="en-US" sz="1400" b="1" dirty="0">
                <a:solidFill>
                  <a:srgbClr val="FF0000"/>
                </a:solidFill>
                <a:latin typeface="Microsoft YaHei UI" panose="020B0503020204020204" pitchFamily="34" charset="-122"/>
                <a:ea typeface="Microsoft YaHei UI" panose="020B0503020204020204" pitchFamily="34" charset="-122"/>
              </a:rPr>
              <a:t>支队伍，也即我们队）</a:t>
            </a:r>
            <a:endParaRPr lang="en-US" altLang="zh-CN" sz="1400" b="1" dirty="0">
              <a:solidFill>
                <a:srgbClr val="FF0000"/>
              </a:solidFill>
              <a:latin typeface="Microsoft YaHei UI" panose="020B0503020204020204" pitchFamily="34" charset="-122"/>
              <a:ea typeface="Microsoft YaHei UI" panose="020B0503020204020204" pitchFamily="34" charset="-122"/>
            </a:endParaRPr>
          </a:p>
          <a:p>
            <a:endParaRPr lang="en-US" altLang="zh-CN" b="1" dirty="0">
              <a:solidFill>
                <a:srgbClr val="FF0000"/>
              </a:solidFill>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项目导师：刘冬华         赛题链接：</a:t>
            </a:r>
            <a:r>
              <a:rPr lang="en-US" altLang="zh-CN" dirty="0">
                <a:solidFill>
                  <a:srgbClr val="00B0F0"/>
                </a:solidFill>
                <a:latin typeface="Microsoft YaHei UI" panose="020B0503020204020204" pitchFamily="34" charset="-122"/>
                <a:ea typeface="Microsoft YaHei UI" panose="020B0503020204020204" pitchFamily="34" charset="-122"/>
              </a:rPr>
              <a:t>https://github.com/oscomp/proj291-Linux-kernel-scheduler</a:t>
            </a:r>
          </a:p>
          <a:p>
            <a:endParaRPr lang="zh-CN" altLang="en-US" dirty="0">
              <a:latin typeface="Microsoft YaHei UI" panose="020B0503020204020204" pitchFamily="34" charset="-122"/>
              <a:ea typeface="Microsoft YaHei UI" panose="020B0503020204020204" pitchFamily="34" charset="-122"/>
            </a:endParaRPr>
          </a:p>
        </p:txBody>
      </p:sp>
      <p:sp>
        <p:nvSpPr>
          <p:cNvPr id="16" name="TextBox 15">
            <a:extLst>
              <a:ext uri="{FF2B5EF4-FFF2-40B4-BE49-F238E27FC236}">
                <a16:creationId xmlns:a16="http://schemas.microsoft.com/office/drawing/2014/main" id="{8850462D-076C-4B78-89CF-9747900B7F06}"/>
              </a:ext>
            </a:extLst>
          </p:cNvPr>
          <p:cNvSpPr txBox="1"/>
          <p:nvPr/>
        </p:nvSpPr>
        <p:spPr>
          <a:xfrm>
            <a:off x="309570" y="1276393"/>
            <a:ext cx="7505841" cy="646331"/>
          </a:xfrm>
          <a:prstGeom prst="rect">
            <a:avLst/>
          </a:prstGeom>
          <a:noFill/>
        </p:spPr>
        <p:txBody>
          <a:bodyPr wrap="square">
            <a:spAutoFit/>
          </a:bodyPr>
          <a:lstStyle/>
          <a:p>
            <a:r>
              <a:rPr lang="zh-CN" altLang="en-US" dirty="0"/>
              <a:t>我们队伍名称为</a:t>
            </a:r>
            <a:r>
              <a:rPr lang="zh-CN" altLang="en-US" b="1" dirty="0"/>
              <a:t>上士闻道勤而习之</a:t>
            </a:r>
            <a:r>
              <a:rPr lang="zh-CN" altLang="en-US" dirty="0"/>
              <a:t>，队伍编号：</a:t>
            </a:r>
            <a:r>
              <a:rPr lang="en-US" altLang="zh-CN" dirty="0"/>
              <a:t>T202410558992534</a:t>
            </a:r>
          </a:p>
          <a:p>
            <a:r>
              <a:rPr lang="zh-CN" altLang="en-US" dirty="0"/>
              <a:t>来自中山大学，基本情况如下：</a:t>
            </a:r>
          </a:p>
        </p:txBody>
      </p:sp>
      <p:pic>
        <p:nvPicPr>
          <p:cNvPr id="13" name="Picture 12">
            <a:extLst>
              <a:ext uri="{FF2B5EF4-FFF2-40B4-BE49-F238E27FC236}">
                <a16:creationId xmlns:a16="http://schemas.microsoft.com/office/drawing/2014/main" id="{F6C3F482-D3AE-45F8-A507-E026539D582B}"/>
              </a:ext>
            </a:extLst>
          </p:cNvPr>
          <p:cNvPicPr>
            <a:picLocks noChangeAspect="1"/>
          </p:cNvPicPr>
          <p:nvPr/>
        </p:nvPicPr>
        <p:blipFill>
          <a:blip r:embed="rId4"/>
          <a:stretch>
            <a:fillRect/>
          </a:stretch>
        </p:blipFill>
        <p:spPr>
          <a:xfrm>
            <a:off x="299553" y="2280232"/>
            <a:ext cx="4344006" cy="2076740"/>
          </a:xfrm>
          <a:prstGeom prst="rect">
            <a:avLst/>
          </a:prstGeom>
        </p:spPr>
      </p:pic>
      <p:sp>
        <p:nvSpPr>
          <p:cNvPr id="19" name="TextBox 18">
            <a:extLst>
              <a:ext uri="{FF2B5EF4-FFF2-40B4-BE49-F238E27FC236}">
                <a16:creationId xmlns:a16="http://schemas.microsoft.com/office/drawing/2014/main" id="{316B3832-33F2-42AB-85BD-AA81C39148C8}"/>
              </a:ext>
            </a:extLst>
          </p:cNvPr>
          <p:cNvSpPr txBox="1"/>
          <p:nvPr/>
        </p:nvSpPr>
        <p:spPr>
          <a:xfrm>
            <a:off x="5222449" y="2164440"/>
            <a:ext cx="6466788" cy="2308324"/>
          </a:xfrm>
          <a:prstGeom prst="rect">
            <a:avLst/>
          </a:prstGeom>
          <a:noFill/>
        </p:spPr>
        <p:txBody>
          <a:bodyPr wrap="square">
            <a:spAutoFit/>
          </a:bodyPr>
          <a:lstStyle/>
          <a:p>
            <a:pPr marL="342900" indent="-342900">
              <a:buFont typeface="Wingdings" panose="05000000000000000000" charset="0"/>
              <a:buChar char="n"/>
            </a:pPr>
            <a:r>
              <a:rPr lang="zh-CN" altLang="en-US" sz="1600" dirty="0"/>
              <a:t>队长</a:t>
            </a:r>
            <a:r>
              <a:rPr lang="zh-CN" altLang="en-US" sz="1600" b="1" dirty="0"/>
              <a:t>黄政菘</a:t>
            </a:r>
            <a:r>
              <a:rPr lang="zh-CN" altLang="en-US" sz="1600" dirty="0"/>
              <a:t>，中山大学计算机学院计算机科学与技术专业（系统结构方向） 2021 级本科生，个人主页</a:t>
            </a:r>
            <a:r>
              <a:rPr lang="zh-CN" altLang="en-US" sz="1600" dirty="0">
                <a:solidFill>
                  <a:srgbClr val="0070C0"/>
                </a:solidFill>
              </a:rPr>
              <a:t>https://hwyl.run/blogs</a:t>
            </a:r>
            <a:r>
              <a:rPr lang="zh-CN" altLang="en-US" sz="1600" dirty="0"/>
              <a:t>，在系统领域有一定的探索经历。</a:t>
            </a:r>
            <a:endParaRPr lang="en-US" altLang="zh-CN" sz="1600" dirty="0"/>
          </a:p>
          <a:p>
            <a:pPr marL="342900" indent="-342900">
              <a:buFont typeface="Wingdings" panose="05000000000000000000" charset="0"/>
              <a:buChar char="n"/>
            </a:pPr>
            <a:r>
              <a:rPr lang="zh-CN" altLang="en-US" sz="1600" dirty="0"/>
              <a:t>队员</a:t>
            </a:r>
            <a:r>
              <a:rPr lang="zh-CN" altLang="en-US" sz="1600" b="1" dirty="0"/>
              <a:t>薛沐恩</a:t>
            </a:r>
            <a:r>
              <a:rPr lang="zh-CN" altLang="en-US" sz="1600" dirty="0"/>
              <a:t>，中山大学计算机学院计算机科学与技术专业（系统结构方向） 2021 级本科生，教育部“基础学科拔尖学生培养计划2.0”成员，获得过美国大学生数学建模竞赛Meritorious Winner，即优异奖(一等)以及2022年“移动云杯”算力网络应用创新大赛赛区优秀奖等专业相关竞赛奖励。</a:t>
            </a:r>
            <a:endParaRPr lang="en-US" altLang="zh-CN" sz="1600" dirty="0"/>
          </a:p>
          <a:p>
            <a:pPr marL="342900" indent="-342900">
              <a:buFont typeface="Wingdings" panose="05000000000000000000" charset="0"/>
              <a:buChar char="n"/>
            </a:pPr>
            <a:r>
              <a:rPr lang="zh-CN" altLang="en-US" sz="1600" dirty="0"/>
              <a:t>队员</a:t>
            </a:r>
            <a:r>
              <a:rPr lang="zh-CN" altLang="en-US" sz="1600" b="1" dirty="0"/>
              <a:t>刘洋</a:t>
            </a:r>
            <a:r>
              <a:rPr lang="zh-CN" altLang="en-US" sz="1600" dirty="0"/>
              <a:t>，中山大学软件工程学院软件工程专业 2021 级本科生。</a:t>
            </a:r>
            <a:endParaRPr lang="en-US" altLang="zh-CN" sz="1600" dirty="0"/>
          </a:p>
        </p:txBody>
      </p:sp>
    </p:spTree>
    <p:extLst>
      <p:ext uri="{BB962C8B-B14F-4D97-AF65-F5344CB8AC3E}">
        <p14:creationId xmlns:p14="http://schemas.microsoft.com/office/powerpoint/2010/main" val="206086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ADC14225-DECA-47C9-9A93-B9EF393B6260}"/>
              </a:ext>
            </a:extLst>
          </p:cNvPr>
          <p:cNvSpPr/>
          <p:nvPr/>
        </p:nvSpPr>
        <p:spPr>
          <a:xfrm>
            <a:off x="6244909" y="3085084"/>
            <a:ext cx="5351928" cy="239493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角 16">
            <a:extLst>
              <a:ext uri="{FF2B5EF4-FFF2-40B4-BE49-F238E27FC236}">
                <a16:creationId xmlns:a16="http://schemas.microsoft.com/office/drawing/2014/main" id="{C70AA760-4C41-4173-88C1-9D8532D528CC}"/>
              </a:ext>
            </a:extLst>
          </p:cNvPr>
          <p:cNvSpPr/>
          <p:nvPr/>
        </p:nvSpPr>
        <p:spPr>
          <a:xfrm>
            <a:off x="8142826" y="3232308"/>
            <a:ext cx="3373068" cy="21302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3AC7B4F0-0B6D-43E7-8841-67942D7108C2}"/>
              </a:ext>
            </a:extLst>
          </p:cNvPr>
          <p:cNvSpPr/>
          <p:nvPr/>
        </p:nvSpPr>
        <p:spPr>
          <a:xfrm>
            <a:off x="8400094" y="3364622"/>
            <a:ext cx="2858533" cy="714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任务分配</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rgbClr val="74531F"/>
                </a:solidFill>
                <a:latin typeface="Consolas" panose="020B0609020204030204" pitchFamily="49" charset="0"/>
              </a:rPr>
              <a:t>RAF</a:t>
            </a:r>
            <a:endParaRPr lang="zh-CN" altLang="en-US" sz="1200" dirty="0">
              <a:solidFill>
                <a:srgbClr val="74531F"/>
              </a:solidFill>
              <a:latin typeface="Consolas" panose="020B0609020204030204" pitchFamily="49" charset="0"/>
            </a:endParaRPr>
          </a:p>
        </p:txBody>
      </p:sp>
      <p:sp>
        <p:nvSpPr>
          <p:cNvPr id="22" name="矩形: 圆角 21">
            <a:extLst>
              <a:ext uri="{FF2B5EF4-FFF2-40B4-BE49-F238E27FC236}">
                <a16:creationId xmlns:a16="http://schemas.microsoft.com/office/drawing/2014/main" id="{F4B2170C-F333-4257-8B22-C8D382599FF4}"/>
              </a:ext>
            </a:extLst>
          </p:cNvPr>
          <p:cNvSpPr/>
          <p:nvPr/>
        </p:nvSpPr>
        <p:spPr>
          <a:xfrm>
            <a:off x="8437563" y="4561901"/>
            <a:ext cx="1053924" cy="7148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分组</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rgbClr val="74531F"/>
                </a:solidFill>
                <a:latin typeface="Consolas" panose="020B0609020204030204" pitchFamily="49" charset="0"/>
              </a:rPr>
              <a:t>Grouping</a:t>
            </a:r>
            <a:endParaRPr lang="zh-CN" altLang="en-US" sz="1200" dirty="0">
              <a:solidFill>
                <a:srgbClr val="74531F"/>
              </a:solidFill>
              <a:latin typeface="Consolas" panose="020B0609020204030204" pitchFamily="49" charset="0"/>
            </a:endParaRPr>
          </a:p>
        </p:txBody>
      </p:sp>
      <p:sp>
        <p:nvSpPr>
          <p:cNvPr id="23" name="矩形: 圆角 22">
            <a:extLst>
              <a:ext uri="{FF2B5EF4-FFF2-40B4-BE49-F238E27FC236}">
                <a16:creationId xmlns:a16="http://schemas.microsoft.com/office/drawing/2014/main" id="{C3D4E62C-0D7C-43BD-8D62-6B624B4B5FFC}"/>
              </a:ext>
            </a:extLst>
          </p:cNvPr>
          <p:cNvSpPr/>
          <p:nvPr/>
        </p:nvSpPr>
        <p:spPr>
          <a:xfrm>
            <a:off x="9633839" y="4558030"/>
            <a:ext cx="1565527" cy="7148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00"/>
                </a:solidFill>
                <a:effectLst/>
                <a:latin typeface="微软雅黑" panose="020B0503020204020204" pitchFamily="34" charset="-122"/>
                <a:ea typeface="微软雅黑" panose="020B0503020204020204" pitchFamily="34" charset="-122"/>
              </a:rPr>
              <a:t>组分配</a:t>
            </a:r>
            <a:endParaRPr lang="en-US" altLang="zh-CN" sz="2000" dirty="0">
              <a:solidFill>
                <a:srgbClr val="000000"/>
              </a:solidFill>
              <a:effectLst/>
              <a:latin typeface="微软雅黑" panose="020B0503020204020204" pitchFamily="34" charset="-122"/>
              <a:ea typeface="微软雅黑" panose="020B0503020204020204" pitchFamily="34" charset="-122"/>
            </a:endParaRPr>
          </a:p>
          <a:p>
            <a:pPr algn="ctr"/>
            <a:r>
              <a:rPr lang="en-US" altLang="zh-CN" sz="1400" b="0" dirty="0" err="1">
                <a:solidFill>
                  <a:srgbClr val="74531F"/>
                </a:solidFill>
                <a:effectLst/>
                <a:latin typeface="Consolas" panose="020B0609020204030204" pitchFamily="49" charset="0"/>
              </a:rPr>
              <a:t>RAFallocating</a:t>
            </a:r>
            <a:endParaRPr lang="en-US" altLang="zh-CN" sz="1200" b="0" dirty="0">
              <a:solidFill>
                <a:srgbClr val="000000"/>
              </a:solidFill>
              <a:effectLst/>
              <a:latin typeface="Consolas" panose="020B0609020204030204" pitchFamily="49" charset="0"/>
            </a:endParaRPr>
          </a:p>
        </p:txBody>
      </p:sp>
      <p:cxnSp>
        <p:nvCxnSpPr>
          <p:cNvPr id="25" name="直接箭头连接符 24">
            <a:extLst>
              <a:ext uri="{FF2B5EF4-FFF2-40B4-BE49-F238E27FC236}">
                <a16:creationId xmlns:a16="http://schemas.microsoft.com/office/drawing/2014/main" id="{8A2FAEC5-95F8-4F71-AAA9-13612C6E047A}"/>
              </a:ext>
            </a:extLst>
          </p:cNvPr>
          <p:cNvCxnSpPr>
            <a:cxnSpLocks/>
          </p:cNvCxnSpPr>
          <p:nvPr/>
        </p:nvCxnSpPr>
        <p:spPr>
          <a:xfrm>
            <a:off x="9049295" y="4079426"/>
            <a:ext cx="0" cy="48104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289A5D8-26F7-4761-A6CB-DE5E721425AE}"/>
              </a:ext>
            </a:extLst>
          </p:cNvPr>
          <p:cNvCxnSpPr>
            <a:cxnSpLocks/>
            <a:endCxn id="23" idx="0"/>
          </p:cNvCxnSpPr>
          <p:nvPr/>
        </p:nvCxnSpPr>
        <p:spPr>
          <a:xfrm>
            <a:off x="10416603" y="4079425"/>
            <a:ext cx="0" cy="47860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387A2ABE-3630-42CA-BB8F-AF52A00A25B9}"/>
              </a:ext>
            </a:extLst>
          </p:cNvPr>
          <p:cNvSpPr txBox="1"/>
          <p:nvPr/>
        </p:nvSpPr>
        <p:spPr>
          <a:xfrm>
            <a:off x="8569559" y="4180227"/>
            <a:ext cx="617890" cy="307777"/>
          </a:xfrm>
          <a:prstGeom prst="rect">
            <a:avLst/>
          </a:prstGeom>
          <a:noFill/>
        </p:spPr>
        <p:txBody>
          <a:bodyPr wrap="square">
            <a:spAutoFit/>
          </a:bodyPr>
          <a:lstStyle/>
          <a:p>
            <a:r>
              <a:rPr lang="zh-CN" altLang="en-US" sz="1400" dirty="0">
                <a:solidFill>
                  <a:srgbClr val="74531F"/>
                </a:solidFill>
                <a:latin typeface="微软雅黑" panose="020B0503020204020204" pitchFamily="34" charset="-122"/>
                <a:ea typeface="微软雅黑" panose="020B0503020204020204" pitchFamily="34" charset="-122"/>
              </a:rPr>
              <a:t>调用</a:t>
            </a:r>
            <a:endParaRPr lang="zh-CN" altLang="en-US" sz="16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C787C812-C113-4300-A477-78E274811E2E}"/>
              </a:ext>
            </a:extLst>
          </p:cNvPr>
          <p:cNvSpPr txBox="1"/>
          <p:nvPr/>
        </p:nvSpPr>
        <p:spPr>
          <a:xfrm>
            <a:off x="10358341" y="4164838"/>
            <a:ext cx="587271" cy="307777"/>
          </a:xfrm>
          <a:prstGeom prst="rect">
            <a:avLst/>
          </a:prstGeom>
          <a:noFill/>
        </p:spPr>
        <p:txBody>
          <a:bodyPr wrap="square">
            <a:spAutoFit/>
          </a:bodyPr>
          <a:lstStyle/>
          <a:p>
            <a:r>
              <a:rPr lang="zh-CN" altLang="en-US" sz="1400" dirty="0">
                <a:solidFill>
                  <a:srgbClr val="74531F"/>
                </a:solidFill>
                <a:latin typeface="微软雅黑" panose="020B0503020204020204" pitchFamily="34" charset="-122"/>
                <a:ea typeface="微软雅黑" panose="020B0503020204020204" pitchFamily="34" charset="-122"/>
              </a:rPr>
              <a:t>调用</a:t>
            </a:r>
            <a:endParaRPr lang="zh-CN" altLang="en-US" dirty="0">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A2E75755-5001-40E3-AE60-4DC617432945}"/>
              </a:ext>
            </a:extLst>
          </p:cNvPr>
          <p:cNvCxnSpPr>
            <a:cxnSpLocks/>
          </p:cNvCxnSpPr>
          <p:nvPr/>
        </p:nvCxnSpPr>
        <p:spPr>
          <a:xfrm>
            <a:off x="8930102" y="2814066"/>
            <a:ext cx="0" cy="554749"/>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228CADAA-7231-46E0-9939-1D71E6E31CF0}"/>
              </a:ext>
            </a:extLst>
          </p:cNvPr>
          <p:cNvSpPr txBox="1"/>
          <p:nvPr/>
        </p:nvSpPr>
        <p:spPr>
          <a:xfrm>
            <a:off x="8175431" y="2331386"/>
            <a:ext cx="1509341" cy="523220"/>
          </a:xfrm>
          <a:prstGeom prst="rect">
            <a:avLst/>
          </a:prstGeom>
          <a:noFill/>
        </p:spPr>
        <p:txBody>
          <a:bodyPr wrap="square">
            <a:spAutoFit/>
          </a:bodyPr>
          <a:lstStyle/>
          <a:p>
            <a:pPr algn="ctr"/>
            <a:r>
              <a:rPr lang="en-US" altLang="zh-CN" sz="1400" dirty="0">
                <a:solidFill>
                  <a:srgbClr val="74531F"/>
                </a:solidFill>
                <a:latin typeface="微软雅黑" panose="020B0503020204020204" pitchFamily="34" charset="-122"/>
                <a:ea typeface="微软雅黑" panose="020B0503020204020204" pitchFamily="34" charset="-122"/>
              </a:rPr>
              <a:t>resources</a:t>
            </a:r>
          </a:p>
          <a:p>
            <a:pPr algn="ctr"/>
            <a:r>
              <a:rPr lang="en-US" altLang="zh-CN" sz="1400" dirty="0" err="1">
                <a:solidFill>
                  <a:srgbClr val="74531F"/>
                </a:solidFill>
                <a:latin typeface="微软雅黑" panose="020B0503020204020204" pitchFamily="34" charset="-122"/>
                <a:ea typeface="微软雅黑" panose="020B0503020204020204" pitchFamily="34" charset="-122"/>
              </a:rPr>
              <a:t>tasksToAllocate</a:t>
            </a:r>
            <a:endParaRPr lang="zh-CN" altLang="en-US" sz="1400" dirty="0">
              <a:solidFill>
                <a:srgbClr val="74531F"/>
              </a:solidFill>
              <a:latin typeface="微软雅黑" panose="020B0503020204020204" pitchFamily="34" charset="-122"/>
              <a:ea typeface="微软雅黑" panose="020B0503020204020204" pitchFamily="34" charset="-122"/>
            </a:endParaRPr>
          </a:p>
        </p:txBody>
      </p:sp>
      <p:cxnSp>
        <p:nvCxnSpPr>
          <p:cNvPr id="51" name="直接箭头连接符 50">
            <a:extLst>
              <a:ext uri="{FF2B5EF4-FFF2-40B4-BE49-F238E27FC236}">
                <a16:creationId xmlns:a16="http://schemas.microsoft.com/office/drawing/2014/main" id="{9D2F38BC-AD5B-4979-B8E1-513BCA78BA89}"/>
              </a:ext>
            </a:extLst>
          </p:cNvPr>
          <p:cNvCxnSpPr>
            <a:cxnSpLocks/>
          </p:cNvCxnSpPr>
          <p:nvPr/>
        </p:nvCxnSpPr>
        <p:spPr>
          <a:xfrm flipV="1">
            <a:off x="10733656" y="2814066"/>
            <a:ext cx="0" cy="542035"/>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CFD645A5-67F1-4E0C-8817-3D4937716DB1}"/>
              </a:ext>
            </a:extLst>
          </p:cNvPr>
          <p:cNvSpPr txBox="1"/>
          <p:nvPr/>
        </p:nvSpPr>
        <p:spPr>
          <a:xfrm>
            <a:off x="9816525" y="2531340"/>
            <a:ext cx="2065017" cy="307777"/>
          </a:xfrm>
          <a:prstGeom prst="rect">
            <a:avLst/>
          </a:prstGeom>
          <a:noFill/>
        </p:spPr>
        <p:txBody>
          <a:bodyPr wrap="square">
            <a:spAutoFit/>
          </a:bodyPr>
          <a:lstStyle/>
          <a:p>
            <a:pPr algn="ctr"/>
            <a:r>
              <a:rPr lang="en-US" altLang="zh-CN" sz="1400" dirty="0" err="1">
                <a:solidFill>
                  <a:srgbClr val="74531F"/>
                </a:solidFill>
                <a:latin typeface="微软雅黑" panose="020B0503020204020204" pitchFamily="34" charset="-122"/>
                <a:ea typeface="微软雅黑" panose="020B0503020204020204" pitchFamily="34" charset="-122"/>
              </a:rPr>
              <a:t>task_groups</a:t>
            </a:r>
            <a:r>
              <a:rPr lang="en-US" altLang="zh-CN" sz="1400" dirty="0">
                <a:solidFill>
                  <a:srgbClr val="74531F"/>
                </a:solidFill>
                <a:latin typeface="微软雅黑" panose="020B0503020204020204" pitchFamily="34" charset="-122"/>
                <a:ea typeface="微软雅黑" panose="020B0503020204020204" pitchFamily="34" charset="-122"/>
              </a:rPr>
              <a:t>[</a:t>
            </a:r>
            <a:r>
              <a:rPr lang="en-US" altLang="zh-CN" sz="1400" dirty="0" err="1">
                <a:solidFill>
                  <a:srgbClr val="74531F"/>
                </a:solidFill>
                <a:latin typeface="微软雅黑" panose="020B0503020204020204" pitchFamily="34" charset="-122"/>
                <a:ea typeface="微软雅黑" panose="020B0503020204020204" pitchFamily="34" charset="-122"/>
              </a:rPr>
              <a:t>CPUnum</a:t>
            </a:r>
            <a:r>
              <a:rPr lang="en-US" altLang="zh-CN" sz="1400" dirty="0">
                <a:solidFill>
                  <a:srgbClr val="74531F"/>
                </a:solidFill>
                <a:latin typeface="微软雅黑" panose="020B0503020204020204" pitchFamily="34" charset="-122"/>
                <a:ea typeface="微软雅黑" panose="020B0503020204020204" pitchFamily="34" charset="-122"/>
              </a:rPr>
              <a:t>]</a:t>
            </a:r>
          </a:p>
        </p:txBody>
      </p:sp>
      <p:sp>
        <p:nvSpPr>
          <p:cNvPr id="2" name="矩形: 圆角 1">
            <a:extLst>
              <a:ext uri="{FF2B5EF4-FFF2-40B4-BE49-F238E27FC236}">
                <a16:creationId xmlns:a16="http://schemas.microsoft.com/office/drawing/2014/main" id="{CAA0A1D9-F0CC-4D68-8F12-330735A07CDE}"/>
              </a:ext>
            </a:extLst>
          </p:cNvPr>
          <p:cNvSpPr/>
          <p:nvPr/>
        </p:nvSpPr>
        <p:spPr>
          <a:xfrm>
            <a:off x="6320696" y="3738443"/>
            <a:ext cx="1323747" cy="126065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资源争用模型</a:t>
            </a:r>
          </a:p>
        </p:txBody>
      </p:sp>
      <p:sp>
        <p:nvSpPr>
          <p:cNvPr id="3" name="箭头: 右 2">
            <a:extLst>
              <a:ext uri="{FF2B5EF4-FFF2-40B4-BE49-F238E27FC236}">
                <a16:creationId xmlns:a16="http://schemas.microsoft.com/office/drawing/2014/main" id="{B917E2DE-D178-42C7-BDA2-EEFD5D14F58A}"/>
              </a:ext>
            </a:extLst>
          </p:cNvPr>
          <p:cNvSpPr/>
          <p:nvPr/>
        </p:nvSpPr>
        <p:spPr>
          <a:xfrm>
            <a:off x="7644443" y="4319949"/>
            <a:ext cx="498383" cy="152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15569D9-EE4D-463C-9FD7-F9A57DDC407B}"/>
              </a:ext>
            </a:extLst>
          </p:cNvPr>
          <p:cNvSpPr txBox="1"/>
          <p:nvPr/>
        </p:nvSpPr>
        <p:spPr>
          <a:xfrm>
            <a:off x="7607965" y="4079425"/>
            <a:ext cx="587491" cy="307777"/>
          </a:xfrm>
          <a:prstGeom prst="rect">
            <a:avLst/>
          </a:prstGeom>
          <a:noFill/>
        </p:spPr>
        <p:txBody>
          <a:bodyPr wrap="square">
            <a:spAutoFit/>
          </a:bodyPr>
          <a:lstStyle/>
          <a:p>
            <a:r>
              <a:rPr kumimoji="0" lang="zh-CN" altLang="en-US" sz="1400" b="0" i="0" u="none" strike="noStrike" kern="1200" cap="none" spc="0" normalizeH="0" baseline="0" noProof="0" dirty="0">
                <a:ln>
                  <a:noFill/>
                </a:ln>
                <a:solidFill>
                  <a:srgbClr val="74531F"/>
                </a:solidFill>
                <a:effectLst/>
                <a:uLnTx/>
                <a:uFillTx/>
                <a:latin typeface="微软雅黑" panose="020B0503020204020204" pitchFamily="34" charset="-122"/>
                <a:ea typeface="微软雅黑" panose="020B0503020204020204" pitchFamily="34" charset="-122"/>
              </a:rPr>
              <a:t>指导</a:t>
            </a:r>
            <a:endParaRPr lang="zh-CN" altLang="en-US" dirty="0">
              <a:latin typeface="微软雅黑" panose="020B0503020204020204" pitchFamily="34" charset="-122"/>
              <a:ea typeface="微软雅黑" panose="020B0503020204020204" pitchFamily="34" charset="-122"/>
            </a:endParaRPr>
          </a:p>
        </p:txBody>
      </p:sp>
      <p:sp>
        <p:nvSpPr>
          <p:cNvPr id="41" name="文本框 5">
            <a:extLst>
              <a:ext uri="{FF2B5EF4-FFF2-40B4-BE49-F238E27FC236}">
                <a16:creationId xmlns:a16="http://schemas.microsoft.com/office/drawing/2014/main" id="{AD215B9A-CA06-48A0-B17B-D678FD715E46}"/>
              </a:ext>
            </a:extLst>
          </p:cNvPr>
          <p:cNvSpPr txBox="1"/>
          <p:nvPr/>
        </p:nvSpPr>
        <p:spPr>
          <a:xfrm>
            <a:off x="299553" y="2883416"/>
            <a:ext cx="5216022" cy="3477875"/>
          </a:xfrm>
          <a:prstGeom prst="rect">
            <a:avLst/>
          </a:prstGeom>
          <a:noFill/>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n"/>
            </a:pPr>
            <a:r>
              <a:rPr lang="zh-CN" altLang="en-US" sz="2000" b="1" dirty="0">
                <a:solidFill>
                  <a:srgbClr val="FF0000"/>
                </a:solidFill>
                <a:latin typeface="+mn-ea"/>
              </a:rPr>
              <a:t>资源争用模型</a:t>
            </a:r>
            <a:r>
              <a:rPr lang="en-US" altLang="zh-CN" sz="2000" b="1" dirty="0">
                <a:solidFill>
                  <a:srgbClr val="FF0000"/>
                </a:solidFill>
                <a:latin typeface="+mn-ea"/>
              </a:rPr>
              <a:t>RCM</a:t>
            </a:r>
            <a:r>
              <a:rPr lang="zh-CN" altLang="en-US" sz="2000" b="1" dirty="0">
                <a:latin typeface="+mn-ea"/>
              </a:rPr>
              <a:t>：</a:t>
            </a:r>
            <a:r>
              <a:rPr lang="zh-CN" altLang="en-US" sz="2000" dirty="0">
                <a:latin typeface="+mn-ea"/>
              </a:rPr>
              <a:t>近似任务之间的资源争用程度</a:t>
            </a:r>
            <a:r>
              <a:rPr lang="en-US" altLang="zh-CN" sz="2000" dirty="0">
                <a:latin typeface="+mn-ea"/>
              </a:rPr>
              <a:t>CF</a:t>
            </a:r>
            <a:endParaRPr lang="en-US" altLang="zh-CN" sz="2000" b="1" dirty="0">
              <a:solidFill>
                <a:schemeClr val="tx1"/>
              </a:solidFill>
              <a:latin typeface="+mn-ea"/>
            </a:endParaRPr>
          </a:p>
          <a:p>
            <a:pPr marL="342900" indent="-342900">
              <a:buFont typeface="Wingdings" panose="05000000000000000000" charset="0"/>
              <a:buChar char="n"/>
            </a:pPr>
            <a:endParaRPr lang="en-US" altLang="zh-CN" sz="2000" b="1" dirty="0">
              <a:latin typeface="+mn-ea"/>
            </a:endParaRPr>
          </a:p>
          <a:p>
            <a:pPr marL="342900" indent="-342900">
              <a:buFont typeface="Wingdings" panose="05000000000000000000" charset="0"/>
              <a:buChar char="n"/>
            </a:pPr>
            <a:r>
              <a:rPr lang="zh-CN" altLang="en-US" sz="2000" b="1" dirty="0">
                <a:solidFill>
                  <a:schemeClr val="tx1"/>
                </a:solidFill>
                <a:latin typeface="+mn-ea"/>
              </a:rPr>
              <a:t>任务分配函数</a:t>
            </a:r>
            <a:r>
              <a:rPr lang="zh-CN" altLang="zh-CN" sz="2000" b="1" dirty="0">
                <a:latin typeface="+mn-ea"/>
              </a:rPr>
              <a:t>：</a:t>
            </a:r>
            <a:r>
              <a:rPr lang="zh-CN" altLang="en-US" sz="2000" dirty="0">
                <a:latin typeface="+mn-ea"/>
              </a:rPr>
              <a:t>分配所有任务</a:t>
            </a:r>
            <a:endParaRPr lang="en-US" altLang="zh-CN" sz="2000" dirty="0">
              <a:latin typeface="+mn-ea"/>
            </a:endParaRPr>
          </a:p>
          <a:p>
            <a:pPr marL="342900" indent="-342900">
              <a:buFont typeface="Wingdings" panose="05000000000000000000" charset="0"/>
              <a:buChar char="n"/>
            </a:pPr>
            <a:endParaRPr lang="zh-CN" altLang="zh-CN" sz="2000" dirty="0">
              <a:latin typeface="+mn-ea"/>
            </a:endParaRPr>
          </a:p>
          <a:p>
            <a:pPr marL="342900" lvl="0" indent="-342900">
              <a:buFont typeface="Wingdings" panose="05000000000000000000" charset="0"/>
              <a:buChar char="n"/>
            </a:pPr>
            <a:r>
              <a:rPr lang="zh-CN" altLang="en-US" sz="2000" b="1" dirty="0">
                <a:latin typeface="+mn-ea"/>
              </a:rPr>
              <a:t>任务分组函数</a:t>
            </a:r>
            <a:r>
              <a:rPr lang="zh-CN" altLang="zh-CN" sz="2000" b="1" dirty="0">
                <a:latin typeface="+mn-ea"/>
              </a:rPr>
              <a:t>：</a:t>
            </a:r>
            <a:r>
              <a:rPr lang="zh-CN" altLang="en-US" sz="2000" dirty="0">
                <a:latin typeface="+mn-ea"/>
              </a:rPr>
              <a:t>根据资源争用对任务进行分组</a:t>
            </a:r>
            <a:endParaRPr lang="en-US" altLang="zh-CN" sz="2000" dirty="0">
              <a:latin typeface="+mn-ea"/>
            </a:endParaRPr>
          </a:p>
          <a:p>
            <a:pPr marL="342900" lvl="0" indent="-342900">
              <a:buFont typeface="Wingdings" panose="05000000000000000000" charset="0"/>
              <a:buChar char="n"/>
            </a:pPr>
            <a:endParaRPr lang="zh-CN" altLang="zh-CN" sz="2000" dirty="0">
              <a:latin typeface="+mn-ea"/>
            </a:endParaRPr>
          </a:p>
          <a:p>
            <a:pPr marL="342900" lvl="0" indent="-342900">
              <a:buFont typeface="Wingdings" panose="05000000000000000000" charset="0"/>
              <a:buChar char="n"/>
            </a:pPr>
            <a:r>
              <a:rPr lang="zh-CN" altLang="en-US" sz="2000" b="1" dirty="0">
                <a:latin typeface="+mn-ea"/>
              </a:rPr>
              <a:t>剩余任务组分配函数</a:t>
            </a:r>
            <a:r>
              <a:rPr lang="zh-CN" altLang="zh-CN" sz="2000" b="1" dirty="0">
                <a:latin typeface="+mn-ea"/>
              </a:rPr>
              <a:t>：</a:t>
            </a:r>
            <a:r>
              <a:rPr lang="zh-CN" altLang="en-US" sz="2000" dirty="0">
                <a:latin typeface="+mn-ea"/>
              </a:rPr>
              <a:t>将剩余访问资源的任务组分配到各个处理器上</a:t>
            </a:r>
            <a:endParaRPr lang="en-US" altLang="zh-CN" sz="2000" dirty="0">
              <a:latin typeface="+mn-ea"/>
            </a:endParaRPr>
          </a:p>
          <a:p>
            <a:pPr marL="342900" lvl="0" indent="-342900">
              <a:buFont typeface="Wingdings" panose="05000000000000000000" charset="0"/>
              <a:buChar char="n"/>
            </a:pPr>
            <a:endParaRPr lang="en-US" altLang="zh-CN" sz="2000" dirty="0">
              <a:latin typeface="+mn-ea"/>
            </a:endParaRPr>
          </a:p>
        </p:txBody>
      </p:sp>
      <p:sp>
        <p:nvSpPr>
          <p:cNvPr id="33" name="文本框 32">
            <a:extLst>
              <a:ext uri="{FF2B5EF4-FFF2-40B4-BE49-F238E27FC236}">
                <a16:creationId xmlns:a16="http://schemas.microsoft.com/office/drawing/2014/main" id="{BD50F34A-B800-495A-96BE-5A092FC7978E}"/>
              </a:ext>
            </a:extLst>
          </p:cNvPr>
          <p:cNvSpPr txBox="1"/>
          <p:nvPr/>
        </p:nvSpPr>
        <p:spPr>
          <a:xfrm>
            <a:off x="299553" y="984211"/>
            <a:ext cx="4831247" cy="523220"/>
          </a:xfrm>
          <a:prstGeom prst="rect">
            <a:avLst/>
          </a:prstGeom>
          <a:noFill/>
        </p:spPr>
        <p:txBody>
          <a:bodyPr wrap="square">
            <a:spAutoFit/>
          </a:bodyPr>
          <a:lstStyle/>
          <a:p>
            <a:r>
              <a:rPr lang="zh-CN" altLang="en-US" sz="2800" b="1" dirty="0">
                <a:solidFill>
                  <a:srgbClr val="000000"/>
                </a:solidFill>
                <a:effectLst/>
                <a:latin typeface="微软雅黑" panose="020B0503020204020204" pitchFamily="34" charset="-122"/>
                <a:ea typeface="微软雅黑" panose="020B0503020204020204" pitchFamily="34" charset="-122"/>
              </a:rPr>
              <a:t>考虑阻塞的任务分配机制</a:t>
            </a:r>
            <a:endParaRPr lang="zh-CN" altLang="en-US" sz="28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7DAE1976-24D5-4EF0-BB25-A757970B9642}"/>
              </a:ext>
            </a:extLst>
          </p:cNvPr>
          <p:cNvSpPr txBox="1"/>
          <p:nvPr/>
        </p:nvSpPr>
        <p:spPr>
          <a:xfrm>
            <a:off x="7231772" y="5652453"/>
            <a:ext cx="3635045" cy="369332"/>
          </a:xfrm>
          <a:prstGeom prst="rect">
            <a:avLst/>
          </a:prstGeom>
          <a:noFill/>
        </p:spPr>
        <p:txBody>
          <a:bodyPr wrap="square">
            <a:spAutoFit/>
          </a:bodyPr>
          <a:lstStyle/>
          <a:p>
            <a:r>
              <a:rPr lang="zh-CN" altLang="en-US" sz="1800" dirty="0">
                <a:solidFill>
                  <a:srgbClr val="000000"/>
                </a:solidFill>
                <a:effectLst/>
                <a:latin typeface="微软雅黑" panose="020B0503020204020204" pitchFamily="34" charset="-122"/>
                <a:ea typeface="微软雅黑" panose="020B0503020204020204" pitchFamily="34" charset="-122"/>
              </a:rPr>
              <a:t>考虑阻塞的任务分配机制实现架构</a:t>
            </a:r>
            <a:endParaRPr lang="zh-CN" altLang="en-US" sz="1800"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AF9FAE5A-171C-4982-BD52-AF53FBFA3D48}"/>
              </a:ext>
            </a:extLst>
          </p:cNvPr>
          <p:cNvSpPr txBox="1"/>
          <p:nvPr/>
        </p:nvSpPr>
        <p:spPr>
          <a:xfrm>
            <a:off x="336835" y="2391416"/>
            <a:ext cx="6415960" cy="369332"/>
          </a:xfrm>
          <a:prstGeom prst="rect">
            <a:avLst/>
          </a:prstGeom>
          <a:noFill/>
        </p:spPr>
        <p:txBody>
          <a:bodyPr wrap="square">
            <a:spAutoFit/>
          </a:bodyPr>
          <a:lstStyle/>
          <a:p>
            <a:r>
              <a:rPr lang="zh-CN" altLang="en-US" sz="1800" dirty="0">
                <a:latin typeface="+mn-ea"/>
              </a:rPr>
              <a:t>基于资源争用模型将任务分配给处理器，与可调度性测试分离</a:t>
            </a:r>
            <a:endParaRPr lang="zh-CN" altLang="zh-CN" sz="1800" dirty="0">
              <a:latin typeface="+mn-ea"/>
            </a:endParaRPr>
          </a:p>
        </p:txBody>
      </p:sp>
      <p:sp>
        <p:nvSpPr>
          <p:cNvPr id="44" name="文本框 43">
            <a:extLst>
              <a:ext uri="{FF2B5EF4-FFF2-40B4-BE49-F238E27FC236}">
                <a16:creationId xmlns:a16="http://schemas.microsoft.com/office/drawing/2014/main" id="{DB4D3AB5-82E9-4086-BC2C-3A0CCF6D44E6}"/>
              </a:ext>
            </a:extLst>
          </p:cNvPr>
          <p:cNvSpPr txBox="1"/>
          <p:nvPr/>
        </p:nvSpPr>
        <p:spPr>
          <a:xfrm>
            <a:off x="1360766" y="2084082"/>
            <a:ext cx="5392029" cy="369332"/>
          </a:xfrm>
          <a:prstGeom prst="rect">
            <a:avLst/>
          </a:prstGeom>
          <a:noFill/>
        </p:spPr>
        <p:txBody>
          <a:bodyPr wrap="square" rtlCol="0">
            <a:spAutoFit/>
          </a:bodyPr>
          <a:lstStyle/>
          <a:p>
            <a:r>
              <a:rPr lang="zh-CN" altLang="en-US" dirty="0">
                <a:solidFill>
                  <a:srgbClr val="FF0000"/>
                </a:solidFill>
                <a:latin typeface="+mn-ea"/>
              </a:rPr>
              <a:t>改善了</a:t>
            </a:r>
            <a:r>
              <a:rPr lang="zh-CN" altLang="en-US" b="1" dirty="0">
                <a:solidFill>
                  <a:srgbClr val="FF0000"/>
                </a:solidFill>
                <a:latin typeface="+mn-ea"/>
              </a:rPr>
              <a:t>需要特定的可调度性测试</a:t>
            </a:r>
            <a:r>
              <a:rPr lang="zh-CN" altLang="en-US" dirty="0">
                <a:solidFill>
                  <a:srgbClr val="FF0000"/>
                </a:solidFill>
                <a:latin typeface="+mn-ea"/>
              </a:rPr>
              <a:t>造成的</a:t>
            </a:r>
            <a:r>
              <a:rPr lang="en-US" altLang="zh-CN" dirty="0">
                <a:solidFill>
                  <a:srgbClr val="FF0000"/>
                </a:solidFill>
                <a:latin typeface="+mn-ea"/>
              </a:rPr>
              <a:t>pessimism</a:t>
            </a:r>
            <a:r>
              <a:rPr lang="zh-CN" altLang="en-US" dirty="0">
                <a:solidFill>
                  <a:srgbClr val="FF0000"/>
                </a:solidFill>
                <a:latin typeface="+mn-ea"/>
              </a:rPr>
              <a:t>！</a:t>
            </a:r>
          </a:p>
        </p:txBody>
      </p:sp>
      <p:grpSp>
        <p:nvGrpSpPr>
          <p:cNvPr id="34" name="组合 33">
            <a:extLst>
              <a:ext uri="{FF2B5EF4-FFF2-40B4-BE49-F238E27FC236}">
                <a16:creationId xmlns:a16="http://schemas.microsoft.com/office/drawing/2014/main" id="{07FAD1C1-32CA-45B5-87E3-D1D776BCA224}"/>
              </a:ext>
            </a:extLst>
          </p:cNvPr>
          <p:cNvGrpSpPr/>
          <p:nvPr/>
        </p:nvGrpSpPr>
        <p:grpSpPr>
          <a:xfrm>
            <a:off x="-254000" y="201683"/>
            <a:ext cx="898070" cy="521970"/>
            <a:chOff x="-254000" y="201683"/>
            <a:chExt cx="898070" cy="521970"/>
          </a:xfrm>
        </p:grpSpPr>
        <p:sp>
          <p:nvSpPr>
            <p:cNvPr id="35" name="圆角矩形 4">
              <a:extLst>
                <a:ext uri="{FF2B5EF4-FFF2-40B4-BE49-F238E27FC236}">
                  <a16:creationId xmlns:a16="http://schemas.microsoft.com/office/drawing/2014/main" id="{509970AF-22D0-4A67-BDF7-0655F5E50EED}"/>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6AF73CFB-593E-4D2B-B344-E16E836AC6FE}"/>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38" name="文本框 37">
            <a:extLst>
              <a:ext uri="{FF2B5EF4-FFF2-40B4-BE49-F238E27FC236}">
                <a16:creationId xmlns:a16="http://schemas.microsoft.com/office/drawing/2014/main" id="{3FBFA878-2FCA-4BF6-B26F-7FBA59FB884C}"/>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42" name="组合 41">
            <a:extLst>
              <a:ext uri="{FF2B5EF4-FFF2-40B4-BE49-F238E27FC236}">
                <a16:creationId xmlns:a16="http://schemas.microsoft.com/office/drawing/2014/main" id="{54FACF8C-2EEC-4BF8-BFC6-C634BC39D9E4}"/>
              </a:ext>
            </a:extLst>
          </p:cNvPr>
          <p:cNvGrpSpPr/>
          <p:nvPr/>
        </p:nvGrpSpPr>
        <p:grpSpPr>
          <a:xfrm>
            <a:off x="3454400" y="217805"/>
            <a:ext cx="7911465" cy="439420"/>
            <a:chOff x="2584397" y="217491"/>
            <a:chExt cx="10096500" cy="439541"/>
          </a:xfrm>
        </p:grpSpPr>
        <p:sp>
          <p:nvSpPr>
            <p:cNvPr id="45" name="圆角矩形 3">
              <a:extLst>
                <a:ext uri="{FF2B5EF4-FFF2-40B4-BE49-F238E27FC236}">
                  <a16:creationId xmlns:a16="http://schemas.microsoft.com/office/drawing/2014/main" id="{6D9ADD4B-32D4-4A61-A46F-DBC26AEE5314}"/>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7">
              <a:extLst>
                <a:ext uri="{FF2B5EF4-FFF2-40B4-BE49-F238E27FC236}">
                  <a16:creationId xmlns:a16="http://schemas.microsoft.com/office/drawing/2014/main" id="{67554265-AD46-4B86-82CA-F91370492CE1}"/>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A7A6DC0-D827-46CB-A899-64EBC69BFFD5}"/>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48" name="图片 47">
            <a:extLst>
              <a:ext uri="{FF2B5EF4-FFF2-40B4-BE49-F238E27FC236}">
                <a16:creationId xmlns:a16="http://schemas.microsoft.com/office/drawing/2014/main" id="{6B8B45AC-79CD-4CFD-A706-2F360CE4852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49" name="文本框 48">
            <a:extLst>
              <a:ext uri="{FF2B5EF4-FFF2-40B4-BE49-F238E27FC236}">
                <a16:creationId xmlns:a16="http://schemas.microsoft.com/office/drawing/2014/main" id="{1CCECB15-FE9B-4B4A-B526-2E240B0E367D}"/>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Tree>
    <p:extLst>
      <p:ext uri="{BB962C8B-B14F-4D97-AF65-F5344CB8AC3E}">
        <p14:creationId xmlns:p14="http://schemas.microsoft.com/office/powerpoint/2010/main" val="36884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41" name="文本框 5">
            <a:extLst>
              <a:ext uri="{FF2B5EF4-FFF2-40B4-BE49-F238E27FC236}">
                <a16:creationId xmlns:a16="http://schemas.microsoft.com/office/drawing/2014/main" id="{AD215B9A-CA06-48A0-B17B-D678FD715E46}"/>
              </a:ext>
            </a:extLst>
          </p:cNvPr>
          <p:cNvSpPr txBox="1"/>
          <p:nvPr/>
        </p:nvSpPr>
        <p:spPr>
          <a:xfrm>
            <a:off x="299553" y="2260560"/>
            <a:ext cx="6521661" cy="923330"/>
          </a:xfrm>
          <a:prstGeom prst="rect">
            <a:avLst/>
          </a:prstGeom>
          <a:noFill/>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b="1" dirty="0">
                <a:latin typeface="+mn-ea"/>
              </a:rPr>
              <a:t>设计：</a:t>
            </a:r>
            <a:endParaRPr lang="en-US" altLang="zh-CN" b="1" dirty="0">
              <a:latin typeface="+mn-ea"/>
            </a:endParaRPr>
          </a:p>
          <a:p>
            <a:pPr lvl="0"/>
            <a:r>
              <a:rPr lang="zh-CN" altLang="en-US" dirty="0">
                <a:latin typeface="+mn-ea"/>
              </a:rPr>
              <a:t>考虑自旋锁规定的资源访问顺序，在任务之间生成足够准确的资源争用近似</a:t>
            </a:r>
            <a:endParaRPr lang="en-US" altLang="zh-CN" dirty="0">
              <a:latin typeface="+mn-ea"/>
            </a:endParaRPr>
          </a:p>
        </p:txBody>
      </p:sp>
      <p:sp>
        <p:nvSpPr>
          <p:cNvPr id="33" name="文本框 32">
            <a:extLst>
              <a:ext uri="{FF2B5EF4-FFF2-40B4-BE49-F238E27FC236}">
                <a16:creationId xmlns:a16="http://schemas.microsoft.com/office/drawing/2014/main" id="{BD50F34A-B800-495A-96BE-5A092FC7978E}"/>
              </a:ext>
            </a:extLst>
          </p:cNvPr>
          <p:cNvSpPr txBox="1"/>
          <p:nvPr/>
        </p:nvSpPr>
        <p:spPr>
          <a:xfrm>
            <a:off x="299553" y="984211"/>
            <a:ext cx="7178207" cy="523220"/>
          </a:xfrm>
          <a:prstGeom prst="rect">
            <a:avLst/>
          </a:prstGeom>
          <a:noFill/>
        </p:spPr>
        <p:txBody>
          <a:bodyPr wrap="square">
            <a:spAutoFit/>
          </a:bodyPr>
          <a:lstStyle/>
          <a:p>
            <a:r>
              <a:rPr lang="zh-CN" altLang="en-US" sz="2800" b="1" dirty="0">
                <a:solidFill>
                  <a:srgbClr val="000000"/>
                </a:solidFill>
                <a:effectLst/>
                <a:latin typeface="微软雅黑" panose="020B0503020204020204" pitchFamily="34" charset="-122"/>
                <a:ea typeface="微软雅黑" panose="020B0503020204020204" pitchFamily="34" charset="-122"/>
              </a:rPr>
              <a:t>考虑阻塞的任务分配机制</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000116AC-EDA5-4F6E-BF9B-C0803AC4F53B}"/>
              </a:ext>
            </a:extLst>
          </p:cNvPr>
          <p:cNvSpPr txBox="1"/>
          <p:nvPr/>
        </p:nvSpPr>
        <p:spPr>
          <a:xfrm>
            <a:off x="195035" y="1583689"/>
            <a:ext cx="5226175" cy="830997"/>
          </a:xfrm>
          <a:prstGeom prst="rect">
            <a:avLst/>
          </a:prstGeom>
          <a:noFill/>
        </p:spPr>
        <p:txBody>
          <a:bodyPr wrap="square">
            <a:spAutoFit/>
          </a:bodyPr>
          <a:lstStyle/>
          <a:p>
            <a:r>
              <a:rPr lang="en-US" altLang="zh-CN" sz="2400" b="1" dirty="0">
                <a:solidFill>
                  <a:srgbClr val="000000"/>
                </a:solidFill>
                <a:latin typeface="微软雅黑" panose="020B0503020204020204" pitchFamily="34" charset="-122"/>
                <a:ea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rPr>
              <a:t>算法的核心</a:t>
            </a:r>
            <a:r>
              <a:rPr lang="en-US" altLang="zh-CN" sz="2400" b="1" dirty="0">
                <a:solidFill>
                  <a:srgbClr val="0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资源争用模型</a:t>
            </a:r>
            <a:r>
              <a:rPr lang="en-US" altLang="zh-CN" sz="2400" dirty="0">
                <a:latin typeface="微软雅黑" panose="020B0503020204020204" pitchFamily="34" charset="-122"/>
                <a:ea typeface="微软雅黑" panose="020B0503020204020204" pitchFamily="34" charset="-122"/>
              </a:rPr>
              <a:t>RCM</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graphicFrame>
        <p:nvGraphicFramePr>
          <p:cNvPr id="2" name="表格 2">
            <a:extLst>
              <a:ext uri="{FF2B5EF4-FFF2-40B4-BE49-F238E27FC236}">
                <a16:creationId xmlns:a16="http://schemas.microsoft.com/office/drawing/2014/main" id="{101BC1A4-4FAE-42EC-AF8C-029A36BD19E3}"/>
              </a:ext>
            </a:extLst>
          </p:cNvPr>
          <p:cNvGraphicFramePr>
            <a:graphicFrameLocks noGrp="1"/>
          </p:cNvGraphicFramePr>
          <p:nvPr/>
        </p:nvGraphicFramePr>
        <p:xfrm>
          <a:off x="6666272" y="1088806"/>
          <a:ext cx="5226175" cy="2651760"/>
        </p:xfrm>
        <a:graphic>
          <a:graphicData uri="http://schemas.openxmlformats.org/drawingml/2006/table">
            <a:tbl>
              <a:tblPr firstRow="1" bandRow="1">
                <a:tableStyleId>{5C22544A-7EE6-4342-B048-85BDC9FD1C3A}</a:tableStyleId>
              </a:tblPr>
              <a:tblGrid>
                <a:gridCol w="1789470">
                  <a:extLst>
                    <a:ext uri="{9D8B030D-6E8A-4147-A177-3AD203B41FA5}">
                      <a16:colId xmlns:a16="http://schemas.microsoft.com/office/drawing/2014/main" val="2502864662"/>
                    </a:ext>
                  </a:extLst>
                </a:gridCol>
                <a:gridCol w="3436705">
                  <a:extLst>
                    <a:ext uri="{9D8B030D-6E8A-4147-A177-3AD203B41FA5}">
                      <a16:colId xmlns:a16="http://schemas.microsoft.com/office/drawing/2014/main" val="4165816248"/>
                    </a:ext>
                  </a:extLst>
                </a:gridCol>
              </a:tblGrid>
              <a:tr h="329406">
                <a:tc>
                  <a:txBody>
                    <a:bodyPr/>
                    <a:lstStyle/>
                    <a:p>
                      <a:r>
                        <a:rPr lang="zh-CN" altLang="en-US" dirty="0"/>
                        <a:t>函数名</a:t>
                      </a:r>
                    </a:p>
                  </a:txBody>
                  <a:tcPr/>
                </a:tc>
                <a:tc>
                  <a:txBody>
                    <a:bodyPr/>
                    <a:lstStyle/>
                    <a:p>
                      <a:r>
                        <a:rPr lang="zh-CN" altLang="en-US" dirty="0"/>
                        <a:t>作用</a:t>
                      </a:r>
                    </a:p>
                  </a:txBody>
                  <a:tcPr/>
                </a:tc>
                <a:extLst>
                  <a:ext uri="{0D108BD9-81ED-4DB2-BD59-A6C34878D82A}">
                    <a16:rowId xmlns:a16="http://schemas.microsoft.com/office/drawing/2014/main" val="306292093"/>
                  </a:ext>
                </a:extLst>
              </a:tr>
              <a:tr h="576460">
                <a:tc>
                  <a:txBody>
                    <a:bodyPr/>
                    <a:lstStyle/>
                    <a:p>
                      <a:r>
                        <a:rPr lang="en-US" altLang="zh-CN" dirty="0" err="1"/>
                        <a:t>get</a:t>
                      </a:r>
                      <a:r>
                        <a:rPr lang="en-US" altLang="zh-CN" dirty="0" err="1">
                          <a:solidFill>
                            <a:srgbClr val="FF0000"/>
                          </a:solidFill>
                        </a:rPr>
                        <a:t>CF</a:t>
                      </a:r>
                      <a:r>
                        <a:rPr lang="en-US" altLang="zh-CN" dirty="0" err="1"/>
                        <a:t>OneTasks</a:t>
                      </a:r>
                      <a:endParaRPr lang="en-US" altLang="zh-CN" dirty="0"/>
                    </a:p>
                    <a:p>
                      <a:r>
                        <a:rPr lang="en-US" altLang="zh-CN" dirty="0" err="1"/>
                        <a:t>OneR</a:t>
                      </a:r>
                      <a:endParaRPr lang="zh-CN" altLang="en-US" dirty="0"/>
                    </a:p>
                  </a:txBody>
                  <a:tcPr/>
                </a:tc>
                <a:tc>
                  <a:txBody>
                    <a:bodyPr/>
                    <a:lstStyle/>
                    <a:p>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内任务向指定资源发出的请求总数</a:t>
                      </a:r>
                    </a:p>
                  </a:txBody>
                  <a:tcPr/>
                </a:tc>
                <a:extLst>
                  <a:ext uri="{0D108BD9-81ED-4DB2-BD59-A6C34878D82A}">
                    <a16:rowId xmlns:a16="http://schemas.microsoft.com/office/drawing/2014/main" val="954764801"/>
                  </a:ext>
                </a:extLst>
              </a:tr>
              <a:tr h="576460">
                <a:tc>
                  <a:txBody>
                    <a:bodyPr/>
                    <a:lstStyle/>
                    <a:p>
                      <a:r>
                        <a:rPr lang="en-US" altLang="zh-CN" dirty="0" err="1"/>
                        <a:t>get</a:t>
                      </a:r>
                      <a:r>
                        <a:rPr lang="en-US" altLang="zh-CN" dirty="0" err="1">
                          <a:solidFill>
                            <a:srgbClr val="FF0000"/>
                          </a:solidFill>
                        </a:rPr>
                        <a:t>CF</a:t>
                      </a:r>
                      <a:r>
                        <a:rPr lang="en-US" altLang="zh-CN" dirty="0" err="1"/>
                        <a:t>OneTask</a:t>
                      </a:r>
                      <a:endParaRPr lang="en-US" altLang="zh-CN" dirty="0"/>
                    </a:p>
                    <a:p>
                      <a:r>
                        <a:rPr lang="en-US" altLang="zh-CN" dirty="0" err="1"/>
                        <a:t>OneGroup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计算任务与任务组间的资源争用实现</a:t>
                      </a:r>
                      <a:r>
                        <a:rPr lang="zh-CN" altLang="en-US" sz="1800" b="1" dirty="0">
                          <a:latin typeface="微软雅黑" panose="020B0503020204020204" pitchFamily="34" charset="-122"/>
                          <a:ea typeface="微软雅黑" panose="020B0503020204020204" pitchFamily="34" charset="-122"/>
                        </a:rPr>
                        <a:t>公式</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616773898"/>
                  </a:ext>
                </a:extLst>
              </a:tr>
              <a:tr h="576460">
                <a:tc>
                  <a:txBody>
                    <a:bodyPr/>
                    <a:lstStyle/>
                    <a:p>
                      <a:r>
                        <a:rPr lang="en-US" altLang="zh-CN" dirty="0" err="1"/>
                        <a:t>get</a:t>
                      </a:r>
                      <a:r>
                        <a:rPr lang="en-US" altLang="zh-CN" dirty="0" err="1">
                          <a:solidFill>
                            <a:srgbClr val="FF0000"/>
                          </a:solidFill>
                        </a:rPr>
                        <a:t>CF</a:t>
                      </a:r>
                      <a:r>
                        <a:rPr lang="en-US" altLang="zh-CN" dirty="0" err="1"/>
                        <a:t>TwoGroups</a:t>
                      </a:r>
                      <a:endParaRPr lang="zh-CN" altLang="en-US" dirty="0"/>
                    </a:p>
                  </a:txBody>
                  <a:tcPr/>
                </a:tc>
                <a:tc>
                  <a:txBody>
                    <a:bodyPr/>
                    <a:lstStyle/>
                    <a:p>
                      <a:r>
                        <a:rPr lang="zh-CN" altLang="en-US" dirty="0">
                          <a:latin typeface="微软雅黑" panose="020B0503020204020204" pitchFamily="34" charset="-122"/>
                          <a:ea typeface="微软雅黑" panose="020B0503020204020204" pitchFamily="34" charset="-122"/>
                        </a:rPr>
                        <a:t>计算两个任务组间的资源争用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实现</a:t>
                      </a:r>
                      <a:r>
                        <a:rPr lang="zh-CN" altLang="en-US" b="1" dirty="0">
                          <a:latin typeface="微软雅黑" panose="020B0503020204020204" pitchFamily="34" charset="-122"/>
                          <a:ea typeface="微软雅黑" panose="020B0503020204020204" pitchFamily="34" charset="-122"/>
                        </a:rPr>
                        <a:t>公式</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667874958"/>
                  </a:ext>
                </a:extLst>
              </a:tr>
              <a:tr h="329406">
                <a:tc>
                  <a:txBody>
                    <a:bodyPr/>
                    <a:lstStyle/>
                    <a:p>
                      <a:r>
                        <a:rPr lang="en-US" altLang="zh-CN" dirty="0" err="1"/>
                        <a:t>get</a:t>
                      </a:r>
                      <a:r>
                        <a:rPr lang="en-US" altLang="zh-CN" dirty="0" err="1">
                          <a:solidFill>
                            <a:srgbClr val="FF0000"/>
                          </a:solidFill>
                        </a:rPr>
                        <a:t>CF</a:t>
                      </a:r>
                      <a:r>
                        <a:rPr lang="en-US" altLang="zh-CN" dirty="0" err="1"/>
                        <a:t>OneGroup</a:t>
                      </a:r>
                      <a:endParaRPr lang="zh-CN" altLang="en-US" dirty="0"/>
                    </a:p>
                  </a:txBody>
                  <a:tcPr/>
                </a:tc>
                <a:tc>
                  <a:txBody>
                    <a:bodyPr/>
                    <a:lstStyle/>
                    <a:p>
                      <a:r>
                        <a:rPr lang="zh-CN" altLang="en-US" dirty="0">
                          <a:latin typeface="微软雅黑" panose="020B0503020204020204" pitchFamily="34" charset="-122"/>
                          <a:ea typeface="微软雅黑" panose="020B0503020204020204" pitchFamily="34" charset="-122"/>
                        </a:rPr>
                        <a:t>计算任务组内的资源争用</a:t>
                      </a:r>
                    </a:p>
                  </a:txBody>
                  <a:tcPr/>
                </a:tc>
                <a:extLst>
                  <a:ext uri="{0D108BD9-81ED-4DB2-BD59-A6C34878D82A}">
                    <a16:rowId xmlns:a16="http://schemas.microsoft.com/office/drawing/2014/main" val="2187401528"/>
                  </a:ext>
                </a:extLst>
              </a:tr>
            </a:tbl>
          </a:graphicData>
        </a:graphic>
      </p:graphicFrame>
      <p:grpSp>
        <p:nvGrpSpPr>
          <p:cNvPr id="21" name="组合 20">
            <a:extLst>
              <a:ext uri="{FF2B5EF4-FFF2-40B4-BE49-F238E27FC236}">
                <a16:creationId xmlns:a16="http://schemas.microsoft.com/office/drawing/2014/main" id="{5F3C1E64-84DB-4A53-AA38-602DAA10A7D5}"/>
              </a:ext>
            </a:extLst>
          </p:cNvPr>
          <p:cNvGrpSpPr/>
          <p:nvPr/>
        </p:nvGrpSpPr>
        <p:grpSpPr>
          <a:xfrm>
            <a:off x="6666272" y="3943640"/>
            <a:ext cx="5226175" cy="1281141"/>
            <a:chOff x="5949051" y="4156419"/>
            <a:chExt cx="4679085" cy="1012181"/>
          </a:xfrm>
        </p:grpSpPr>
        <p:pic>
          <p:nvPicPr>
            <p:cNvPr id="16" name="图片 15">
              <a:extLst>
                <a:ext uri="{FF2B5EF4-FFF2-40B4-BE49-F238E27FC236}">
                  <a16:creationId xmlns:a16="http://schemas.microsoft.com/office/drawing/2014/main" id="{D3090C19-F2A2-44A0-BDCC-C56AD377E253}"/>
                </a:ext>
              </a:extLst>
            </p:cNvPr>
            <p:cNvPicPr>
              <a:picLocks noChangeAspect="1"/>
            </p:cNvPicPr>
            <p:nvPr/>
          </p:nvPicPr>
          <p:blipFill>
            <a:blip r:embed="rId4"/>
            <a:stretch>
              <a:fillRect/>
            </a:stretch>
          </p:blipFill>
          <p:spPr>
            <a:xfrm>
              <a:off x="5949051" y="4156419"/>
              <a:ext cx="4679085" cy="548688"/>
            </a:xfrm>
            <a:prstGeom prst="rect">
              <a:avLst/>
            </a:prstGeom>
          </p:spPr>
        </p:pic>
        <p:sp>
          <p:nvSpPr>
            <p:cNvPr id="28" name="文本框 27">
              <a:extLst>
                <a:ext uri="{FF2B5EF4-FFF2-40B4-BE49-F238E27FC236}">
                  <a16:creationId xmlns:a16="http://schemas.microsoft.com/office/drawing/2014/main" id="{8879423F-7698-4195-8BE6-76219992EBA1}"/>
                </a:ext>
              </a:extLst>
            </p:cNvPr>
            <p:cNvSpPr txBox="1"/>
            <p:nvPr/>
          </p:nvSpPr>
          <p:spPr>
            <a:xfrm>
              <a:off x="7890654" y="4799268"/>
              <a:ext cx="795878"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公式</a:t>
              </a:r>
              <a:r>
                <a:rPr lang="en-US" altLang="zh-CN" dirty="0">
                  <a:latin typeface="微软雅黑" panose="020B0503020204020204" pitchFamily="34" charset="-122"/>
                  <a:ea typeface="微软雅黑" panose="020B0503020204020204" pitchFamily="34" charset="-122"/>
                </a:rPr>
                <a:t>1</a:t>
              </a:r>
              <a:endParaRPr lang="zh-CN" altLang="en-US" dirty="0"/>
            </a:p>
          </p:txBody>
        </p:sp>
      </p:grpSp>
      <p:grpSp>
        <p:nvGrpSpPr>
          <p:cNvPr id="26" name="组合 25">
            <a:extLst>
              <a:ext uri="{FF2B5EF4-FFF2-40B4-BE49-F238E27FC236}">
                <a16:creationId xmlns:a16="http://schemas.microsoft.com/office/drawing/2014/main" id="{EBEA6736-D295-499D-9C82-1B66F30E6C20}"/>
              </a:ext>
            </a:extLst>
          </p:cNvPr>
          <p:cNvGrpSpPr/>
          <p:nvPr/>
        </p:nvGrpSpPr>
        <p:grpSpPr>
          <a:xfrm>
            <a:off x="6666272" y="5189554"/>
            <a:ext cx="5226175" cy="1596561"/>
            <a:chOff x="6751985" y="5224785"/>
            <a:chExt cx="3857439" cy="974205"/>
          </a:xfrm>
        </p:grpSpPr>
        <p:pic>
          <p:nvPicPr>
            <p:cNvPr id="25" name="图片 24">
              <a:extLst>
                <a:ext uri="{FF2B5EF4-FFF2-40B4-BE49-F238E27FC236}">
                  <a16:creationId xmlns:a16="http://schemas.microsoft.com/office/drawing/2014/main" id="{ACECE28D-A1D0-46DF-816B-E9F18F45FE82}"/>
                </a:ext>
              </a:extLst>
            </p:cNvPr>
            <p:cNvPicPr>
              <a:picLocks noChangeAspect="1"/>
            </p:cNvPicPr>
            <p:nvPr/>
          </p:nvPicPr>
          <p:blipFill>
            <a:blip r:embed="rId5"/>
            <a:stretch>
              <a:fillRect/>
            </a:stretch>
          </p:blipFill>
          <p:spPr>
            <a:xfrm>
              <a:off x="6751985" y="5224785"/>
              <a:ext cx="3857439" cy="548688"/>
            </a:xfrm>
            <a:prstGeom prst="rect">
              <a:avLst/>
            </a:prstGeom>
          </p:spPr>
        </p:pic>
        <p:sp>
          <p:nvSpPr>
            <p:cNvPr id="32" name="文本框 31">
              <a:extLst>
                <a:ext uri="{FF2B5EF4-FFF2-40B4-BE49-F238E27FC236}">
                  <a16:creationId xmlns:a16="http://schemas.microsoft.com/office/drawing/2014/main" id="{482CB5E9-265D-4059-B7C4-DAE34B825A35}"/>
                </a:ext>
              </a:extLst>
            </p:cNvPr>
            <p:cNvSpPr txBox="1"/>
            <p:nvPr/>
          </p:nvSpPr>
          <p:spPr>
            <a:xfrm>
              <a:off x="8282765" y="5829658"/>
              <a:ext cx="795878"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公式</a:t>
              </a:r>
              <a:r>
                <a:rPr lang="en-US" altLang="zh-CN" dirty="0">
                  <a:latin typeface="微软雅黑" panose="020B0503020204020204" pitchFamily="34" charset="-122"/>
                  <a:ea typeface="微软雅黑" panose="020B0503020204020204" pitchFamily="34" charset="-122"/>
                </a:rPr>
                <a:t>2</a:t>
              </a:r>
              <a:endParaRPr lang="zh-CN" altLang="en-US" dirty="0"/>
            </a:p>
          </p:txBody>
        </p:sp>
      </p:grpSp>
      <p:grpSp>
        <p:nvGrpSpPr>
          <p:cNvPr id="31" name="组合 30">
            <a:extLst>
              <a:ext uri="{FF2B5EF4-FFF2-40B4-BE49-F238E27FC236}">
                <a16:creationId xmlns:a16="http://schemas.microsoft.com/office/drawing/2014/main" id="{B8ADF92F-F771-453F-8BAD-F0A6C78AB581}"/>
              </a:ext>
            </a:extLst>
          </p:cNvPr>
          <p:cNvGrpSpPr/>
          <p:nvPr/>
        </p:nvGrpSpPr>
        <p:grpSpPr>
          <a:xfrm>
            <a:off x="325570" y="3355630"/>
            <a:ext cx="6469626" cy="1795713"/>
            <a:chOff x="351588" y="3695625"/>
            <a:chExt cx="6469626" cy="1795713"/>
          </a:xfrm>
        </p:grpSpPr>
        <p:sp>
          <p:nvSpPr>
            <p:cNvPr id="37" name="文本框 36">
              <a:extLst>
                <a:ext uri="{FF2B5EF4-FFF2-40B4-BE49-F238E27FC236}">
                  <a16:creationId xmlns:a16="http://schemas.microsoft.com/office/drawing/2014/main" id="{8192C874-21AF-4B67-B8B3-D24A1908615C}"/>
                </a:ext>
              </a:extLst>
            </p:cNvPr>
            <p:cNvSpPr txBox="1"/>
            <p:nvPr/>
          </p:nvSpPr>
          <p:spPr>
            <a:xfrm>
              <a:off x="1457449" y="5122006"/>
              <a:ext cx="5134049" cy="369332"/>
            </a:xfrm>
            <a:prstGeom prst="rect">
              <a:avLst/>
            </a:prstGeom>
            <a:noFill/>
          </p:spPr>
          <p:txBody>
            <a:bodyPr wrap="square" rtlCol="0">
              <a:spAutoFit/>
            </a:bodyPr>
            <a:lstStyle/>
            <a:p>
              <a:r>
                <a:rPr lang="zh-CN" altLang="en-US" dirty="0">
                  <a:solidFill>
                    <a:srgbClr val="FF0000"/>
                  </a:solidFill>
                  <a:latin typeface="+mn-ea"/>
                </a:rPr>
                <a:t>快速产生足够准确的资源争用近似！</a:t>
              </a:r>
            </a:p>
          </p:txBody>
        </p:sp>
        <p:sp>
          <p:nvSpPr>
            <p:cNvPr id="38" name="文本框 37">
              <a:extLst>
                <a:ext uri="{FF2B5EF4-FFF2-40B4-BE49-F238E27FC236}">
                  <a16:creationId xmlns:a16="http://schemas.microsoft.com/office/drawing/2014/main" id="{4A5F89BB-21E9-4884-8AC0-25BA8091A902}"/>
                </a:ext>
              </a:extLst>
            </p:cNvPr>
            <p:cNvSpPr txBox="1"/>
            <p:nvPr/>
          </p:nvSpPr>
          <p:spPr>
            <a:xfrm>
              <a:off x="351588" y="3695625"/>
              <a:ext cx="6469626" cy="1508105"/>
            </a:xfrm>
            <a:prstGeom prst="rect">
              <a:avLst/>
            </a:prstGeom>
            <a:noFill/>
          </p:spPr>
          <p:txBody>
            <a:bodyPr wrap="square">
              <a:spAutoFit/>
            </a:bodyPr>
            <a:lstStyle/>
            <a:p>
              <a:r>
                <a:rPr lang="en-US" altLang="zh-CN" dirty="0">
                  <a:latin typeface="+mn-ea"/>
                </a:rPr>
                <a:t>RCM</a:t>
              </a:r>
              <a:r>
                <a:rPr lang="zh-CN" altLang="en-US" dirty="0">
                  <a:latin typeface="+mn-ea"/>
                </a:rPr>
                <a:t>不是为具有共享资源的任务提供安全的计时界限，</a:t>
              </a:r>
              <a:endParaRPr lang="en-US" altLang="zh-CN" dirty="0">
                <a:latin typeface="+mn-ea"/>
              </a:endParaRPr>
            </a:p>
            <a:p>
              <a:r>
                <a:rPr lang="zh-CN" altLang="en-US" dirty="0">
                  <a:latin typeface="+mn-ea"/>
                </a:rPr>
                <a:t>也不是为任务之间的资源争用提供准确的量化</a:t>
              </a:r>
              <a:endParaRPr lang="en-US" altLang="zh-CN" dirty="0">
                <a:latin typeface="+mn-ea"/>
              </a:endParaRPr>
            </a:p>
            <a:p>
              <a:r>
                <a:rPr lang="zh-CN" altLang="en-US" b="1" dirty="0">
                  <a:latin typeface="+mn-ea"/>
                </a:rPr>
                <a:t>目标：</a:t>
              </a:r>
              <a:endParaRPr lang="en-US" altLang="zh-CN" b="1" dirty="0">
                <a:latin typeface="+mn-ea"/>
              </a:endParaRPr>
            </a:p>
            <a:p>
              <a:r>
                <a:rPr lang="zh-CN" altLang="en-US" dirty="0">
                  <a:latin typeface="+mn-ea"/>
                </a:rPr>
                <a:t>在任务之间生成具有足够准确度的资源争用近似值，以便为任务分配提供有效的指导，从而减少争用</a:t>
              </a:r>
              <a:endParaRPr lang="en-US" altLang="zh-CN" dirty="0">
                <a:latin typeface="+mn-ea"/>
              </a:endParaRPr>
            </a:p>
          </p:txBody>
        </p:sp>
      </p:grpSp>
      <p:grpSp>
        <p:nvGrpSpPr>
          <p:cNvPr id="24" name="组合 23">
            <a:extLst>
              <a:ext uri="{FF2B5EF4-FFF2-40B4-BE49-F238E27FC236}">
                <a16:creationId xmlns:a16="http://schemas.microsoft.com/office/drawing/2014/main" id="{799DFE58-C6A4-4000-987B-DF35D753857B}"/>
              </a:ext>
            </a:extLst>
          </p:cNvPr>
          <p:cNvGrpSpPr/>
          <p:nvPr/>
        </p:nvGrpSpPr>
        <p:grpSpPr>
          <a:xfrm>
            <a:off x="-254000" y="201683"/>
            <a:ext cx="898070" cy="521970"/>
            <a:chOff x="-254000" y="201683"/>
            <a:chExt cx="898070" cy="521970"/>
          </a:xfrm>
        </p:grpSpPr>
        <p:sp>
          <p:nvSpPr>
            <p:cNvPr id="27" name="圆角矩形 4">
              <a:extLst>
                <a:ext uri="{FF2B5EF4-FFF2-40B4-BE49-F238E27FC236}">
                  <a16:creationId xmlns:a16="http://schemas.microsoft.com/office/drawing/2014/main" id="{40B8680A-175A-4237-B1C1-F9A5D605B0FF}"/>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F8A5DE6E-4073-4043-9832-F7CAF7DD8C3B}"/>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30" name="文本框 29">
            <a:extLst>
              <a:ext uri="{FF2B5EF4-FFF2-40B4-BE49-F238E27FC236}">
                <a16:creationId xmlns:a16="http://schemas.microsoft.com/office/drawing/2014/main" id="{B025A2D4-5590-4373-BB83-79A57B3C7A8E}"/>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34" name="组合 33">
            <a:extLst>
              <a:ext uri="{FF2B5EF4-FFF2-40B4-BE49-F238E27FC236}">
                <a16:creationId xmlns:a16="http://schemas.microsoft.com/office/drawing/2014/main" id="{0350A10F-8E5A-4903-93FE-6EB84B39EE4E}"/>
              </a:ext>
            </a:extLst>
          </p:cNvPr>
          <p:cNvGrpSpPr/>
          <p:nvPr/>
        </p:nvGrpSpPr>
        <p:grpSpPr>
          <a:xfrm>
            <a:off x="3454400" y="217805"/>
            <a:ext cx="7911465" cy="439420"/>
            <a:chOff x="2584397" y="217491"/>
            <a:chExt cx="10096500" cy="439541"/>
          </a:xfrm>
        </p:grpSpPr>
        <p:sp>
          <p:nvSpPr>
            <p:cNvPr id="35" name="圆角矩形 3">
              <a:extLst>
                <a:ext uri="{FF2B5EF4-FFF2-40B4-BE49-F238E27FC236}">
                  <a16:creationId xmlns:a16="http://schemas.microsoft.com/office/drawing/2014/main" id="{68B36331-364D-41AB-B7C7-2F8E6038B039}"/>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7">
              <a:extLst>
                <a:ext uri="{FF2B5EF4-FFF2-40B4-BE49-F238E27FC236}">
                  <a16:creationId xmlns:a16="http://schemas.microsoft.com/office/drawing/2014/main" id="{270C3008-45D7-4C2E-B672-61D77EE83FDB}"/>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676240E1-5410-469D-B508-70F34A9D55BC}"/>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40" name="图片 39">
            <a:extLst>
              <a:ext uri="{FF2B5EF4-FFF2-40B4-BE49-F238E27FC236}">
                <a16:creationId xmlns:a16="http://schemas.microsoft.com/office/drawing/2014/main" id="{6A79D916-5087-4936-ACCE-7BF3209547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43" name="文本框 42">
            <a:extLst>
              <a:ext uri="{FF2B5EF4-FFF2-40B4-BE49-F238E27FC236}">
                <a16:creationId xmlns:a16="http://schemas.microsoft.com/office/drawing/2014/main" id="{9ADA9211-3075-4044-AF7D-847DA78E8C9A}"/>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Tree>
    <p:extLst>
      <p:ext uri="{BB962C8B-B14F-4D97-AF65-F5344CB8AC3E}">
        <p14:creationId xmlns:p14="http://schemas.microsoft.com/office/powerpoint/2010/main" val="3032693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41" name="文本框 5">
            <a:extLst>
              <a:ext uri="{FF2B5EF4-FFF2-40B4-BE49-F238E27FC236}">
                <a16:creationId xmlns:a16="http://schemas.microsoft.com/office/drawing/2014/main" id="{AD215B9A-CA06-48A0-B17B-D678FD715E46}"/>
              </a:ext>
            </a:extLst>
          </p:cNvPr>
          <p:cNvSpPr txBox="1"/>
          <p:nvPr/>
        </p:nvSpPr>
        <p:spPr>
          <a:xfrm>
            <a:off x="65707" y="2121612"/>
            <a:ext cx="7219014" cy="3416320"/>
          </a:xfrm>
          <a:prstGeom prst="rect">
            <a:avLst/>
          </a:prstGeom>
          <a:noFill/>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mn-ea"/>
              </a:rPr>
              <a:t>函数名：</a:t>
            </a:r>
            <a:r>
              <a:rPr lang="en-US" altLang="zh-CN" sz="2400" dirty="0">
                <a:latin typeface="+mn-ea"/>
              </a:rPr>
              <a:t>RAF</a:t>
            </a:r>
          </a:p>
          <a:p>
            <a:pPr lvl="0"/>
            <a:endParaRPr lang="en-US" altLang="zh-CN" sz="2400" b="1" dirty="0">
              <a:latin typeface="+mn-ea"/>
            </a:endParaRPr>
          </a:p>
          <a:p>
            <a:pPr lvl="0"/>
            <a:r>
              <a:rPr lang="zh-CN" altLang="zh-CN" sz="2400" b="1" dirty="0">
                <a:latin typeface="+mn-ea"/>
              </a:rPr>
              <a:t>关键步骤：</a:t>
            </a:r>
            <a:endParaRPr lang="en-US" altLang="zh-CN" sz="2400" b="1" dirty="0">
              <a:latin typeface="+mn-ea"/>
            </a:endParaRPr>
          </a:p>
          <a:p>
            <a:pPr lvl="0"/>
            <a:endParaRPr lang="en-US" altLang="zh-CN" sz="2400" b="1" dirty="0">
              <a:latin typeface="+mn-ea"/>
            </a:endParaRPr>
          </a:p>
          <a:p>
            <a:pPr marL="342900" lvl="0" indent="-342900">
              <a:buFont typeface="Wingdings" panose="05000000000000000000" pitchFamily="2" charset="2"/>
              <a:buChar char="n"/>
            </a:pPr>
            <a:r>
              <a:rPr lang="zh-CN" altLang="en-US" sz="2400" dirty="0">
                <a:latin typeface="+mn-ea"/>
              </a:rPr>
              <a:t>调用分组函数，将</a:t>
            </a:r>
            <a:r>
              <a:rPr lang="en-US" altLang="zh-CN" sz="2400" dirty="0">
                <a:latin typeface="+mn-ea"/>
              </a:rPr>
              <a:t>CF</a:t>
            </a:r>
            <a:r>
              <a:rPr lang="zh-CN" altLang="en-US" sz="2400" dirty="0">
                <a:latin typeface="+mn-ea"/>
              </a:rPr>
              <a:t>前</a:t>
            </a:r>
            <a:r>
              <a:rPr lang="en-US" altLang="zh-CN" sz="2400" dirty="0">
                <a:latin typeface="+mn-ea"/>
              </a:rPr>
              <a:t>m</a:t>
            </a:r>
            <a:r>
              <a:rPr lang="zh-CN" altLang="en-US" sz="2400" dirty="0">
                <a:latin typeface="+mn-ea"/>
              </a:rPr>
              <a:t>组分配至</a:t>
            </a:r>
            <a:r>
              <a:rPr lang="en-US" altLang="zh-CN" sz="2400" dirty="0">
                <a:latin typeface="+mn-ea"/>
              </a:rPr>
              <a:t>m</a:t>
            </a:r>
            <a:r>
              <a:rPr lang="zh-CN" altLang="en-US" sz="2400" dirty="0">
                <a:latin typeface="+mn-ea"/>
              </a:rPr>
              <a:t>个核心上</a:t>
            </a:r>
            <a:endParaRPr lang="en-US" altLang="zh-CN" sz="2400" dirty="0">
              <a:latin typeface="+mn-ea"/>
            </a:endParaRPr>
          </a:p>
          <a:p>
            <a:pPr marL="342900" lvl="0" indent="-342900">
              <a:buFont typeface="Wingdings" panose="05000000000000000000" pitchFamily="2" charset="2"/>
              <a:buChar char="n"/>
            </a:pPr>
            <a:endParaRPr lang="en-US" altLang="zh-CN" sz="2400" dirty="0">
              <a:latin typeface="+mn-ea"/>
            </a:endParaRPr>
          </a:p>
          <a:p>
            <a:pPr marL="342900" lvl="0" indent="-342900">
              <a:buFont typeface="Wingdings" panose="05000000000000000000" pitchFamily="2" charset="2"/>
              <a:buChar char="n"/>
            </a:pPr>
            <a:r>
              <a:rPr lang="zh-CN" altLang="en-US" sz="2400" dirty="0">
                <a:latin typeface="+mn-ea"/>
              </a:rPr>
              <a:t>组分配函数处理剩余任务组</a:t>
            </a:r>
            <a:endParaRPr lang="en-US" altLang="zh-CN" sz="2400" dirty="0">
              <a:latin typeface="+mn-ea"/>
            </a:endParaRPr>
          </a:p>
          <a:p>
            <a:pPr marL="342900" lvl="0" indent="-342900">
              <a:buFont typeface="Wingdings" panose="05000000000000000000" pitchFamily="2" charset="2"/>
              <a:buChar char="n"/>
            </a:pPr>
            <a:endParaRPr lang="en-US" altLang="zh-CN" sz="2400" dirty="0">
              <a:latin typeface="+mn-ea"/>
            </a:endParaRPr>
          </a:p>
          <a:p>
            <a:pPr marL="342900" lvl="0" indent="-342900">
              <a:buFont typeface="Wingdings" panose="05000000000000000000" pitchFamily="2" charset="2"/>
              <a:buChar char="n"/>
            </a:pPr>
            <a:r>
              <a:rPr lang="zh-CN" altLang="en-US" sz="2400" dirty="0">
                <a:latin typeface="+mn-ea"/>
              </a:rPr>
              <a:t>采用</a:t>
            </a:r>
            <a:r>
              <a:rPr lang="en-US" altLang="zh-CN" sz="2400" dirty="0">
                <a:latin typeface="+mn-ea"/>
              </a:rPr>
              <a:t>Worst-Fit</a:t>
            </a:r>
            <a:r>
              <a:rPr lang="zh-CN" altLang="en-US" sz="2400" dirty="0">
                <a:latin typeface="+mn-ea"/>
              </a:rPr>
              <a:t>分配无临界区任务</a:t>
            </a:r>
            <a:endParaRPr lang="zh-CN" altLang="zh-CN" sz="2400" dirty="0">
              <a:latin typeface="+mn-ea"/>
            </a:endParaRPr>
          </a:p>
        </p:txBody>
      </p:sp>
      <p:sp>
        <p:nvSpPr>
          <p:cNvPr id="33" name="文本框 32">
            <a:extLst>
              <a:ext uri="{FF2B5EF4-FFF2-40B4-BE49-F238E27FC236}">
                <a16:creationId xmlns:a16="http://schemas.microsoft.com/office/drawing/2014/main" id="{BD50F34A-B800-495A-96BE-5A092FC7978E}"/>
              </a:ext>
            </a:extLst>
          </p:cNvPr>
          <p:cNvSpPr txBox="1"/>
          <p:nvPr/>
        </p:nvSpPr>
        <p:spPr>
          <a:xfrm>
            <a:off x="299553" y="984211"/>
            <a:ext cx="7178207" cy="523220"/>
          </a:xfrm>
          <a:prstGeom prst="rect">
            <a:avLst/>
          </a:prstGeom>
          <a:noFill/>
        </p:spPr>
        <p:txBody>
          <a:bodyPr wrap="square">
            <a:spAutoFit/>
          </a:bodyPr>
          <a:lstStyle/>
          <a:p>
            <a:r>
              <a:rPr lang="zh-CN" altLang="en-US" sz="2800" b="1" dirty="0">
                <a:solidFill>
                  <a:srgbClr val="000000"/>
                </a:solidFill>
                <a:effectLst/>
                <a:latin typeface="微软雅黑" panose="020B0503020204020204" pitchFamily="34" charset="-122"/>
                <a:ea typeface="微软雅黑" panose="020B0503020204020204" pitchFamily="34" charset="-122"/>
              </a:rPr>
              <a:t>考虑阻塞的任务分配机制</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4D39AA20-D520-4378-A455-0D9A550597DB}"/>
              </a:ext>
            </a:extLst>
          </p:cNvPr>
          <p:cNvSpPr txBox="1"/>
          <p:nvPr/>
        </p:nvSpPr>
        <p:spPr>
          <a:xfrm>
            <a:off x="8007887" y="6326418"/>
            <a:ext cx="2113576" cy="369332"/>
          </a:xfrm>
          <a:prstGeom prst="rect">
            <a:avLst/>
          </a:prstGeom>
          <a:noFill/>
        </p:spPr>
        <p:txBody>
          <a:bodyPr wrap="square">
            <a:spAutoFit/>
          </a:bodyPr>
          <a:lstStyle/>
          <a:p>
            <a:r>
              <a:rPr lang="zh-CN" altLang="en-US" sz="1800" dirty="0">
                <a:solidFill>
                  <a:schemeClr val="tx1"/>
                </a:solidFill>
                <a:latin typeface="微软雅黑" panose="020B0503020204020204" pitchFamily="34" charset="-122"/>
                <a:ea typeface="微软雅黑" panose="020B0503020204020204" pitchFamily="34" charset="-122"/>
              </a:rPr>
              <a:t>任务分配函数流程</a:t>
            </a:r>
            <a:endParaRPr lang="zh-CN" altLang="en-US" dirty="0"/>
          </a:p>
        </p:txBody>
      </p:sp>
      <p:pic>
        <p:nvPicPr>
          <p:cNvPr id="27" name="图片 26">
            <a:extLst>
              <a:ext uri="{FF2B5EF4-FFF2-40B4-BE49-F238E27FC236}">
                <a16:creationId xmlns:a16="http://schemas.microsoft.com/office/drawing/2014/main" id="{B983C1F7-1712-4409-9CE6-2363D55CA290}"/>
              </a:ext>
            </a:extLst>
          </p:cNvPr>
          <p:cNvPicPr>
            <a:picLocks noChangeAspect="1"/>
          </p:cNvPicPr>
          <p:nvPr/>
        </p:nvPicPr>
        <p:blipFill>
          <a:blip r:embed="rId4"/>
          <a:stretch>
            <a:fillRect/>
          </a:stretch>
        </p:blipFill>
        <p:spPr>
          <a:xfrm>
            <a:off x="6337712" y="984211"/>
            <a:ext cx="4894284" cy="5440299"/>
          </a:xfrm>
          <a:prstGeom prst="rect">
            <a:avLst/>
          </a:prstGeom>
        </p:spPr>
      </p:pic>
      <p:sp>
        <p:nvSpPr>
          <p:cNvPr id="42" name="文本框 41">
            <a:extLst>
              <a:ext uri="{FF2B5EF4-FFF2-40B4-BE49-F238E27FC236}">
                <a16:creationId xmlns:a16="http://schemas.microsoft.com/office/drawing/2014/main" id="{000116AC-EDA5-4F6E-BF9B-C0803AC4F53B}"/>
              </a:ext>
            </a:extLst>
          </p:cNvPr>
          <p:cNvSpPr txBox="1"/>
          <p:nvPr/>
        </p:nvSpPr>
        <p:spPr>
          <a:xfrm>
            <a:off x="195035" y="1583689"/>
            <a:ext cx="3531391" cy="461665"/>
          </a:xfrm>
          <a:prstGeom prst="rect">
            <a:avLst/>
          </a:prstGeom>
          <a:noFill/>
        </p:spPr>
        <p:txBody>
          <a:bodyPr wrap="squar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rPr>
              <a:t>1</a:t>
            </a:r>
            <a:r>
              <a:rPr lang="zh-CN" altLang="en-US"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任务分配函数</a:t>
            </a:r>
            <a:endParaRPr lang="zh-CN" altLang="en-US" sz="2400" dirty="0">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9C0D681F-1CE8-42C6-ACDC-41A565F15005}"/>
              </a:ext>
            </a:extLst>
          </p:cNvPr>
          <p:cNvGrpSpPr/>
          <p:nvPr/>
        </p:nvGrpSpPr>
        <p:grpSpPr>
          <a:xfrm>
            <a:off x="-254000" y="201683"/>
            <a:ext cx="898070" cy="521970"/>
            <a:chOff x="-254000" y="201683"/>
            <a:chExt cx="898070" cy="521970"/>
          </a:xfrm>
        </p:grpSpPr>
        <p:sp>
          <p:nvSpPr>
            <p:cNvPr id="17" name="圆角矩形 4">
              <a:extLst>
                <a:ext uri="{FF2B5EF4-FFF2-40B4-BE49-F238E27FC236}">
                  <a16:creationId xmlns:a16="http://schemas.microsoft.com/office/drawing/2014/main" id="{64AB45D5-B655-4FBC-B373-D4ECF60CE1ED}"/>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4F52E71C-7CB6-4B35-B886-E4D822283DC3}"/>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20" name="文本框 19">
            <a:extLst>
              <a:ext uri="{FF2B5EF4-FFF2-40B4-BE49-F238E27FC236}">
                <a16:creationId xmlns:a16="http://schemas.microsoft.com/office/drawing/2014/main" id="{7FC3C557-F4CC-4694-9713-2C1671979CDC}"/>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21" name="组合 20">
            <a:extLst>
              <a:ext uri="{FF2B5EF4-FFF2-40B4-BE49-F238E27FC236}">
                <a16:creationId xmlns:a16="http://schemas.microsoft.com/office/drawing/2014/main" id="{16B4EF5F-EF69-45FD-BD92-7030409EAA3C}"/>
              </a:ext>
            </a:extLst>
          </p:cNvPr>
          <p:cNvGrpSpPr/>
          <p:nvPr/>
        </p:nvGrpSpPr>
        <p:grpSpPr>
          <a:xfrm>
            <a:off x="3454400" y="217805"/>
            <a:ext cx="7911465" cy="439420"/>
            <a:chOff x="2584397" y="217491"/>
            <a:chExt cx="10096500" cy="439541"/>
          </a:xfrm>
        </p:grpSpPr>
        <p:sp>
          <p:nvSpPr>
            <p:cNvPr id="22" name="圆角矩形 3">
              <a:extLst>
                <a:ext uri="{FF2B5EF4-FFF2-40B4-BE49-F238E27FC236}">
                  <a16:creationId xmlns:a16="http://schemas.microsoft.com/office/drawing/2014/main" id="{7BB9115D-9CEE-4F5D-B1D9-0FD9FF69CBA1}"/>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7">
              <a:extLst>
                <a:ext uri="{FF2B5EF4-FFF2-40B4-BE49-F238E27FC236}">
                  <a16:creationId xmlns:a16="http://schemas.microsoft.com/office/drawing/2014/main" id="{06BFAC8A-68D7-4B6A-800A-FEFBD697EBE8}"/>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23DB46F-5A4A-42FD-A05C-505488B7A9CB}"/>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25" name="图片 24">
            <a:extLst>
              <a:ext uri="{FF2B5EF4-FFF2-40B4-BE49-F238E27FC236}">
                <a16:creationId xmlns:a16="http://schemas.microsoft.com/office/drawing/2014/main" id="{F7F9900F-0527-4EA2-B89B-660752941A4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26" name="文本框 25">
            <a:extLst>
              <a:ext uri="{FF2B5EF4-FFF2-40B4-BE49-F238E27FC236}">
                <a16:creationId xmlns:a16="http://schemas.microsoft.com/office/drawing/2014/main" id="{20E4CCE4-7D7B-4673-A850-050BE1C3F2AB}"/>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Tree>
    <p:extLst>
      <p:ext uri="{BB962C8B-B14F-4D97-AF65-F5344CB8AC3E}">
        <p14:creationId xmlns:p14="http://schemas.microsoft.com/office/powerpoint/2010/main" val="790785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33" name="文本框 32">
            <a:extLst>
              <a:ext uri="{FF2B5EF4-FFF2-40B4-BE49-F238E27FC236}">
                <a16:creationId xmlns:a16="http://schemas.microsoft.com/office/drawing/2014/main" id="{BD50F34A-B800-495A-96BE-5A092FC7978E}"/>
              </a:ext>
            </a:extLst>
          </p:cNvPr>
          <p:cNvSpPr txBox="1"/>
          <p:nvPr/>
        </p:nvSpPr>
        <p:spPr>
          <a:xfrm>
            <a:off x="299553" y="984211"/>
            <a:ext cx="7178207" cy="523220"/>
          </a:xfrm>
          <a:prstGeom prst="rect">
            <a:avLst/>
          </a:prstGeom>
          <a:noFill/>
        </p:spPr>
        <p:txBody>
          <a:bodyPr wrap="square">
            <a:spAutoFit/>
          </a:bodyPr>
          <a:lstStyle/>
          <a:p>
            <a:r>
              <a:rPr lang="zh-CN" altLang="en-US" sz="2800" b="1" dirty="0">
                <a:solidFill>
                  <a:srgbClr val="000000"/>
                </a:solidFill>
                <a:effectLst/>
                <a:latin typeface="微软雅黑" panose="020B0503020204020204" pitchFamily="34" charset="-122"/>
                <a:ea typeface="微软雅黑" panose="020B0503020204020204" pitchFamily="34" charset="-122"/>
              </a:rPr>
              <a:t>考虑阻塞的任务分配机制</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4D39AA20-D520-4378-A455-0D9A550597DB}"/>
              </a:ext>
            </a:extLst>
          </p:cNvPr>
          <p:cNvSpPr txBox="1"/>
          <p:nvPr/>
        </p:nvSpPr>
        <p:spPr>
          <a:xfrm>
            <a:off x="7943186" y="6271177"/>
            <a:ext cx="2084638" cy="369332"/>
          </a:xfrm>
          <a:prstGeom prst="rect">
            <a:avLst/>
          </a:prstGeom>
          <a:noFill/>
        </p:spPr>
        <p:txBody>
          <a:bodyPr wrap="square">
            <a:spAutoFit/>
          </a:bodyPr>
          <a:lstStyle/>
          <a:p>
            <a:r>
              <a:rPr lang="zh-CN" altLang="en-US" sz="1800" dirty="0">
                <a:solidFill>
                  <a:schemeClr val="tx1"/>
                </a:solidFill>
                <a:latin typeface="微软雅黑" panose="020B0503020204020204" pitchFamily="34" charset="-122"/>
                <a:ea typeface="微软雅黑" panose="020B0503020204020204" pitchFamily="34" charset="-122"/>
              </a:rPr>
              <a:t>任务分组函数流程</a:t>
            </a:r>
            <a:endParaRPr lang="zh-CN" altLang="en-US" dirty="0"/>
          </a:p>
        </p:txBody>
      </p:sp>
      <p:pic>
        <p:nvPicPr>
          <p:cNvPr id="3" name="图片 2">
            <a:extLst>
              <a:ext uri="{FF2B5EF4-FFF2-40B4-BE49-F238E27FC236}">
                <a16:creationId xmlns:a16="http://schemas.microsoft.com/office/drawing/2014/main" id="{D13C45C5-0A6E-459C-9956-99CA09053E6F}"/>
              </a:ext>
            </a:extLst>
          </p:cNvPr>
          <p:cNvPicPr>
            <a:picLocks noChangeAspect="1"/>
          </p:cNvPicPr>
          <p:nvPr/>
        </p:nvPicPr>
        <p:blipFill>
          <a:blip r:embed="rId4"/>
          <a:stretch>
            <a:fillRect/>
          </a:stretch>
        </p:blipFill>
        <p:spPr>
          <a:xfrm>
            <a:off x="6436309" y="1373044"/>
            <a:ext cx="5456138" cy="4863924"/>
          </a:xfrm>
          <a:prstGeom prst="rect">
            <a:avLst/>
          </a:prstGeom>
        </p:spPr>
      </p:pic>
      <p:sp>
        <p:nvSpPr>
          <p:cNvPr id="17" name="文本框 5">
            <a:extLst>
              <a:ext uri="{FF2B5EF4-FFF2-40B4-BE49-F238E27FC236}">
                <a16:creationId xmlns:a16="http://schemas.microsoft.com/office/drawing/2014/main" id="{58890B1F-4C7D-422B-93EC-3EF1148B7318}"/>
              </a:ext>
            </a:extLst>
          </p:cNvPr>
          <p:cNvSpPr txBox="1"/>
          <p:nvPr/>
        </p:nvSpPr>
        <p:spPr>
          <a:xfrm>
            <a:off x="65706" y="2121612"/>
            <a:ext cx="6521661" cy="3046988"/>
          </a:xfrm>
          <a:prstGeom prst="rect">
            <a:avLst/>
          </a:prstGeom>
          <a:noFill/>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mn-ea"/>
              </a:rPr>
              <a:t>函数名：</a:t>
            </a:r>
            <a:r>
              <a:rPr lang="en-US" altLang="zh-CN" sz="2400" dirty="0">
                <a:latin typeface="+mn-ea"/>
              </a:rPr>
              <a:t>Grouping</a:t>
            </a:r>
          </a:p>
          <a:p>
            <a:endParaRPr lang="en-US" altLang="zh-CN" sz="2400" dirty="0">
              <a:latin typeface="+mn-ea"/>
            </a:endParaRPr>
          </a:p>
          <a:p>
            <a:r>
              <a:rPr lang="zh-CN" altLang="en-US" sz="2400" b="1" dirty="0">
                <a:latin typeface="+mn-ea"/>
              </a:rPr>
              <a:t>分组对象：</a:t>
            </a:r>
            <a:r>
              <a:rPr lang="zh-CN" altLang="en-US" sz="2400" dirty="0">
                <a:latin typeface="+mn-ea"/>
              </a:rPr>
              <a:t>访问资源的任务</a:t>
            </a:r>
            <a:endParaRPr lang="zh-CN" altLang="zh-CN" sz="2400" dirty="0">
              <a:latin typeface="+mn-ea"/>
            </a:endParaRPr>
          </a:p>
          <a:p>
            <a:pPr lvl="0"/>
            <a:endParaRPr lang="en-US" altLang="zh-CN" sz="2400" b="1" dirty="0">
              <a:latin typeface="+mn-ea"/>
            </a:endParaRPr>
          </a:p>
          <a:p>
            <a:pPr lvl="0"/>
            <a:r>
              <a:rPr lang="zh-CN" altLang="en-US" sz="2400" b="1" dirty="0">
                <a:latin typeface="+mn-ea"/>
              </a:rPr>
              <a:t>原则</a:t>
            </a:r>
            <a:r>
              <a:rPr lang="zh-CN" altLang="zh-CN" sz="2400" b="1" dirty="0">
                <a:latin typeface="+mn-ea"/>
              </a:rPr>
              <a:t>：</a:t>
            </a:r>
            <a:endParaRPr lang="en-US" altLang="zh-CN" sz="2400" b="1" dirty="0">
              <a:latin typeface="+mn-ea"/>
            </a:endParaRPr>
          </a:p>
          <a:p>
            <a:pPr lvl="0"/>
            <a:endParaRPr lang="en-US" altLang="zh-CN" sz="2400" b="1" dirty="0">
              <a:latin typeface="+mn-ea"/>
            </a:endParaRPr>
          </a:p>
          <a:p>
            <a:pPr marL="342900" lvl="0" indent="-342900">
              <a:buFont typeface="Wingdings" panose="05000000000000000000" pitchFamily="2" charset="2"/>
              <a:buChar char="n"/>
            </a:pPr>
            <a:r>
              <a:rPr lang="zh-CN" altLang="en-US" sz="2400" dirty="0">
                <a:latin typeface="+mn-ea"/>
              </a:rPr>
              <a:t>始终合并具有最高资源争用且满足利用率</a:t>
            </a:r>
            <a:endParaRPr lang="en-US" altLang="zh-CN" sz="2400" dirty="0">
              <a:latin typeface="+mn-ea"/>
            </a:endParaRPr>
          </a:p>
          <a:p>
            <a:pPr lvl="0"/>
            <a:r>
              <a:rPr lang="en-US" altLang="zh-CN" sz="2400" dirty="0">
                <a:latin typeface="+mn-ea"/>
              </a:rPr>
              <a:t>    </a:t>
            </a:r>
            <a:r>
              <a:rPr lang="zh-CN" altLang="en-US" sz="2400" dirty="0">
                <a:latin typeface="+mn-ea"/>
              </a:rPr>
              <a:t>要求的两个组</a:t>
            </a:r>
            <a:endParaRPr lang="en-US" altLang="zh-CN" sz="2400" dirty="0">
              <a:latin typeface="+mn-ea"/>
            </a:endParaRPr>
          </a:p>
        </p:txBody>
      </p:sp>
      <p:sp>
        <p:nvSpPr>
          <p:cNvPr id="19" name="文本框 18">
            <a:extLst>
              <a:ext uri="{FF2B5EF4-FFF2-40B4-BE49-F238E27FC236}">
                <a16:creationId xmlns:a16="http://schemas.microsoft.com/office/drawing/2014/main" id="{717DB554-E016-4B76-B2C0-1974652335CC}"/>
              </a:ext>
            </a:extLst>
          </p:cNvPr>
          <p:cNvSpPr txBox="1"/>
          <p:nvPr/>
        </p:nvSpPr>
        <p:spPr>
          <a:xfrm>
            <a:off x="195035" y="1583689"/>
            <a:ext cx="3531391" cy="461665"/>
          </a:xfrm>
          <a:prstGeom prst="rect">
            <a:avLst/>
          </a:prstGeom>
          <a:noFill/>
        </p:spPr>
        <p:txBody>
          <a:bodyPr wrap="squar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rPr>
              <a:t>2</a:t>
            </a:r>
            <a:r>
              <a:rPr lang="zh-CN" altLang="en-US"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任务分组函数</a:t>
            </a:r>
            <a:endParaRPr lang="zh-CN" altLang="en-US" sz="2400" dirty="0">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E79CD4A8-0AFA-4FFB-B5D0-E86946521898}"/>
              </a:ext>
            </a:extLst>
          </p:cNvPr>
          <p:cNvGrpSpPr/>
          <p:nvPr/>
        </p:nvGrpSpPr>
        <p:grpSpPr>
          <a:xfrm>
            <a:off x="-254000" y="201683"/>
            <a:ext cx="898070" cy="521970"/>
            <a:chOff x="-254000" y="201683"/>
            <a:chExt cx="898070" cy="521970"/>
          </a:xfrm>
        </p:grpSpPr>
        <p:sp>
          <p:nvSpPr>
            <p:cNvPr id="20" name="圆角矩形 4">
              <a:extLst>
                <a:ext uri="{FF2B5EF4-FFF2-40B4-BE49-F238E27FC236}">
                  <a16:creationId xmlns:a16="http://schemas.microsoft.com/office/drawing/2014/main" id="{A2F8051A-D7B1-4839-AA15-405FEF71BDED}"/>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93947652-A9D0-42D0-BF01-AAE172EAB3B9}"/>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22" name="文本框 21">
            <a:extLst>
              <a:ext uri="{FF2B5EF4-FFF2-40B4-BE49-F238E27FC236}">
                <a16:creationId xmlns:a16="http://schemas.microsoft.com/office/drawing/2014/main" id="{9900D55D-E97F-4456-A999-E4269C1A7F23}"/>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23" name="组合 22">
            <a:extLst>
              <a:ext uri="{FF2B5EF4-FFF2-40B4-BE49-F238E27FC236}">
                <a16:creationId xmlns:a16="http://schemas.microsoft.com/office/drawing/2014/main" id="{7275F78D-D1DA-4E99-94B6-FD8234450BA1}"/>
              </a:ext>
            </a:extLst>
          </p:cNvPr>
          <p:cNvGrpSpPr/>
          <p:nvPr/>
        </p:nvGrpSpPr>
        <p:grpSpPr>
          <a:xfrm>
            <a:off x="3454400" y="217805"/>
            <a:ext cx="7911465" cy="439420"/>
            <a:chOff x="2584397" y="217491"/>
            <a:chExt cx="10096500" cy="439541"/>
          </a:xfrm>
        </p:grpSpPr>
        <p:sp>
          <p:nvSpPr>
            <p:cNvPr id="24" name="圆角矩形 3">
              <a:extLst>
                <a:ext uri="{FF2B5EF4-FFF2-40B4-BE49-F238E27FC236}">
                  <a16:creationId xmlns:a16="http://schemas.microsoft.com/office/drawing/2014/main" id="{BB17B7BD-FE90-4148-A78B-D9529BA15ADC}"/>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00503600-80DD-4D4B-ACF5-6C3C6CCBD916}"/>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84B10376-3522-4283-AA9E-4FC5BF53BAAE}"/>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27" name="图片 26">
            <a:extLst>
              <a:ext uri="{FF2B5EF4-FFF2-40B4-BE49-F238E27FC236}">
                <a16:creationId xmlns:a16="http://schemas.microsoft.com/office/drawing/2014/main" id="{8673F9E1-14FD-4BF1-9B0C-7E8822F4F4B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28" name="文本框 27">
            <a:extLst>
              <a:ext uri="{FF2B5EF4-FFF2-40B4-BE49-F238E27FC236}">
                <a16:creationId xmlns:a16="http://schemas.microsoft.com/office/drawing/2014/main" id="{E733A409-130F-4821-AE91-B044EA9B2A6F}"/>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Tree>
    <p:extLst>
      <p:ext uri="{BB962C8B-B14F-4D97-AF65-F5344CB8AC3E}">
        <p14:creationId xmlns:p14="http://schemas.microsoft.com/office/powerpoint/2010/main" val="293581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9C4087AA-6E58-4F29-94AE-075B4CF0D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sp>
        <p:nvSpPr>
          <p:cNvPr id="33" name="文本框 32">
            <a:extLst>
              <a:ext uri="{FF2B5EF4-FFF2-40B4-BE49-F238E27FC236}">
                <a16:creationId xmlns:a16="http://schemas.microsoft.com/office/drawing/2014/main" id="{BD50F34A-B800-495A-96BE-5A092FC7978E}"/>
              </a:ext>
            </a:extLst>
          </p:cNvPr>
          <p:cNvSpPr txBox="1"/>
          <p:nvPr/>
        </p:nvSpPr>
        <p:spPr>
          <a:xfrm>
            <a:off x="299553" y="984211"/>
            <a:ext cx="7703905" cy="523220"/>
          </a:xfrm>
          <a:prstGeom prst="rect">
            <a:avLst/>
          </a:prstGeom>
          <a:noFill/>
        </p:spPr>
        <p:txBody>
          <a:bodyPr wrap="square">
            <a:spAutoFit/>
          </a:bodyPr>
          <a:lstStyle/>
          <a:p>
            <a:r>
              <a:rPr lang="zh-CN" altLang="en-US" sz="2800" b="1" dirty="0">
                <a:solidFill>
                  <a:srgbClr val="000000"/>
                </a:solidFill>
                <a:effectLst/>
                <a:latin typeface="微软雅黑" panose="020B0503020204020204" pitchFamily="34" charset="-122"/>
                <a:ea typeface="微软雅黑" panose="020B0503020204020204" pitchFamily="34" charset="-122"/>
              </a:rPr>
              <a:t>考虑阻塞的任务分配机制</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4D39AA20-D520-4378-A455-0D9A550597DB}"/>
              </a:ext>
            </a:extLst>
          </p:cNvPr>
          <p:cNvSpPr txBox="1"/>
          <p:nvPr/>
        </p:nvSpPr>
        <p:spPr>
          <a:xfrm>
            <a:off x="7874361" y="6415306"/>
            <a:ext cx="2823136" cy="369332"/>
          </a:xfrm>
          <a:prstGeom prst="rect">
            <a:avLst/>
          </a:prstGeom>
          <a:noFill/>
        </p:spPr>
        <p:txBody>
          <a:bodyPr wrap="square">
            <a:spAutoFit/>
          </a:bodyPr>
          <a:lstStyle/>
          <a:p>
            <a:r>
              <a:rPr lang="zh-CN" altLang="en-US" sz="1800" dirty="0">
                <a:solidFill>
                  <a:schemeClr val="tx1"/>
                </a:solidFill>
                <a:latin typeface="微软雅黑" panose="020B0503020204020204" pitchFamily="34" charset="-122"/>
                <a:ea typeface="微软雅黑" panose="020B0503020204020204" pitchFamily="34" charset="-122"/>
              </a:rPr>
              <a:t>剩余任务组分配函数流程</a:t>
            </a:r>
            <a:endParaRPr lang="zh-CN" altLang="en-US" dirty="0"/>
          </a:p>
        </p:txBody>
      </p:sp>
      <p:sp>
        <p:nvSpPr>
          <p:cNvPr id="17" name="文本框 5">
            <a:extLst>
              <a:ext uri="{FF2B5EF4-FFF2-40B4-BE49-F238E27FC236}">
                <a16:creationId xmlns:a16="http://schemas.microsoft.com/office/drawing/2014/main" id="{58890B1F-4C7D-422B-93EC-3EF1148B7318}"/>
              </a:ext>
            </a:extLst>
          </p:cNvPr>
          <p:cNvSpPr txBox="1"/>
          <p:nvPr/>
        </p:nvSpPr>
        <p:spPr>
          <a:xfrm>
            <a:off x="65706" y="2092198"/>
            <a:ext cx="6966486" cy="3046988"/>
          </a:xfrm>
          <a:prstGeom prst="rect">
            <a:avLst/>
          </a:prstGeom>
          <a:noFill/>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mn-ea"/>
              </a:rPr>
              <a:t>函数名：</a:t>
            </a:r>
            <a:r>
              <a:rPr lang="en-US" altLang="zh-CN" sz="2400" dirty="0" err="1">
                <a:latin typeface="+mn-ea"/>
              </a:rPr>
              <a:t>RAFallocating</a:t>
            </a:r>
            <a:endParaRPr lang="zh-CN" altLang="zh-CN" sz="2400" dirty="0">
              <a:latin typeface="+mn-ea"/>
            </a:endParaRPr>
          </a:p>
          <a:p>
            <a:pPr lvl="0"/>
            <a:endParaRPr lang="en-US" altLang="zh-CN" sz="2400" b="1" dirty="0">
              <a:latin typeface="+mn-ea"/>
            </a:endParaRPr>
          </a:p>
          <a:p>
            <a:pPr lvl="0"/>
            <a:r>
              <a:rPr lang="zh-CN" altLang="en-US" sz="2400" b="1" dirty="0">
                <a:latin typeface="+mn-ea"/>
              </a:rPr>
              <a:t>调用条件： </a:t>
            </a:r>
            <a:r>
              <a:rPr lang="en-US" altLang="zh-CN" sz="2400" dirty="0">
                <a:latin typeface="+mn-ea"/>
              </a:rPr>
              <a:t>Grouping</a:t>
            </a:r>
            <a:r>
              <a:rPr lang="zh-CN" altLang="en-US" sz="2400" dirty="0">
                <a:latin typeface="+mn-ea"/>
              </a:rPr>
              <a:t>分组后组数大于核心数</a:t>
            </a:r>
            <a:endParaRPr lang="en-US" altLang="zh-CN" sz="2400" dirty="0">
              <a:latin typeface="+mn-ea"/>
            </a:endParaRPr>
          </a:p>
          <a:p>
            <a:pPr lvl="0"/>
            <a:endParaRPr lang="zh-CN" altLang="en-US" sz="2400" b="1" dirty="0">
              <a:latin typeface="+mn-ea"/>
            </a:endParaRPr>
          </a:p>
          <a:p>
            <a:pPr lvl="0"/>
            <a:r>
              <a:rPr lang="zh-CN" altLang="en-US" sz="2400" b="1" dirty="0">
                <a:latin typeface="+mn-ea"/>
              </a:rPr>
              <a:t>原则</a:t>
            </a:r>
            <a:r>
              <a:rPr lang="zh-CN" altLang="zh-CN" sz="2400" b="1" dirty="0">
                <a:latin typeface="+mn-ea"/>
              </a:rPr>
              <a:t>：</a:t>
            </a:r>
            <a:endParaRPr lang="en-US" altLang="zh-CN" sz="2400" b="1" dirty="0">
              <a:latin typeface="+mn-ea"/>
            </a:endParaRPr>
          </a:p>
          <a:p>
            <a:pPr lvl="0"/>
            <a:endParaRPr lang="en-US" altLang="zh-CN" sz="2400" b="1" dirty="0">
              <a:latin typeface="+mn-ea"/>
            </a:endParaRPr>
          </a:p>
          <a:p>
            <a:pPr marL="342900" indent="-342900">
              <a:buFont typeface="Wingdings" panose="05000000000000000000" pitchFamily="2" charset="2"/>
              <a:buChar char="n"/>
            </a:pPr>
            <a:r>
              <a:rPr lang="zh-CN" altLang="en-US" sz="2400" dirty="0">
                <a:latin typeface="+mn-ea"/>
              </a:rPr>
              <a:t>尽可能将</a:t>
            </a:r>
            <a:r>
              <a:rPr lang="zh-CN" altLang="en-US" sz="2400" b="1" dirty="0">
                <a:latin typeface="+mn-ea"/>
              </a:rPr>
              <a:t>资源争用最高</a:t>
            </a:r>
            <a:r>
              <a:rPr lang="zh-CN" altLang="en-US" sz="2400" dirty="0">
                <a:latin typeface="+mn-ea"/>
              </a:rPr>
              <a:t>的任务分配给</a:t>
            </a:r>
            <a:r>
              <a:rPr lang="zh-CN" altLang="en-US" sz="2400" b="1" dirty="0">
                <a:latin typeface="+mn-ea"/>
              </a:rPr>
              <a:t>同一处理器</a:t>
            </a:r>
            <a:endParaRPr lang="zh-CN" altLang="en-US" sz="2400" dirty="0">
              <a:latin typeface="+mn-ea"/>
            </a:endParaRPr>
          </a:p>
          <a:p>
            <a:pPr lvl="0"/>
            <a:endParaRPr lang="en-US" altLang="zh-CN" sz="2400" b="1" dirty="0">
              <a:latin typeface="+mn-ea"/>
            </a:endParaRPr>
          </a:p>
        </p:txBody>
      </p:sp>
      <p:pic>
        <p:nvPicPr>
          <p:cNvPr id="13" name="图片 12">
            <a:extLst>
              <a:ext uri="{FF2B5EF4-FFF2-40B4-BE49-F238E27FC236}">
                <a16:creationId xmlns:a16="http://schemas.microsoft.com/office/drawing/2014/main" id="{476090D6-B9C8-48D5-91FB-84D14524E7A9}"/>
              </a:ext>
            </a:extLst>
          </p:cNvPr>
          <p:cNvPicPr>
            <a:picLocks noChangeAspect="1"/>
          </p:cNvPicPr>
          <p:nvPr/>
        </p:nvPicPr>
        <p:blipFill>
          <a:blip r:embed="rId4"/>
          <a:stretch>
            <a:fillRect/>
          </a:stretch>
        </p:blipFill>
        <p:spPr>
          <a:xfrm>
            <a:off x="7163128" y="816079"/>
            <a:ext cx="4263241" cy="5599227"/>
          </a:xfrm>
          <a:prstGeom prst="rect">
            <a:avLst/>
          </a:prstGeom>
        </p:spPr>
      </p:pic>
      <p:sp>
        <p:nvSpPr>
          <p:cNvPr id="16" name="文本框 15">
            <a:extLst>
              <a:ext uri="{FF2B5EF4-FFF2-40B4-BE49-F238E27FC236}">
                <a16:creationId xmlns:a16="http://schemas.microsoft.com/office/drawing/2014/main" id="{6AEF0D5D-F34B-4D6F-A8ED-409F2FB76E3D}"/>
              </a:ext>
            </a:extLst>
          </p:cNvPr>
          <p:cNvSpPr txBox="1"/>
          <p:nvPr/>
        </p:nvSpPr>
        <p:spPr>
          <a:xfrm>
            <a:off x="195035" y="1583689"/>
            <a:ext cx="4041685" cy="830997"/>
          </a:xfrm>
          <a:prstGeom prst="rect">
            <a:avLst/>
          </a:prstGeom>
          <a:noFill/>
        </p:spPr>
        <p:txBody>
          <a:bodyPr wrap="square">
            <a:spAutoFit/>
          </a:bodyPr>
          <a:lstStyle/>
          <a:p>
            <a:r>
              <a:rPr lang="zh-CN" altLang="en-US" sz="2400" b="1" dirty="0">
                <a:solidFill>
                  <a:schemeClr val="tx1"/>
                </a:solidFill>
                <a:latin typeface="微软雅黑" panose="020B0503020204020204" pitchFamily="34" charset="-122"/>
                <a:ea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rPr>
              <a:t>）剩余任务组分配函数</a:t>
            </a:r>
          </a:p>
          <a:p>
            <a:endParaRPr lang="zh-CN" altLang="en-US" sz="2400" dirty="0">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F1E7F353-097B-451C-B191-0451F7C9F657}"/>
              </a:ext>
            </a:extLst>
          </p:cNvPr>
          <p:cNvGrpSpPr/>
          <p:nvPr/>
        </p:nvGrpSpPr>
        <p:grpSpPr>
          <a:xfrm>
            <a:off x="-254000" y="201683"/>
            <a:ext cx="898070" cy="521970"/>
            <a:chOff x="-254000" y="201683"/>
            <a:chExt cx="898070" cy="521970"/>
          </a:xfrm>
        </p:grpSpPr>
        <p:sp>
          <p:nvSpPr>
            <p:cNvPr id="20" name="圆角矩形 4">
              <a:extLst>
                <a:ext uri="{FF2B5EF4-FFF2-40B4-BE49-F238E27FC236}">
                  <a16:creationId xmlns:a16="http://schemas.microsoft.com/office/drawing/2014/main" id="{85EB370B-2524-44AA-BFCE-16B762547E64}"/>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F99A7446-83FA-4F18-9F91-9E9DB96929AD}"/>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22" name="文本框 21">
            <a:extLst>
              <a:ext uri="{FF2B5EF4-FFF2-40B4-BE49-F238E27FC236}">
                <a16:creationId xmlns:a16="http://schemas.microsoft.com/office/drawing/2014/main" id="{DB6766DF-50A6-4B7D-9908-488D5E196712}"/>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23" name="组合 22">
            <a:extLst>
              <a:ext uri="{FF2B5EF4-FFF2-40B4-BE49-F238E27FC236}">
                <a16:creationId xmlns:a16="http://schemas.microsoft.com/office/drawing/2014/main" id="{EBEA9AA5-D1BA-492C-AE2E-CC0AABF1B5D5}"/>
              </a:ext>
            </a:extLst>
          </p:cNvPr>
          <p:cNvGrpSpPr/>
          <p:nvPr/>
        </p:nvGrpSpPr>
        <p:grpSpPr>
          <a:xfrm>
            <a:off x="3454400" y="217805"/>
            <a:ext cx="7911465" cy="439420"/>
            <a:chOff x="2584397" y="217491"/>
            <a:chExt cx="10096500" cy="439541"/>
          </a:xfrm>
        </p:grpSpPr>
        <p:sp>
          <p:nvSpPr>
            <p:cNvPr id="24" name="圆角矩形 3">
              <a:extLst>
                <a:ext uri="{FF2B5EF4-FFF2-40B4-BE49-F238E27FC236}">
                  <a16:creationId xmlns:a16="http://schemas.microsoft.com/office/drawing/2014/main" id="{CCD3D94A-5CA3-480C-B72B-30E460ED8ED2}"/>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8DA240B-492D-48A0-8B27-01BFC020B749}"/>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003C503-D550-4217-BC45-15686DDB28C5}"/>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27" name="图片 26">
            <a:extLst>
              <a:ext uri="{FF2B5EF4-FFF2-40B4-BE49-F238E27FC236}">
                <a16:creationId xmlns:a16="http://schemas.microsoft.com/office/drawing/2014/main" id="{11356D28-2771-4106-88A2-E077F2793E7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28" name="文本框 27">
            <a:extLst>
              <a:ext uri="{FF2B5EF4-FFF2-40B4-BE49-F238E27FC236}">
                <a16:creationId xmlns:a16="http://schemas.microsoft.com/office/drawing/2014/main" id="{09443F59-F50D-4ECA-B8B5-63040CA0D925}"/>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Tree>
    <p:extLst>
      <p:ext uri="{BB962C8B-B14F-4D97-AF65-F5344CB8AC3E}">
        <p14:creationId xmlns:p14="http://schemas.microsoft.com/office/powerpoint/2010/main" val="1773038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1665" y="1697102"/>
            <a:ext cx="5954187" cy="890691"/>
          </a:xfrm>
          <a:prstGeom prst="rect">
            <a:avLst/>
          </a:prstGeom>
        </p:spPr>
        <p:txBody>
          <a:bodyPr wrap="square" lIns="91438" tIns="45719" rIns="91438" bIns="45719">
            <a:spAutoFit/>
          </a:bodyPr>
          <a:lstStyle/>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DMPO</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算法</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只根据</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deadline</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排序，对互斥资源不敏感</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OPA(-D)</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算法</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RPA(-D)</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算法</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23691" y="1000849"/>
            <a:ext cx="5790137" cy="420307"/>
            <a:chOff x="938041" y="2339792"/>
            <a:chExt cx="5790137" cy="420307"/>
          </a:xfrm>
          <a:solidFill>
            <a:srgbClr val="014924"/>
          </a:solidFill>
        </p:grpSpPr>
        <p:sp>
          <p:nvSpPr>
            <p:cNvPr id="3" name="矩形 2"/>
            <p:cNvSpPr/>
            <p:nvPr/>
          </p:nvSpPr>
          <p:spPr>
            <a:xfrm>
              <a:off x="938041" y="2339792"/>
              <a:ext cx="5790137" cy="4203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75873" y="2354306"/>
              <a:ext cx="1569652" cy="369328"/>
            </a:xfrm>
            <a:prstGeom prst="rect">
              <a:avLst/>
            </a:prstGeom>
            <a:grp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现有算法调研</a:t>
              </a:r>
            </a:p>
          </p:txBody>
        </p:sp>
      </p:grpSp>
      <p:cxnSp>
        <p:nvCxnSpPr>
          <p:cNvPr id="19" name="直接连接符 18">
            <a:extLst>
              <a:ext uri="{FF2B5EF4-FFF2-40B4-BE49-F238E27FC236}">
                <a16:creationId xmlns:a16="http://schemas.microsoft.com/office/drawing/2014/main" id="{8897CDD0-81CF-AD67-4C69-F8A070168CA3}"/>
              </a:ext>
            </a:extLst>
          </p:cNvPr>
          <p:cNvCxnSpPr/>
          <p:nvPr/>
        </p:nvCxnSpPr>
        <p:spPr>
          <a:xfrm>
            <a:off x="1371600" y="2126490"/>
            <a:ext cx="39188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D879EB7-F180-36CF-26BE-6522F28BDE5D}"/>
              </a:ext>
            </a:extLst>
          </p:cNvPr>
          <p:cNvCxnSpPr/>
          <p:nvPr/>
        </p:nvCxnSpPr>
        <p:spPr>
          <a:xfrm>
            <a:off x="1371600" y="2461226"/>
            <a:ext cx="39188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87B315A-3FAD-D797-2736-506202524AF2}"/>
              </a:ext>
            </a:extLst>
          </p:cNvPr>
          <p:cNvCxnSpPr>
            <a:cxnSpLocks/>
          </p:cNvCxnSpPr>
          <p:nvPr/>
        </p:nvCxnSpPr>
        <p:spPr>
          <a:xfrm>
            <a:off x="1763486" y="2126490"/>
            <a:ext cx="0" cy="33473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3CB63F-987A-B533-7669-DB31B8FD7028}"/>
              </a:ext>
            </a:extLst>
          </p:cNvPr>
          <p:cNvCxnSpPr>
            <a:cxnSpLocks/>
          </p:cNvCxnSpPr>
          <p:nvPr/>
        </p:nvCxnSpPr>
        <p:spPr>
          <a:xfrm>
            <a:off x="1763486" y="2293858"/>
            <a:ext cx="391886" cy="787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74006FB8-955E-F1D8-172A-23337E8831FC}"/>
              </a:ext>
            </a:extLst>
          </p:cNvPr>
          <p:cNvSpPr txBox="1"/>
          <p:nvPr/>
        </p:nvSpPr>
        <p:spPr>
          <a:xfrm>
            <a:off x="2155372" y="2124531"/>
            <a:ext cx="2646878" cy="336695"/>
          </a:xfrm>
          <a:prstGeom prst="rect">
            <a:avLst/>
          </a:prstGeom>
          <a:noFill/>
        </p:spPr>
        <p:txBody>
          <a:bodyPr wrap="none" rtlCol="0">
            <a:spAutoFit/>
          </a:bodyPr>
          <a:lstStyle/>
          <a:p>
            <a:pP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在多核场景下有响应时间依赖的问题</a:t>
            </a:r>
          </a:p>
        </p:txBody>
      </p:sp>
      <p:pic>
        <p:nvPicPr>
          <p:cNvPr id="30" name="图片 29">
            <a:extLst>
              <a:ext uri="{FF2B5EF4-FFF2-40B4-BE49-F238E27FC236}">
                <a16:creationId xmlns:a16="http://schemas.microsoft.com/office/drawing/2014/main" id="{6EC44D01-60AC-97AE-94FB-A9C498652FEB}"/>
              </a:ext>
            </a:extLst>
          </p:cNvPr>
          <p:cNvPicPr>
            <a:picLocks noChangeAspect="1"/>
          </p:cNvPicPr>
          <p:nvPr/>
        </p:nvPicPr>
        <p:blipFill>
          <a:blip r:embed="rId3"/>
          <a:stretch>
            <a:fillRect/>
          </a:stretch>
        </p:blipFill>
        <p:spPr>
          <a:xfrm>
            <a:off x="249803" y="2723246"/>
            <a:ext cx="4803890" cy="2976323"/>
          </a:xfrm>
          <a:prstGeom prst="rect">
            <a:avLst/>
          </a:prstGeom>
        </p:spPr>
      </p:pic>
      <p:pic>
        <p:nvPicPr>
          <p:cNvPr id="32" name="图片 31">
            <a:extLst>
              <a:ext uri="{FF2B5EF4-FFF2-40B4-BE49-F238E27FC236}">
                <a16:creationId xmlns:a16="http://schemas.microsoft.com/office/drawing/2014/main" id="{8036401A-CDE2-F9CD-9A74-E7B05C11D92A}"/>
              </a:ext>
            </a:extLst>
          </p:cNvPr>
          <p:cNvPicPr>
            <a:picLocks noChangeAspect="1"/>
          </p:cNvPicPr>
          <p:nvPr/>
        </p:nvPicPr>
        <p:blipFill>
          <a:blip r:embed="rId4"/>
          <a:stretch>
            <a:fillRect/>
          </a:stretch>
        </p:blipFill>
        <p:spPr>
          <a:xfrm>
            <a:off x="5144257" y="2664268"/>
            <a:ext cx="4367135" cy="3035910"/>
          </a:xfrm>
          <a:prstGeom prst="rect">
            <a:avLst/>
          </a:prstGeom>
        </p:spPr>
      </p:pic>
      <p:sp>
        <p:nvSpPr>
          <p:cNvPr id="33" name="文本框 32">
            <a:extLst>
              <a:ext uri="{FF2B5EF4-FFF2-40B4-BE49-F238E27FC236}">
                <a16:creationId xmlns:a16="http://schemas.microsoft.com/office/drawing/2014/main" id="{A9EB75B3-1957-AC62-6CA3-6FF70F0261C0}"/>
              </a:ext>
            </a:extLst>
          </p:cNvPr>
          <p:cNvSpPr txBox="1"/>
          <p:nvPr/>
        </p:nvSpPr>
        <p:spPr>
          <a:xfrm>
            <a:off x="249803" y="5959969"/>
            <a:ext cx="8886033" cy="523220"/>
          </a:xfrm>
          <a:prstGeom prst="rect">
            <a:avLst/>
          </a:prstGeom>
          <a:noFill/>
        </p:spPr>
        <p:txBody>
          <a:bodyPr wrap="square" rtlCol="0">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对于</a:t>
            </a:r>
            <a:r>
              <a:rPr lang="en-US" altLang="zh-CN" sz="1400" dirty="0">
                <a:solidFill>
                  <a:srgbClr val="FF0000"/>
                </a:solidFill>
                <a:latin typeface="微软雅黑" panose="020B0503020204020204" pitchFamily="34" charset="-122"/>
                <a:ea typeface="微软雅黑" panose="020B0503020204020204" pitchFamily="34" charset="-122"/>
              </a:rPr>
              <a:t>OPA</a:t>
            </a:r>
            <a:r>
              <a:rPr lang="zh-CN" altLang="en-US" sz="1400" dirty="0">
                <a:solidFill>
                  <a:srgbClr val="FF0000"/>
                </a:solidFill>
                <a:latin typeface="微软雅黑" panose="020B0503020204020204" pitchFamily="34" charset="-122"/>
                <a:ea typeface="微软雅黑" panose="020B0503020204020204" pitchFamily="34" charset="-122"/>
              </a:rPr>
              <a:t>和</a:t>
            </a:r>
            <a:r>
              <a:rPr lang="en-US" altLang="zh-CN" sz="1400" dirty="0">
                <a:solidFill>
                  <a:srgbClr val="FF0000"/>
                </a:solidFill>
                <a:latin typeface="微软雅黑" panose="020B0503020204020204" pitchFamily="34" charset="-122"/>
                <a:ea typeface="微软雅黑" panose="020B0503020204020204" pitchFamily="34" charset="-122"/>
              </a:rPr>
              <a:t>RPA</a:t>
            </a:r>
            <a:r>
              <a:rPr lang="zh-CN" altLang="en-US" sz="1400" dirty="0">
                <a:solidFill>
                  <a:srgbClr val="FF0000"/>
                </a:solidFill>
                <a:latin typeface="微软雅黑" panose="020B0503020204020204" pitchFamily="34" charset="-122"/>
                <a:ea typeface="微软雅黑" panose="020B0503020204020204" pitchFamily="34" charset="-122"/>
              </a:rPr>
              <a:t>算法响应时间依赖的问题，现有的方法：只能妥协，判断一个任务是否可调度时，令其他任务响应时间为</a:t>
            </a:r>
            <a:r>
              <a:rPr lang="en-US" altLang="zh-CN" sz="1400" dirty="0">
                <a:solidFill>
                  <a:srgbClr val="FF0000"/>
                </a:solidFill>
                <a:latin typeface="微软雅黑" panose="020B0503020204020204" pitchFamily="34" charset="-122"/>
                <a:ea typeface="微软雅黑" panose="020B0503020204020204" pitchFamily="34" charset="-122"/>
              </a:rPr>
              <a:t>deadline</a:t>
            </a:r>
            <a:r>
              <a:rPr lang="zh-CN" altLang="en-US" sz="1400" dirty="0">
                <a:solidFill>
                  <a:srgbClr val="FF0000"/>
                </a:solidFill>
                <a:latin typeface="微软雅黑" panose="020B0503020204020204" pitchFamily="34" charset="-122"/>
                <a:ea typeface="微软雅黑" panose="020B0503020204020204" pitchFamily="34" charset="-122"/>
              </a:rPr>
              <a:t>（</a:t>
            </a:r>
            <a:r>
              <a:rPr lang="en-US" altLang="zh-CN" sz="1400" dirty="0">
                <a:solidFill>
                  <a:srgbClr val="FF0000"/>
                </a:solidFill>
                <a:latin typeface="微软雅黑" panose="020B0503020204020204" pitchFamily="34" charset="-122"/>
                <a:ea typeface="微软雅黑" panose="020B0503020204020204" pitchFamily="34" charset="-122"/>
              </a:rPr>
              <a:t>-D</a:t>
            </a:r>
            <a:r>
              <a:rPr lang="zh-CN" altLang="en-US" sz="1400" dirty="0">
                <a:solidFill>
                  <a:srgbClr val="FF0000"/>
                </a:solidFill>
                <a:latin typeface="微软雅黑" panose="020B0503020204020204" pitchFamily="34" charset="-122"/>
                <a:ea typeface="微软雅黑" panose="020B0503020204020204" pitchFamily="34" charset="-122"/>
              </a:rPr>
              <a:t>）</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面临</a:t>
            </a:r>
            <a:r>
              <a:rPr lang="en-US" altLang="zh-CN" sz="1400" dirty="0">
                <a:solidFill>
                  <a:srgbClr val="FF0000"/>
                </a:solidFill>
                <a:latin typeface="微软雅黑" panose="020B0503020204020204" pitchFamily="34" charset="-122"/>
                <a:ea typeface="微软雅黑" panose="020B0503020204020204" pitchFamily="34" charset="-122"/>
              </a:rPr>
              <a:t>DMPO</a:t>
            </a:r>
            <a:r>
              <a:rPr lang="zh-CN" altLang="en-US" sz="1400" dirty="0">
                <a:solidFill>
                  <a:srgbClr val="FF0000"/>
                </a:solidFill>
                <a:latin typeface="微软雅黑" panose="020B0503020204020204" pitchFamily="34" charset="-122"/>
                <a:ea typeface="微软雅黑" panose="020B0503020204020204" pitchFamily="34" charset="-122"/>
              </a:rPr>
              <a:t>一样的问题</a:t>
            </a:r>
          </a:p>
        </p:txBody>
      </p:sp>
      <p:pic>
        <p:nvPicPr>
          <p:cNvPr id="24" name="图片 23">
            <a:extLst>
              <a:ext uri="{FF2B5EF4-FFF2-40B4-BE49-F238E27FC236}">
                <a16:creationId xmlns:a16="http://schemas.microsoft.com/office/drawing/2014/main" id="{4C3E060D-D479-482F-B657-3BCE98D676B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grpSp>
        <p:nvGrpSpPr>
          <p:cNvPr id="25" name="组合 24">
            <a:extLst>
              <a:ext uri="{FF2B5EF4-FFF2-40B4-BE49-F238E27FC236}">
                <a16:creationId xmlns:a16="http://schemas.microsoft.com/office/drawing/2014/main" id="{916D3D47-FE9B-488C-ACF3-2148AE8B94B2}"/>
              </a:ext>
            </a:extLst>
          </p:cNvPr>
          <p:cNvGrpSpPr/>
          <p:nvPr/>
        </p:nvGrpSpPr>
        <p:grpSpPr>
          <a:xfrm>
            <a:off x="-254000" y="201683"/>
            <a:ext cx="898070" cy="521970"/>
            <a:chOff x="-254000" y="201683"/>
            <a:chExt cx="898070" cy="521970"/>
          </a:xfrm>
        </p:grpSpPr>
        <p:sp>
          <p:nvSpPr>
            <p:cNvPr id="27" name="圆角矩形 4">
              <a:extLst>
                <a:ext uri="{FF2B5EF4-FFF2-40B4-BE49-F238E27FC236}">
                  <a16:creationId xmlns:a16="http://schemas.microsoft.com/office/drawing/2014/main" id="{2651CF98-2AFD-4024-A586-1B0E623C45C7}"/>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88EE4ABE-7000-40BF-9507-13ABCC2E9D7E}"/>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31" name="文本框 30">
            <a:extLst>
              <a:ext uri="{FF2B5EF4-FFF2-40B4-BE49-F238E27FC236}">
                <a16:creationId xmlns:a16="http://schemas.microsoft.com/office/drawing/2014/main" id="{1DC1D812-F161-478C-AD79-9915152C092D}"/>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34" name="组合 33">
            <a:extLst>
              <a:ext uri="{FF2B5EF4-FFF2-40B4-BE49-F238E27FC236}">
                <a16:creationId xmlns:a16="http://schemas.microsoft.com/office/drawing/2014/main" id="{D750F0D0-1D9D-43D8-B570-E906B2D405FE}"/>
              </a:ext>
            </a:extLst>
          </p:cNvPr>
          <p:cNvGrpSpPr/>
          <p:nvPr/>
        </p:nvGrpSpPr>
        <p:grpSpPr>
          <a:xfrm>
            <a:off x="3454400" y="217805"/>
            <a:ext cx="7911465" cy="439420"/>
            <a:chOff x="2584397" y="217491"/>
            <a:chExt cx="10096500" cy="439541"/>
          </a:xfrm>
        </p:grpSpPr>
        <p:sp>
          <p:nvSpPr>
            <p:cNvPr id="35" name="圆角矩形 3">
              <a:extLst>
                <a:ext uri="{FF2B5EF4-FFF2-40B4-BE49-F238E27FC236}">
                  <a16:creationId xmlns:a16="http://schemas.microsoft.com/office/drawing/2014/main" id="{0CF66D33-2B26-4204-ACF0-97C83FF17D7F}"/>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7">
              <a:extLst>
                <a:ext uri="{FF2B5EF4-FFF2-40B4-BE49-F238E27FC236}">
                  <a16:creationId xmlns:a16="http://schemas.microsoft.com/office/drawing/2014/main" id="{2C88D27C-35EB-4968-BB07-E25E02738F49}"/>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8412F1C1-649A-4058-9A9E-0F32118F7041}"/>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38" name="图片 37">
            <a:extLst>
              <a:ext uri="{FF2B5EF4-FFF2-40B4-BE49-F238E27FC236}">
                <a16:creationId xmlns:a16="http://schemas.microsoft.com/office/drawing/2014/main" id="{DE365E14-7428-4291-9552-05AF64756E8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39" name="文本框 38">
            <a:extLst>
              <a:ext uri="{FF2B5EF4-FFF2-40B4-BE49-F238E27FC236}">
                <a16:creationId xmlns:a16="http://schemas.microsoft.com/office/drawing/2014/main" id="{F81C1BDC-4E71-4823-96B3-8AE6569A5856}"/>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
        <p:nvSpPr>
          <p:cNvPr id="40" name="文本框 39">
            <a:extLst>
              <a:ext uri="{FF2B5EF4-FFF2-40B4-BE49-F238E27FC236}">
                <a16:creationId xmlns:a16="http://schemas.microsoft.com/office/drawing/2014/main" id="{FBAC4F0E-483D-46DC-837C-594946297E83}"/>
              </a:ext>
            </a:extLst>
          </p:cNvPr>
          <p:cNvSpPr txBox="1"/>
          <p:nvPr/>
        </p:nvSpPr>
        <p:spPr>
          <a:xfrm>
            <a:off x="6642301" y="949392"/>
            <a:ext cx="6229350" cy="523220"/>
          </a:xfrm>
          <a:prstGeom prst="rect">
            <a:avLst/>
          </a:prstGeom>
          <a:noFill/>
        </p:spPr>
        <p:txBody>
          <a:bodyPr wrap="square">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面向资源的优先级排序算法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22520" y="889897"/>
            <a:ext cx="3940819" cy="369328"/>
            <a:chOff x="7797588" y="2228927"/>
            <a:chExt cx="3480011" cy="369328"/>
          </a:xfrm>
          <a:solidFill>
            <a:srgbClr val="C00000"/>
          </a:solidFill>
        </p:grpSpPr>
        <p:sp>
          <p:nvSpPr>
            <p:cNvPr id="18" name="矩形 17"/>
            <p:cNvSpPr/>
            <p:nvPr/>
          </p:nvSpPr>
          <p:spPr>
            <a:xfrm>
              <a:off x="7797588" y="2232930"/>
              <a:ext cx="3480011" cy="36000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797588" y="2228927"/>
              <a:ext cx="3220676"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没有资源感知的算法会遇到的问题</a:t>
              </a:r>
            </a:p>
          </p:txBody>
        </p:sp>
      </p:grpSp>
      <p:sp>
        <p:nvSpPr>
          <p:cNvPr id="21" name="矩形 20"/>
          <p:cNvSpPr/>
          <p:nvPr/>
        </p:nvSpPr>
        <p:spPr>
          <a:xfrm>
            <a:off x="240341" y="1425140"/>
            <a:ext cx="4055874" cy="700572"/>
          </a:xfrm>
          <a:prstGeom prst="rect">
            <a:avLst/>
          </a:prstGeom>
        </p:spPr>
        <p:txBody>
          <a:bodyPr wrap="square" lIns="91436" tIns="45718" rIns="91436" bIns="45718">
            <a:spAutoFit/>
          </a:bodyPr>
          <a:lstStyle/>
          <a:p>
            <a:pPr>
              <a:lnSpc>
                <a:spcPct val="15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在多核场景下，未能考虑互斥资源对响应时间的影响，导致调度性能变差</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34A76F86-1F25-90BD-700B-0811805ECF88}"/>
              </a:ext>
            </a:extLst>
          </p:cNvPr>
          <p:cNvSpPr txBox="1"/>
          <p:nvPr/>
        </p:nvSpPr>
        <p:spPr>
          <a:xfrm>
            <a:off x="5306786" y="1479381"/>
            <a:ext cx="6075702" cy="646331"/>
          </a:xfrm>
          <a:prstGeom prst="rect">
            <a:avLst/>
          </a:prstGeom>
          <a:noFill/>
        </p:spPr>
        <p:txBody>
          <a:bodyPr wrap="none" rtlCol="0">
            <a:spAutoFit/>
          </a:bodyPr>
          <a:lstStyle/>
          <a:p>
            <a:r>
              <a:rPr lang="zh-CN" altLang="en-US" dirty="0"/>
              <a:t>影响：在很简单的多核场景（</a:t>
            </a:r>
            <a:r>
              <a:rPr lang="en-US" altLang="zh-CN" dirty="0">
                <a:solidFill>
                  <a:srgbClr val="0070C0"/>
                </a:solidFill>
              </a:rPr>
              <a:t>2</a:t>
            </a:r>
            <a:r>
              <a:rPr lang="zh-CN" altLang="en-US" dirty="0">
                <a:solidFill>
                  <a:srgbClr val="0070C0"/>
                </a:solidFill>
              </a:rPr>
              <a:t>核</a:t>
            </a:r>
            <a:r>
              <a:rPr lang="en-US" altLang="zh-CN" dirty="0">
                <a:solidFill>
                  <a:srgbClr val="0070C0"/>
                </a:solidFill>
              </a:rPr>
              <a:t>3</a:t>
            </a:r>
            <a:r>
              <a:rPr lang="zh-CN" altLang="en-US" dirty="0">
                <a:solidFill>
                  <a:srgbClr val="0070C0"/>
                </a:solidFill>
              </a:rPr>
              <a:t>线程</a:t>
            </a:r>
            <a:r>
              <a:rPr lang="en-US" altLang="zh-CN" dirty="0">
                <a:solidFill>
                  <a:srgbClr val="0070C0"/>
                </a:solidFill>
              </a:rPr>
              <a:t>1</a:t>
            </a:r>
            <a:r>
              <a:rPr lang="zh-CN" altLang="en-US" dirty="0">
                <a:solidFill>
                  <a:srgbClr val="0070C0"/>
                </a:solidFill>
              </a:rPr>
              <a:t>共享资源</a:t>
            </a:r>
            <a:r>
              <a:rPr lang="zh-CN" altLang="en-US" dirty="0"/>
              <a:t>）情况下</a:t>
            </a:r>
            <a:endParaRPr lang="en-US" altLang="zh-CN" dirty="0"/>
          </a:p>
          <a:p>
            <a:r>
              <a:rPr lang="zh-CN" altLang="en-US" dirty="0"/>
              <a:t>都不具有可调度性</a:t>
            </a:r>
          </a:p>
        </p:txBody>
      </p:sp>
      <p:pic>
        <p:nvPicPr>
          <p:cNvPr id="28" name="图片 27">
            <a:extLst>
              <a:ext uri="{FF2B5EF4-FFF2-40B4-BE49-F238E27FC236}">
                <a16:creationId xmlns:a16="http://schemas.microsoft.com/office/drawing/2014/main" id="{CCB8EF33-FADE-926F-D11B-0A0EA7DE4E2A}"/>
              </a:ext>
            </a:extLst>
          </p:cNvPr>
          <p:cNvPicPr>
            <a:picLocks noChangeAspect="1"/>
          </p:cNvPicPr>
          <p:nvPr/>
        </p:nvPicPr>
        <p:blipFill>
          <a:blip r:embed="rId3"/>
          <a:stretch>
            <a:fillRect/>
          </a:stretch>
        </p:blipFill>
        <p:spPr>
          <a:xfrm>
            <a:off x="195035" y="2414446"/>
            <a:ext cx="6802675" cy="2281842"/>
          </a:xfrm>
          <a:prstGeom prst="rect">
            <a:avLst/>
          </a:prstGeom>
        </p:spPr>
      </p:pic>
      <p:graphicFrame>
        <p:nvGraphicFramePr>
          <p:cNvPr id="31" name="表格 30">
            <a:extLst>
              <a:ext uri="{FF2B5EF4-FFF2-40B4-BE49-F238E27FC236}">
                <a16:creationId xmlns:a16="http://schemas.microsoft.com/office/drawing/2014/main" id="{44CFBEE8-3AC4-6E26-3553-57C227A337A5}"/>
              </a:ext>
            </a:extLst>
          </p:cNvPr>
          <p:cNvGraphicFramePr>
            <a:graphicFrameLocks noGrp="1"/>
          </p:cNvGraphicFramePr>
          <p:nvPr/>
        </p:nvGraphicFramePr>
        <p:xfrm>
          <a:off x="7102510" y="2414446"/>
          <a:ext cx="5089490" cy="2351463"/>
        </p:xfrm>
        <a:graphic>
          <a:graphicData uri="http://schemas.openxmlformats.org/drawingml/2006/table">
            <a:tbl>
              <a:tblPr firstRow="1" bandRow="1">
                <a:tableStyleId>{5C22544A-7EE6-4342-B048-85BDC9FD1C3A}</a:tableStyleId>
              </a:tblPr>
              <a:tblGrid>
                <a:gridCol w="1017898">
                  <a:extLst>
                    <a:ext uri="{9D8B030D-6E8A-4147-A177-3AD203B41FA5}">
                      <a16:colId xmlns:a16="http://schemas.microsoft.com/office/drawing/2014/main" val="460957421"/>
                    </a:ext>
                  </a:extLst>
                </a:gridCol>
                <a:gridCol w="1017898">
                  <a:extLst>
                    <a:ext uri="{9D8B030D-6E8A-4147-A177-3AD203B41FA5}">
                      <a16:colId xmlns:a16="http://schemas.microsoft.com/office/drawing/2014/main" val="671035766"/>
                    </a:ext>
                  </a:extLst>
                </a:gridCol>
                <a:gridCol w="1017898">
                  <a:extLst>
                    <a:ext uri="{9D8B030D-6E8A-4147-A177-3AD203B41FA5}">
                      <a16:colId xmlns:a16="http://schemas.microsoft.com/office/drawing/2014/main" val="547144455"/>
                    </a:ext>
                  </a:extLst>
                </a:gridCol>
                <a:gridCol w="1017898">
                  <a:extLst>
                    <a:ext uri="{9D8B030D-6E8A-4147-A177-3AD203B41FA5}">
                      <a16:colId xmlns:a16="http://schemas.microsoft.com/office/drawing/2014/main" val="1121246091"/>
                    </a:ext>
                  </a:extLst>
                </a:gridCol>
                <a:gridCol w="1017898">
                  <a:extLst>
                    <a:ext uri="{9D8B030D-6E8A-4147-A177-3AD203B41FA5}">
                      <a16:colId xmlns:a16="http://schemas.microsoft.com/office/drawing/2014/main" val="2246915996"/>
                    </a:ext>
                  </a:extLst>
                </a:gridCol>
              </a:tblGrid>
              <a:tr h="570461">
                <a:tc>
                  <a:txBody>
                    <a:bodyPr/>
                    <a:lstStyle/>
                    <a:p>
                      <a:r>
                        <a:rPr lang="en-US" altLang="zh-CN" dirty="0"/>
                        <a:t>Task(</a:t>
                      </a:r>
                      <a:r>
                        <a:rPr lang="zh-CN" altLang="en-US" dirty="0"/>
                        <a:t>𝜏</a:t>
                      </a:r>
                      <a:r>
                        <a:rPr lang="zh-CN" altLang="en-US" sz="1800" baseline="-25000" dirty="0"/>
                        <a:t>𝑥</a:t>
                      </a:r>
                      <a:r>
                        <a:rPr lang="en-US" altLang="zh-C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𝑃</a:t>
                      </a:r>
                      <a:r>
                        <a:rPr lang="zh-CN" altLang="en-US" sz="1800" baseline="-25000" dirty="0"/>
                        <a:t>𝑥</a:t>
                      </a:r>
                      <a:endParaRPr lang="zh-CN" altLang="en-US" dirty="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𝐶</a:t>
                      </a:r>
                      <a:r>
                        <a:rPr lang="zh-CN" altLang="en-US" sz="1800" baseline="-25000" dirty="0"/>
                        <a:t>𝑥</a:t>
                      </a:r>
                      <a:endParaRPr lang="zh-CN" altLang="en-US" dirty="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𝑇</a:t>
                      </a:r>
                      <a:r>
                        <a:rPr lang="zh-CN" altLang="en-US" sz="1800" baseline="-25000" dirty="0"/>
                        <a:t>𝑥</a:t>
                      </a:r>
                      <a:endParaRPr lang="zh-CN" altLang="en-US" dirty="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𝐷</a:t>
                      </a:r>
                      <a:r>
                        <a:rPr lang="zh-CN" altLang="en-US" sz="1800" baseline="-25000" dirty="0"/>
                        <a:t>𝑥</a:t>
                      </a:r>
                      <a:endParaRPr lang="zh-CN" altLang="en-US" dirty="0"/>
                    </a:p>
                    <a:p>
                      <a:endParaRPr lang="zh-CN" altLang="en-US" dirty="0"/>
                    </a:p>
                  </a:txBody>
                  <a:tcPr/>
                </a:tc>
                <a:extLst>
                  <a:ext uri="{0D108BD9-81ED-4DB2-BD59-A6C34878D82A}">
                    <a16:rowId xmlns:a16="http://schemas.microsoft.com/office/drawing/2014/main" val="689733381"/>
                  </a:ext>
                </a:extLst>
              </a:tr>
              <a:tr h="570461">
                <a:tc>
                  <a:txBody>
                    <a:bodyPr/>
                    <a:lstStyle/>
                    <a:p>
                      <a:r>
                        <a:rPr lang="zh-CN" altLang="en-US" dirty="0"/>
                        <a:t>𝜏</a:t>
                      </a:r>
                      <a:r>
                        <a:rPr lang="en-US" altLang="zh-CN" baseline="-25000" dirty="0"/>
                        <a:t>1</a:t>
                      </a:r>
                      <a:endParaRPr lang="zh-CN" altLang="en-US" baseline="-25000"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tc>
                  <a:txBody>
                    <a:bodyPr/>
                    <a:lstStyle/>
                    <a:p>
                      <a:r>
                        <a:rPr lang="en-US" altLang="zh-CN" dirty="0"/>
                        <a:t>28</a:t>
                      </a:r>
                      <a:endParaRPr lang="zh-CN" altLang="en-US" dirty="0"/>
                    </a:p>
                  </a:txBody>
                  <a:tcPr/>
                </a:tc>
                <a:tc>
                  <a:txBody>
                    <a:bodyPr/>
                    <a:lstStyle/>
                    <a:p>
                      <a:r>
                        <a:rPr lang="en-US" altLang="zh-CN" dirty="0"/>
                        <a:t>28</a:t>
                      </a:r>
                      <a:endParaRPr lang="zh-CN" altLang="en-US" dirty="0"/>
                    </a:p>
                  </a:txBody>
                  <a:tcPr/>
                </a:tc>
                <a:extLst>
                  <a:ext uri="{0D108BD9-81ED-4DB2-BD59-A6C34878D82A}">
                    <a16:rowId xmlns:a16="http://schemas.microsoft.com/office/drawing/2014/main" val="2116020883"/>
                  </a:ext>
                </a:extLst>
              </a:tr>
              <a:tr h="570461">
                <a:tc>
                  <a:txBody>
                    <a:bodyPr/>
                    <a:lstStyle/>
                    <a:p>
                      <a:r>
                        <a:rPr lang="zh-CN" altLang="en-US" dirty="0"/>
                        <a:t>𝜏</a:t>
                      </a:r>
                      <a:r>
                        <a:rPr lang="en-US" altLang="zh-CN" baseline="-25000" dirty="0"/>
                        <a:t>2</a:t>
                      </a:r>
                      <a:endParaRPr lang="zh-CN" altLang="en-US" baseline="-25000"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r>
                        <a:rPr lang="en-US" altLang="zh-CN" dirty="0"/>
                        <a:t>20</a:t>
                      </a:r>
                      <a:endParaRPr lang="zh-CN" altLang="en-US" dirty="0"/>
                    </a:p>
                  </a:txBody>
                  <a:tcPr/>
                </a:tc>
                <a:tc>
                  <a:txBody>
                    <a:bodyPr/>
                    <a:lstStyle/>
                    <a:p>
                      <a:r>
                        <a:rPr lang="en-US" altLang="zh-CN" dirty="0"/>
                        <a:t>20</a:t>
                      </a:r>
                      <a:endParaRPr lang="zh-CN" altLang="en-US" dirty="0"/>
                    </a:p>
                  </a:txBody>
                  <a:tcPr/>
                </a:tc>
                <a:extLst>
                  <a:ext uri="{0D108BD9-81ED-4DB2-BD59-A6C34878D82A}">
                    <a16:rowId xmlns:a16="http://schemas.microsoft.com/office/drawing/2014/main" val="3209205210"/>
                  </a:ext>
                </a:extLst>
              </a:tr>
              <a:tr h="570461">
                <a:tc>
                  <a:txBody>
                    <a:bodyPr/>
                    <a:lstStyle/>
                    <a:p>
                      <a:r>
                        <a:rPr lang="zh-CN" altLang="en-US" dirty="0"/>
                        <a:t>𝜏</a:t>
                      </a:r>
                      <a:r>
                        <a:rPr lang="en-US" altLang="zh-CN" baseline="-25000" dirty="0"/>
                        <a:t>3</a:t>
                      </a:r>
                      <a:endParaRPr lang="zh-CN" altLang="en-US" baseline="-25000"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35</a:t>
                      </a:r>
                      <a:endParaRPr lang="zh-CN" altLang="en-US" dirty="0"/>
                    </a:p>
                  </a:txBody>
                  <a:tcPr/>
                </a:tc>
                <a:tc>
                  <a:txBody>
                    <a:bodyPr/>
                    <a:lstStyle/>
                    <a:p>
                      <a:r>
                        <a:rPr lang="en-US" altLang="zh-CN" dirty="0"/>
                        <a:t>20</a:t>
                      </a:r>
                      <a:endParaRPr lang="zh-CN" altLang="en-US" dirty="0"/>
                    </a:p>
                  </a:txBody>
                  <a:tcPr/>
                </a:tc>
                <a:extLst>
                  <a:ext uri="{0D108BD9-81ED-4DB2-BD59-A6C34878D82A}">
                    <a16:rowId xmlns:a16="http://schemas.microsoft.com/office/drawing/2014/main" val="1084855709"/>
                  </a:ext>
                </a:extLst>
              </a:tr>
            </a:tbl>
          </a:graphicData>
        </a:graphic>
      </p:graphicFrame>
      <p:sp>
        <p:nvSpPr>
          <p:cNvPr id="32" name="文本框 31">
            <a:extLst>
              <a:ext uri="{FF2B5EF4-FFF2-40B4-BE49-F238E27FC236}">
                <a16:creationId xmlns:a16="http://schemas.microsoft.com/office/drawing/2014/main" id="{CEAF97EA-E01D-525C-E7AF-68BAA2E43A6A}"/>
              </a:ext>
            </a:extLst>
          </p:cNvPr>
          <p:cNvSpPr txBox="1"/>
          <p:nvPr/>
        </p:nvSpPr>
        <p:spPr>
          <a:xfrm>
            <a:off x="8637814" y="1990962"/>
            <a:ext cx="1130438" cy="369332"/>
          </a:xfrm>
          <a:prstGeom prst="rect">
            <a:avLst/>
          </a:prstGeom>
          <a:noFill/>
        </p:spPr>
        <p:txBody>
          <a:bodyPr wrap="none" rtlCol="0">
            <a:spAutoFit/>
          </a:bodyPr>
          <a:lstStyle/>
          <a:p>
            <a:r>
              <a:rPr lang="zh-CN" altLang="en-US" dirty="0"/>
              <a:t>任务属性</a:t>
            </a:r>
          </a:p>
        </p:txBody>
      </p:sp>
      <mc:AlternateContent xmlns:mc="http://schemas.openxmlformats.org/markup-compatibility/2006" xmlns:a14="http://schemas.microsoft.com/office/drawing/2010/main">
        <mc:Choice Requires="a14">
          <p:graphicFrame>
            <p:nvGraphicFramePr>
              <p:cNvPr id="33" name="表格 32">
                <a:extLst>
                  <a:ext uri="{FF2B5EF4-FFF2-40B4-BE49-F238E27FC236}">
                    <a16:creationId xmlns:a16="http://schemas.microsoft.com/office/drawing/2014/main" id="{7F8C90B0-1564-2B03-DA8D-5FC0DFDC9352}"/>
                  </a:ext>
                </a:extLst>
              </p:cNvPr>
              <p:cNvGraphicFramePr>
                <a:graphicFrameLocks noGrp="1"/>
              </p:cNvGraphicFramePr>
              <p:nvPr/>
            </p:nvGraphicFramePr>
            <p:xfrm>
              <a:off x="288924" y="4831351"/>
              <a:ext cx="6708788" cy="1284669"/>
            </p:xfrm>
            <a:graphic>
              <a:graphicData uri="http://schemas.openxmlformats.org/drawingml/2006/table">
                <a:tbl>
                  <a:tblPr firstRow="1" bandRow="1">
                    <a:tableStyleId>{5C22544A-7EE6-4342-B048-85BDC9FD1C3A}</a:tableStyleId>
                  </a:tblPr>
                  <a:tblGrid>
                    <a:gridCol w="1677197">
                      <a:extLst>
                        <a:ext uri="{9D8B030D-6E8A-4147-A177-3AD203B41FA5}">
                          <a16:colId xmlns:a16="http://schemas.microsoft.com/office/drawing/2014/main" val="1020895137"/>
                        </a:ext>
                      </a:extLst>
                    </a:gridCol>
                    <a:gridCol w="1677197">
                      <a:extLst>
                        <a:ext uri="{9D8B030D-6E8A-4147-A177-3AD203B41FA5}">
                          <a16:colId xmlns:a16="http://schemas.microsoft.com/office/drawing/2014/main" val="1414693424"/>
                        </a:ext>
                      </a:extLst>
                    </a:gridCol>
                    <a:gridCol w="1677197">
                      <a:extLst>
                        <a:ext uri="{9D8B030D-6E8A-4147-A177-3AD203B41FA5}">
                          <a16:colId xmlns:a16="http://schemas.microsoft.com/office/drawing/2014/main" val="2519514031"/>
                        </a:ext>
                      </a:extLst>
                    </a:gridCol>
                    <a:gridCol w="1677197">
                      <a:extLst>
                        <a:ext uri="{9D8B030D-6E8A-4147-A177-3AD203B41FA5}">
                          <a16:colId xmlns:a16="http://schemas.microsoft.com/office/drawing/2014/main" val="2866697321"/>
                        </a:ext>
                      </a:extLst>
                    </a:gridCol>
                  </a:tblGrid>
                  <a:tr h="370840">
                    <a:tc>
                      <a:txBody>
                        <a:bodyPr/>
                        <a:lstStyle/>
                        <a:p>
                          <a:r>
                            <a:rPr lang="en-US" altLang="zh-CN" dirty="0"/>
                            <a:t>Resource(</a:t>
                          </a:r>
                          <a:r>
                            <a:rPr lang="zh-CN" altLang="en-US" dirty="0"/>
                            <a:t>𝑟</a:t>
                          </a:r>
                          <a:r>
                            <a:rPr lang="zh-CN" altLang="en-US" baseline="30000" dirty="0"/>
                            <a:t>𝑘</a:t>
                          </a:r>
                          <a:r>
                            <a:rPr lang="en-US" altLang="zh-C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𝑐</a:t>
                          </a:r>
                          <a:r>
                            <a:rPr lang="zh-CN" altLang="en-US" baseline="30000" dirty="0"/>
                            <a:t>𝑘</a:t>
                          </a:r>
                          <a:endParaRPr lang="zh-CN" altLang="en-US" dirty="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𝐺</a:t>
                          </a:r>
                          <a:r>
                            <a:rPr lang="en-US" altLang="zh-CN" dirty="0"/>
                            <a:t>(</a:t>
                          </a:r>
                          <a:r>
                            <a:rPr lang="zh-CN" altLang="en-US" dirty="0"/>
                            <a:t>𝑟</a:t>
                          </a:r>
                          <a:r>
                            <a:rPr lang="zh-CN" altLang="en-US" baseline="30000" dirty="0"/>
                            <a:t>𝑘</a:t>
                          </a:r>
                          <a:r>
                            <a:rPr lang="en-US" altLang="zh-CN" dirty="0"/>
                            <a:t>)</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aseline="-25000" dirty="0"/>
                        </a:p>
                        <a:p>
                          <a:endParaRPr lang="zh-CN" altLang="en-US" dirty="0"/>
                        </a:p>
                      </a:txBody>
                      <a:tcPr/>
                    </a:tc>
                    <a:extLst>
                      <a:ext uri="{0D108BD9-81ED-4DB2-BD59-A6C34878D82A}">
                        <a16:rowId xmlns:a16="http://schemas.microsoft.com/office/drawing/2014/main" val="2291555445"/>
                      </a:ext>
                    </a:extLst>
                  </a:tr>
                  <a:tr h="370840">
                    <a:tc>
                      <a:txBody>
                        <a:bodyPr/>
                        <a:lstStyle/>
                        <a:p>
                          <a:r>
                            <a:rPr lang="zh-CN" altLang="en-US" dirty="0"/>
                            <a:t>𝑟</a:t>
                          </a:r>
                          <a:r>
                            <a:rPr lang="en-US" altLang="zh-CN" baseline="300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𝜏</a:t>
                          </a:r>
                          <a:r>
                            <a:rPr lang="en-US" altLang="zh-CN" baseline="-25000" dirty="0"/>
                            <a:t>1</a:t>
                          </a:r>
                          <a:r>
                            <a:rPr lang="en-US" altLang="zh-CN" dirty="0"/>
                            <a:t>, </a:t>
                          </a:r>
                          <a:r>
                            <a:rPr lang="zh-CN" altLang="en-US" dirty="0"/>
                            <a:t>𝜏</a:t>
                          </a:r>
                          <a:r>
                            <a:rPr lang="en-US" altLang="zh-CN" baseline="-25000" dirty="0"/>
                            <a:t>3</a:t>
                          </a:r>
                          <a:r>
                            <a:rPr lang="en-US" altLang="zh-CN" dirty="0"/>
                            <a:t>}</a:t>
                          </a:r>
                        </a:p>
                        <a:p>
                          <a:endParaRPr lang="zh-CN" altLang="en-US" dirty="0"/>
                        </a:p>
                      </a:txBody>
                      <a:tcPr/>
                    </a:tc>
                    <a:tc>
                      <a:txBody>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1</m:t>
                                  </m:r>
                                </m:sup>
                              </m:sSubSup>
                            </m:oMath>
                          </a14:m>
                          <a:r>
                            <a:rPr lang="en-US" altLang="zh-CN" dirty="0"/>
                            <a:t> = 1,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3</m:t>
                                  </m:r>
                                </m:sub>
                                <m:sup>
                                  <m:r>
                                    <a:rPr lang="en-US" altLang="zh-CN" b="0" i="1" smtClean="0">
                                      <a:latin typeface="Cambria Math" panose="02040503050406030204" pitchFamily="18" charset="0"/>
                                    </a:rPr>
                                    <m:t>1</m:t>
                                  </m:r>
                                </m:sup>
                              </m:sSubSup>
                            </m:oMath>
                          </a14:m>
                          <a:r>
                            <a:rPr lang="en-US" altLang="zh-CN" dirty="0"/>
                            <a:t>= 3</a:t>
                          </a:r>
                          <a:endParaRPr lang="zh-CN" altLang="en-US" dirty="0"/>
                        </a:p>
                        <a:p>
                          <a:endParaRPr lang="zh-CN" altLang="en-US" dirty="0"/>
                        </a:p>
                      </a:txBody>
                      <a:tcPr/>
                    </a:tc>
                    <a:extLst>
                      <a:ext uri="{0D108BD9-81ED-4DB2-BD59-A6C34878D82A}">
                        <a16:rowId xmlns:a16="http://schemas.microsoft.com/office/drawing/2014/main" val="2982489932"/>
                      </a:ext>
                    </a:extLst>
                  </a:tr>
                </a:tbl>
              </a:graphicData>
            </a:graphic>
          </p:graphicFrame>
        </mc:Choice>
        <mc:Fallback xmlns="">
          <p:graphicFrame>
            <p:nvGraphicFramePr>
              <p:cNvPr id="33" name="表格 32">
                <a:extLst>
                  <a:ext uri="{FF2B5EF4-FFF2-40B4-BE49-F238E27FC236}">
                    <a16:creationId xmlns:a16="http://schemas.microsoft.com/office/drawing/2014/main" id="{7F8C90B0-1564-2B03-DA8D-5FC0DFDC9352}"/>
                  </a:ext>
                </a:extLst>
              </p:cNvPr>
              <p:cNvGraphicFramePr>
                <a:graphicFrameLocks noGrp="1"/>
              </p:cNvGraphicFramePr>
              <p:nvPr>
                <p:extLst>
                  <p:ext uri="{D42A27DB-BD31-4B8C-83A1-F6EECF244321}">
                    <p14:modId xmlns:p14="http://schemas.microsoft.com/office/powerpoint/2010/main" val="1756815967"/>
                  </p:ext>
                </p:extLst>
              </p:nvPr>
            </p:nvGraphicFramePr>
            <p:xfrm>
              <a:off x="288924" y="4831351"/>
              <a:ext cx="6708788" cy="1284669"/>
            </p:xfrm>
            <a:graphic>
              <a:graphicData uri="http://schemas.openxmlformats.org/drawingml/2006/table">
                <a:tbl>
                  <a:tblPr firstRow="1" bandRow="1">
                    <a:tableStyleId>{5C22544A-7EE6-4342-B048-85BDC9FD1C3A}</a:tableStyleId>
                  </a:tblPr>
                  <a:tblGrid>
                    <a:gridCol w="1677197">
                      <a:extLst>
                        <a:ext uri="{9D8B030D-6E8A-4147-A177-3AD203B41FA5}">
                          <a16:colId xmlns:a16="http://schemas.microsoft.com/office/drawing/2014/main" val="1020895137"/>
                        </a:ext>
                      </a:extLst>
                    </a:gridCol>
                    <a:gridCol w="1677197">
                      <a:extLst>
                        <a:ext uri="{9D8B030D-6E8A-4147-A177-3AD203B41FA5}">
                          <a16:colId xmlns:a16="http://schemas.microsoft.com/office/drawing/2014/main" val="1414693424"/>
                        </a:ext>
                      </a:extLst>
                    </a:gridCol>
                    <a:gridCol w="1677197">
                      <a:extLst>
                        <a:ext uri="{9D8B030D-6E8A-4147-A177-3AD203B41FA5}">
                          <a16:colId xmlns:a16="http://schemas.microsoft.com/office/drawing/2014/main" val="2519514031"/>
                        </a:ext>
                      </a:extLst>
                    </a:gridCol>
                    <a:gridCol w="1677197">
                      <a:extLst>
                        <a:ext uri="{9D8B030D-6E8A-4147-A177-3AD203B41FA5}">
                          <a16:colId xmlns:a16="http://schemas.microsoft.com/office/drawing/2014/main" val="2866697321"/>
                        </a:ext>
                      </a:extLst>
                    </a:gridCol>
                  </a:tblGrid>
                  <a:tr h="640080">
                    <a:tc>
                      <a:txBody>
                        <a:bodyPr/>
                        <a:lstStyle/>
                        <a:p>
                          <a:r>
                            <a:rPr lang="en-US" altLang="zh-CN" dirty="0"/>
                            <a:t>Resource(</a:t>
                          </a:r>
                          <a:r>
                            <a:rPr lang="zh-CN" altLang="en-US" dirty="0"/>
                            <a:t>𝑟</a:t>
                          </a:r>
                          <a:r>
                            <a:rPr lang="zh-CN" altLang="en-US" baseline="30000" dirty="0"/>
                            <a:t>𝑘</a:t>
                          </a:r>
                          <a:r>
                            <a:rPr lang="en-US" altLang="zh-C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𝑐</a:t>
                          </a:r>
                          <a:r>
                            <a:rPr lang="zh-CN" altLang="en-US" baseline="30000" dirty="0"/>
                            <a:t>𝑘</a:t>
                          </a:r>
                          <a:endParaRPr lang="zh-CN" altLang="en-US" dirty="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𝐺</a:t>
                          </a:r>
                          <a:r>
                            <a:rPr lang="en-US" altLang="zh-CN" dirty="0"/>
                            <a:t>(</a:t>
                          </a:r>
                          <a:r>
                            <a:rPr lang="zh-CN" altLang="en-US" dirty="0"/>
                            <a:t>𝑟</a:t>
                          </a:r>
                          <a:r>
                            <a:rPr lang="zh-CN" altLang="en-US" baseline="30000" dirty="0"/>
                            <a:t>𝑘</a:t>
                          </a:r>
                          <a:r>
                            <a:rPr lang="en-US" altLang="zh-CN" dirty="0"/>
                            <a:t>)</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aseline="-25000" dirty="0"/>
                        </a:p>
                        <a:p>
                          <a:endParaRPr lang="zh-CN" altLang="en-US" dirty="0"/>
                        </a:p>
                      </a:txBody>
                      <a:tcPr/>
                    </a:tc>
                    <a:extLst>
                      <a:ext uri="{0D108BD9-81ED-4DB2-BD59-A6C34878D82A}">
                        <a16:rowId xmlns:a16="http://schemas.microsoft.com/office/drawing/2014/main" val="2291555445"/>
                      </a:ext>
                    </a:extLst>
                  </a:tr>
                  <a:tr h="644589">
                    <a:tc>
                      <a:txBody>
                        <a:bodyPr/>
                        <a:lstStyle/>
                        <a:p>
                          <a:r>
                            <a:rPr lang="zh-CN" altLang="en-US" dirty="0"/>
                            <a:t>𝑟</a:t>
                          </a:r>
                          <a:r>
                            <a:rPr lang="en-US" altLang="zh-CN" baseline="300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𝜏</a:t>
                          </a:r>
                          <a:r>
                            <a:rPr lang="en-US" altLang="zh-CN" baseline="-25000" dirty="0"/>
                            <a:t>1</a:t>
                          </a:r>
                          <a:r>
                            <a:rPr lang="en-US" altLang="zh-CN" dirty="0"/>
                            <a:t>, </a:t>
                          </a:r>
                          <a:r>
                            <a:rPr lang="zh-CN" altLang="en-US" dirty="0"/>
                            <a:t>𝜏</a:t>
                          </a:r>
                          <a:r>
                            <a:rPr lang="en-US" altLang="zh-CN" baseline="-25000" dirty="0"/>
                            <a:t>3</a:t>
                          </a:r>
                          <a:r>
                            <a:rPr lang="en-US" altLang="zh-CN" dirty="0"/>
                            <a:t>}</a:t>
                          </a:r>
                        </a:p>
                        <a:p>
                          <a:endParaRPr lang="zh-CN" altLang="en-US" dirty="0"/>
                        </a:p>
                      </a:txBody>
                      <a:tcPr/>
                    </a:tc>
                    <a:tc>
                      <a:txBody>
                        <a:bodyPr/>
                        <a:lstStyle/>
                        <a:p>
                          <a:endParaRPr lang="zh-CN"/>
                        </a:p>
                      </a:txBody>
                      <a:tcPr>
                        <a:blipFill>
                          <a:blip r:embed="rId5"/>
                          <a:stretch>
                            <a:fillRect l="-300727" t="-106604" r="-1818" b="-1887"/>
                          </a:stretch>
                        </a:blipFill>
                      </a:tcPr>
                    </a:tc>
                    <a:extLst>
                      <a:ext uri="{0D108BD9-81ED-4DB2-BD59-A6C34878D82A}">
                        <a16:rowId xmlns:a16="http://schemas.microsoft.com/office/drawing/2014/main" val="2982489932"/>
                      </a:ext>
                    </a:extLst>
                  </a:tr>
                </a:tbl>
              </a:graphicData>
            </a:graphic>
          </p:graphicFrame>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B3DFF383-0092-7D54-B5E8-40B683559BF7}"/>
                  </a:ext>
                </a:extLst>
              </p:cNvPr>
              <p:cNvSpPr txBox="1"/>
              <p:nvPr/>
            </p:nvSpPr>
            <p:spPr>
              <a:xfrm>
                <a:off x="5396753" y="4858041"/>
                <a:ext cx="341311" cy="287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1" i="1">
                              <a:solidFill>
                                <a:schemeClr val="lt1"/>
                              </a:solidFill>
                              <a:latin typeface="Cambria Math" panose="02040503050406030204" pitchFamily="18" charset="0"/>
                            </a:rPr>
                          </m:ctrlPr>
                        </m:sSubSupPr>
                        <m:e>
                          <m:r>
                            <a:rPr lang="en-US" altLang="zh-CN" b="1">
                              <a:solidFill>
                                <a:schemeClr val="lt1"/>
                              </a:solidFill>
                              <a:latin typeface="Cambria Math" panose="02040503050406030204" pitchFamily="18" charset="0"/>
                            </a:rPr>
                            <m:t>𝑁</m:t>
                          </m:r>
                        </m:e>
                        <m:sub>
                          <m:r>
                            <a:rPr lang="en-US" altLang="zh-CN" b="1">
                              <a:solidFill>
                                <a:schemeClr val="lt1"/>
                              </a:solidFill>
                              <a:latin typeface="Cambria Math" panose="02040503050406030204" pitchFamily="18" charset="0"/>
                            </a:rPr>
                            <m:t>𝑥</m:t>
                          </m:r>
                        </m:sub>
                        <m:sup>
                          <m:r>
                            <a:rPr lang="en-US" altLang="zh-CN" b="1">
                              <a:solidFill>
                                <a:schemeClr val="lt1"/>
                              </a:solidFill>
                              <a:latin typeface="Cambria Math" panose="02040503050406030204" pitchFamily="18" charset="0"/>
                            </a:rPr>
                            <m:t>𝑘</m:t>
                          </m:r>
                        </m:sup>
                      </m:sSubSup>
                    </m:oMath>
                  </m:oMathPara>
                </a14:m>
                <a:endParaRPr lang="zh-CN" altLang="en-US" b="1" dirty="0">
                  <a:solidFill>
                    <a:schemeClr val="lt1"/>
                  </a:solidFill>
                </a:endParaRPr>
              </a:p>
            </p:txBody>
          </p:sp>
        </mc:Choice>
        <mc:Fallback xmlns="">
          <p:sp>
            <p:nvSpPr>
              <p:cNvPr id="34" name="文本框 33">
                <a:extLst>
                  <a:ext uri="{FF2B5EF4-FFF2-40B4-BE49-F238E27FC236}">
                    <a16:creationId xmlns:a16="http://schemas.microsoft.com/office/drawing/2014/main" id="{B3DFF383-0092-7D54-B5E8-40B683559BF7}"/>
                  </a:ext>
                </a:extLst>
              </p:cNvPr>
              <p:cNvSpPr txBox="1">
                <a:spLocks noRot="1" noChangeAspect="1" noMove="1" noResize="1" noEditPoints="1" noAdjustHandles="1" noChangeArrowheads="1" noChangeShapeType="1" noTextEdit="1"/>
              </p:cNvSpPr>
              <p:nvPr/>
            </p:nvSpPr>
            <p:spPr>
              <a:xfrm>
                <a:off x="5396753" y="4858041"/>
                <a:ext cx="341311" cy="287258"/>
              </a:xfrm>
              <a:prstGeom prst="rect">
                <a:avLst/>
              </a:prstGeom>
              <a:blipFill>
                <a:blip r:embed="rId6"/>
                <a:stretch>
                  <a:fillRect l="-16071" t="-6383" r="-7143" b="-10638"/>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FC54B377-D839-3655-838B-2B56771826E2}"/>
              </a:ext>
            </a:extLst>
          </p:cNvPr>
          <p:cNvSpPr txBox="1"/>
          <p:nvPr/>
        </p:nvSpPr>
        <p:spPr>
          <a:xfrm>
            <a:off x="7575176" y="5473685"/>
            <a:ext cx="4203395" cy="369332"/>
          </a:xfrm>
          <a:prstGeom prst="rect">
            <a:avLst/>
          </a:prstGeom>
          <a:noFill/>
        </p:spPr>
        <p:txBody>
          <a:bodyPr wrap="none" rtlCol="0">
            <a:spAutoFit/>
          </a:bodyPr>
          <a:lstStyle/>
          <a:p>
            <a:r>
              <a:rPr lang="en-US" altLang="zh-CN" dirty="0"/>
              <a:t>DMPO</a:t>
            </a:r>
            <a:r>
              <a:rPr lang="zh-CN" altLang="en-US" dirty="0"/>
              <a:t>算法在</a:t>
            </a:r>
            <a:r>
              <a:rPr lang="en-US" altLang="zh-CN" dirty="0"/>
              <a:t>MSRP</a:t>
            </a:r>
            <a:r>
              <a:rPr lang="zh-CN" altLang="en-US" dirty="0"/>
              <a:t>协议下响应时间</a:t>
            </a:r>
            <a:r>
              <a:rPr lang="en-US" altLang="zh-CN" dirty="0">
                <a:solidFill>
                  <a:srgbClr val="C00000"/>
                </a:solidFill>
              </a:rPr>
              <a:t>R</a:t>
            </a:r>
            <a:r>
              <a:rPr lang="en-US" altLang="zh-CN" baseline="-25000" dirty="0">
                <a:solidFill>
                  <a:srgbClr val="C00000"/>
                </a:solidFill>
              </a:rPr>
              <a:t>3</a:t>
            </a:r>
            <a:r>
              <a:rPr lang="en-US" altLang="zh-CN" dirty="0">
                <a:solidFill>
                  <a:srgbClr val="C00000"/>
                </a:solidFill>
              </a:rPr>
              <a:t>=22</a:t>
            </a:r>
            <a:endParaRPr lang="zh-CN" altLang="en-US" dirty="0">
              <a:solidFill>
                <a:srgbClr val="C00000"/>
              </a:solidFill>
            </a:endParaRPr>
          </a:p>
        </p:txBody>
      </p:sp>
      <p:pic>
        <p:nvPicPr>
          <p:cNvPr id="22" name="图片 21">
            <a:extLst>
              <a:ext uri="{FF2B5EF4-FFF2-40B4-BE49-F238E27FC236}">
                <a16:creationId xmlns:a16="http://schemas.microsoft.com/office/drawing/2014/main" id="{ED831285-757B-4475-9846-AFEE90FA0BD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grpSp>
        <p:nvGrpSpPr>
          <p:cNvPr id="23" name="组合 22">
            <a:extLst>
              <a:ext uri="{FF2B5EF4-FFF2-40B4-BE49-F238E27FC236}">
                <a16:creationId xmlns:a16="http://schemas.microsoft.com/office/drawing/2014/main" id="{AEAC863F-A1C6-4B20-ABED-590C507F7CBC}"/>
              </a:ext>
            </a:extLst>
          </p:cNvPr>
          <p:cNvGrpSpPr/>
          <p:nvPr/>
        </p:nvGrpSpPr>
        <p:grpSpPr>
          <a:xfrm>
            <a:off x="-254000" y="201683"/>
            <a:ext cx="898070" cy="521970"/>
            <a:chOff x="-254000" y="201683"/>
            <a:chExt cx="898070" cy="521970"/>
          </a:xfrm>
        </p:grpSpPr>
        <p:sp>
          <p:nvSpPr>
            <p:cNvPr id="24" name="圆角矩形 4">
              <a:extLst>
                <a:ext uri="{FF2B5EF4-FFF2-40B4-BE49-F238E27FC236}">
                  <a16:creationId xmlns:a16="http://schemas.microsoft.com/office/drawing/2014/main" id="{ACC81808-461F-47DA-9840-255E6FBA5121}"/>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82513F91-FD0A-47B0-A63E-4F9C3F92A317}"/>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26" name="文本框 25">
            <a:extLst>
              <a:ext uri="{FF2B5EF4-FFF2-40B4-BE49-F238E27FC236}">
                <a16:creationId xmlns:a16="http://schemas.microsoft.com/office/drawing/2014/main" id="{2393990A-F2B6-4930-B52F-7207FEF80C11}"/>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27" name="组合 26">
            <a:extLst>
              <a:ext uri="{FF2B5EF4-FFF2-40B4-BE49-F238E27FC236}">
                <a16:creationId xmlns:a16="http://schemas.microsoft.com/office/drawing/2014/main" id="{42DD7098-708F-4EDE-A47A-A7B51F32E066}"/>
              </a:ext>
            </a:extLst>
          </p:cNvPr>
          <p:cNvGrpSpPr/>
          <p:nvPr/>
        </p:nvGrpSpPr>
        <p:grpSpPr>
          <a:xfrm>
            <a:off x="3454400" y="217805"/>
            <a:ext cx="7911465" cy="439420"/>
            <a:chOff x="2584397" y="217491"/>
            <a:chExt cx="10096500" cy="439541"/>
          </a:xfrm>
        </p:grpSpPr>
        <p:sp>
          <p:nvSpPr>
            <p:cNvPr id="29" name="圆角矩形 3">
              <a:extLst>
                <a:ext uri="{FF2B5EF4-FFF2-40B4-BE49-F238E27FC236}">
                  <a16:creationId xmlns:a16="http://schemas.microsoft.com/office/drawing/2014/main" id="{756EB6D0-3946-4C5A-9645-3FC7F0E578DF}"/>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7">
              <a:extLst>
                <a:ext uri="{FF2B5EF4-FFF2-40B4-BE49-F238E27FC236}">
                  <a16:creationId xmlns:a16="http://schemas.microsoft.com/office/drawing/2014/main" id="{771BC297-3943-466E-896D-DD902155E545}"/>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E77A5890-48AF-433D-B053-3DA019C954C6}"/>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37" name="图片 36">
            <a:extLst>
              <a:ext uri="{FF2B5EF4-FFF2-40B4-BE49-F238E27FC236}">
                <a16:creationId xmlns:a16="http://schemas.microsoft.com/office/drawing/2014/main" id="{F4A6FB65-9BFA-4D5C-809F-31785A5F75C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38" name="文本框 37">
            <a:extLst>
              <a:ext uri="{FF2B5EF4-FFF2-40B4-BE49-F238E27FC236}">
                <a16:creationId xmlns:a16="http://schemas.microsoft.com/office/drawing/2014/main" id="{D344B843-B863-46BF-9B21-A40CA053D26D}"/>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
        <p:nvSpPr>
          <p:cNvPr id="40" name="文本框 39">
            <a:extLst>
              <a:ext uri="{FF2B5EF4-FFF2-40B4-BE49-F238E27FC236}">
                <a16:creationId xmlns:a16="http://schemas.microsoft.com/office/drawing/2014/main" id="{A4D1FD00-626C-4582-B396-90A67CCE983B}"/>
              </a:ext>
            </a:extLst>
          </p:cNvPr>
          <p:cNvSpPr txBox="1"/>
          <p:nvPr/>
        </p:nvSpPr>
        <p:spPr>
          <a:xfrm>
            <a:off x="6642301" y="821098"/>
            <a:ext cx="4493785" cy="523220"/>
          </a:xfrm>
          <a:prstGeom prst="rect">
            <a:avLst/>
          </a:prstGeom>
          <a:noFill/>
        </p:spPr>
        <p:txBody>
          <a:bodyPr wrap="square">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面向资源的优先级排序算法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F77A68C4-4475-602B-0340-2CD92ECDBA9B}"/>
              </a:ext>
            </a:extLst>
          </p:cNvPr>
          <p:cNvGrpSpPr/>
          <p:nvPr/>
        </p:nvGrpSpPr>
        <p:grpSpPr>
          <a:xfrm>
            <a:off x="322520" y="889897"/>
            <a:ext cx="3940819" cy="369328"/>
            <a:chOff x="7797588" y="2228927"/>
            <a:chExt cx="3480011" cy="369328"/>
          </a:xfrm>
          <a:solidFill>
            <a:srgbClr val="C00000"/>
          </a:solidFill>
        </p:grpSpPr>
        <p:sp>
          <p:nvSpPr>
            <p:cNvPr id="51" name="矩形 50">
              <a:extLst>
                <a:ext uri="{FF2B5EF4-FFF2-40B4-BE49-F238E27FC236}">
                  <a16:creationId xmlns:a16="http://schemas.microsoft.com/office/drawing/2014/main" id="{6793D14E-7760-43D2-F39D-F3ED20428F7D}"/>
                </a:ext>
              </a:extLst>
            </p:cNvPr>
            <p:cNvSpPr/>
            <p:nvPr/>
          </p:nvSpPr>
          <p:spPr>
            <a:xfrm>
              <a:off x="7797588" y="2232930"/>
              <a:ext cx="3480011" cy="36000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6C48165F-B1B6-3FC9-8E45-CFDC20640994}"/>
                </a:ext>
              </a:extLst>
            </p:cNvPr>
            <p:cNvSpPr txBox="1"/>
            <p:nvPr/>
          </p:nvSpPr>
          <p:spPr>
            <a:xfrm>
              <a:off x="7797588" y="2228927"/>
              <a:ext cx="2031606"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我们的算法</a:t>
              </a:r>
              <a:r>
                <a:rPr lang="en-US" altLang="zh-CN" dirty="0">
                  <a:solidFill>
                    <a:schemeClr val="bg1"/>
                  </a:solidFill>
                  <a:latin typeface="微软雅黑" panose="020B0503020204020204" pitchFamily="34" charset="-122"/>
                  <a:ea typeface="微软雅黑" panose="020B0503020204020204" pitchFamily="34" charset="-122"/>
                </a:rPr>
                <a:t>——SPO</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7CBF2327-9B7C-6B70-E477-FF0843818B9C}"/>
              </a:ext>
            </a:extLst>
          </p:cNvPr>
          <p:cNvSpPr txBox="1"/>
          <p:nvPr/>
        </p:nvSpPr>
        <p:spPr>
          <a:xfrm>
            <a:off x="7928663" y="869030"/>
            <a:ext cx="1768433" cy="369332"/>
          </a:xfrm>
          <a:prstGeom prst="rect">
            <a:avLst/>
          </a:prstGeom>
          <a:noFill/>
        </p:spPr>
        <p:txBody>
          <a:bodyPr wrap="none" rtlCol="0">
            <a:spAutoFit/>
          </a:bodyPr>
          <a:lstStyle/>
          <a:p>
            <a:r>
              <a:rPr lang="en-US" altLang="zh-CN" dirty="0"/>
              <a:t>SPO </a:t>
            </a:r>
            <a:r>
              <a:rPr lang="zh-CN" altLang="en-US" dirty="0"/>
              <a:t>算法流程图</a:t>
            </a:r>
          </a:p>
        </p:txBody>
      </p:sp>
      <p:sp>
        <p:nvSpPr>
          <p:cNvPr id="56" name="文本框 55">
            <a:extLst>
              <a:ext uri="{FF2B5EF4-FFF2-40B4-BE49-F238E27FC236}">
                <a16:creationId xmlns:a16="http://schemas.microsoft.com/office/drawing/2014/main" id="{081613AF-D3BE-D24F-7A71-60D5CB06F33E}"/>
              </a:ext>
            </a:extLst>
          </p:cNvPr>
          <p:cNvSpPr txBox="1"/>
          <p:nvPr/>
        </p:nvSpPr>
        <p:spPr>
          <a:xfrm>
            <a:off x="322520" y="1703295"/>
            <a:ext cx="3991112" cy="2862322"/>
          </a:xfrm>
          <a:prstGeom prst="rect">
            <a:avLst/>
          </a:prstGeom>
          <a:noFill/>
        </p:spPr>
        <p:txBody>
          <a:bodyPr wrap="square" rtlCol="0">
            <a:spAutoFit/>
          </a:bodyPr>
          <a:lstStyle/>
          <a:p>
            <a:r>
              <a:rPr lang="zh-CN" altLang="en-US" b="1" dirty="0"/>
              <a:t>算法的设计理念：</a:t>
            </a:r>
            <a:r>
              <a:rPr lang="zh-CN" altLang="en-US" dirty="0"/>
              <a:t>对于给定的优先级，可能有几个任务的响应时间略高于其截止时间。然而，随着进一步的迭代计算，这些任务的 </a:t>
            </a:r>
            <a:r>
              <a:rPr lang="en-US" altLang="zh-CN" dirty="0"/>
              <a:t>slack </a:t>
            </a:r>
            <a:r>
              <a:rPr lang="zh-CN" altLang="en-US" dirty="0"/>
              <a:t>值之间的差异可能会显现或放大，其中与其他任务相比，具有最高 </a:t>
            </a:r>
            <a:r>
              <a:rPr lang="en-US" altLang="zh-CN" dirty="0"/>
              <a:t>slack </a:t>
            </a:r>
            <a:r>
              <a:rPr lang="zh-CN" altLang="en-US" dirty="0"/>
              <a:t>值的任务通常最接近在此优先级别下可调度。</a:t>
            </a:r>
            <a:endParaRPr lang="en-US" altLang="zh-CN" dirty="0"/>
          </a:p>
          <a:p>
            <a:endParaRPr lang="en-US" altLang="zh-CN" dirty="0"/>
          </a:p>
          <a:p>
            <a:r>
              <a:rPr lang="zh-CN" altLang="en-US" b="1" dirty="0"/>
              <a:t>算法需要解决的问题：</a:t>
            </a:r>
            <a:r>
              <a:rPr lang="zh-CN" altLang="en-US" dirty="0"/>
              <a:t>响应时间如何计算</a:t>
            </a:r>
          </a:p>
        </p:txBody>
      </p:sp>
      <p:pic>
        <p:nvPicPr>
          <p:cNvPr id="3" name="图片 2">
            <a:extLst>
              <a:ext uri="{FF2B5EF4-FFF2-40B4-BE49-F238E27FC236}">
                <a16:creationId xmlns:a16="http://schemas.microsoft.com/office/drawing/2014/main" id="{F671FAF6-0DF9-4A1C-915C-DE579024839D}"/>
              </a:ext>
            </a:extLst>
          </p:cNvPr>
          <p:cNvPicPr>
            <a:picLocks noChangeAspect="1"/>
          </p:cNvPicPr>
          <p:nvPr/>
        </p:nvPicPr>
        <p:blipFill>
          <a:blip r:embed="rId3"/>
          <a:stretch>
            <a:fillRect/>
          </a:stretch>
        </p:blipFill>
        <p:spPr>
          <a:xfrm>
            <a:off x="4867908" y="1134739"/>
            <a:ext cx="7490207" cy="5537288"/>
          </a:xfrm>
          <a:prstGeom prst="rect">
            <a:avLst/>
          </a:prstGeom>
        </p:spPr>
      </p:pic>
      <p:pic>
        <p:nvPicPr>
          <p:cNvPr id="17" name="图片 16">
            <a:extLst>
              <a:ext uri="{FF2B5EF4-FFF2-40B4-BE49-F238E27FC236}">
                <a16:creationId xmlns:a16="http://schemas.microsoft.com/office/drawing/2014/main" id="{51F707AE-3236-474E-9B2A-48A57C2E1A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grpSp>
        <p:nvGrpSpPr>
          <p:cNvPr id="18" name="组合 17">
            <a:extLst>
              <a:ext uri="{FF2B5EF4-FFF2-40B4-BE49-F238E27FC236}">
                <a16:creationId xmlns:a16="http://schemas.microsoft.com/office/drawing/2014/main" id="{1A64C525-FFBD-4133-AC6A-32B1A997785F}"/>
              </a:ext>
            </a:extLst>
          </p:cNvPr>
          <p:cNvGrpSpPr/>
          <p:nvPr/>
        </p:nvGrpSpPr>
        <p:grpSpPr>
          <a:xfrm>
            <a:off x="-254000" y="201683"/>
            <a:ext cx="898070" cy="521970"/>
            <a:chOff x="-254000" y="201683"/>
            <a:chExt cx="898070" cy="521970"/>
          </a:xfrm>
        </p:grpSpPr>
        <p:sp>
          <p:nvSpPr>
            <p:cNvPr id="19" name="圆角矩形 4">
              <a:extLst>
                <a:ext uri="{FF2B5EF4-FFF2-40B4-BE49-F238E27FC236}">
                  <a16:creationId xmlns:a16="http://schemas.microsoft.com/office/drawing/2014/main" id="{49503BE1-0AC1-484F-B021-B6EA539CA432}"/>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F871233E-0E97-4FD6-9FBB-13D99F40F478}"/>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21" name="文本框 20">
            <a:extLst>
              <a:ext uri="{FF2B5EF4-FFF2-40B4-BE49-F238E27FC236}">
                <a16:creationId xmlns:a16="http://schemas.microsoft.com/office/drawing/2014/main" id="{BE467452-6D04-455E-98C5-B0EE1E161DC1}"/>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22" name="组合 21">
            <a:extLst>
              <a:ext uri="{FF2B5EF4-FFF2-40B4-BE49-F238E27FC236}">
                <a16:creationId xmlns:a16="http://schemas.microsoft.com/office/drawing/2014/main" id="{A0ACE624-BD83-4616-A346-9178DCE960AB}"/>
              </a:ext>
            </a:extLst>
          </p:cNvPr>
          <p:cNvGrpSpPr/>
          <p:nvPr/>
        </p:nvGrpSpPr>
        <p:grpSpPr>
          <a:xfrm>
            <a:off x="3454400" y="217805"/>
            <a:ext cx="7911465" cy="439420"/>
            <a:chOff x="2584397" y="217491"/>
            <a:chExt cx="10096500" cy="439541"/>
          </a:xfrm>
        </p:grpSpPr>
        <p:sp>
          <p:nvSpPr>
            <p:cNvPr id="23" name="圆角矩形 3">
              <a:extLst>
                <a:ext uri="{FF2B5EF4-FFF2-40B4-BE49-F238E27FC236}">
                  <a16:creationId xmlns:a16="http://schemas.microsoft.com/office/drawing/2014/main" id="{594BC77E-5AE2-4F52-B388-1BC9C33D0A7C}"/>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7">
              <a:extLst>
                <a:ext uri="{FF2B5EF4-FFF2-40B4-BE49-F238E27FC236}">
                  <a16:creationId xmlns:a16="http://schemas.microsoft.com/office/drawing/2014/main" id="{E393C5E9-339D-49A6-A3E9-1951913CEA6B}"/>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AE9446C-EFF8-4956-B907-72348DF21C51}"/>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27" name="图片 26">
            <a:extLst>
              <a:ext uri="{FF2B5EF4-FFF2-40B4-BE49-F238E27FC236}">
                <a16:creationId xmlns:a16="http://schemas.microsoft.com/office/drawing/2014/main" id="{41342531-B543-428A-A345-F00B24C9FD5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28" name="文本框 27">
            <a:extLst>
              <a:ext uri="{FF2B5EF4-FFF2-40B4-BE49-F238E27FC236}">
                <a16:creationId xmlns:a16="http://schemas.microsoft.com/office/drawing/2014/main" id="{DB4A332A-59E4-4210-A800-3EB385204A77}"/>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
        <p:nvSpPr>
          <p:cNvPr id="29" name="文本框 28">
            <a:extLst>
              <a:ext uri="{FF2B5EF4-FFF2-40B4-BE49-F238E27FC236}">
                <a16:creationId xmlns:a16="http://schemas.microsoft.com/office/drawing/2014/main" id="{5558E25C-ED4C-452D-8C2F-F17A026044E6}"/>
              </a:ext>
            </a:extLst>
          </p:cNvPr>
          <p:cNvSpPr txBox="1"/>
          <p:nvPr/>
        </p:nvSpPr>
        <p:spPr>
          <a:xfrm>
            <a:off x="349677" y="5702490"/>
            <a:ext cx="6229350" cy="523220"/>
          </a:xfrm>
          <a:prstGeom prst="rect">
            <a:avLst/>
          </a:prstGeom>
          <a:noFill/>
        </p:spPr>
        <p:txBody>
          <a:bodyPr wrap="square">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面向资源的优先级排序算法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a:extLst>
              <a:ext uri="{FF2B5EF4-FFF2-40B4-BE49-F238E27FC236}">
                <a16:creationId xmlns:a16="http://schemas.microsoft.com/office/drawing/2014/main" id="{FFB1D4C0-461C-BCB2-F1F5-13EC5CED5B6B}"/>
              </a:ext>
            </a:extLst>
          </p:cNvPr>
          <p:cNvGrpSpPr/>
          <p:nvPr/>
        </p:nvGrpSpPr>
        <p:grpSpPr>
          <a:xfrm>
            <a:off x="322520" y="889897"/>
            <a:ext cx="3940819" cy="369328"/>
            <a:chOff x="7797588" y="2228927"/>
            <a:chExt cx="3480011" cy="369328"/>
          </a:xfrm>
          <a:solidFill>
            <a:srgbClr val="C00000"/>
          </a:solidFill>
        </p:grpSpPr>
        <p:sp>
          <p:nvSpPr>
            <p:cNvPr id="70" name="矩形 69">
              <a:extLst>
                <a:ext uri="{FF2B5EF4-FFF2-40B4-BE49-F238E27FC236}">
                  <a16:creationId xmlns:a16="http://schemas.microsoft.com/office/drawing/2014/main" id="{0C72CB55-0933-5263-D633-6EC6015E328B}"/>
                </a:ext>
              </a:extLst>
            </p:cNvPr>
            <p:cNvSpPr/>
            <p:nvPr/>
          </p:nvSpPr>
          <p:spPr>
            <a:xfrm>
              <a:off x="7797588" y="2232930"/>
              <a:ext cx="3480011" cy="36000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BA53D322-1EC1-FDEC-A055-78CA46276F62}"/>
                </a:ext>
              </a:extLst>
            </p:cNvPr>
            <p:cNvSpPr txBox="1"/>
            <p:nvPr/>
          </p:nvSpPr>
          <p:spPr>
            <a:xfrm>
              <a:off x="7797588" y="2228927"/>
              <a:ext cx="2846968" cy="369328"/>
            </a:xfrm>
            <a:prstGeom prst="rect">
              <a:avLst/>
            </a:prstGeom>
            <a:noFill/>
          </p:spPr>
          <p:txBody>
            <a:bodyPr wrap="none" lIns="91436" tIns="45718" rIns="91436" bIns="45718"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算法的核心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响应时间建模</a:t>
              </a:r>
            </a:p>
          </p:txBody>
        </p:sp>
      </p:grpSp>
      <p:sp>
        <p:nvSpPr>
          <p:cNvPr id="76" name="矩形 75">
            <a:extLst>
              <a:ext uri="{FF2B5EF4-FFF2-40B4-BE49-F238E27FC236}">
                <a16:creationId xmlns:a16="http://schemas.microsoft.com/office/drawing/2014/main" id="{25E9E147-5D92-D39C-547B-878CAC7AEEA5}"/>
              </a:ext>
            </a:extLst>
          </p:cNvPr>
          <p:cNvSpPr/>
          <p:nvPr/>
        </p:nvSpPr>
        <p:spPr>
          <a:xfrm flipH="1">
            <a:off x="6095998" y="3040306"/>
            <a:ext cx="45719" cy="3240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6FE968DB-0788-A488-19B2-EE55E157B25A}"/>
              </a:ext>
            </a:extLst>
          </p:cNvPr>
          <p:cNvSpPr/>
          <p:nvPr/>
        </p:nvSpPr>
        <p:spPr>
          <a:xfrm rot="5400000" flipH="1">
            <a:off x="6175661" y="-935793"/>
            <a:ext cx="91427" cy="869550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箭头: 下 78">
            <a:extLst>
              <a:ext uri="{FF2B5EF4-FFF2-40B4-BE49-F238E27FC236}">
                <a16:creationId xmlns:a16="http://schemas.microsoft.com/office/drawing/2014/main" id="{82380262-EBF0-574A-26CE-F22C3B639CC0}"/>
              </a:ext>
            </a:extLst>
          </p:cNvPr>
          <p:cNvSpPr/>
          <p:nvPr/>
        </p:nvSpPr>
        <p:spPr>
          <a:xfrm>
            <a:off x="1834258" y="3442447"/>
            <a:ext cx="234892" cy="369329"/>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圆角 81">
            <a:extLst>
              <a:ext uri="{FF2B5EF4-FFF2-40B4-BE49-F238E27FC236}">
                <a16:creationId xmlns:a16="http://schemas.microsoft.com/office/drawing/2014/main" id="{57E72117-B4FB-08D1-7238-449025E9C312}"/>
              </a:ext>
            </a:extLst>
          </p:cNvPr>
          <p:cNvSpPr/>
          <p:nvPr/>
        </p:nvSpPr>
        <p:spPr>
          <a:xfrm>
            <a:off x="5038611" y="2621649"/>
            <a:ext cx="2206211" cy="4167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响应时间</a:t>
            </a:r>
          </a:p>
        </p:txBody>
      </p:sp>
      <p:sp>
        <p:nvSpPr>
          <p:cNvPr id="83" name="矩形 82">
            <a:extLst>
              <a:ext uri="{FF2B5EF4-FFF2-40B4-BE49-F238E27FC236}">
                <a16:creationId xmlns:a16="http://schemas.microsoft.com/office/drawing/2014/main" id="{AB07B4E7-6BF8-20CD-FD53-B93854B93E5E}"/>
              </a:ext>
            </a:extLst>
          </p:cNvPr>
          <p:cNvSpPr/>
          <p:nvPr/>
        </p:nvSpPr>
        <p:spPr>
          <a:xfrm>
            <a:off x="1109007" y="3829706"/>
            <a:ext cx="2024779" cy="369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rPr>
              <a:t>最坏情况计算时间</a:t>
            </a:r>
            <a:r>
              <a:rPr lang="zh-CN" altLang="en-US" sz="1100" dirty="0">
                <a:solidFill>
                  <a:schemeClr val="tx1"/>
                </a:solidFill>
              </a:rPr>
              <a:t>（不考虑访问任何共享资源时间）</a:t>
            </a:r>
          </a:p>
        </p:txBody>
      </p:sp>
      <p:sp>
        <p:nvSpPr>
          <p:cNvPr id="84" name="箭头: 下 83">
            <a:extLst>
              <a:ext uri="{FF2B5EF4-FFF2-40B4-BE49-F238E27FC236}">
                <a16:creationId xmlns:a16="http://schemas.microsoft.com/office/drawing/2014/main" id="{63456AF5-4F99-3703-5C5E-62D9ABBE756A}"/>
              </a:ext>
            </a:extLst>
          </p:cNvPr>
          <p:cNvSpPr/>
          <p:nvPr/>
        </p:nvSpPr>
        <p:spPr>
          <a:xfrm>
            <a:off x="4184685" y="3449593"/>
            <a:ext cx="242316" cy="377409"/>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4A0955B7-839A-B0E0-9C79-5A11FE816411}"/>
              </a:ext>
            </a:extLst>
          </p:cNvPr>
          <p:cNvSpPr/>
          <p:nvPr/>
        </p:nvSpPr>
        <p:spPr>
          <a:xfrm>
            <a:off x="3374363" y="3836852"/>
            <a:ext cx="1828801" cy="36932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rPr>
              <a:t>自旋时间</a:t>
            </a:r>
          </a:p>
        </p:txBody>
      </p:sp>
      <p:sp>
        <p:nvSpPr>
          <p:cNvPr id="86" name="箭头: 下 85">
            <a:extLst>
              <a:ext uri="{FF2B5EF4-FFF2-40B4-BE49-F238E27FC236}">
                <a16:creationId xmlns:a16="http://schemas.microsoft.com/office/drawing/2014/main" id="{659D96BE-9366-1288-3274-99215EDD0E22}"/>
              </a:ext>
            </a:extLst>
          </p:cNvPr>
          <p:cNvSpPr/>
          <p:nvPr/>
        </p:nvSpPr>
        <p:spPr>
          <a:xfrm>
            <a:off x="1834258" y="4199035"/>
            <a:ext cx="234892" cy="369329"/>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91035808-613E-CE49-B74A-E93E36FA1C74}"/>
              </a:ext>
            </a:extLst>
          </p:cNvPr>
          <p:cNvSpPr/>
          <p:nvPr/>
        </p:nvSpPr>
        <p:spPr>
          <a:xfrm>
            <a:off x="1056760" y="4586294"/>
            <a:ext cx="2024779" cy="3693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总计算时间</a:t>
            </a:r>
            <a:r>
              <a:rPr lang="en-US" altLang="zh-CN" sz="1100" dirty="0">
                <a:solidFill>
                  <a:schemeClr val="tx1"/>
                </a:solidFill>
              </a:rPr>
              <a:t>-</a:t>
            </a:r>
            <a:r>
              <a:rPr lang="zh-CN" altLang="en-US" sz="1100" dirty="0">
                <a:solidFill>
                  <a:schemeClr val="tx1"/>
                </a:solidFill>
              </a:rPr>
              <a:t>临界区计算时间</a:t>
            </a:r>
          </a:p>
        </p:txBody>
      </p:sp>
      <p:sp>
        <p:nvSpPr>
          <p:cNvPr id="90" name="箭头: 下 89">
            <a:extLst>
              <a:ext uri="{FF2B5EF4-FFF2-40B4-BE49-F238E27FC236}">
                <a16:creationId xmlns:a16="http://schemas.microsoft.com/office/drawing/2014/main" id="{44EBB6BC-7E5C-2085-12C5-84F8FAB0061C}"/>
              </a:ext>
            </a:extLst>
          </p:cNvPr>
          <p:cNvSpPr/>
          <p:nvPr/>
        </p:nvSpPr>
        <p:spPr>
          <a:xfrm>
            <a:off x="4184685" y="4206181"/>
            <a:ext cx="242316" cy="377409"/>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BF9EA4E7-C395-3695-D246-0C116EDD7D76}"/>
              </a:ext>
            </a:extLst>
          </p:cNvPr>
          <p:cNvSpPr/>
          <p:nvPr/>
        </p:nvSpPr>
        <p:spPr>
          <a:xfrm>
            <a:off x="3374363" y="4593440"/>
            <a:ext cx="1828801" cy="36932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该任务访问互斥资源时间</a:t>
            </a:r>
          </a:p>
        </p:txBody>
      </p:sp>
      <p:sp>
        <p:nvSpPr>
          <p:cNvPr id="92" name="箭头: 下 91">
            <a:extLst>
              <a:ext uri="{FF2B5EF4-FFF2-40B4-BE49-F238E27FC236}">
                <a16:creationId xmlns:a16="http://schemas.microsoft.com/office/drawing/2014/main" id="{4A65BB55-0626-65C4-19D4-D3AB87BFB1F8}"/>
              </a:ext>
            </a:extLst>
          </p:cNvPr>
          <p:cNvSpPr/>
          <p:nvPr/>
        </p:nvSpPr>
        <p:spPr>
          <a:xfrm>
            <a:off x="4184685" y="4968672"/>
            <a:ext cx="242316" cy="377409"/>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18D5022F-B54A-9EB7-B488-15F57C1D858F}"/>
              </a:ext>
            </a:extLst>
          </p:cNvPr>
          <p:cNvSpPr/>
          <p:nvPr/>
        </p:nvSpPr>
        <p:spPr>
          <a:xfrm>
            <a:off x="3374363" y="5355931"/>
            <a:ext cx="1828801" cy="36932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本地高优先级任务访问互斥资源时间</a:t>
            </a:r>
          </a:p>
        </p:txBody>
      </p:sp>
      <p:sp>
        <p:nvSpPr>
          <p:cNvPr id="94" name="箭头: 下 93">
            <a:extLst>
              <a:ext uri="{FF2B5EF4-FFF2-40B4-BE49-F238E27FC236}">
                <a16:creationId xmlns:a16="http://schemas.microsoft.com/office/drawing/2014/main" id="{F1719058-E4F1-F1A3-46DA-288096FF7832}"/>
              </a:ext>
            </a:extLst>
          </p:cNvPr>
          <p:cNvSpPr/>
          <p:nvPr/>
        </p:nvSpPr>
        <p:spPr>
          <a:xfrm>
            <a:off x="4184685" y="5725260"/>
            <a:ext cx="242316" cy="377409"/>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7C2AC395-0DE4-9672-0E8C-E68F90DE6169}"/>
              </a:ext>
            </a:extLst>
          </p:cNvPr>
          <p:cNvSpPr/>
          <p:nvPr/>
        </p:nvSpPr>
        <p:spPr>
          <a:xfrm>
            <a:off x="3374363" y="6112519"/>
            <a:ext cx="1828801" cy="36932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远程高优先级任务访问互斥资源时间</a:t>
            </a:r>
          </a:p>
        </p:txBody>
      </p:sp>
      <p:sp>
        <p:nvSpPr>
          <p:cNvPr id="99" name="箭头: 下 98">
            <a:extLst>
              <a:ext uri="{FF2B5EF4-FFF2-40B4-BE49-F238E27FC236}">
                <a16:creationId xmlns:a16="http://schemas.microsoft.com/office/drawing/2014/main" id="{C3B4ED6A-EC72-6058-0D3B-15E1C6723E04}"/>
              </a:ext>
            </a:extLst>
          </p:cNvPr>
          <p:cNvSpPr/>
          <p:nvPr/>
        </p:nvSpPr>
        <p:spPr>
          <a:xfrm rot="16200000">
            <a:off x="5230376" y="4629736"/>
            <a:ext cx="175030" cy="229450"/>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箭头: 下 99">
            <a:extLst>
              <a:ext uri="{FF2B5EF4-FFF2-40B4-BE49-F238E27FC236}">
                <a16:creationId xmlns:a16="http://schemas.microsoft.com/office/drawing/2014/main" id="{52A8DDF0-FD56-4B8D-8D79-5943C5022602}"/>
              </a:ext>
            </a:extLst>
          </p:cNvPr>
          <p:cNvSpPr/>
          <p:nvPr/>
        </p:nvSpPr>
        <p:spPr>
          <a:xfrm rot="16200000">
            <a:off x="5230374" y="5400800"/>
            <a:ext cx="175030" cy="229450"/>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箭头: 下 100">
            <a:extLst>
              <a:ext uri="{FF2B5EF4-FFF2-40B4-BE49-F238E27FC236}">
                <a16:creationId xmlns:a16="http://schemas.microsoft.com/office/drawing/2014/main" id="{B0C09570-F6EC-6FF3-A6E9-7F2EB333945B}"/>
              </a:ext>
            </a:extLst>
          </p:cNvPr>
          <p:cNvSpPr/>
          <p:nvPr/>
        </p:nvSpPr>
        <p:spPr>
          <a:xfrm rot="16200000">
            <a:off x="5230374" y="6171863"/>
            <a:ext cx="175030" cy="229450"/>
          </a:xfrm>
          <a:prstGeom prst="down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1EA5C624-2C1C-A714-7961-038340FF1767}"/>
              </a:ext>
            </a:extLst>
          </p:cNvPr>
          <p:cNvSpPr/>
          <p:nvPr/>
        </p:nvSpPr>
        <p:spPr>
          <a:xfrm>
            <a:off x="5432614" y="4410635"/>
            <a:ext cx="823188" cy="207121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holistic approach</a:t>
            </a:r>
          </a:p>
          <a:p>
            <a:pPr algn="ctr"/>
            <a:r>
              <a:rPr lang="zh-CN" altLang="en-US" sz="1100" dirty="0">
                <a:solidFill>
                  <a:schemeClr val="tx1"/>
                </a:solidFill>
              </a:rPr>
              <a:t>限制阻塞</a:t>
            </a:r>
          </a:p>
          <a:p>
            <a:pPr algn="ctr"/>
            <a:r>
              <a:rPr lang="zh-CN" altLang="en-US" sz="1100" dirty="0">
                <a:solidFill>
                  <a:schemeClr val="tx1"/>
                </a:solidFill>
              </a:rPr>
              <a:t>时间</a:t>
            </a:r>
          </a:p>
        </p:txBody>
      </p:sp>
      <p:sp>
        <p:nvSpPr>
          <p:cNvPr id="103" name="箭头: 直角上 102">
            <a:extLst>
              <a:ext uri="{FF2B5EF4-FFF2-40B4-BE49-F238E27FC236}">
                <a16:creationId xmlns:a16="http://schemas.microsoft.com/office/drawing/2014/main" id="{1E66C97F-F723-3330-E543-82173C10CFA3}"/>
              </a:ext>
            </a:extLst>
          </p:cNvPr>
          <p:cNvSpPr/>
          <p:nvPr/>
        </p:nvSpPr>
        <p:spPr>
          <a:xfrm rot="16200000">
            <a:off x="5296326" y="3806488"/>
            <a:ext cx="510988" cy="697305"/>
          </a:xfrm>
          <a:prstGeom prst="bentUp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箭头: 下 103">
            <a:extLst>
              <a:ext uri="{FF2B5EF4-FFF2-40B4-BE49-F238E27FC236}">
                <a16:creationId xmlns:a16="http://schemas.microsoft.com/office/drawing/2014/main" id="{F9EBCA5A-EED2-06F6-889F-49BD2A3B78CB}"/>
              </a:ext>
            </a:extLst>
          </p:cNvPr>
          <p:cNvSpPr/>
          <p:nvPr/>
        </p:nvSpPr>
        <p:spPr>
          <a:xfrm>
            <a:off x="8299485" y="3439743"/>
            <a:ext cx="242316" cy="377409"/>
          </a:xfrm>
          <a:prstGeom prst="downArrow">
            <a:avLst/>
          </a:prstGeom>
          <a:solidFill>
            <a:srgbClr val="FFC1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71400A38-C96B-E23C-F442-BC0A01A4752E}"/>
              </a:ext>
            </a:extLst>
          </p:cNvPr>
          <p:cNvSpPr/>
          <p:nvPr/>
        </p:nvSpPr>
        <p:spPr>
          <a:xfrm>
            <a:off x="7489163" y="3827002"/>
            <a:ext cx="1828801" cy="369329"/>
          </a:xfrm>
          <a:prstGeom prst="rect">
            <a:avLst/>
          </a:prstGeom>
          <a:solidFill>
            <a:srgbClr val="FFC1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rPr>
              <a:t>到达阻塞时间</a:t>
            </a:r>
          </a:p>
        </p:txBody>
      </p:sp>
      <p:sp>
        <p:nvSpPr>
          <p:cNvPr id="106" name="箭头: 下 105">
            <a:extLst>
              <a:ext uri="{FF2B5EF4-FFF2-40B4-BE49-F238E27FC236}">
                <a16:creationId xmlns:a16="http://schemas.microsoft.com/office/drawing/2014/main" id="{EE555B68-DEE8-464B-B335-F9E2933FF60B}"/>
              </a:ext>
            </a:extLst>
          </p:cNvPr>
          <p:cNvSpPr/>
          <p:nvPr/>
        </p:nvSpPr>
        <p:spPr>
          <a:xfrm>
            <a:off x="8310268" y="4206181"/>
            <a:ext cx="242316" cy="377409"/>
          </a:xfrm>
          <a:prstGeom prst="downArrow">
            <a:avLst/>
          </a:prstGeom>
          <a:solidFill>
            <a:srgbClr val="FFC1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17B4D4A3-D1F8-FFC1-8066-F5F0ED3CAF56}"/>
              </a:ext>
            </a:extLst>
          </p:cNvPr>
          <p:cNvSpPr/>
          <p:nvPr/>
        </p:nvSpPr>
        <p:spPr>
          <a:xfrm>
            <a:off x="7499946" y="4593440"/>
            <a:ext cx="1828801" cy="369329"/>
          </a:xfrm>
          <a:prstGeom prst="rect">
            <a:avLst/>
          </a:prstGeom>
          <a:solidFill>
            <a:srgbClr val="FFC1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本地资源阻塞时间</a:t>
            </a:r>
          </a:p>
        </p:txBody>
      </p:sp>
      <p:sp>
        <p:nvSpPr>
          <p:cNvPr id="108" name="箭头: 下 107">
            <a:extLst>
              <a:ext uri="{FF2B5EF4-FFF2-40B4-BE49-F238E27FC236}">
                <a16:creationId xmlns:a16="http://schemas.microsoft.com/office/drawing/2014/main" id="{101EF224-F408-3323-EF28-C09366B672B2}"/>
              </a:ext>
            </a:extLst>
          </p:cNvPr>
          <p:cNvSpPr/>
          <p:nvPr/>
        </p:nvSpPr>
        <p:spPr>
          <a:xfrm>
            <a:off x="8310268" y="4968672"/>
            <a:ext cx="242316" cy="377409"/>
          </a:xfrm>
          <a:prstGeom prst="downArrow">
            <a:avLst/>
          </a:prstGeom>
          <a:solidFill>
            <a:srgbClr val="FFC1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C3797D7B-B23C-857B-24EB-E2961BC029FD}"/>
              </a:ext>
            </a:extLst>
          </p:cNvPr>
          <p:cNvSpPr/>
          <p:nvPr/>
        </p:nvSpPr>
        <p:spPr>
          <a:xfrm>
            <a:off x="7499946" y="5355931"/>
            <a:ext cx="1828801" cy="369329"/>
          </a:xfrm>
          <a:prstGeom prst="rect">
            <a:avLst/>
          </a:prstGeom>
          <a:solidFill>
            <a:srgbClr val="FFC1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全局资源阻塞时间</a:t>
            </a:r>
          </a:p>
        </p:txBody>
      </p:sp>
      <p:sp>
        <p:nvSpPr>
          <p:cNvPr id="110" name="箭头: 下 109">
            <a:extLst>
              <a:ext uri="{FF2B5EF4-FFF2-40B4-BE49-F238E27FC236}">
                <a16:creationId xmlns:a16="http://schemas.microsoft.com/office/drawing/2014/main" id="{2042BAB0-B9CB-266C-22BD-0BEFF5A00B87}"/>
              </a:ext>
            </a:extLst>
          </p:cNvPr>
          <p:cNvSpPr/>
          <p:nvPr/>
        </p:nvSpPr>
        <p:spPr>
          <a:xfrm>
            <a:off x="8310268" y="5725260"/>
            <a:ext cx="242316" cy="377409"/>
          </a:xfrm>
          <a:prstGeom prst="downArrow">
            <a:avLst/>
          </a:prstGeom>
          <a:solidFill>
            <a:srgbClr val="FFC1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0DF0B90E-EF78-B1AB-E8F6-ADA27D622D45}"/>
              </a:ext>
            </a:extLst>
          </p:cNvPr>
          <p:cNvSpPr/>
          <p:nvPr/>
        </p:nvSpPr>
        <p:spPr>
          <a:xfrm>
            <a:off x="7499946" y="6112519"/>
            <a:ext cx="1828801" cy="369329"/>
          </a:xfrm>
          <a:prstGeom prst="rect">
            <a:avLst/>
          </a:prstGeom>
          <a:solidFill>
            <a:srgbClr val="FFC1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底层操作系统中的最大非抢占区间</a:t>
            </a:r>
          </a:p>
        </p:txBody>
      </p:sp>
      <p:sp>
        <p:nvSpPr>
          <p:cNvPr id="114" name="矩形 113">
            <a:extLst>
              <a:ext uri="{FF2B5EF4-FFF2-40B4-BE49-F238E27FC236}">
                <a16:creationId xmlns:a16="http://schemas.microsoft.com/office/drawing/2014/main" id="{D2ABD489-6968-9DBC-1C1A-9EAE8C8ED12B}"/>
              </a:ext>
            </a:extLst>
          </p:cNvPr>
          <p:cNvSpPr/>
          <p:nvPr/>
        </p:nvSpPr>
        <p:spPr>
          <a:xfrm>
            <a:off x="7243661" y="4746147"/>
            <a:ext cx="267576" cy="74039"/>
          </a:xfrm>
          <a:prstGeom prst="rect">
            <a:avLst/>
          </a:prstGeom>
          <a:solidFill>
            <a:srgbClr val="FFC1C1"/>
          </a:solidFill>
          <a:ln>
            <a:solidFill>
              <a:srgbClr val="FFC1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3E553167-30CE-9410-BBA2-21276895766A}"/>
              </a:ext>
            </a:extLst>
          </p:cNvPr>
          <p:cNvSpPr/>
          <p:nvPr/>
        </p:nvSpPr>
        <p:spPr>
          <a:xfrm>
            <a:off x="7250779" y="5520243"/>
            <a:ext cx="249822" cy="76201"/>
          </a:xfrm>
          <a:prstGeom prst="rect">
            <a:avLst/>
          </a:prstGeom>
          <a:solidFill>
            <a:srgbClr val="FFC1C1"/>
          </a:solidFill>
          <a:ln>
            <a:solidFill>
              <a:srgbClr val="FFC1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7C5A34BE-3B87-93CF-CC44-451820EE257C}"/>
              </a:ext>
            </a:extLst>
          </p:cNvPr>
          <p:cNvSpPr/>
          <p:nvPr/>
        </p:nvSpPr>
        <p:spPr>
          <a:xfrm rot="5400000">
            <a:off x="6782026" y="5123653"/>
            <a:ext cx="862273" cy="96502"/>
          </a:xfrm>
          <a:prstGeom prst="rect">
            <a:avLst/>
          </a:prstGeom>
          <a:solidFill>
            <a:srgbClr val="FFC1C1"/>
          </a:solidFill>
          <a:ln>
            <a:solidFill>
              <a:srgbClr val="FFC1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文本框 116">
            <a:extLst>
              <a:ext uri="{FF2B5EF4-FFF2-40B4-BE49-F238E27FC236}">
                <a16:creationId xmlns:a16="http://schemas.microsoft.com/office/drawing/2014/main" id="{FD852379-F3FB-B539-AB49-7062EAC9F797}"/>
              </a:ext>
            </a:extLst>
          </p:cNvPr>
          <p:cNvSpPr txBox="1"/>
          <p:nvPr/>
        </p:nvSpPr>
        <p:spPr>
          <a:xfrm>
            <a:off x="7250779" y="5022095"/>
            <a:ext cx="300082" cy="369332"/>
          </a:xfrm>
          <a:prstGeom prst="rect">
            <a:avLst/>
          </a:prstGeom>
          <a:noFill/>
          <a:ln>
            <a:noFill/>
          </a:ln>
        </p:spPr>
        <p:txBody>
          <a:bodyPr wrap="none" rtlCol="0">
            <a:spAutoFit/>
          </a:bodyPr>
          <a:lstStyle/>
          <a:p>
            <a:r>
              <a:rPr lang="en-US" altLang="zh-CN" dirty="0"/>
              <a:t>+</a:t>
            </a:r>
            <a:endParaRPr lang="zh-CN" altLang="en-US" dirty="0"/>
          </a:p>
        </p:txBody>
      </p:sp>
      <p:sp>
        <p:nvSpPr>
          <p:cNvPr id="118" name="矩形 117">
            <a:extLst>
              <a:ext uri="{FF2B5EF4-FFF2-40B4-BE49-F238E27FC236}">
                <a16:creationId xmlns:a16="http://schemas.microsoft.com/office/drawing/2014/main" id="{570FDBDD-54CF-0263-76F9-DB54AD12DC34}"/>
              </a:ext>
            </a:extLst>
          </p:cNvPr>
          <p:cNvSpPr/>
          <p:nvPr/>
        </p:nvSpPr>
        <p:spPr>
          <a:xfrm>
            <a:off x="6893778" y="5135838"/>
            <a:ext cx="267576" cy="74039"/>
          </a:xfrm>
          <a:prstGeom prst="rect">
            <a:avLst/>
          </a:prstGeom>
          <a:solidFill>
            <a:srgbClr val="FFC1C1"/>
          </a:solidFill>
          <a:ln>
            <a:solidFill>
              <a:srgbClr val="FFC1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CCD74433-80BC-2078-8633-2E489281191E}"/>
              </a:ext>
            </a:extLst>
          </p:cNvPr>
          <p:cNvSpPr/>
          <p:nvPr/>
        </p:nvSpPr>
        <p:spPr>
          <a:xfrm>
            <a:off x="6893778" y="6261088"/>
            <a:ext cx="606168" cy="74039"/>
          </a:xfrm>
          <a:prstGeom prst="rect">
            <a:avLst/>
          </a:prstGeom>
          <a:solidFill>
            <a:srgbClr val="FFC1C1"/>
          </a:solidFill>
          <a:ln>
            <a:solidFill>
              <a:srgbClr val="FFC1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D60E32FA-D9CD-6A43-D503-0B1D57F9D2A3}"/>
              </a:ext>
            </a:extLst>
          </p:cNvPr>
          <p:cNvSpPr/>
          <p:nvPr/>
        </p:nvSpPr>
        <p:spPr>
          <a:xfrm rot="5400000">
            <a:off x="5688705" y="5115513"/>
            <a:ext cx="2367705" cy="71525"/>
          </a:xfrm>
          <a:prstGeom prst="rect">
            <a:avLst/>
          </a:prstGeom>
          <a:solidFill>
            <a:srgbClr val="FFC1C1"/>
          </a:solidFill>
          <a:ln>
            <a:solidFill>
              <a:srgbClr val="FFC1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箭头: 右 120">
            <a:extLst>
              <a:ext uri="{FF2B5EF4-FFF2-40B4-BE49-F238E27FC236}">
                <a16:creationId xmlns:a16="http://schemas.microsoft.com/office/drawing/2014/main" id="{FED50209-AAD1-8C28-7411-7E9B1AB6F4C5}"/>
              </a:ext>
            </a:extLst>
          </p:cNvPr>
          <p:cNvSpPr/>
          <p:nvPr/>
        </p:nvSpPr>
        <p:spPr>
          <a:xfrm>
            <a:off x="6829574" y="3893383"/>
            <a:ext cx="659589" cy="121628"/>
          </a:xfrm>
          <a:prstGeom prst="rightArrow">
            <a:avLst/>
          </a:prstGeom>
          <a:solidFill>
            <a:srgbClr val="FFC1C1"/>
          </a:solidFill>
          <a:ln>
            <a:solidFill>
              <a:srgbClr val="FFC1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id="{94E92AB7-3C07-4B6B-1506-1CF4EFCB7B89}"/>
              </a:ext>
            </a:extLst>
          </p:cNvPr>
          <p:cNvSpPr txBox="1"/>
          <p:nvPr/>
        </p:nvSpPr>
        <p:spPr>
          <a:xfrm>
            <a:off x="6310025" y="4944068"/>
            <a:ext cx="576889" cy="369332"/>
          </a:xfrm>
          <a:prstGeom prst="rect">
            <a:avLst/>
          </a:prstGeom>
          <a:noFill/>
        </p:spPr>
        <p:txBody>
          <a:bodyPr wrap="none" rtlCol="0">
            <a:spAutoFit/>
          </a:bodyPr>
          <a:lstStyle/>
          <a:p>
            <a:r>
              <a:rPr lang="en-US" altLang="zh-CN" dirty="0"/>
              <a:t>max</a:t>
            </a:r>
            <a:endParaRPr lang="zh-CN" altLang="en-US" dirty="0"/>
          </a:p>
        </p:txBody>
      </p:sp>
      <p:sp>
        <p:nvSpPr>
          <p:cNvPr id="123" name="箭头: 下 122">
            <a:extLst>
              <a:ext uri="{FF2B5EF4-FFF2-40B4-BE49-F238E27FC236}">
                <a16:creationId xmlns:a16="http://schemas.microsoft.com/office/drawing/2014/main" id="{5BEC5063-62BD-0A16-D235-0F0AAFD8FF1D}"/>
              </a:ext>
            </a:extLst>
          </p:cNvPr>
          <p:cNvSpPr/>
          <p:nvPr/>
        </p:nvSpPr>
        <p:spPr>
          <a:xfrm>
            <a:off x="10357573" y="3456584"/>
            <a:ext cx="242316" cy="377409"/>
          </a:xfrm>
          <a:prstGeom prst="down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id="{E7B72262-A918-8ECC-3DF3-3B964300E6BE}"/>
              </a:ext>
            </a:extLst>
          </p:cNvPr>
          <p:cNvSpPr/>
          <p:nvPr/>
        </p:nvSpPr>
        <p:spPr>
          <a:xfrm>
            <a:off x="9547251" y="3843843"/>
            <a:ext cx="1828801" cy="369329"/>
          </a:xfrm>
          <a:prstGeom prst="rect">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rPr>
              <a:t>被本地高优先级任务抢占时间</a:t>
            </a:r>
          </a:p>
        </p:txBody>
      </p:sp>
      <p:sp>
        <p:nvSpPr>
          <p:cNvPr id="125" name="箭头: 下 124">
            <a:extLst>
              <a:ext uri="{FF2B5EF4-FFF2-40B4-BE49-F238E27FC236}">
                <a16:creationId xmlns:a16="http://schemas.microsoft.com/office/drawing/2014/main" id="{C1A12826-5F73-C450-0456-6D2ACCE03F74}"/>
              </a:ext>
            </a:extLst>
          </p:cNvPr>
          <p:cNvSpPr/>
          <p:nvPr/>
        </p:nvSpPr>
        <p:spPr>
          <a:xfrm>
            <a:off x="10353064" y="4216040"/>
            <a:ext cx="242316" cy="377409"/>
          </a:xfrm>
          <a:prstGeom prst="downArrow">
            <a:avLst/>
          </a:prstGeom>
          <a:solidFill>
            <a:srgbClr val="B2B2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2BF4EDF3-240A-D069-6F11-52D268B129EC}"/>
              </a:ext>
            </a:extLst>
          </p:cNvPr>
          <p:cNvSpPr/>
          <p:nvPr/>
        </p:nvSpPr>
        <p:spPr>
          <a:xfrm>
            <a:off x="9542742" y="4603299"/>
            <a:ext cx="2012764" cy="377409"/>
          </a:xfrm>
          <a:prstGeom prst="rect">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任务运行时被高优先级抢占次数乘该高优先级任务响应时间</a:t>
            </a:r>
          </a:p>
        </p:txBody>
      </p:sp>
      <p:sp>
        <p:nvSpPr>
          <p:cNvPr id="127" name="矩形 126">
            <a:extLst>
              <a:ext uri="{FF2B5EF4-FFF2-40B4-BE49-F238E27FC236}">
                <a16:creationId xmlns:a16="http://schemas.microsoft.com/office/drawing/2014/main" id="{C15B57D5-85FF-14E1-55EC-02DE15D9CF6C}"/>
              </a:ext>
            </a:extLst>
          </p:cNvPr>
          <p:cNvSpPr/>
          <p:nvPr/>
        </p:nvSpPr>
        <p:spPr>
          <a:xfrm flipH="1">
            <a:off x="6095998" y="2293770"/>
            <a:ext cx="45719" cy="3240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箭头: 左右 128">
            <a:extLst>
              <a:ext uri="{FF2B5EF4-FFF2-40B4-BE49-F238E27FC236}">
                <a16:creationId xmlns:a16="http://schemas.microsoft.com/office/drawing/2014/main" id="{173C7621-3C9C-E7DB-B6BB-EEAFB8CE5972}"/>
              </a:ext>
            </a:extLst>
          </p:cNvPr>
          <p:cNvSpPr/>
          <p:nvPr/>
        </p:nvSpPr>
        <p:spPr>
          <a:xfrm>
            <a:off x="4576275" y="2193720"/>
            <a:ext cx="3107249" cy="127462"/>
          </a:xfrm>
          <a:prstGeom prst="lef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F4548C06-4956-A5C1-16F6-AA33251C8942}"/>
              </a:ext>
            </a:extLst>
          </p:cNvPr>
          <p:cNvSpPr/>
          <p:nvPr/>
        </p:nvSpPr>
        <p:spPr>
          <a:xfrm>
            <a:off x="1757980" y="1662264"/>
            <a:ext cx="2795280" cy="1061816"/>
          </a:xfrm>
          <a:prstGeom prst="rect">
            <a:avLst/>
          </a:prstGeom>
          <a:solidFill>
            <a:srgbClr val="1115C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该算法仅对未经检查的远程任务（即未分配优先</a:t>
            </a:r>
          </a:p>
          <a:p>
            <a:pPr algn="ctr"/>
            <a:r>
              <a:rPr lang="zh-CN" altLang="en-US" dirty="0"/>
              <a:t>级的任务）保持 </a:t>
            </a:r>
            <a:r>
              <a:rPr lang="en-US" altLang="zh-CN" dirty="0"/>
              <a:t>R = D </a:t>
            </a:r>
            <a:r>
              <a:rPr lang="zh-CN" altLang="en-US" dirty="0"/>
              <a:t>的假设</a:t>
            </a:r>
          </a:p>
        </p:txBody>
      </p:sp>
      <p:sp>
        <p:nvSpPr>
          <p:cNvPr id="131" name="矩形 130">
            <a:extLst>
              <a:ext uri="{FF2B5EF4-FFF2-40B4-BE49-F238E27FC236}">
                <a16:creationId xmlns:a16="http://schemas.microsoft.com/office/drawing/2014/main" id="{1728463E-0947-3172-1E70-E4D796FB542F}"/>
              </a:ext>
            </a:extLst>
          </p:cNvPr>
          <p:cNvSpPr/>
          <p:nvPr/>
        </p:nvSpPr>
        <p:spPr>
          <a:xfrm>
            <a:off x="7690258" y="1668797"/>
            <a:ext cx="2905122" cy="1147632"/>
          </a:xfrm>
          <a:prstGeom prst="rect">
            <a:avLst/>
          </a:prstGeom>
          <a:solidFill>
            <a:srgbClr val="1115C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给定任务的响应时间是通过迭代和交替计算该处理</a:t>
            </a:r>
            <a:r>
              <a:rPr lang="en-US" altLang="zh-CN" dirty="0"/>
              <a:t>器</a:t>
            </a:r>
            <a:r>
              <a:rPr lang="zh-CN" altLang="en-US" dirty="0"/>
              <a:t>中所有任务的响应时间来计算的</a:t>
            </a:r>
          </a:p>
        </p:txBody>
      </p:sp>
      <p:sp>
        <p:nvSpPr>
          <p:cNvPr id="132" name="文本框 131">
            <a:extLst>
              <a:ext uri="{FF2B5EF4-FFF2-40B4-BE49-F238E27FC236}">
                <a16:creationId xmlns:a16="http://schemas.microsoft.com/office/drawing/2014/main" id="{794DE233-A0E6-E695-B43D-B36F1341344C}"/>
              </a:ext>
            </a:extLst>
          </p:cNvPr>
          <p:cNvSpPr txBox="1"/>
          <p:nvPr/>
        </p:nvSpPr>
        <p:spPr>
          <a:xfrm>
            <a:off x="5103194" y="1029772"/>
            <a:ext cx="2031325" cy="369332"/>
          </a:xfrm>
          <a:prstGeom prst="rect">
            <a:avLst/>
          </a:prstGeom>
          <a:noFill/>
        </p:spPr>
        <p:txBody>
          <a:bodyPr wrap="none" rtlCol="0">
            <a:spAutoFit/>
          </a:bodyPr>
          <a:lstStyle/>
          <a:p>
            <a:r>
              <a:rPr lang="zh-CN" altLang="en-US" dirty="0"/>
              <a:t>消除响应时间依赖</a:t>
            </a:r>
          </a:p>
        </p:txBody>
      </p:sp>
      <p:cxnSp>
        <p:nvCxnSpPr>
          <p:cNvPr id="134" name="直接箭头连接符 133">
            <a:extLst>
              <a:ext uri="{FF2B5EF4-FFF2-40B4-BE49-F238E27FC236}">
                <a16:creationId xmlns:a16="http://schemas.microsoft.com/office/drawing/2014/main" id="{210EA5F4-3564-B81C-07FE-2213DE0251E4}"/>
              </a:ext>
            </a:extLst>
          </p:cNvPr>
          <p:cNvCxnSpPr>
            <a:cxnSpLocks/>
          </p:cNvCxnSpPr>
          <p:nvPr/>
        </p:nvCxnSpPr>
        <p:spPr>
          <a:xfrm flipH="1">
            <a:off x="4715435" y="1384798"/>
            <a:ext cx="550937" cy="360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44B05A8D-C7F6-8B3E-91E2-D284FD5DD9B6}"/>
              </a:ext>
            </a:extLst>
          </p:cNvPr>
          <p:cNvCxnSpPr>
            <a:cxnSpLocks/>
          </p:cNvCxnSpPr>
          <p:nvPr/>
        </p:nvCxnSpPr>
        <p:spPr>
          <a:xfrm>
            <a:off x="6925629" y="1384798"/>
            <a:ext cx="654326" cy="449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文本框 139">
            <a:extLst>
              <a:ext uri="{FF2B5EF4-FFF2-40B4-BE49-F238E27FC236}">
                <a16:creationId xmlns:a16="http://schemas.microsoft.com/office/drawing/2014/main" id="{3F06DCE4-4044-B788-3E5E-0EF20CEF7CBA}"/>
              </a:ext>
            </a:extLst>
          </p:cNvPr>
          <p:cNvSpPr txBox="1"/>
          <p:nvPr/>
        </p:nvSpPr>
        <p:spPr>
          <a:xfrm>
            <a:off x="4600299" y="1317085"/>
            <a:ext cx="677680" cy="276999"/>
          </a:xfrm>
          <a:prstGeom prst="rect">
            <a:avLst/>
          </a:prstGeom>
          <a:noFill/>
        </p:spPr>
        <p:txBody>
          <a:bodyPr wrap="square" rtlCol="0">
            <a:spAutoFit/>
          </a:bodyPr>
          <a:lstStyle/>
          <a:p>
            <a:r>
              <a:rPr lang="zh-CN" altLang="en-US" sz="1200" dirty="0"/>
              <a:t>全局</a:t>
            </a:r>
          </a:p>
        </p:txBody>
      </p:sp>
      <p:sp>
        <p:nvSpPr>
          <p:cNvPr id="141" name="文本框 140">
            <a:extLst>
              <a:ext uri="{FF2B5EF4-FFF2-40B4-BE49-F238E27FC236}">
                <a16:creationId xmlns:a16="http://schemas.microsoft.com/office/drawing/2014/main" id="{DDC7F344-2EC1-F240-C5AE-91AB83B2FCF0}"/>
              </a:ext>
            </a:extLst>
          </p:cNvPr>
          <p:cNvSpPr txBox="1"/>
          <p:nvPr/>
        </p:nvSpPr>
        <p:spPr>
          <a:xfrm>
            <a:off x="7212021" y="1333116"/>
            <a:ext cx="677680" cy="276999"/>
          </a:xfrm>
          <a:prstGeom prst="rect">
            <a:avLst/>
          </a:prstGeom>
          <a:noFill/>
        </p:spPr>
        <p:txBody>
          <a:bodyPr wrap="square" rtlCol="0">
            <a:spAutoFit/>
          </a:bodyPr>
          <a:lstStyle/>
          <a:p>
            <a:r>
              <a:rPr lang="zh-CN" altLang="en-US" sz="1200" dirty="0"/>
              <a:t>本地</a:t>
            </a:r>
          </a:p>
        </p:txBody>
      </p:sp>
      <p:sp>
        <p:nvSpPr>
          <p:cNvPr id="142" name="文本框 141">
            <a:extLst>
              <a:ext uri="{FF2B5EF4-FFF2-40B4-BE49-F238E27FC236}">
                <a16:creationId xmlns:a16="http://schemas.microsoft.com/office/drawing/2014/main" id="{3E4206E1-2C33-CB10-A1B4-9142DFB5BB99}"/>
              </a:ext>
            </a:extLst>
          </p:cNvPr>
          <p:cNvSpPr txBox="1"/>
          <p:nvPr/>
        </p:nvSpPr>
        <p:spPr>
          <a:xfrm>
            <a:off x="7579955" y="805143"/>
            <a:ext cx="4702441" cy="369332"/>
          </a:xfrm>
          <a:prstGeom prst="rect">
            <a:avLst/>
          </a:prstGeom>
          <a:noFill/>
        </p:spPr>
        <p:txBody>
          <a:bodyPr wrap="none" rtlCol="0">
            <a:spAutoFit/>
          </a:bodyPr>
          <a:lstStyle/>
          <a:p>
            <a:r>
              <a:rPr lang="zh-CN" altLang="en-US" dirty="0">
                <a:solidFill>
                  <a:srgbClr val="FF0000"/>
                </a:solidFill>
              </a:rPr>
              <a:t>改善了响应时间</a:t>
            </a:r>
            <a:r>
              <a:rPr lang="en-US" altLang="zh-CN" dirty="0">
                <a:solidFill>
                  <a:srgbClr val="FF0000"/>
                </a:solidFill>
              </a:rPr>
              <a:t>=deadline</a:t>
            </a:r>
            <a:r>
              <a:rPr lang="zh-CN" altLang="en-US" dirty="0">
                <a:solidFill>
                  <a:srgbClr val="FF0000"/>
                </a:solidFill>
              </a:rPr>
              <a:t>造成的</a:t>
            </a:r>
            <a:r>
              <a:rPr lang="en-US" altLang="zh-CN" dirty="0">
                <a:solidFill>
                  <a:srgbClr val="FF0000"/>
                </a:solidFill>
              </a:rPr>
              <a:t>pessimism</a:t>
            </a:r>
            <a:r>
              <a:rPr lang="zh-CN" altLang="en-US" dirty="0">
                <a:solidFill>
                  <a:srgbClr val="FF0000"/>
                </a:solidFill>
              </a:rPr>
              <a:t>！</a:t>
            </a:r>
          </a:p>
        </p:txBody>
      </p:sp>
      <p:pic>
        <p:nvPicPr>
          <p:cNvPr id="65" name="图片 64">
            <a:extLst>
              <a:ext uri="{FF2B5EF4-FFF2-40B4-BE49-F238E27FC236}">
                <a16:creationId xmlns:a16="http://schemas.microsoft.com/office/drawing/2014/main" id="{84D63201-B4EA-4D3E-BFCA-0AF0773E7A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grpSp>
        <p:nvGrpSpPr>
          <p:cNvPr id="72" name="组合 71">
            <a:extLst>
              <a:ext uri="{FF2B5EF4-FFF2-40B4-BE49-F238E27FC236}">
                <a16:creationId xmlns:a16="http://schemas.microsoft.com/office/drawing/2014/main" id="{2349A414-978F-4FE4-B1D7-A5590BE3333F}"/>
              </a:ext>
            </a:extLst>
          </p:cNvPr>
          <p:cNvGrpSpPr/>
          <p:nvPr/>
        </p:nvGrpSpPr>
        <p:grpSpPr>
          <a:xfrm>
            <a:off x="-254000" y="201683"/>
            <a:ext cx="898070" cy="521970"/>
            <a:chOff x="-254000" y="201683"/>
            <a:chExt cx="898070" cy="521970"/>
          </a:xfrm>
        </p:grpSpPr>
        <p:sp>
          <p:nvSpPr>
            <p:cNvPr id="73" name="圆角矩形 4">
              <a:extLst>
                <a:ext uri="{FF2B5EF4-FFF2-40B4-BE49-F238E27FC236}">
                  <a16:creationId xmlns:a16="http://schemas.microsoft.com/office/drawing/2014/main" id="{A97D560E-541F-4A23-B5E6-5A4B06039ACC}"/>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a:extLst>
                <a:ext uri="{FF2B5EF4-FFF2-40B4-BE49-F238E27FC236}">
                  <a16:creationId xmlns:a16="http://schemas.microsoft.com/office/drawing/2014/main" id="{16E1D6E7-004B-4F97-B96D-FC78591DAC04}"/>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p>
          </p:txBody>
        </p:sp>
      </p:grpSp>
      <p:sp>
        <p:nvSpPr>
          <p:cNvPr id="75" name="文本框 74">
            <a:extLst>
              <a:ext uri="{FF2B5EF4-FFF2-40B4-BE49-F238E27FC236}">
                <a16:creationId xmlns:a16="http://schemas.microsoft.com/office/drawing/2014/main" id="{30C97E38-79EB-46FE-8167-E3E2A3F595EF}"/>
              </a:ext>
            </a:extLst>
          </p:cNvPr>
          <p:cNvSpPr txBox="1"/>
          <p:nvPr/>
        </p:nvSpPr>
        <p:spPr>
          <a:xfrm>
            <a:off x="913498" y="114831"/>
            <a:ext cx="2236502"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p:txBody>
      </p:sp>
      <p:grpSp>
        <p:nvGrpSpPr>
          <p:cNvPr id="78" name="组合 77">
            <a:extLst>
              <a:ext uri="{FF2B5EF4-FFF2-40B4-BE49-F238E27FC236}">
                <a16:creationId xmlns:a16="http://schemas.microsoft.com/office/drawing/2014/main" id="{50FC43F9-A70E-47AB-88E7-1DB7BF21934F}"/>
              </a:ext>
            </a:extLst>
          </p:cNvPr>
          <p:cNvGrpSpPr/>
          <p:nvPr/>
        </p:nvGrpSpPr>
        <p:grpSpPr>
          <a:xfrm>
            <a:off x="3454400" y="217805"/>
            <a:ext cx="7911465" cy="439420"/>
            <a:chOff x="2584397" y="217491"/>
            <a:chExt cx="10096500" cy="439541"/>
          </a:xfrm>
        </p:grpSpPr>
        <p:sp>
          <p:nvSpPr>
            <p:cNvPr id="80" name="圆角矩形 3">
              <a:extLst>
                <a:ext uri="{FF2B5EF4-FFF2-40B4-BE49-F238E27FC236}">
                  <a16:creationId xmlns:a16="http://schemas.microsoft.com/office/drawing/2014/main" id="{C2A27B43-5556-4D36-A65C-FCF877F3C61B}"/>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7">
              <a:extLst>
                <a:ext uri="{FF2B5EF4-FFF2-40B4-BE49-F238E27FC236}">
                  <a16:creationId xmlns:a16="http://schemas.microsoft.com/office/drawing/2014/main" id="{8CCCF86B-5B14-437F-B7F0-9CBD9B5A4FAB}"/>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6694D6B6-8D10-40F0-86E0-BA75BC9AB114}"/>
                </a:ext>
              </a:extLst>
            </p:cNvPr>
            <p:cNvSpPr/>
            <p:nvPr/>
          </p:nvSpPr>
          <p:spPr>
            <a:xfrm>
              <a:off x="3616547" y="239783"/>
              <a:ext cx="184722" cy="276995"/>
            </a:xfrm>
            <a:prstGeom prst="rect">
              <a:avLst/>
            </a:prstGeom>
          </p:spPr>
          <p:txBody>
            <a:bodyPr wrap="square" lIns="91436" tIns="45718" rIns="91436" bIns="45718">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pic>
        <p:nvPicPr>
          <p:cNvPr id="88" name="图片 87">
            <a:extLst>
              <a:ext uri="{FF2B5EF4-FFF2-40B4-BE49-F238E27FC236}">
                <a16:creationId xmlns:a16="http://schemas.microsoft.com/office/drawing/2014/main" id="{1089E7D7-407F-43C3-8C99-2469437585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9418571" y="176254"/>
            <a:ext cx="1264639" cy="444778"/>
          </a:xfrm>
          <a:prstGeom prst="rect">
            <a:avLst/>
          </a:prstGeom>
        </p:spPr>
      </p:pic>
      <p:sp>
        <p:nvSpPr>
          <p:cNvPr id="96" name="文本框 95">
            <a:extLst>
              <a:ext uri="{FF2B5EF4-FFF2-40B4-BE49-F238E27FC236}">
                <a16:creationId xmlns:a16="http://schemas.microsoft.com/office/drawing/2014/main" id="{2612D47A-3959-44C7-A008-8A2FDCF22AA2}"/>
              </a:ext>
            </a:extLst>
          </p:cNvPr>
          <p:cNvSpPr txBox="1"/>
          <p:nvPr/>
        </p:nvSpPr>
        <p:spPr>
          <a:xfrm>
            <a:off x="2031749" y="197168"/>
            <a:ext cx="6469692"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DESIGN &amp; IMPLEMENTATION</a:t>
            </a:r>
          </a:p>
        </p:txBody>
      </p:sp>
      <p:sp>
        <p:nvSpPr>
          <p:cNvPr id="97" name="文本框 96">
            <a:extLst>
              <a:ext uri="{FF2B5EF4-FFF2-40B4-BE49-F238E27FC236}">
                <a16:creationId xmlns:a16="http://schemas.microsoft.com/office/drawing/2014/main" id="{0B63509B-1451-4979-98EF-53960C68ABE2}"/>
              </a:ext>
            </a:extLst>
          </p:cNvPr>
          <p:cNvSpPr txBox="1"/>
          <p:nvPr/>
        </p:nvSpPr>
        <p:spPr>
          <a:xfrm>
            <a:off x="53380" y="6189437"/>
            <a:ext cx="4733751" cy="369332"/>
          </a:xfrm>
          <a:prstGeom prst="rect">
            <a:avLst/>
          </a:prstGeom>
          <a:noFill/>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面向资源的优先级排序算法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1" name="矩形 10"/>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6805"/>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5</a:t>
              </a:r>
            </a:p>
          </p:txBody>
        </p:sp>
      </p:grpSp>
      <p:sp>
        <p:nvSpPr>
          <p:cNvPr id="15" name="文本框 14"/>
          <p:cNvSpPr txBox="1"/>
          <p:nvPr/>
        </p:nvSpPr>
        <p:spPr>
          <a:xfrm>
            <a:off x="2950335" y="2781038"/>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项目测试</a:t>
            </a:r>
          </a:p>
        </p:txBody>
      </p:sp>
      <p:sp>
        <p:nvSpPr>
          <p:cNvPr id="16" name="矩形 15"/>
          <p:cNvSpPr/>
          <p:nvPr/>
        </p:nvSpPr>
        <p:spPr>
          <a:xfrm>
            <a:off x="2950335" y="3651303"/>
            <a:ext cx="2186295" cy="369328"/>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PROJECT TESTING</a:t>
            </a: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pic>
        <p:nvPicPr>
          <p:cNvPr id="12" name="图片 3">
            <a:extLst>
              <a:ext uri="{FF2B5EF4-FFF2-40B4-BE49-F238E27FC236}">
                <a16:creationId xmlns:a16="http://schemas.microsoft.com/office/drawing/2014/main" id="{FC209DF1-5B97-4B8A-963E-B25C49F221A3}"/>
              </a:ext>
            </a:extLst>
          </p:cNvPr>
          <p:cNvPicPr>
            <a:picLocks noChangeAspect="1"/>
          </p:cNvPicPr>
          <p:nvPr/>
        </p:nvPicPr>
        <p:blipFill>
          <a:blip r:embed="rId5"/>
          <a:stretch>
            <a:fillRect/>
          </a:stretch>
        </p:blipFill>
        <p:spPr>
          <a:xfrm>
            <a:off x="7122834" y="248084"/>
            <a:ext cx="2311094" cy="5101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1970"/>
            <a:chOff x="-254000" y="201683"/>
            <a:chExt cx="898070" cy="52197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65706" y="201683"/>
              <a:ext cx="467694"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微软雅黑" panose="020B0503020204020204" pitchFamily="34" charset="-122"/>
                  <a:ea typeface="微软雅黑" panose="020B0503020204020204" pitchFamily="34" charset="-122"/>
                </a:rPr>
                <a:t>0</a:t>
              </a:r>
              <a:endPar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prstClr val="black">
                    <a:lumMod val="65000"/>
                    <a:lumOff val="35000"/>
                  </a:prstClr>
                </a:solidFill>
                <a:latin typeface="微软雅黑" panose="020B0503020204020204" pitchFamily="34" charset="-122"/>
                <a:ea typeface="微软雅黑" panose="020B0503020204020204" pitchFamily="34" charset="-122"/>
              </a:rPr>
              <a:t>队伍介绍</a:t>
            </a:r>
            <a:endParaRPr kumimoji="0" lang="zh-CN" altLang="en-US" sz="3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799"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2689628" y="243297"/>
              <a:ext cx="1001983" cy="276995"/>
            </a:xfrm>
            <a:prstGeom prst="rect">
              <a:avLst/>
            </a:prstGeom>
            <a:noFill/>
          </p:spPr>
          <p:txBody>
            <a:bodyPr wrap="none" lIns="91436" tIns="45718" rIns="91436" bIns="45718">
              <a:spAutoFit/>
            </a:bodyPr>
            <a:lstStyle/>
            <a:p>
              <a:pPr algn="ctr"/>
              <a:r>
                <a:rPr lang="en-US" altLang="zh-CN" sz="1200" dirty="0">
                  <a:solidFill>
                    <a:prstClr val="white"/>
                  </a:solidFill>
                  <a:latin typeface="微软雅黑" panose="020B0503020204020204" pitchFamily="34" charset="-122"/>
                  <a:ea typeface="微软雅黑" panose="020B0503020204020204" pitchFamily="34" charset="-122"/>
                  <a:sym typeface="+mn-ea"/>
                </a:rPr>
                <a:t>ABOUT US</a:t>
              </a:r>
              <a:endParaRPr lang="en-US" altLang="zh-CN" sz="1200" noProof="0" dirty="0">
                <a:ln>
                  <a:noFill/>
                </a:ln>
                <a:solidFill>
                  <a:prstClr val="white"/>
                </a:solidFill>
                <a:effectLst/>
                <a:uLnTx/>
                <a:uFillTx/>
                <a:latin typeface="微软雅黑" panose="020B0503020204020204" pitchFamily="34" charset="-122"/>
                <a:ea typeface="微软雅黑" panose="020B0503020204020204" pitchFamily="34" charset="-122"/>
                <a:sym typeface="+mn-ea"/>
              </a:endParaRPr>
            </a:p>
          </p:txBody>
        </p:sp>
      </p:grp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16" name="TextBox 15">
            <a:extLst>
              <a:ext uri="{FF2B5EF4-FFF2-40B4-BE49-F238E27FC236}">
                <a16:creationId xmlns:a16="http://schemas.microsoft.com/office/drawing/2014/main" id="{8850462D-076C-4B78-89CF-9747900B7F06}"/>
              </a:ext>
            </a:extLst>
          </p:cNvPr>
          <p:cNvSpPr txBox="1"/>
          <p:nvPr/>
        </p:nvSpPr>
        <p:spPr>
          <a:xfrm>
            <a:off x="309570" y="1276393"/>
            <a:ext cx="11115717" cy="3970318"/>
          </a:xfrm>
          <a:prstGeom prst="rect">
            <a:avLst/>
          </a:prstGeom>
          <a:noFill/>
        </p:spPr>
        <p:txBody>
          <a:bodyPr wrap="square">
            <a:spAutoFit/>
          </a:bodyPr>
          <a:lstStyle/>
          <a:p>
            <a:r>
              <a:rPr lang="zh-CN" altLang="en-US" b="1" dirty="0"/>
              <a:t>项目指导老师简介：</a:t>
            </a:r>
            <a:endParaRPr lang="en-US" altLang="zh-CN" b="1" dirty="0"/>
          </a:p>
          <a:p>
            <a:endParaRPr lang="en-US" altLang="zh-CN" dirty="0"/>
          </a:p>
          <a:p>
            <a:r>
              <a:rPr lang="zh-CN" altLang="en-US" b="1" dirty="0"/>
              <a:t>刘冬华</a:t>
            </a:r>
            <a:r>
              <a:rPr lang="zh-CN" altLang="en-US" dirty="0"/>
              <a:t>，国科环宇实时</a:t>
            </a:r>
            <a:r>
              <a:rPr lang="en-US" altLang="zh-CN" dirty="0"/>
              <a:t>Linux</a:t>
            </a:r>
            <a:r>
              <a:rPr lang="zh-CN" altLang="en-US" dirty="0"/>
              <a:t>系统领域专家，有多年</a:t>
            </a:r>
            <a:r>
              <a:rPr lang="en-US" altLang="zh-CN" dirty="0"/>
              <a:t>Linux</a:t>
            </a:r>
            <a:r>
              <a:rPr lang="zh-CN" altLang="en-US" dirty="0"/>
              <a:t>内核开发工作经验，参与开发实时系统望获</a:t>
            </a:r>
            <a:r>
              <a:rPr lang="en-US" altLang="zh-CN" dirty="0"/>
              <a:t>OS</a:t>
            </a:r>
            <a:r>
              <a:rPr lang="zh-CN" altLang="en-US" dirty="0"/>
              <a:t>。</a:t>
            </a:r>
            <a:endParaRPr lang="en-US" altLang="zh-CN" dirty="0"/>
          </a:p>
          <a:p>
            <a:endParaRPr lang="en-US" altLang="zh-CN" dirty="0"/>
          </a:p>
          <a:p>
            <a:endParaRPr lang="en-US" altLang="zh-CN" dirty="0"/>
          </a:p>
          <a:p>
            <a:r>
              <a:rPr lang="zh-CN" altLang="en-US" b="1" dirty="0"/>
              <a:t>校内指导老师简介：</a:t>
            </a:r>
            <a:endParaRPr lang="en-US" altLang="zh-CN" b="1" dirty="0"/>
          </a:p>
          <a:p>
            <a:endParaRPr lang="en-US" altLang="zh-CN" dirty="0"/>
          </a:p>
          <a:p>
            <a:r>
              <a:rPr lang="zh-CN" altLang="en-US" b="1" dirty="0"/>
              <a:t>赵帅</a:t>
            </a:r>
            <a:r>
              <a:rPr lang="zh-CN" altLang="en-US" dirty="0"/>
              <a:t>，硕士生导师，“百人计划”引进副教授。主要从事实时系统、操作系统领域的理论与应用研究，旨在围绕操作系统，为上层应用提供高性能、硬实时的计算与通讯保障，专注于复杂实时系统设计与分析、系统资源共享与管理、硬软件协同设计与寻优等具体方向。 个人主页</a:t>
            </a:r>
            <a:r>
              <a:rPr lang="en-US" altLang="zh-CN" dirty="0">
                <a:solidFill>
                  <a:srgbClr val="0070C0"/>
                </a:solidFill>
              </a:rPr>
              <a:t>https://cse.sysu.edu.cn/content/6598</a:t>
            </a:r>
          </a:p>
          <a:p>
            <a:endParaRPr lang="en-US" altLang="zh-CN" dirty="0"/>
          </a:p>
          <a:p>
            <a:r>
              <a:rPr lang="zh-CN" altLang="en-US" b="1" dirty="0"/>
              <a:t>黎卫兵</a:t>
            </a:r>
            <a:r>
              <a:rPr lang="zh-CN" altLang="en-US" dirty="0"/>
              <a:t>，副教授，中山大学“百人计划”引进人才，从事医疗机器人、工业机器人、模块机器人（机器人方向涉及优化控制、视觉伺服、人机交互、自适应控制与学习、样机研制等）；神经网络（类脑计算、数值算法、深度学习）；运筹学与控制论相关方向的研究工作。 个人主页</a:t>
            </a:r>
            <a:r>
              <a:rPr lang="en-US" altLang="zh-CN" dirty="0">
                <a:solidFill>
                  <a:srgbClr val="0070C0"/>
                </a:solidFill>
              </a:rPr>
              <a:t>https://cse.sysu.edu.cn/content/5721</a:t>
            </a:r>
            <a:endParaRPr lang="zh-CN" altLang="en-US" dirty="0">
              <a:solidFill>
                <a:srgbClr val="0070C0"/>
              </a:solidFill>
            </a:endParaRPr>
          </a:p>
        </p:txBody>
      </p:sp>
    </p:spTree>
    <p:extLst>
      <p:ext uri="{BB962C8B-B14F-4D97-AF65-F5344CB8AC3E}">
        <p14:creationId xmlns:p14="http://schemas.microsoft.com/office/powerpoint/2010/main" val="4085039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C44BCD07-C97F-8767-CBE9-9481A7D4857F}"/>
              </a:ext>
            </a:extLst>
          </p:cNvPr>
          <p:cNvSpPr txBox="1"/>
          <p:nvPr/>
        </p:nvSpPr>
        <p:spPr>
          <a:xfrm>
            <a:off x="299553" y="799835"/>
            <a:ext cx="6899148" cy="738664"/>
          </a:xfrm>
          <a:prstGeom prst="rect">
            <a:avLst/>
          </a:prstGeom>
          <a:noFill/>
        </p:spPr>
        <p:txBody>
          <a:bodyPr wrap="square">
            <a:spAutoFit/>
          </a:bodyPr>
          <a:lstStyle/>
          <a:p>
            <a:r>
              <a:rPr lang="zh-CN" altLang="en-US" sz="1400" dirty="0"/>
              <a:t>考虑阻塞的任务分配机制 </a:t>
            </a:r>
            <a:r>
              <a:rPr lang="en-US" altLang="zh-CN" sz="1400" dirty="0"/>
              <a:t>RAF </a:t>
            </a:r>
            <a:r>
              <a:rPr lang="zh-CN" altLang="en-US" sz="1400" dirty="0"/>
              <a:t>只是调度</a:t>
            </a:r>
            <a:r>
              <a:rPr lang="en-US" altLang="zh-CN" sz="1400" dirty="0"/>
              <a:t>器</a:t>
            </a:r>
            <a:r>
              <a:rPr lang="zh-CN" altLang="en-US" sz="1400" dirty="0"/>
              <a:t>的一个模块。由于是模块测试，我们使用</a:t>
            </a:r>
          </a:p>
          <a:p>
            <a:r>
              <a:rPr lang="zh-CN" altLang="en-US" sz="1400" dirty="0"/>
              <a:t>的是单元测试的方法。因此本实验是仿真实验，在本地进行测试。实验设置与基于ILP 的分析工作类似，涵盖了大部分的系统配置。</a:t>
            </a:r>
          </a:p>
        </p:txBody>
      </p:sp>
      <p:sp>
        <p:nvSpPr>
          <p:cNvPr id="50" name="矩形 49">
            <a:extLst>
              <a:ext uri="{FF2B5EF4-FFF2-40B4-BE49-F238E27FC236}">
                <a16:creationId xmlns:a16="http://schemas.microsoft.com/office/drawing/2014/main" id="{5A884CCB-2E8F-63F3-04C8-337EE0023501}"/>
              </a:ext>
            </a:extLst>
          </p:cNvPr>
          <p:cNvSpPr/>
          <p:nvPr/>
        </p:nvSpPr>
        <p:spPr>
          <a:xfrm>
            <a:off x="786384" y="1680656"/>
            <a:ext cx="4379976" cy="265360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确定处理器数量</a:t>
            </a:r>
            <a:r>
              <a:rPr lang="en-US" altLang="zh-CN" sz="1400" dirty="0"/>
              <a:t>m</a:t>
            </a:r>
          </a:p>
          <a:p>
            <a:pPr algn="ctr"/>
            <a:r>
              <a:rPr lang="zh-CN" altLang="en-US" sz="1400" dirty="0"/>
              <a:t>确定任务数量</a:t>
            </a:r>
            <a:r>
              <a:rPr lang="en-US" altLang="zh-CN" sz="1400" dirty="0"/>
              <a:t>n</a:t>
            </a:r>
          </a:p>
          <a:p>
            <a:pPr algn="ctr"/>
            <a:r>
              <a:rPr lang="zh-CN" altLang="en-US" sz="1400" dirty="0"/>
              <a:t>采用</a:t>
            </a:r>
            <a:r>
              <a:rPr lang="en-US" altLang="zh-CN" sz="1400" dirty="0"/>
              <a:t>DMPO</a:t>
            </a:r>
            <a:r>
              <a:rPr lang="zh-CN" altLang="en-US" sz="1400" dirty="0"/>
              <a:t>生成任务优先级</a:t>
            </a:r>
          </a:p>
          <a:p>
            <a:pPr algn="ctr"/>
            <a:r>
              <a:rPr lang="zh-CN" altLang="en-US" sz="1400" dirty="0"/>
              <a:t>任务周期为</a:t>
            </a:r>
            <a:r>
              <a:rPr lang="en-US" altLang="zh-CN" sz="1400" dirty="0"/>
              <a:t>[1ms, 1000ms]</a:t>
            </a:r>
            <a:r>
              <a:rPr lang="zh-CN" altLang="en-US" sz="1400" dirty="0"/>
              <a:t>间的呈对数均匀分布随机数</a:t>
            </a:r>
            <a:endParaRPr lang="en-US" altLang="zh-CN" sz="1400" dirty="0"/>
          </a:p>
          <a:p>
            <a:pPr algn="ctr"/>
            <a:r>
              <a:rPr lang="en-US" altLang="zh-CN" sz="1400" dirty="0"/>
              <a:t> deadline=period</a:t>
            </a:r>
          </a:p>
          <a:p>
            <a:pPr algn="ctr"/>
            <a:r>
              <a:rPr lang="en-US" altLang="zh-CN" sz="1400" dirty="0"/>
              <a:t> </a:t>
            </a:r>
            <a:r>
              <a:rPr lang="en-US" altLang="zh-CN" sz="1400" dirty="0" err="1"/>
              <a:t>UUniFast</a:t>
            </a:r>
            <a:r>
              <a:rPr lang="en-US" altLang="zh-CN" sz="1400" dirty="0"/>
              <a:t>-Discard </a:t>
            </a:r>
            <a:r>
              <a:rPr lang="zh-CN" altLang="en-US" sz="1400" dirty="0"/>
              <a:t>算法计算每个任务的利用率</a:t>
            </a:r>
            <a:endParaRPr lang="en-US" altLang="zh-CN" sz="1400" dirty="0"/>
          </a:p>
          <a:p>
            <a:pPr algn="ctr"/>
            <a:r>
              <a:rPr lang="zh-CN" altLang="en-US" sz="1400" dirty="0"/>
              <a:t>通过利用率得到任务总计算时间</a:t>
            </a:r>
            <a:endParaRPr lang="en-US" altLang="zh-CN" sz="1400" dirty="0"/>
          </a:p>
          <a:p>
            <a:pPr algn="ctr"/>
            <a:r>
              <a:rPr lang="zh-CN" altLang="en-US" sz="1400" dirty="0"/>
              <a:t>每个系统中的任务共享 </a:t>
            </a:r>
            <a:r>
              <a:rPr lang="en-US" altLang="zh-CN" sz="1400" dirty="0"/>
              <a:t>m </a:t>
            </a:r>
            <a:r>
              <a:rPr lang="zh-CN" altLang="en-US" sz="1400" dirty="0"/>
              <a:t>个资源</a:t>
            </a:r>
            <a:endParaRPr lang="en-US" altLang="zh-CN" sz="1400" dirty="0"/>
          </a:p>
          <a:p>
            <a:pPr algn="ctr"/>
            <a:r>
              <a:rPr lang="zh-CN" altLang="en-US" sz="1400" dirty="0"/>
              <a:t>临界区长度 </a:t>
            </a:r>
            <a:r>
              <a:rPr lang="en-US" altLang="zh-CN" sz="1400" dirty="0"/>
              <a:t>L </a:t>
            </a:r>
            <a:r>
              <a:rPr lang="zh-CN" altLang="en-US" sz="1400" dirty="0"/>
              <a:t>在</a:t>
            </a:r>
            <a:r>
              <a:rPr lang="en-US" altLang="zh-CN" sz="1400" dirty="0"/>
              <a:t>[1µs,75µs]</a:t>
            </a:r>
            <a:r>
              <a:rPr lang="zh-CN" altLang="en-US" sz="1400" dirty="0"/>
              <a:t>之间</a:t>
            </a:r>
            <a:endParaRPr lang="en-US" altLang="zh-CN" sz="1400" dirty="0"/>
          </a:p>
          <a:p>
            <a:pPr algn="ctr"/>
            <a:r>
              <a:rPr lang="zh-CN" altLang="en-US" sz="1400" dirty="0"/>
              <a:t>系统中可以访问资源的任务数为⌊</a:t>
            </a:r>
            <a:r>
              <a:rPr lang="en-US" altLang="zh-CN" sz="1400" dirty="0"/>
              <a:t>κ · n⌋</a:t>
            </a:r>
          </a:p>
          <a:p>
            <a:pPr algn="ctr"/>
            <a:r>
              <a:rPr lang="zh-CN" altLang="en-US" sz="1400" dirty="0"/>
              <a:t>任务将向</a:t>
            </a:r>
            <a:r>
              <a:rPr lang="en-US" altLang="zh-CN" sz="1400" dirty="0"/>
              <a:t>[1,m]</a:t>
            </a:r>
            <a:r>
              <a:rPr lang="zh-CN" altLang="en-US" sz="1400" dirty="0"/>
              <a:t>个资源发出请求</a:t>
            </a:r>
            <a:endParaRPr lang="en-US" altLang="zh-CN" sz="1400" dirty="0"/>
          </a:p>
          <a:p>
            <a:pPr algn="ctr"/>
            <a:r>
              <a:rPr lang="zh-CN" altLang="en-US" sz="1400" dirty="0"/>
              <a:t>请求数量在</a:t>
            </a:r>
            <a:r>
              <a:rPr lang="en-US" altLang="zh-CN" sz="1400" dirty="0"/>
              <a:t>[1</a:t>
            </a:r>
            <a:r>
              <a:rPr lang="zh-CN" altLang="en-US" sz="1400" dirty="0"/>
              <a:t>，</a:t>
            </a:r>
            <a:r>
              <a:rPr lang="en-US" altLang="zh-CN" sz="1400" dirty="0"/>
              <a:t>N]</a:t>
            </a:r>
            <a:r>
              <a:rPr lang="zh-CN" altLang="en-US" sz="1400" dirty="0"/>
              <a:t>之间随机决定</a:t>
            </a:r>
          </a:p>
        </p:txBody>
      </p:sp>
      <p:sp>
        <p:nvSpPr>
          <p:cNvPr id="51" name="文本框 50">
            <a:extLst>
              <a:ext uri="{FF2B5EF4-FFF2-40B4-BE49-F238E27FC236}">
                <a16:creationId xmlns:a16="http://schemas.microsoft.com/office/drawing/2014/main" id="{6186232B-6956-051F-2B63-06073BD64831}"/>
              </a:ext>
            </a:extLst>
          </p:cNvPr>
          <p:cNvSpPr txBox="1"/>
          <p:nvPr/>
        </p:nvSpPr>
        <p:spPr>
          <a:xfrm>
            <a:off x="299553" y="2545791"/>
            <a:ext cx="415498" cy="923330"/>
          </a:xfrm>
          <a:prstGeom prst="rect">
            <a:avLst/>
          </a:prstGeom>
          <a:noFill/>
        </p:spPr>
        <p:txBody>
          <a:bodyPr wrap="none" rtlCol="0">
            <a:spAutoFit/>
          </a:bodyPr>
          <a:lstStyle/>
          <a:p>
            <a:r>
              <a:rPr lang="zh-CN" altLang="en-US" dirty="0"/>
              <a:t>生</a:t>
            </a:r>
            <a:endParaRPr lang="en-US" altLang="zh-CN" dirty="0"/>
          </a:p>
          <a:p>
            <a:r>
              <a:rPr lang="zh-CN" altLang="en-US" dirty="0"/>
              <a:t>成</a:t>
            </a:r>
            <a:endParaRPr lang="en-US" altLang="zh-CN" dirty="0"/>
          </a:p>
          <a:p>
            <a:r>
              <a:rPr lang="zh-CN" altLang="en-US" dirty="0"/>
              <a:t>器</a:t>
            </a:r>
          </a:p>
        </p:txBody>
      </p:sp>
      <p:sp>
        <p:nvSpPr>
          <p:cNvPr id="53" name="箭头: 右 52">
            <a:extLst>
              <a:ext uri="{FF2B5EF4-FFF2-40B4-BE49-F238E27FC236}">
                <a16:creationId xmlns:a16="http://schemas.microsoft.com/office/drawing/2014/main" id="{E452F8B1-F8D3-EBD8-A1F5-2EF960C32B72}"/>
              </a:ext>
            </a:extLst>
          </p:cNvPr>
          <p:cNvSpPr/>
          <p:nvPr/>
        </p:nvSpPr>
        <p:spPr>
          <a:xfrm>
            <a:off x="5166360" y="2889717"/>
            <a:ext cx="2459736" cy="484632"/>
          </a:xfrm>
          <a:prstGeom prst="right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760E3602-4C79-C61F-0684-004C735BBCF6}"/>
              </a:ext>
            </a:extLst>
          </p:cNvPr>
          <p:cNvSpPr/>
          <p:nvPr/>
        </p:nvSpPr>
        <p:spPr>
          <a:xfrm rot="10800000">
            <a:off x="5166360" y="2042871"/>
            <a:ext cx="2459736" cy="484632"/>
          </a:xfrm>
          <a:prstGeom prst="right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7656FAD3-764F-F417-D663-644988EE383F}"/>
              </a:ext>
            </a:extLst>
          </p:cNvPr>
          <p:cNvSpPr/>
          <p:nvPr/>
        </p:nvSpPr>
        <p:spPr>
          <a:xfrm>
            <a:off x="7626096" y="1618125"/>
            <a:ext cx="1929384" cy="175622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任务集是否有效？</a:t>
            </a:r>
          </a:p>
        </p:txBody>
      </p:sp>
      <p:sp>
        <p:nvSpPr>
          <p:cNvPr id="56" name="文本框 55">
            <a:extLst>
              <a:ext uri="{FF2B5EF4-FFF2-40B4-BE49-F238E27FC236}">
                <a16:creationId xmlns:a16="http://schemas.microsoft.com/office/drawing/2014/main" id="{D725DD3A-9CA3-EB5F-7D00-6001280DBF66}"/>
              </a:ext>
            </a:extLst>
          </p:cNvPr>
          <p:cNvSpPr txBox="1"/>
          <p:nvPr/>
        </p:nvSpPr>
        <p:spPr>
          <a:xfrm>
            <a:off x="5797296" y="3367231"/>
            <a:ext cx="1338828" cy="369332"/>
          </a:xfrm>
          <a:prstGeom prst="rect">
            <a:avLst/>
          </a:prstGeom>
          <a:noFill/>
        </p:spPr>
        <p:txBody>
          <a:bodyPr wrap="none" rtlCol="0">
            <a:spAutoFit/>
          </a:bodyPr>
          <a:lstStyle/>
          <a:p>
            <a:r>
              <a:rPr lang="zh-CN" altLang="en-US" dirty="0"/>
              <a:t>系统任务集</a:t>
            </a:r>
          </a:p>
        </p:txBody>
      </p:sp>
      <p:sp>
        <p:nvSpPr>
          <p:cNvPr id="57" name="文本框 56">
            <a:extLst>
              <a:ext uri="{FF2B5EF4-FFF2-40B4-BE49-F238E27FC236}">
                <a16:creationId xmlns:a16="http://schemas.microsoft.com/office/drawing/2014/main" id="{96FD6E25-C8D4-249E-6E63-02A6036E846F}"/>
              </a:ext>
            </a:extLst>
          </p:cNvPr>
          <p:cNvSpPr txBox="1"/>
          <p:nvPr/>
        </p:nvSpPr>
        <p:spPr>
          <a:xfrm>
            <a:off x="6096000" y="1755648"/>
            <a:ext cx="415498" cy="369332"/>
          </a:xfrm>
          <a:prstGeom prst="rect">
            <a:avLst/>
          </a:prstGeom>
          <a:noFill/>
        </p:spPr>
        <p:txBody>
          <a:bodyPr wrap="none" rtlCol="0">
            <a:spAutoFit/>
          </a:bodyPr>
          <a:lstStyle/>
          <a:p>
            <a:r>
              <a:rPr lang="zh-CN" altLang="en-US" dirty="0"/>
              <a:t>否</a:t>
            </a:r>
          </a:p>
        </p:txBody>
      </p:sp>
      <p:sp>
        <p:nvSpPr>
          <p:cNvPr id="58" name="箭头: 下 57">
            <a:extLst>
              <a:ext uri="{FF2B5EF4-FFF2-40B4-BE49-F238E27FC236}">
                <a16:creationId xmlns:a16="http://schemas.microsoft.com/office/drawing/2014/main" id="{4FF375EE-95AC-235C-F501-F947C31F63F3}"/>
              </a:ext>
            </a:extLst>
          </p:cNvPr>
          <p:cNvSpPr/>
          <p:nvPr/>
        </p:nvSpPr>
        <p:spPr>
          <a:xfrm>
            <a:off x="8348472" y="3374349"/>
            <a:ext cx="484632" cy="978408"/>
          </a:xfrm>
          <a:prstGeom prst="down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A631178F-911F-EF13-E1A0-CF7A84DFABE2}"/>
              </a:ext>
            </a:extLst>
          </p:cNvPr>
          <p:cNvSpPr txBox="1"/>
          <p:nvPr/>
        </p:nvSpPr>
        <p:spPr>
          <a:xfrm>
            <a:off x="8906256" y="3551897"/>
            <a:ext cx="415498" cy="369332"/>
          </a:xfrm>
          <a:prstGeom prst="rect">
            <a:avLst/>
          </a:prstGeom>
          <a:noFill/>
        </p:spPr>
        <p:txBody>
          <a:bodyPr wrap="none" rtlCol="0">
            <a:spAutoFit/>
          </a:bodyPr>
          <a:lstStyle/>
          <a:p>
            <a:r>
              <a:rPr lang="zh-CN" altLang="en-US" dirty="0"/>
              <a:t>是</a:t>
            </a:r>
          </a:p>
        </p:txBody>
      </p:sp>
      <p:sp>
        <p:nvSpPr>
          <p:cNvPr id="60" name="矩形 59">
            <a:extLst>
              <a:ext uri="{FF2B5EF4-FFF2-40B4-BE49-F238E27FC236}">
                <a16:creationId xmlns:a16="http://schemas.microsoft.com/office/drawing/2014/main" id="{DF0A0067-DEB8-0FAB-3B97-1AE3D80ACC00}"/>
              </a:ext>
            </a:extLst>
          </p:cNvPr>
          <p:cNvSpPr/>
          <p:nvPr/>
        </p:nvSpPr>
        <p:spPr>
          <a:xfrm>
            <a:off x="7626096" y="4361900"/>
            <a:ext cx="2130552" cy="1756224"/>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Any-Fit</a:t>
            </a:r>
            <a:r>
              <a:rPr lang="zh-CN" altLang="en-US" dirty="0"/>
              <a:t>方法</a:t>
            </a:r>
            <a:endParaRPr lang="en-US" altLang="zh-CN" dirty="0"/>
          </a:p>
          <a:p>
            <a:pPr algn="ctr"/>
            <a:r>
              <a:rPr lang="en-US" altLang="zh-CN" dirty="0"/>
              <a:t>SPA</a:t>
            </a:r>
            <a:r>
              <a:rPr lang="zh-CN" altLang="en-US" dirty="0"/>
              <a:t>方法</a:t>
            </a:r>
            <a:endParaRPr lang="en-US" altLang="zh-CN" dirty="0"/>
          </a:p>
          <a:p>
            <a:pPr algn="ctr"/>
            <a:r>
              <a:rPr lang="en-US" altLang="zh-CN" dirty="0"/>
              <a:t>RAF</a:t>
            </a:r>
            <a:r>
              <a:rPr lang="zh-CN" altLang="en-US" dirty="0"/>
              <a:t>方法</a:t>
            </a:r>
            <a:endParaRPr lang="en-US" altLang="zh-CN" dirty="0"/>
          </a:p>
        </p:txBody>
      </p:sp>
      <p:sp>
        <p:nvSpPr>
          <p:cNvPr id="61" name="文本框 60">
            <a:extLst>
              <a:ext uri="{FF2B5EF4-FFF2-40B4-BE49-F238E27FC236}">
                <a16:creationId xmlns:a16="http://schemas.microsoft.com/office/drawing/2014/main" id="{40884F63-38D7-1763-00BE-D55EBFCC65F1}"/>
              </a:ext>
            </a:extLst>
          </p:cNvPr>
          <p:cNvSpPr txBox="1"/>
          <p:nvPr/>
        </p:nvSpPr>
        <p:spPr>
          <a:xfrm>
            <a:off x="10014236" y="5055346"/>
            <a:ext cx="1107996" cy="369332"/>
          </a:xfrm>
          <a:prstGeom prst="rect">
            <a:avLst/>
          </a:prstGeom>
          <a:noFill/>
        </p:spPr>
        <p:txBody>
          <a:bodyPr wrap="none" rtlCol="0">
            <a:spAutoFit/>
          </a:bodyPr>
          <a:lstStyle/>
          <a:p>
            <a:r>
              <a:rPr lang="zh-CN" altLang="en-US" dirty="0"/>
              <a:t>执行单元</a:t>
            </a:r>
          </a:p>
        </p:txBody>
      </p:sp>
      <p:sp>
        <p:nvSpPr>
          <p:cNvPr id="62" name="文本框 61">
            <a:extLst>
              <a:ext uri="{FF2B5EF4-FFF2-40B4-BE49-F238E27FC236}">
                <a16:creationId xmlns:a16="http://schemas.microsoft.com/office/drawing/2014/main" id="{86B237C7-8686-9E46-4309-D2E7786F7C15}"/>
              </a:ext>
            </a:extLst>
          </p:cNvPr>
          <p:cNvSpPr txBox="1"/>
          <p:nvPr/>
        </p:nvSpPr>
        <p:spPr>
          <a:xfrm>
            <a:off x="9893808" y="2404872"/>
            <a:ext cx="646331" cy="369332"/>
          </a:xfrm>
          <a:prstGeom prst="rect">
            <a:avLst/>
          </a:prstGeom>
          <a:noFill/>
        </p:spPr>
        <p:txBody>
          <a:bodyPr wrap="none" rtlCol="0">
            <a:spAutoFit/>
          </a:bodyPr>
          <a:lstStyle/>
          <a:p>
            <a:r>
              <a:rPr lang="zh-CN" altLang="en-US" dirty="0"/>
              <a:t>判断</a:t>
            </a:r>
          </a:p>
        </p:txBody>
      </p:sp>
      <p:sp>
        <p:nvSpPr>
          <p:cNvPr id="63" name="箭头: 左 62">
            <a:extLst>
              <a:ext uri="{FF2B5EF4-FFF2-40B4-BE49-F238E27FC236}">
                <a16:creationId xmlns:a16="http://schemas.microsoft.com/office/drawing/2014/main" id="{5EC7EE36-F430-4098-823E-B8D5E5B5E618}"/>
              </a:ext>
            </a:extLst>
          </p:cNvPr>
          <p:cNvSpPr/>
          <p:nvPr/>
        </p:nvSpPr>
        <p:spPr>
          <a:xfrm>
            <a:off x="5166360" y="5055346"/>
            <a:ext cx="2459736" cy="484632"/>
          </a:xfrm>
          <a:prstGeom prst="left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1C4EA0B1-BCE6-0A56-1AA2-66F13F7C33B4}"/>
              </a:ext>
            </a:extLst>
          </p:cNvPr>
          <p:cNvSpPr txBox="1"/>
          <p:nvPr/>
        </p:nvSpPr>
        <p:spPr>
          <a:xfrm>
            <a:off x="5957500" y="5644385"/>
            <a:ext cx="1107996" cy="369332"/>
          </a:xfrm>
          <a:prstGeom prst="rect">
            <a:avLst/>
          </a:prstGeom>
          <a:noFill/>
        </p:spPr>
        <p:txBody>
          <a:bodyPr wrap="none" rtlCol="0">
            <a:spAutoFit/>
          </a:bodyPr>
          <a:lstStyle/>
          <a:p>
            <a:r>
              <a:rPr lang="zh-CN" altLang="en-US" dirty="0"/>
              <a:t>执行结果</a:t>
            </a:r>
          </a:p>
        </p:txBody>
      </p:sp>
      <p:sp>
        <p:nvSpPr>
          <p:cNvPr id="65" name="矩形 64">
            <a:extLst>
              <a:ext uri="{FF2B5EF4-FFF2-40B4-BE49-F238E27FC236}">
                <a16:creationId xmlns:a16="http://schemas.microsoft.com/office/drawing/2014/main" id="{BB504862-8347-C3EE-9BE2-4D740285B4BD}"/>
              </a:ext>
            </a:extLst>
          </p:cNvPr>
          <p:cNvSpPr/>
          <p:nvPr/>
        </p:nvSpPr>
        <p:spPr>
          <a:xfrm>
            <a:off x="3035808" y="5055346"/>
            <a:ext cx="2130552" cy="129059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统计执行结果</a:t>
            </a: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判断是否结束实验</a:t>
            </a:r>
          </a:p>
        </p:txBody>
      </p:sp>
      <p:sp>
        <p:nvSpPr>
          <p:cNvPr id="66" name="文本框 65">
            <a:extLst>
              <a:ext uri="{FF2B5EF4-FFF2-40B4-BE49-F238E27FC236}">
                <a16:creationId xmlns:a16="http://schemas.microsoft.com/office/drawing/2014/main" id="{60D934E8-5C08-0978-5953-E883A32FCDD1}"/>
              </a:ext>
            </a:extLst>
          </p:cNvPr>
          <p:cNvSpPr txBox="1"/>
          <p:nvPr/>
        </p:nvSpPr>
        <p:spPr>
          <a:xfrm>
            <a:off x="3721608" y="6428232"/>
            <a:ext cx="1107996" cy="369332"/>
          </a:xfrm>
          <a:prstGeom prst="rect">
            <a:avLst/>
          </a:prstGeom>
          <a:noFill/>
        </p:spPr>
        <p:txBody>
          <a:bodyPr wrap="none" rtlCol="0">
            <a:spAutoFit/>
          </a:bodyPr>
          <a:lstStyle/>
          <a:p>
            <a:r>
              <a:rPr lang="zh-CN" altLang="en-US" dirty="0"/>
              <a:t>统计单元</a:t>
            </a:r>
          </a:p>
        </p:txBody>
      </p:sp>
      <p:sp>
        <p:nvSpPr>
          <p:cNvPr id="69" name="箭头: 圆角右 68">
            <a:extLst>
              <a:ext uri="{FF2B5EF4-FFF2-40B4-BE49-F238E27FC236}">
                <a16:creationId xmlns:a16="http://schemas.microsoft.com/office/drawing/2014/main" id="{8D7DDF77-1D81-0971-B0B5-4B125610679C}"/>
              </a:ext>
            </a:extLst>
          </p:cNvPr>
          <p:cNvSpPr/>
          <p:nvPr/>
        </p:nvSpPr>
        <p:spPr>
          <a:xfrm rot="16200000">
            <a:off x="1905881" y="4522563"/>
            <a:ext cx="1290590" cy="969264"/>
          </a:xfrm>
          <a:prstGeom prst="bentArrow">
            <a:avLst>
              <a:gd name="adj1" fmla="val 25000"/>
              <a:gd name="adj2" fmla="val 22170"/>
              <a:gd name="adj3" fmla="val 25000"/>
              <a:gd name="adj4" fmla="val 43750"/>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文本框 69">
            <a:extLst>
              <a:ext uri="{FF2B5EF4-FFF2-40B4-BE49-F238E27FC236}">
                <a16:creationId xmlns:a16="http://schemas.microsoft.com/office/drawing/2014/main" id="{EEC68009-4FD8-22F0-B783-5DF1FAF02B70}"/>
              </a:ext>
            </a:extLst>
          </p:cNvPr>
          <p:cNvSpPr txBox="1"/>
          <p:nvPr/>
        </p:nvSpPr>
        <p:spPr>
          <a:xfrm>
            <a:off x="1702493" y="4860250"/>
            <a:ext cx="415498" cy="369332"/>
          </a:xfrm>
          <a:prstGeom prst="rect">
            <a:avLst/>
          </a:prstGeom>
          <a:noFill/>
        </p:spPr>
        <p:txBody>
          <a:bodyPr wrap="none" rtlCol="0">
            <a:spAutoFit/>
          </a:bodyPr>
          <a:lstStyle/>
          <a:p>
            <a:r>
              <a:rPr lang="zh-CN" altLang="en-US" dirty="0"/>
              <a:t>否</a:t>
            </a:r>
          </a:p>
        </p:txBody>
      </p:sp>
      <p:sp>
        <p:nvSpPr>
          <p:cNvPr id="71" name="箭头: 左 70">
            <a:extLst>
              <a:ext uri="{FF2B5EF4-FFF2-40B4-BE49-F238E27FC236}">
                <a16:creationId xmlns:a16="http://schemas.microsoft.com/office/drawing/2014/main" id="{EDF0A38C-CF44-6B85-F189-6FF8870F299A}"/>
              </a:ext>
            </a:extLst>
          </p:cNvPr>
          <p:cNvSpPr/>
          <p:nvPr/>
        </p:nvSpPr>
        <p:spPr>
          <a:xfrm>
            <a:off x="1702493" y="5815849"/>
            <a:ext cx="1333314" cy="484632"/>
          </a:xfrm>
          <a:prstGeom prst="left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305C3613-3489-40A9-E477-641B9FF23A3E}"/>
              </a:ext>
            </a:extLst>
          </p:cNvPr>
          <p:cNvSpPr txBox="1"/>
          <p:nvPr/>
        </p:nvSpPr>
        <p:spPr>
          <a:xfrm>
            <a:off x="2244668" y="6216134"/>
            <a:ext cx="415498" cy="369332"/>
          </a:xfrm>
          <a:prstGeom prst="rect">
            <a:avLst/>
          </a:prstGeom>
          <a:noFill/>
        </p:spPr>
        <p:txBody>
          <a:bodyPr wrap="none" rtlCol="0">
            <a:spAutoFit/>
          </a:bodyPr>
          <a:lstStyle/>
          <a:p>
            <a:r>
              <a:rPr lang="zh-CN" altLang="en-US" dirty="0"/>
              <a:t>是</a:t>
            </a:r>
          </a:p>
        </p:txBody>
      </p:sp>
      <p:sp>
        <p:nvSpPr>
          <p:cNvPr id="73" name="文本框 72">
            <a:extLst>
              <a:ext uri="{FF2B5EF4-FFF2-40B4-BE49-F238E27FC236}">
                <a16:creationId xmlns:a16="http://schemas.microsoft.com/office/drawing/2014/main" id="{BD03E196-530E-E10B-3352-B839390C0021}"/>
              </a:ext>
            </a:extLst>
          </p:cNvPr>
          <p:cNvSpPr txBox="1"/>
          <p:nvPr/>
        </p:nvSpPr>
        <p:spPr>
          <a:xfrm>
            <a:off x="629228" y="5913373"/>
            <a:ext cx="1107996" cy="369332"/>
          </a:xfrm>
          <a:prstGeom prst="rect">
            <a:avLst/>
          </a:prstGeom>
          <a:noFill/>
        </p:spPr>
        <p:txBody>
          <a:bodyPr wrap="none" rtlCol="0">
            <a:spAutoFit/>
          </a:bodyPr>
          <a:lstStyle/>
          <a:p>
            <a:r>
              <a:rPr lang="zh-CN" altLang="en-US" dirty="0"/>
              <a:t>输出结果</a:t>
            </a:r>
          </a:p>
        </p:txBody>
      </p:sp>
      <p:grpSp>
        <p:nvGrpSpPr>
          <p:cNvPr id="33" name="组合 32">
            <a:extLst>
              <a:ext uri="{FF2B5EF4-FFF2-40B4-BE49-F238E27FC236}">
                <a16:creationId xmlns:a16="http://schemas.microsoft.com/office/drawing/2014/main" id="{EB67844C-B7BA-445C-8AC1-173DCAC9A028}"/>
              </a:ext>
            </a:extLst>
          </p:cNvPr>
          <p:cNvGrpSpPr/>
          <p:nvPr/>
        </p:nvGrpSpPr>
        <p:grpSpPr>
          <a:xfrm>
            <a:off x="-254000" y="163976"/>
            <a:ext cx="898070" cy="521970"/>
            <a:chOff x="-254000" y="201683"/>
            <a:chExt cx="898070" cy="521970"/>
          </a:xfrm>
        </p:grpSpPr>
        <p:sp>
          <p:nvSpPr>
            <p:cNvPr id="34" name="圆角矩形 4">
              <a:extLst>
                <a:ext uri="{FF2B5EF4-FFF2-40B4-BE49-F238E27FC236}">
                  <a16:creationId xmlns:a16="http://schemas.microsoft.com/office/drawing/2014/main" id="{6031FF96-272D-483E-8AD0-F88F225665D6}"/>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EAB93382-0388-4702-A583-06124FFEDC69}"/>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p>
          </p:txBody>
        </p:sp>
      </p:grpSp>
      <p:sp>
        <p:nvSpPr>
          <p:cNvPr id="36" name="文本框 35">
            <a:extLst>
              <a:ext uri="{FF2B5EF4-FFF2-40B4-BE49-F238E27FC236}">
                <a16:creationId xmlns:a16="http://schemas.microsoft.com/office/drawing/2014/main" id="{CD675A99-780E-4869-85E4-CDFBCCC97531}"/>
              </a:ext>
            </a:extLst>
          </p:cNvPr>
          <p:cNvSpPr txBox="1"/>
          <p:nvPr/>
        </p:nvSpPr>
        <p:spPr>
          <a:xfrm>
            <a:off x="701167" y="144940"/>
            <a:ext cx="1826133"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sym typeface="+mn-ea"/>
              </a:rPr>
              <a:t>项目测试</a:t>
            </a:r>
          </a:p>
        </p:txBody>
      </p:sp>
      <p:grpSp>
        <p:nvGrpSpPr>
          <p:cNvPr id="37" name="组合 36">
            <a:extLst>
              <a:ext uri="{FF2B5EF4-FFF2-40B4-BE49-F238E27FC236}">
                <a16:creationId xmlns:a16="http://schemas.microsoft.com/office/drawing/2014/main" id="{6AA8294F-01BE-47C1-A684-CFF30B84134E}"/>
              </a:ext>
            </a:extLst>
          </p:cNvPr>
          <p:cNvGrpSpPr/>
          <p:nvPr/>
        </p:nvGrpSpPr>
        <p:grpSpPr>
          <a:xfrm>
            <a:off x="2584397" y="217491"/>
            <a:ext cx="10096500" cy="439541"/>
            <a:chOff x="2584397" y="217491"/>
            <a:chExt cx="10096500" cy="439541"/>
          </a:xfrm>
        </p:grpSpPr>
        <p:sp>
          <p:nvSpPr>
            <p:cNvPr id="38" name="圆角矩形 3">
              <a:extLst>
                <a:ext uri="{FF2B5EF4-FFF2-40B4-BE49-F238E27FC236}">
                  <a16:creationId xmlns:a16="http://schemas.microsoft.com/office/drawing/2014/main" id="{AB27CA9C-9448-45A0-B26D-6BD4B51B2BD9}"/>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7">
              <a:extLst>
                <a:ext uri="{FF2B5EF4-FFF2-40B4-BE49-F238E27FC236}">
                  <a16:creationId xmlns:a16="http://schemas.microsoft.com/office/drawing/2014/main" id="{FEF6A2F0-F128-453E-AAB1-D8F63A8FBD38}"/>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 name="图片 39">
            <a:extLst>
              <a:ext uri="{FF2B5EF4-FFF2-40B4-BE49-F238E27FC236}">
                <a16:creationId xmlns:a16="http://schemas.microsoft.com/office/drawing/2014/main" id="{2A78DD33-7551-490B-8C17-F1E9BE3C0F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1" name="矩形 40">
            <a:extLst>
              <a:ext uri="{FF2B5EF4-FFF2-40B4-BE49-F238E27FC236}">
                <a16:creationId xmlns:a16="http://schemas.microsoft.com/office/drawing/2014/main" id="{1A101C9B-6C38-4CA1-8D8B-8C0D756BC810}"/>
              </a:ext>
            </a:extLst>
          </p:cNvPr>
          <p:cNvSpPr/>
          <p:nvPr/>
        </p:nvSpPr>
        <p:spPr>
          <a:xfrm>
            <a:off x="2597097" y="260145"/>
            <a:ext cx="1517459"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TESTING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07DD47AE-B688-437A-8415-2E0652A2A2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pic>
        <p:nvPicPr>
          <p:cNvPr id="5" name="图片 4">
            <a:extLst>
              <a:ext uri="{FF2B5EF4-FFF2-40B4-BE49-F238E27FC236}">
                <a16:creationId xmlns:a16="http://schemas.microsoft.com/office/drawing/2014/main" id="{3E95EF86-1C04-4C99-8DC2-96117A9BB3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6507" y="1973735"/>
            <a:ext cx="3168723" cy="1979604"/>
          </a:xfrm>
          <a:prstGeom prst="rect">
            <a:avLst/>
          </a:prstGeom>
        </p:spPr>
      </p:pic>
      <p:pic>
        <p:nvPicPr>
          <p:cNvPr id="9" name="图片 8">
            <a:extLst>
              <a:ext uri="{FF2B5EF4-FFF2-40B4-BE49-F238E27FC236}">
                <a16:creationId xmlns:a16="http://schemas.microsoft.com/office/drawing/2014/main" id="{27777051-7085-48B5-8AC2-693135F84D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7706" y="4439989"/>
            <a:ext cx="3160821" cy="1981753"/>
          </a:xfrm>
          <a:prstGeom prst="rect">
            <a:avLst/>
          </a:prstGeom>
        </p:spPr>
      </p:pic>
      <p:pic>
        <p:nvPicPr>
          <p:cNvPr id="31" name="图片 30">
            <a:extLst>
              <a:ext uri="{FF2B5EF4-FFF2-40B4-BE49-F238E27FC236}">
                <a16:creationId xmlns:a16="http://schemas.microsoft.com/office/drawing/2014/main" id="{B73E797F-C0D8-43AF-9A7D-08FB67BC65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53275" y="1978033"/>
            <a:ext cx="3172674" cy="1975306"/>
          </a:xfrm>
          <a:prstGeom prst="rect">
            <a:avLst/>
          </a:prstGeom>
        </p:spPr>
      </p:pic>
      <p:pic>
        <p:nvPicPr>
          <p:cNvPr id="33" name="图片 32">
            <a:extLst>
              <a:ext uri="{FF2B5EF4-FFF2-40B4-BE49-F238E27FC236}">
                <a16:creationId xmlns:a16="http://schemas.microsoft.com/office/drawing/2014/main" id="{9A4C39C4-6EC0-446E-8A88-3FE1FD2BA0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3275" y="4457027"/>
            <a:ext cx="3174649" cy="2005397"/>
          </a:xfrm>
          <a:prstGeom prst="rect">
            <a:avLst/>
          </a:prstGeom>
        </p:spPr>
      </p:pic>
      <p:sp>
        <p:nvSpPr>
          <p:cNvPr id="35" name="文本框 34">
            <a:extLst>
              <a:ext uri="{FF2B5EF4-FFF2-40B4-BE49-F238E27FC236}">
                <a16:creationId xmlns:a16="http://schemas.microsoft.com/office/drawing/2014/main" id="{AEEB4FF6-5ADD-4A4F-99AE-DA3CF253099A}"/>
              </a:ext>
            </a:extLst>
          </p:cNvPr>
          <p:cNvSpPr txBox="1"/>
          <p:nvPr/>
        </p:nvSpPr>
        <p:spPr>
          <a:xfrm>
            <a:off x="5304223" y="3971725"/>
            <a:ext cx="3090720" cy="461665"/>
          </a:xfrm>
          <a:prstGeom prst="rect">
            <a:avLst/>
          </a:prstGeom>
          <a:noFill/>
        </p:spPr>
        <p:txBody>
          <a:bodyPr wrap="square">
            <a:spAutoFit/>
          </a:bodyPr>
          <a:lstStyle/>
          <a:p>
            <a:r>
              <a:rPr lang="en-US" altLang="zh-CN" sz="1200" dirty="0">
                <a:solidFill>
                  <a:srgbClr val="000000"/>
                </a:solidFill>
                <a:effectLst/>
                <a:latin typeface="微软雅黑" panose="020B0503020204020204" pitchFamily="34" charset="-122"/>
                <a:ea typeface="微软雅黑" panose="020B0503020204020204" pitchFamily="34" charset="-122"/>
              </a:rPr>
              <a:t>MSRP</a:t>
            </a:r>
            <a:r>
              <a:rPr lang="zh-CN" altLang="en-US" sz="1200" dirty="0">
                <a:solidFill>
                  <a:srgbClr val="000000"/>
                </a:solidFill>
                <a:latin typeface="微软雅黑" panose="020B0503020204020204" pitchFamily="34" charset="-122"/>
                <a:ea typeface="微软雅黑" panose="020B0503020204020204" pitchFamily="34" charset="-122"/>
              </a:rPr>
              <a:t>系统</a:t>
            </a:r>
            <a:r>
              <a:rPr lang="zh-CN" altLang="en-US" sz="1200" dirty="0">
                <a:solidFill>
                  <a:srgbClr val="000000"/>
                </a:solidFill>
                <a:effectLst/>
                <a:latin typeface="微软雅黑" panose="020B0503020204020204" pitchFamily="34" charset="-122"/>
                <a:ea typeface="微软雅黑" panose="020B0503020204020204" pitchFamily="34" charset="-122"/>
              </a:rPr>
              <a:t>可调度性测试结果 </a:t>
            </a:r>
            <a:r>
              <a:rPr lang="en-US" altLang="zh-CN" sz="1200" i="1" dirty="0">
                <a:solidFill>
                  <a:srgbClr val="000000"/>
                </a:solidFill>
                <a:effectLst/>
                <a:latin typeface="微软雅黑" panose="020B0503020204020204" pitchFamily="34" charset="-122"/>
                <a:ea typeface="微软雅黑" panose="020B0503020204020204" pitchFamily="34" charset="-122"/>
              </a:rPr>
              <a:t>m=12, N=24, L=[1μs,30μs]</a:t>
            </a:r>
            <a:endParaRPr lang="zh-CN" altLang="en-US" sz="12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75BCE99B-1E2F-400D-BB41-C806DC4F9481}"/>
              </a:ext>
            </a:extLst>
          </p:cNvPr>
          <p:cNvSpPr txBox="1"/>
          <p:nvPr/>
        </p:nvSpPr>
        <p:spPr>
          <a:xfrm>
            <a:off x="8645373" y="3973475"/>
            <a:ext cx="3180576" cy="461665"/>
          </a:xfrm>
          <a:prstGeom prst="rect">
            <a:avLst/>
          </a:prstGeom>
          <a:noFill/>
        </p:spPr>
        <p:txBody>
          <a:bodyPr wrap="square">
            <a:spAutoFit/>
          </a:bodyPr>
          <a:lstStyle/>
          <a:p>
            <a:r>
              <a:rPr lang="en-US" altLang="zh-CN" sz="1200" dirty="0">
                <a:solidFill>
                  <a:srgbClr val="000000"/>
                </a:solidFill>
                <a:latin typeface="微软雅黑" panose="020B0503020204020204" pitchFamily="34" charset="-122"/>
                <a:ea typeface="微软雅黑" panose="020B0503020204020204" pitchFamily="34" charset="-122"/>
              </a:rPr>
              <a:t>MSRP</a:t>
            </a:r>
            <a:r>
              <a:rPr lang="zh-CN" altLang="en-US" sz="1200" dirty="0">
                <a:solidFill>
                  <a:srgbClr val="000000"/>
                </a:solidFill>
                <a:latin typeface="微软雅黑" panose="020B0503020204020204" pitchFamily="34" charset="-122"/>
                <a:ea typeface="微软雅黑" panose="020B0503020204020204" pitchFamily="34" charset="-122"/>
              </a:rPr>
              <a:t>系统可调度性测试结果 </a:t>
            </a:r>
            <a:r>
              <a:rPr lang="pt-BR" altLang="zh-CN" sz="1200" dirty="0">
                <a:solidFill>
                  <a:srgbClr val="000000"/>
                </a:solidFill>
                <a:latin typeface="微软雅黑" panose="020B0503020204020204" pitchFamily="34" charset="-122"/>
                <a:ea typeface="微软雅黑" panose="020B0503020204020204" pitchFamily="34" charset="-122"/>
              </a:rPr>
              <a:t>n=6, m=12, L=[1μs,30μs]</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318C199E-ECB8-4350-8B74-442A8E4CDC16}"/>
              </a:ext>
            </a:extLst>
          </p:cNvPr>
          <p:cNvSpPr txBox="1"/>
          <p:nvPr/>
        </p:nvSpPr>
        <p:spPr>
          <a:xfrm>
            <a:off x="5304223" y="6419992"/>
            <a:ext cx="3172674" cy="461665"/>
          </a:xfrm>
          <a:prstGeom prst="rect">
            <a:avLst/>
          </a:prstGeom>
          <a:noFill/>
        </p:spPr>
        <p:txBody>
          <a:bodyPr wrap="square">
            <a:spAutoFit/>
          </a:bodyPr>
          <a:lstStyle/>
          <a:p>
            <a:r>
              <a:rPr lang="en-US" altLang="zh-CN" sz="1200" dirty="0">
                <a:solidFill>
                  <a:srgbClr val="000000"/>
                </a:solidFill>
                <a:latin typeface="微软雅黑" panose="020B0503020204020204" pitchFamily="34" charset="-122"/>
                <a:ea typeface="微软雅黑" panose="020B0503020204020204" pitchFamily="34" charset="-122"/>
              </a:rPr>
              <a:t>MSRP</a:t>
            </a:r>
            <a:r>
              <a:rPr lang="zh-CN" altLang="en-US" sz="1200" dirty="0">
                <a:solidFill>
                  <a:srgbClr val="000000"/>
                </a:solidFill>
                <a:latin typeface="微软雅黑" panose="020B0503020204020204" pitchFamily="34" charset="-122"/>
                <a:ea typeface="微软雅黑" panose="020B0503020204020204" pitchFamily="34" charset="-122"/>
              </a:rPr>
              <a:t>系统可调度性测试结果</a:t>
            </a:r>
            <a:r>
              <a:rPr lang="pt-BR" altLang="zh-CN" sz="1200" dirty="0">
                <a:solidFill>
                  <a:srgbClr val="000000"/>
                </a:solidFill>
                <a:latin typeface="微软雅黑" panose="020B0503020204020204" pitchFamily="34" charset="-122"/>
                <a:ea typeface="微软雅黑" panose="020B0503020204020204" pitchFamily="34" charset="-122"/>
              </a:rPr>
              <a:t>n=6, N=24, L=[1μs,30μs]</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36369E64-7129-43D2-A31E-E741C4CE70DA}"/>
              </a:ext>
            </a:extLst>
          </p:cNvPr>
          <p:cNvSpPr txBox="1"/>
          <p:nvPr/>
        </p:nvSpPr>
        <p:spPr>
          <a:xfrm>
            <a:off x="8724770" y="6421742"/>
            <a:ext cx="3172674" cy="461665"/>
          </a:xfrm>
          <a:prstGeom prst="rect">
            <a:avLst/>
          </a:prstGeom>
          <a:noFill/>
        </p:spPr>
        <p:txBody>
          <a:bodyPr wrap="square">
            <a:spAutoFit/>
          </a:bodyPr>
          <a:lstStyle/>
          <a:p>
            <a:r>
              <a:rPr lang="en-US" altLang="zh-CN" sz="1200" dirty="0">
                <a:solidFill>
                  <a:srgbClr val="000000"/>
                </a:solidFill>
                <a:latin typeface="微软雅黑" panose="020B0503020204020204" pitchFamily="34" charset="-122"/>
                <a:ea typeface="微软雅黑" panose="020B0503020204020204" pitchFamily="34" charset="-122"/>
              </a:rPr>
              <a:t>MSRP</a:t>
            </a:r>
            <a:r>
              <a:rPr lang="zh-CN" altLang="en-US" sz="1200" dirty="0">
                <a:solidFill>
                  <a:srgbClr val="000000"/>
                </a:solidFill>
                <a:latin typeface="微软雅黑" panose="020B0503020204020204" pitchFamily="34" charset="-122"/>
                <a:ea typeface="微软雅黑" panose="020B0503020204020204" pitchFamily="34" charset="-122"/>
              </a:rPr>
              <a:t>系统可调度性测试结果 </a:t>
            </a:r>
            <a:r>
              <a:rPr lang="pt-BR" altLang="zh-CN" sz="1200" dirty="0">
                <a:solidFill>
                  <a:srgbClr val="000000"/>
                </a:solidFill>
                <a:latin typeface="微软雅黑" panose="020B0503020204020204" pitchFamily="34" charset="-122"/>
                <a:ea typeface="微软雅黑" panose="020B0503020204020204" pitchFamily="34" charset="-122"/>
              </a:rPr>
              <a:t>n=6, m=12, N=24</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91D3BF4C-1DE2-4AC5-8C33-CF33EA81F190}"/>
              </a:ext>
            </a:extLst>
          </p:cNvPr>
          <p:cNvSpPr txBox="1"/>
          <p:nvPr/>
        </p:nvSpPr>
        <p:spPr>
          <a:xfrm>
            <a:off x="65706" y="1225249"/>
            <a:ext cx="5888150" cy="646331"/>
          </a:xfrm>
          <a:prstGeom prst="rect">
            <a:avLst/>
          </a:prstGeom>
          <a:noFill/>
        </p:spPr>
        <p:txBody>
          <a:bodyPr wrap="none" rtlCol="0">
            <a:spAutoFit/>
          </a:bodyPr>
          <a:lstStyle/>
          <a:p>
            <a:r>
              <a:rPr lang="zh-CN" altLang="en-US" dirty="0">
                <a:latin typeface="+mn-ea"/>
              </a:rPr>
              <a:t>性能指标：可调度性</a:t>
            </a:r>
            <a:endParaRPr lang="en-US" altLang="zh-CN" dirty="0">
              <a:latin typeface="+mn-ea"/>
            </a:endParaRPr>
          </a:p>
          <a:p>
            <a:r>
              <a:rPr lang="zh-CN" altLang="en-US" dirty="0">
                <a:latin typeface="+mn-ea"/>
              </a:rPr>
              <a:t>生成</a:t>
            </a:r>
            <a:r>
              <a:rPr lang="en-US" altLang="zh-CN" dirty="0">
                <a:latin typeface="+mn-ea"/>
              </a:rPr>
              <a:t>1000</a:t>
            </a:r>
            <a:r>
              <a:rPr lang="zh-CN" altLang="en-US" dirty="0">
                <a:latin typeface="+mn-ea"/>
              </a:rPr>
              <a:t>个有效系统，统计每个算法的可调度系统占比</a:t>
            </a:r>
          </a:p>
        </p:txBody>
      </p:sp>
      <p:sp>
        <p:nvSpPr>
          <p:cNvPr id="44" name="文本框 43">
            <a:extLst>
              <a:ext uri="{FF2B5EF4-FFF2-40B4-BE49-F238E27FC236}">
                <a16:creationId xmlns:a16="http://schemas.microsoft.com/office/drawing/2014/main" id="{B082F475-84CF-42E9-B3C8-30B3E0C40536}"/>
              </a:ext>
            </a:extLst>
          </p:cNvPr>
          <p:cNvSpPr txBox="1"/>
          <p:nvPr/>
        </p:nvSpPr>
        <p:spPr>
          <a:xfrm>
            <a:off x="29699" y="2453096"/>
            <a:ext cx="5217288" cy="2308324"/>
          </a:xfrm>
          <a:prstGeom prst="rect">
            <a:avLst/>
          </a:prstGeom>
          <a:noFill/>
        </p:spPr>
        <p:txBody>
          <a:bodyPr wrap="square">
            <a:spAutoFit/>
          </a:bodyPr>
          <a:lstStyle/>
          <a:p>
            <a:r>
              <a:rPr lang="zh-CN" altLang="en-US" dirty="0">
                <a:latin typeface="+mn-ea"/>
              </a:rPr>
              <a:t>从测试结果可得，我们的任务分配方法</a:t>
            </a:r>
            <a:r>
              <a:rPr lang="en-US" altLang="zh-CN" dirty="0">
                <a:latin typeface="+mn-ea"/>
              </a:rPr>
              <a:t>RAF</a:t>
            </a:r>
            <a:r>
              <a:rPr lang="zh-CN" altLang="en-US" dirty="0">
                <a:latin typeface="+mn-ea"/>
              </a:rPr>
              <a:t>始终优于现有方法</a:t>
            </a:r>
            <a:r>
              <a:rPr lang="en-US" altLang="zh-CN" dirty="0">
                <a:latin typeface="+mn-ea"/>
              </a:rPr>
              <a:t>SPA</a:t>
            </a:r>
            <a:r>
              <a:rPr lang="zh-CN" altLang="en-US" dirty="0">
                <a:latin typeface="+mn-ea"/>
              </a:rPr>
              <a:t>和</a:t>
            </a:r>
            <a:r>
              <a:rPr lang="en-US" altLang="zh-CN" dirty="0">
                <a:latin typeface="+mn-ea"/>
              </a:rPr>
              <a:t>Any-Fit</a:t>
            </a:r>
            <a:r>
              <a:rPr lang="zh-CN" altLang="en-US" dirty="0">
                <a:latin typeface="+mn-ea"/>
              </a:rPr>
              <a:t>。</a:t>
            </a:r>
            <a:endParaRPr lang="en-US" altLang="zh-CN" dirty="0">
              <a:latin typeface="+mn-ea"/>
            </a:endParaRPr>
          </a:p>
          <a:p>
            <a:endParaRPr lang="en-US" altLang="zh-CN" dirty="0">
              <a:latin typeface="+mn-ea"/>
            </a:endParaRPr>
          </a:p>
          <a:p>
            <a:r>
              <a:rPr lang="zh-CN" altLang="en-US" dirty="0">
                <a:latin typeface="+mn-ea"/>
              </a:rPr>
              <a:t>相同的测试集下，</a:t>
            </a:r>
            <a:r>
              <a:rPr lang="en-US" altLang="zh-CN" dirty="0">
                <a:latin typeface="+mn-ea"/>
              </a:rPr>
              <a:t>RAF</a:t>
            </a:r>
            <a:r>
              <a:rPr lang="zh-CN" altLang="en-US" dirty="0">
                <a:latin typeface="+mn-ea"/>
              </a:rPr>
              <a:t>方法可以调度更多的系统。</a:t>
            </a:r>
            <a:endParaRPr lang="en-US" altLang="zh-CN" dirty="0">
              <a:latin typeface="+mn-ea"/>
            </a:endParaRPr>
          </a:p>
          <a:p>
            <a:endParaRPr lang="en-US" altLang="zh-CN" dirty="0">
              <a:latin typeface="+mn-ea"/>
            </a:endParaRPr>
          </a:p>
          <a:p>
            <a:r>
              <a:rPr lang="zh-CN" altLang="en-US" dirty="0">
                <a:latin typeface="+mn-ea"/>
              </a:rPr>
              <a:t>由于</a:t>
            </a:r>
            <a:r>
              <a:rPr lang="en-US" altLang="zh-CN" dirty="0">
                <a:latin typeface="+mn-ea"/>
              </a:rPr>
              <a:t>RAF</a:t>
            </a:r>
            <a:r>
              <a:rPr lang="zh-CN" altLang="en-US" dirty="0">
                <a:latin typeface="+mn-ea"/>
              </a:rPr>
              <a:t>和</a:t>
            </a:r>
            <a:r>
              <a:rPr lang="en-US" altLang="zh-CN" dirty="0">
                <a:latin typeface="+mn-ea"/>
              </a:rPr>
              <a:t>SPA</a:t>
            </a:r>
            <a:r>
              <a:rPr lang="zh-CN" altLang="en-US" dirty="0">
                <a:latin typeface="+mn-ea"/>
              </a:rPr>
              <a:t>都基于系统的资源使用，这验证了我们构建的</a:t>
            </a:r>
            <a:r>
              <a:rPr lang="en-US" altLang="zh-CN" b="1" dirty="0">
                <a:latin typeface="+mn-ea"/>
              </a:rPr>
              <a:t>RCM</a:t>
            </a:r>
            <a:r>
              <a:rPr lang="zh-CN" altLang="en-US" b="1" dirty="0">
                <a:latin typeface="+mn-ea"/>
              </a:rPr>
              <a:t>能够提供有效的指导</a:t>
            </a:r>
            <a:r>
              <a:rPr lang="zh-CN" altLang="en-US" dirty="0">
                <a:latin typeface="+mn-ea"/>
              </a:rPr>
              <a:t>，并验证了我们的</a:t>
            </a:r>
            <a:r>
              <a:rPr lang="zh-CN" altLang="en-US" b="1" dirty="0">
                <a:latin typeface="+mn-ea"/>
              </a:rPr>
              <a:t>任务分配方法</a:t>
            </a:r>
            <a:r>
              <a:rPr lang="en-US" altLang="zh-CN" b="1" dirty="0">
                <a:latin typeface="+mn-ea"/>
              </a:rPr>
              <a:t>RAF</a:t>
            </a:r>
            <a:r>
              <a:rPr lang="zh-CN" altLang="en-US" b="1" dirty="0">
                <a:latin typeface="+mn-ea"/>
              </a:rPr>
              <a:t>的有效性</a:t>
            </a:r>
            <a:r>
              <a:rPr lang="zh-CN" altLang="en-US" dirty="0">
                <a:latin typeface="+mn-ea"/>
              </a:rPr>
              <a:t>。</a:t>
            </a:r>
          </a:p>
        </p:txBody>
      </p:sp>
      <p:grpSp>
        <p:nvGrpSpPr>
          <p:cNvPr id="21" name="组合 20">
            <a:extLst>
              <a:ext uri="{FF2B5EF4-FFF2-40B4-BE49-F238E27FC236}">
                <a16:creationId xmlns:a16="http://schemas.microsoft.com/office/drawing/2014/main" id="{53A868B0-DB96-4B02-BBC9-0C9D41881228}"/>
              </a:ext>
            </a:extLst>
          </p:cNvPr>
          <p:cNvGrpSpPr/>
          <p:nvPr/>
        </p:nvGrpSpPr>
        <p:grpSpPr>
          <a:xfrm>
            <a:off x="-254000" y="163976"/>
            <a:ext cx="898070" cy="521970"/>
            <a:chOff x="-254000" y="201683"/>
            <a:chExt cx="898070" cy="521970"/>
          </a:xfrm>
        </p:grpSpPr>
        <p:sp>
          <p:nvSpPr>
            <p:cNvPr id="22" name="圆角矩形 4">
              <a:extLst>
                <a:ext uri="{FF2B5EF4-FFF2-40B4-BE49-F238E27FC236}">
                  <a16:creationId xmlns:a16="http://schemas.microsoft.com/office/drawing/2014/main" id="{67C6EB0B-DDA1-4E9A-A8C3-E852510EBE01}"/>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A677DBFB-0073-44DC-BB22-C0805C41769E}"/>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p>
          </p:txBody>
        </p:sp>
      </p:grpSp>
      <p:sp>
        <p:nvSpPr>
          <p:cNvPr id="24" name="文本框 23">
            <a:extLst>
              <a:ext uri="{FF2B5EF4-FFF2-40B4-BE49-F238E27FC236}">
                <a16:creationId xmlns:a16="http://schemas.microsoft.com/office/drawing/2014/main" id="{6973AA83-60DC-483E-B90F-4E2C0441914A}"/>
              </a:ext>
            </a:extLst>
          </p:cNvPr>
          <p:cNvSpPr txBox="1"/>
          <p:nvPr/>
        </p:nvSpPr>
        <p:spPr>
          <a:xfrm>
            <a:off x="701167" y="144940"/>
            <a:ext cx="1826133"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sym typeface="+mn-ea"/>
              </a:rPr>
              <a:t>项目测试</a:t>
            </a:r>
          </a:p>
        </p:txBody>
      </p:sp>
      <p:grpSp>
        <p:nvGrpSpPr>
          <p:cNvPr id="25" name="组合 24">
            <a:extLst>
              <a:ext uri="{FF2B5EF4-FFF2-40B4-BE49-F238E27FC236}">
                <a16:creationId xmlns:a16="http://schemas.microsoft.com/office/drawing/2014/main" id="{586C4DAA-BD90-4582-9625-F55B60FEC8D6}"/>
              </a:ext>
            </a:extLst>
          </p:cNvPr>
          <p:cNvGrpSpPr/>
          <p:nvPr/>
        </p:nvGrpSpPr>
        <p:grpSpPr>
          <a:xfrm>
            <a:off x="2584397" y="217491"/>
            <a:ext cx="10096500" cy="439541"/>
            <a:chOff x="2584397" y="217491"/>
            <a:chExt cx="10096500" cy="439541"/>
          </a:xfrm>
        </p:grpSpPr>
        <p:sp>
          <p:nvSpPr>
            <p:cNvPr id="27" name="圆角矩形 3">
              <a:extLst>
                <a:ext uri="{FF2B5EF4-FFF2-40B4-BE49-F238E27FC236}">
                  <a16:creationId xmlns:a16="http://schemas.microsoft.com/office/drawing/2014/main" id="{A8092BEC-EEFD-447E-800B-17BEC2FDB913}"/>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7">
              <a:extLst>
                <a:ext uri="{FF2B5EF4-FFF2-40B4-BE49-F238E27FC236}">
                  <a16:creationId xmlns:a16="http://schemas.microsoft.com/office/drawing/2014/main" id="{AD305D4D-B2A2-4B15-9962-7EB8739A54A4}"/>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1BCCD4D9-1050-4306-963A-BEBBC3448C8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30" name="矩形 29">
            <a:extLst>
              <a:ext uri="{FF2B5EF4-FFF2-40B4-BE49-F238E27FC236}">
                <a16:creationId xmlns:a16="http://schemas.microsoft.com/office/drawing/2014/main" id="{85D8B6D0-7CFA-48D5-BFC8-32691D8ED20B}"/>
              </a:ext>
            </a:extLst>
          </p:cNvPr>
          <p:cNvSpPr/>
          <p:nvPr/>
        </p:nvSpPr>
        <p:spPr>
          <a:xfrm>
            <a:off x="2597097" y="260145"/>
            <a:ext cx="1517459"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TESTING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C44BCD07-C97F-8767-CBE9-9481A7D4857F}"/>
              </a:ext>
            </a:extLst>
          </p:cNvPr>
          <p:cNvSpPr txBox="1"/>
          <p:nvPr/>
        </p:nvSpPr>
        <p:spPr>
          <a:xfrm>
            <a:off x="299553" y="799835"/>
            <a:ext cx="6899148" cy="738664"/>
          </a:xfrm>
          <a:prstGeom prst="rect">
            <a:avLst/>
          </a:prstGeom>
          <a:noFill/>
        </p:spPr>
        <p:txBody>
          <a:bodyPr wrap="square">
            <a:spAutoFit/>
          </a:bodyPr>
          <a:lstStyle/>
          <a:p>
            <a:r>
              <a:rPr lang="zh-CN" altLang="en-US" sz="1400" dirty="0"/>
              <a:t>面向资源的优先级排序算法只是调度器的一个模块。由于是模块测试，我们使用的是单元测试的方法。因此本实验是仿真实验，在本地进行测试。实验设置与基于ILP 的分析工作类似，涵盖了大部分的系统配置。</a:t>
            </a:r>
          </a:p>
        </p:txBody>
      </p:sp>
      <p:sp>
        <p:nvSpPr>
          <p:cNvPr id="50" name="矩形 49">
            <a:extLst>
              <a:ext uri="{FF2B5EF4-FFF2-40B4-BE49-F238E27FC236}">
                <a16:creationId xmlns:a16="http://schemas.microsoft.com/office/drawing/2014/main" id="{5A884CCB-2E8F-63F3-04C8-337EE0023501}"/>
              </a:ext>
            </a:extLst>
          </p:cNvPr>
          <p:cNvSpPr/>
          <p:nvPr/>
        </p:nvSpPr>
        <p:spPr>
          <a:xfrm>
            <a:off x="786384" y="1680656"/>
            <a:ext cx="4379976" cy="2653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确定处理器数量</a:t>
            </a:r>
            <a:r>
              <a:rPr lang="en-US" altLang="zh-CN" sz="1400" dirty="0"/>
              <a:t>M</a:t>
            </a:r>
          </a:p>
          <a:p>
            <a:pPr algn="ctr"/>
            <a:r>
              <a:rPr lang="zh-CN" altLang="en-US" sz="1400" dirty="0"/>
              <a:t>确定任务数量</a:t>
            </a:r>
            <a:r>
              <a:rPr lang="en-US" altLang="zh-CN" sz="1400" dirty="0"/>
              <a:t>N</a:t>
            </a:r>
          </a:p>
          <a:p>
            <a:pPr algn="ctr"/>
            <a:r>
              <a:rPr lang="zh-CN" altLang="en-US" sz="1400" dirty="0"/>
              <a:t>任务通过 </a:t>
            </a:r>
            <a:r>
              <a:rPr lang="en-US" altLang="zh-CN" sz="1400" dirty="0"/>
              <a:t>Worst-Fit </a:t>
            </a:r>
            <a:r>
              <a:rPr lang="zh-CN" altLang="en-US" sz="1400" dirty="0"/>
              <a:t>的方法进行预分配</a:t>
            </a:r>
            <a:endParaRPr lang="en-US" altLang="zh-CN" sz="1400" dirty="0"/>
          </a:p>
          <a:p>
            <a:pPr algn="ctr"/>
            <a:r>
              <a:rPr lang="zh-CN" altLang="en-US" sz="1400" dirty="0"/>
              <a:t>任务周期为</a:t>
            </a:r>
            <a:r>
              <a:rPr lang="en-US" altLang="zh-CN" sz="1400" dirty="0"/>
              <a:t>[1ms, 1000ms]</a:t>
            </a:r>
            <a:r>
              <a:rPr lang="zh-CN" altLang="en-US" sz="1400" dirty="0"/>
              <a:t>间的呈对数均匀分布随机数</a:t>
            </a:r>
            <a:endParaRPr lang="en-US" altLang="zh-CN" sz="1400" dirty="0"/>
          </a:p>
          <a:p>
            <a:pPr algn="ctr"/>
            <a:r>
              <a:rPr lang="en-US" altLang="zh-CN" sz="1400" dirty="0"/>
              <a:t> deadline=period</a:t>
            </a:r>
          </a:p>
          <a:p>
            <a:pPr algn="ctr"/>
            <a:r>
              <a:rPr lang="en-US" altLang="zh-CN" sz="1400" dirty="0"/>
              <a:t> </a:t>
            </a:r>
            <a:r>
              <a:rPr lang="en-US" altLang="zh-CN" sz="1400" dirty="0" err="1"/>
              <a:t>UUniFast</a:t>
            </a:r>
            <a:r>
              <a:rPr lang="en-US" altLang="zh-CN" sz="1400" dirty="0"/>
              <a:t>-Discard </a:t>
            </a:r>
            <a:r>
              <a:rPr lang="zh-CN" altLang="en-US" sz="1400" dirty="0"/>
              <a:t>算法计算每个任务的利用率</a:t>
            </a:r>
            <a:endParaRPr lang="en-US" altLang="zh-CN" sz="1400" dirty="0"/>
          </a:p>
          <a:p>
            <a:pPr algn="ctr"/>
            <a:r>
              <a:rPr lang="zh-CN" altLang="en-US" sz="1400" dirty="0"/>
              <a:t>通过利用率得到任务总计算时间</a:t>
            </a:r>
            <a:endParaRPr lang="en-US" altLang="zh-CN" sz="1400" dirty="0"/>
          </a:p>
          <a:p>
            <a:pPr algn="ctr"/>
            <a:r>
              <a:rPr lang="zh-CN" altLang="en-US" sz="1400" dirty="0"/>
              <a:t>每个系统中的任务共享 </a:t>
            </a:r>
            <a:r>
              <a:rPr lang="en-US" altLang="zh-CN" sz="1400" dirty="0"/>
              <a:t>M </a:t>
            </a:r>
            <a:r>
              <a:rPr lang="zh-CN" altLang="en-US" sz="1400" dirty="0"/>
              <a:t>个资源</a:t>
            </a:r>
            <a:endParaRPr lang="en-US" altLang="zh-CN" sz="1400" dirty="0"/>
          </a:p>
          <a:p>
            <a:pPr algn="ctr"/>
            <a:r>
              <a:rPr lang="zh-CN" altLang="en-US" sz="1400" dirty="0"/>
              <a:t>临界区长度 </a:t>
            </a:r>
            <a:r>
              <a:rPr lang="en-US" altLang="zh-CN" sz="1400" dirty="0"/>
              <a:t>L </a:t>
            </a:r>
            <a:r>
              <a:rPr lang="zh-CN" altLang="en-US" sz="1400" dirty="0"/>
              <a:t>在</a:t>
            </a:r>
            <a:r>
              <a:rPr lang="en-US" altLang="zh-CN" sz="1400" dirty="0"/>
              <a:t>[1µs,500µs]</a:t>
            </a:r>
            <a:r>
              <a:rPr lang="zh-CN" altLang="en-US" sz="1400" dirty="0"/>
              <a:t>之间</a:t>
            </a:r>
            <a:endParaRPr lang="en-US" altLang="zh-CN" sz="1400" dirty="0"/>
          </a:p>
          <a:p>
            <a:pPr algn="ctr"/>
            <a:r>
              <a:rPr lang="zh-CN" altLang="en-US" sz="1400" dirty="0"/>
              <a:t>每个处理</a:t>
            </a:r>
            <a:r>
              <a:rPr lang="en-US" altLang="zh-CN" sz="1400" dirty="0"/>
              <a:t>器</a:t>
            </a:r>
            <a:r>
              <a:rPr lang="zh-CN" altLang="en-US" sz="1400" dirty="0"/>
              <a:t>上可以访问资源的任务数为⌊</a:t>
            </a:r>
            <a:r>
              <a:rPr lang="en-US" altLang="zh-CN" sz="1400" dirty="0"/>
              <a:t>κ · n⌋</a:t>
            </a:r>
          </a:p>
          <a:p>
            <a:pPr algn="ctr"/>
            <a:r>
              <a:rPr lang="zh-CN" altLang="en-US" sz="1400" dirty="0"/>
              <a:t>任务将向</a:t>
            </a:r>
            <a:r>
              <a:rPr lang="en-US" altLang="zh-CN" sz="1400" dirty="0"/>
              <a:t>[1,M]</a:t>
            </a:r>
            <a:r>
              <a:rPr lang="zh-CN" altLang="en-US" sz="1400" dirty="0"/>
              <a:t>个资源发出请求</a:t>
            </a:r>
            <a:endParaRPr lang="en-US" altLang="zh-CN" sz="1400" dirty="0"/>
          </a:p>
          <a:p>
            <a:pPr algn="ctr"/>
            <a:r>
              <a:rPr lang="zh-CN" altLang="en-US" sz="1400" dirty="0"/>
              <a:t>请求数量在</a:t>
            </a:r>
            <a:r>
              <a:rPr lang="en-US" altLang="zh-CN" sz="1400" dirty="0"/>
              <a:t>[1</a:t>
            </a:r>
            <a:r>
              <a:rPr lang="zh-CN" altLang="en-US" sz="1400" dirty="0"/>
              <a:t>，</a:t>
            </a:r>
            <a:r>
              <a:rPr lang="en-US" altLang="zh-CN" sz="1400" dirty="0"/>
              <a:t>A]</a:t>
            </a:r>
            <a:r>
              <a:rPr lang="zh-CN" altLang="en-US" sz="1400" dirty="0"/>
              <a:t>之间随机决定</a:t>
            </a:r>
          </a:p>
        </p:txBody>
      </p:sp>
      <p:sp>
        <p:nvSpPr>
          <p:cNvPr id="51" name="文本框 50">
            <a:extLst>
              <a:ext uri="{FF2B5EF4-FFF2-40B4-BE49-F238E27FC236}">
                <a16:creationId xmlns:a16="http://schemas.microsoft.com/office/drawing/2014/main" id="{6186232B-6956-051F-2B63-06073BD64831}"/>
              </a:ext>
            </a:extLst>
          </p:cNvPr>
          <p:cNvSpPr txBox="1"/>
          <p:nvPr/>
        </p:nvSpPr>
        <p:spPr>
          <a:xfrm>
            <a:off x="299553" y="2545791"/>
            <a:ext cx="415498" cy="923330"/>
          </a:xfrm>
          <a:prstGeom prst="rect">
            <a:avLst/>
          </a:prstGeom>
          <a:noFill/>
        </p:spPr>
        <p:txBody>
          <a:bodyPr wrap="none" rtlCol="0">
            <a:spAutoFit/>
          </a:bodyPr>
          <a:lstStyle/>
          <a:p>
            <a:r>
              <a:rPr lang="zh-CN" altLang="en-US" dirty="0"/>
              <a:t>生</a:t>
            </a:r>
            <a:endParaRPr lang="en-US" altLang="zh-CN" dirty="0"/>
          </a:p>
          <a:p>
            <a:r>
              <a:rPr lang="zh-CN" altLang="en-US" dirty="0"/>
              <a:t>成</a:t>
            </a:r>
            <a:endParaRPr lang="en-US" altLang="zh-CN" dirty="0"/>
          </a:p>
          <a:p>
            <a:r>
              <a:rPr lang="zh-CN" altLang="en-US" dirty="0"/>
              <a:t>器</a:t>
            </a:r>
          </a:p>
        </p:txBody>
      </p:sp>
      <p:sp>
        <p:nvSpPr>
          <p:cNvPr id="53" name="箭头: 右 52">
            <a:extLst>
              <a:ext uri="{FF2B5EF4-FFF2-40B4-BE49-F238E27FC236}">
                <a16:creationId xmlns:a16="http://schemas.microsoft.com/office/drawing/2014/main" id="{E452F8B1-F8D3-EBD8-A1F5-2EF960C32B72}"/>
              </a:ext>
            </a:extLst>
          </p:cNvPr>
          <p:cNvSpPr/>
          <p:nvPr/>
        </p:nvSpPr>
        <p:spPr>
          <a:xfrm>
            <a:off x="5166360" y="2889717"/>
            <a:ext cx="2459736" cy="484632"/>
          </a:xfrm>
          <a:prstGeom prst="right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760E3602-4C79-C61F-0684-004C735BBCF6}"/>
              </a:ext>
            </a:extLst>
          </p:cNvPr>
          <p:cNvSpPr/>
          <p:nvPr/>
        </p:nvSpPr>
        <p:spPr>
          <a:xfrm rot="10800000">
            <a:off x="5166360" y="2042871"/>
            <a:ext cx="2459736" cy="484632"/>
          </a:xfrm>
          <a:prstGeom prst="right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7656FAD3-764F-F417-D663-644988EE383F}"/>
              </a:ext>
            </a:extLst>
          </p:cNvPr>
          <p:cNvSpPr/>
          <p:nvPr/>
        </p:nvSpPr>
        <p:spPr>
          <a:xfrm>
            <a:off x="7626096" y="1618125"/>
            <a:ext cx="1929384" cy="175622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任务集是否有效？</a:t>
            </a:r>
          </a:p>
        </p:txBody>
      </p:sp>
      <p:sp>
        <p:nvSpPr>
          <p:cNvPr id="56" name="文本框 55">
            <a:extLst>
              <a:ext uri="{FF2B5EF4-FFF2-40B4-BE49-F238E27FC236}">
                <a16:creationId xmlns:a16="http://schemas.microsoft.com/office/drawing/2014/main" id="{D725DD3A-9CA3-EB5F-7D00-6001280DBF66}"/>
              </a:ext>
            </a:extLst>
          </p:cNvPr>
          <p:cNvSpPr txBox="1"/>
          <p:nvPr/>
        </p:nvSpPr>
        <p:spPr>
          <a:xfrm>
            <a:off x="5797296" y="3367231"/>
            <a:ext cx="1338828" cy="369332"/>
          </a:xfrm>
          <a:prstGeom prst="rect">
            <a:avLst/>
          </a:prstGeom>
          <a:noFill/>
        </p:spPr>
        <p:txBody>
          <a:bodyPr wrap="none" rtlCol="0">
            <a:spAutoFit/>
          </a:bodyPr>
          <a:lstStyle/>
          <a:p>
            <a:r>
              <a:rPr lang="zh-CN" altLang="en-US" dirty="0"/>
              <a:t>系统任务集</a:t>
            </a:r>
          </a:p>
        </p:txBody>
      </p:sp>
      <p:sp>
        <p:nvSpPr>
          <p:cNvPr id="57" name="文本框 56">
            <a:extLst>
              <a:ext uri="{FF2B5EF4-FFF2-40B4-BE49-F238E27FC236}">
                <a16:creationId xmlns:a16="http://schemas.microsoft.com/office/drawing/2014/main" id="{96FD6E25-C8D4-249E-6E63-02A6036E846F}"/>
              </a:ext>
            </a:extLst>
          </p:cNvPr>
          <p:cNvSpPr txBox="1"/>
          <p:nvPr/>
        </p:nvSpPr>
        <p:spPr>
          <a:xfrm>
            <a:off x="6096000" y="1755648"/>
            <a:ext cx="415498" cy="369332"/>
          </a:xfrm>
          <a:prstGeom prst="rect">
            <a:avLst/>
          </a:prstGeom>
          <a:noFill/>
        </p:spPr>
        <p:txBody>
          <a:bodyPr wrap="none" rtlCol="0">
            <a:spAutoFit/>
          </a:bodyPr>
          <a:lstStyle/>
          <a:p>
            <a:r>
              <a:rPr lang="zh-CN" altLang="en-US" dirty="0"/>
              <a:t>否</a:t>
            </a:r>
          </a:p>
        </p:txBody>
      </p:sp>
      <p:sp>
        <p:nvSpPr>
          <p:cNvPr id="58" name="箭头: 下 57">
            <a:extLst>
              <a:ext uri="{FF2B5EF4-FFF2-40B4-BE49-F238E27FC236}">
                <a16:creationId xmlns:a16="http://schemas.microsoft.com/office/drawing/2014/main" id="{4FF375EE-95AC-235C-F501-F947C31F63F3}"/>
              </a:ext>
            </a:extLst>
          </p:cNvPr>
          <p:cNvSpPr/>
          <p:nvPr/>
        </p:nvSpPr>
        <p:spPr>
          <a:xfrm>
            <a:off x="8348472" y="3374349"/>
            <a:ext cx="484632" cy="978408"/>
          </a:xfrm>
          <a:prstGeom prst="down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A631178F-911F-EF13-E1A0-CF7A84DFABE2}"/>
              </a:ext>
            </a:extLst>
          </p:cNvPr>
          <p:cNvSpPr txBox="1"/>
          <p:nvPr/>
        </p:nvSpPr>
        <p:spPr>
          <a:xfrm>
            <a:off x="8906256" y="3551897"/>
            <a:ext cx="415498" cy="369332"/>
          </a:xfrm>
          <a:prstGeom prst="rect">
            <a:avLst/>
          </a:prstGeom>
          <a:noFill/>
        </p:spPr>
        <p:txBody>
          <a:bodyPr wrap="none" rtlCol="0">
            <a:spAutoFit/>
          </a:bodyPr>
          <a:lstStyle/>
          <a:p>
            <a:r>
              <a:rPr lang="zh-CN" altLang="en-US" dirty="0"/>
              <a:t>是</a:t>
            </a:r>
          </a:p>
        </p:txBody>
      </p:sp>
      <p:sp>
        <p:nvSpPr>
          <p:cNvPr id="60" name="矩形 59">
            <a:extLst>
              <a:ext uri="{FF2B5EF4-FFF2-40B4-BE49-F238E27FC236}">
                <a16:creationId xmlns:a16="http://schemas.microsoft.com/office/drawing/2014/main" id="{DF0A0067-DEB8-0FAB-3B97-1AE3D80ACC00}"/>
              </a:ext>
            </a:extLst>
          </p:cNvPr>
          <p:cNvSpPr/>
          <p:nvPr/>
        </p:nvSpPr>
        <p:spPr>
          <a:xfrm>
            <a:off x="7626096" y="4361900"/>
            <a:ext cx="2130552" cy="1756224"/>
          </a:xfrm>
          <a:prstGeom prst="rect">
            <a:avLst/>
          </a:prstGeom>
          <a:solidFill>
            <a:srgbClr val="005CA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DMPO</a:t>
            </a:r>
            <a:r>
              <a:rPr lang="zh-CN" altLang="en-US" dirty="0"/>
              <a:t>算法</a:t>
            </a:r>
            <a:endParaRPr lang="en-US" altLang="zh-CN" dirty="0"/>
          </a:p>
          <a:p>
            <a:pPr algn="ctr"/>
            <a:r>
              <a:rPr lang="en-US" altLang="zh-CN" dirty="0"/>
              <a:t>OPA</a:t>
            </a:r>
            <a:r>
              <a:rPr lang="zh-CN" altLang="en-US" dirty="0"/>
              <a:t>算法</a:t>
            </a:r>
            <a:endParaRPr lang="en-US" altLang="zh-CN" dirty="0"/>
          </a:p>
          <a:p>
            <a:pPr algn="ctr"/>
            <a:r>
              <a:rPr lang="en-US" altLang="zh-CN" dirty="0"/>
              <a:t>RPA</a:t>
            </a:r>
            <a:r>
              <a:rPr lang="zh-CN" altLang="en-US" dirty="0"/>
              <a:t>算法</a:t>
            </a:r>
            <a:endParaRPr lang="en-US" altLang="zh-CN" dirty="0"/>
          </a:p>
          <a:p>
            <a:pPr algn="ctr"/>
            <a:r>
              <a:rPr lang="en-US" altLang="zh-CN" dirty="0"/>
              <a:t>SPO</a:t>
            </a:r>
            <a:r>
              <a:rPr lang="zh-CN" altLang="en-US" dirty="0"/>
              <a:t>算法</a:t>
            </a:r>
          </a:p>
        </p:txBody>
      </p:sp>
      <p:sp>
        <p:nvSpPr>
          <p:cNvPr id="61" name="文本框 60">
            <a:extLst>
              <a:ext uri="{FF2B5EF4-FFF2-40B4-BE49-F238E27FC236}">
                <a16:creationId xmlns:a16="http://schemas.microsoft.com/office/drawing/2014/main" id="{40884F63-38D7-1763-00BE-D55EBFCC65F1}"/>
              </a:ext>
            </a:extLst>
          </p:cNvPr>
          <p:cNvSpPr txBox="1"/>
          <p:nvPr/>
        </p:nvSpPr>
        <p:spPr>
          <a:xfrm>
            <a:off x="10014236" y="5055346"/>
            <a:ext cx="1107996" cy="369332"/>
          </a:xfrm>
          <a:prstGeom prst="rect">
            <a:avLst/>
          </a:prstGeom>
          <a:noFill/>
        </p:spPr>
        <p:txBody>
          <a:bodyPr wrap="none" rtlCol="0">
            <a:spAutoFit/>
          </a:bodyPr>
          <a:lstStyle/>
          <a:p>
            <a:r>
              <a:rPr lang="zh-CN" altLang="en-US" dirty="0"/>
              <a:t>执行单元</a:t>
            </a:r>
          </a:p>
        </p:txBody>
      </p:sp>
      <p:sp>
        <p:nvSpPr>
          <p:cNvPr id="62" name="文本框 61">
            <a:extLst>
              <a:ext uri="{FF2B5EF4-FFF2-40B4-BE49-F238E27FC236}">
                <a16:creationId xmlns:a16="http://schemas.microsoft.com/office/drawing/2014/main" id="{86B237C7-8686-9E46-4309-D2E7786F7C15}"/>
              </a:ext>
            </a:extLst>
          </p:cNvPr>
          <p:cNvSpPr txBox="1"/>
          <p:nvPr/>
        </p:nvSpPr>
        <p:spPr>
          <a:xfrm>
            <a:off x="9893808" y="2404872"/>
            <a:ext cx="646331" cy="369332"/>
          </a:xfrm>
          <a:prstGeom prst="rect">
            <a:avLst/>
          </a:prstGeom>
          <a:noFill/>
        </p:spPr>
        <p:txBody>
          <a:bodyPr wrap="none" rtlCol="0">
            <a:spAutoFit/>
          </a:bodyPr>
          <a:lstStyle/>
          <a:p>
            <a:r>
              <a:rPr lang="zh-CN" altLang="en-US" dirty="0"/>
              <a:t>判断</a:t>
            </a:r>
          </a:p>
        </p:txBody>
      </p:sp>
      <p:sp>
        <p:nvSpPr>
          <p:cNvPr id="63" name="箭头: 左 62">
            <a:extLst>
              <a:ext uri="{FF2B5EF4-FFF2-40B4-BE49-F238E27FC236}">
                <a16:creationId xmlns:a16="http://schemas.microsoft.com/office/drawing/2014/main" id="{5EC7EE36-F430-4098-823E-B8D5E5B5E618}"/>
              </a:ext>
            </a:extLst>
          </p:cNvPr>
          <p:cNvSpPr/>
          <p:nvPr/>
        </p:nvSpPr>
        <p:spPr>
          <a:xfrm>
            <a:off x="5166360" y="5055346"/>
            <a:ext cx="2459736" cy="484632"/>
          </a:xfrm>
          <a:prstGeom prst="left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1C4EA0B1-BCE6-0A56-1AA2-66F13F7C33B4}"/>
              </a:ext>
            </a:extLst>
          </p:cNvPr>
          <p:cNvSpPr txBox="1"/>
          <p:nvPr/>
        </p:nvSpPr>
        <p:spPr>
          <a:xfrm>
            <a:off x="5957500" y="5644385"/>
            <a:ext cx="1107996" cy="369332"/>
          </a:xfrm>
          <a:prstGeom prst="rect">
            <a:avLst/>
          </a:prstGeom>
          <a:noFill/>
        </p:spPr>
        <p:txBody>
          <a:bodyPr wrap="none" rtlCol="0">
            <a:spAutoFit/>
          </a:bodyPr>
          <a:lstStyle/>
          <a:p>
            <a:r>
              <a:rPr lang="zh-CN" altLang="en-US" dirty="0"/>
              <a:t>执行结果</a:t>
            </a:r>
          </a:p>
        </p:txBody>
      </p:sp>
      <p:sp>
        <p:nvSpPr>
          <p:cNvPr id="65" name="矩形 64">
            <a:extLst>
              <a:ext uri="{FF2B5EF4-FFF2-40B4-BE49-F238E27FC236}">
                <a16:creationId xmlns:a16="http://schemas.microsoft.com/office/drawing/2014/main" id="{BB504862-8347-C3EE-9BE2-4D740285B4BD}"/>
              </a:ext>
            </a:extLst>
          </p:cNvPr>
          <p:cNvSpPr/>
          <p:nvPr/>
        </p:nvSpPr>
        <p:spPr>
          <a:xfrm>
            <a:off x="3035808" y="5055346"/>
            <a:ext cx="2130552" cy="1290590"/>
          </a:xfrm>
          <a:prstGeom prst="rect">
            <a:avLst/>
          </a:prstGeom>
          <a:solidFill>
            <a:srgbClr val="FFC1C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统计执行结果</a:t>
            </a:r>
            <a:endParaRPr lang="en-US" altLang="zh-CN" dirty="0">
              <a:solidFill>
                <a:schemeClr val="tx1">
                  <a:lumMod val="95000"/>
                  <a:lumOff val="5000"/>
                </a:schemeClr>
              </a:solidFill>
            </a:endParaRPr>
          </a:p>
          <a:p>
            <a:pPr algn="ctr"/>
            <a:r>
              <a:rPr lang="zh-CN" altLang="en-US" dirty="0">
                <a:solidFill>
                  <a:schemeClr val="tx1">
                    <a:lumMod val="95000"/>
                    <a:lumOff val="5000"/>
                  </a:schemeClr>
                </a:solidFill>
              </a:rPr>
              <a:t>判断是否结束实验</a:t>
            </a:r>
          </a:p>
        </p:txBody>
      </p:sp>
      <p:sp>
        <p:nvSpPr>
          <p:cNvPr id="66" name="文本框 65">
            <a:extLst>
              <a:ext uri="{FF2B5EF4-FFF2-40B4-BE49-F238E27FC236}">
                <a16:creationId xmlns:a16="http://schemas.microsoft.com/office/drawing/2014/main" id="{60D934E8-5C08-0978-5953-E883A32FCDD1}"/>
              </a:ext>
            </a:extLst>
          </p:cNvPr>
          <p:cNvSpPr txBox="1"/>
          <p:nvPr/>
        </p:nvSpPr>
        <p:spPr>
          <a:xfrm>
            <a:off x="3721608" y="6428232"/>
            <a:ext cx="1107996" cy="369332"/>
          </a:xfrm>
          <a:prstGeom prst="rect">
            <a:avLst/>
          </a:prstGeom>
          <a:noFill/>
        </p:spPr>
        <p:txBody>
          <a:bodyPr wrap="none" rtlCol="0">
            <a:spAutoFit/>
          </a:bodyPr>
          <a:lstStyle/>
          <a:p>
            <a:r>
              <a:rPr lang="zh-CN" altLang="en-US" dirty="0"/>
              <a:t>统计单元</a:t>
            </a:r>
          </a:p>
        </p:txBody>
      </p:sp>
      <p:sp>
        <p:nvSpPr>
          <p:cNvPr id="69" name="箭头: 圆角右 68">
            <a:extLst>
              <a:ext uri="{FF2B5EF4-FFF2-40B4-BE49-F238E27FC236}">
                <a16:creationId xmlns:a16="http://schemas.microsoft.com/office/drawing/2014/main" id="{8D7DDF77-1D81-0971-B0B5-4B125610679C}"/>
              </a:ext>
            </a:extLst>
          </p:cNvPr>
          <p:cNvSpPr/>
          <p:nvPr/>
        </p:nvSpPr>
        <p:spPr>
          <a:xfrm rot="16200000">
            <a:off x="1905881" y="4522563"/>
            <a:ext cx="1290590" cy="969264"/>
          </a:xfrm>
          <a:prstGeom prst="bentArrow">
            <a:avLst>
              <a:gd name="adj1" fmla="val 25000"/>
              <a:gd name="adj2" fmla="val 22170"/>
              <a:gd name="adj3" fmla="val 25000"/>
              <a:gd name="adj4" fmla="val 43750"/>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文本框 69">
            <a:extLst>
              <a:ext uri="{FF2B5EF4-FFF2-40B4-BE49-F238E27FC236}">
                <a16:creationId xmlns:a16="http://schemas.microsoft.com/office/drawing/2014/main" id="{EEC68009-4FD8-22F0-B783-5DF1FAF02B70}"/>
              </a:ext>
            </a:extLst>
          </p:cNvPr>
          <p:cNvSpPr txBox="1"/>
          <p:nvPr/>
        </p:nvSpPr>
        <p:spPr>
          <a:xfrm>
            <a:off x="1702493" y="4860250"/>
            <a:ext cx="415498" cy="369332"/>
          </a:xfrm>
          <a:prstGeom prst="rect">
            <a:avLst/>
          </a:prstGeom>
          <a:noFill/>
        </p:spPr>
        <p:txBody>
          <a:bodyPr wrap="none" rtlCol="0">
            <a:spAutoFit/>
          </a:bodyPr>
          <a:lstStyle/>
          <a:p>
            <a:r>
              <a:rPr lang="zh-CN" altLang="en-US" dirty="0"/>
              <a:t>否</a:t>
            </a:r>
          </a:p>
        </p:txBody>
      </p:sp>
      <p:sp>
        <p:nvSpPr>
          <p:cNvPr id="71" name="箭头: 左 70">
            <a:extLst>
              <a:ext uri="{FF2B5EF4-FFF2-40B4-BE49-F238E27FC236}">
                <a16:creationId xmlns:a16="http://schemas.microsoft.com/office/drawing/2014/main" id="{EDF0A38C-CF44-6B85-F189-6FF8870F299A}"/>
              </a:ext>
            </a:extLst>
          </p:cNvPr>
          <p:cNvSpPr/>
          <p:nvPr/>
        </p:nvSpPr>
        <p:spPr>
          <a:xfrm>
            <a:off x="1702493" y="5815849"/>
            <a:ext cx="1333314" cy="484632"/>
          </a:xfrm>
          <a:prstGeom prst="leftArrow">
            <a:avLst/>
          </a:prstGeom>
          <a:solidFill>
            <a:srgbClr val="B2B2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305C3613-3489-40A9-E477-641B9FF23A3E}"/>
              </a:ext>
            </a:extLst>
          </p:cNvPr>
          <p:cNvSpPr txBox="1"/>
          <p:nvPr/>
        </p:nvSpPr>
        <p:spPr>
          <a:xfrm>
            <a:off x="2244668" y="6216134"/>
            <a:ext cx="415498" cy="369332"/>
          </a:xfrm>
          <a:prstGeom prst="rect">
            <a:avLst/>
          </a:prstGeom>
          <a:noFill/>
        </p:spPr>
        <p:txBody>
          <a:bodyPr wrap="none" rtlCol="0">
            <a:spAutoFit/>
          </a:bodyPr>
          <a:lstStyle/>
          <a:p>
            <a:r>
              <a:rPr lang="zh-CN" altLang="en-US" dirty="0"/>
              <a:t>是</a:t>
            </a:r>
          </a:p>
        </p:txBody>
      </p:sp>
      <p:sp>
        <p:nvSpPr>
          <p:cNvPr id="73" name="文本框 72">
            <a:extLst>
              <a:ext uri="{FF2B5EF4-FFF2-40B4-BE49-F238E27FC236}">
                <a16:creationId xmlns:a16="http://schemas.microsoft.com/office/drawing/2014/main" id="{BD03E196-530E-E10B-3352-B839390C0021}"/>
              </a:ext>
            </a:extLst>
          </p:cNvPr>
          <p:cNvSpPr txBox="1"/>
          <p:nvPr/>
        </p:nvSpPr>
        <p:spPr>
          <a:xfrm>
            <a:off x="629228" y="5913373"/>
            <a:ext cx="1107996" cy="369332"/>
          </a:xfrm>
          <a:prstGeom prst="rect">
            <a:avLst/>
          </a:prstGeom>
          <a:noFill/>
        </p:spPr>
        <p:txBody>
          <a:bodyPr wrap="none" rtlCol="0">
            <a:spAutoFit/>
          </a:bodyPr>
          <a:lstStyle/>
          <a:p>
            <a:r>
              <a:rPr lang="zh-CN" altLang="en-US" dirty="0"/>
              <a:t>输出结果</a:t>
            </a:r>
          </a:p>
        </p:txBody>
      </p:sp>
      <p:pic>
        <p:nvPicPr>
          <p:cNvPr id="33" name="图片 32">
            <a:extLst>
              <a:ext uri="{FF2B5EF4-FFF2-40B4-BE49-F238E27FC236}">
                <a16:creationId xmlns:a16="http://schemas.microsoft.com/office/drawing/2014/main" id="{9EF19785-B65F-4DD7-9057-2EF32E51CEB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grpSp>
        <p:nvGrpSpPr>
          <p:cNvPr id="34" name="组合 33">
            <a:extLst>
              <a:ext uri="{FF2B5EF4-FFF2-40B4-BE49-F238E27FC236}">
                <a16:creationId xmlns:a16="http://schemas.microsoft.com/office/drawing/2014/main" id="{B44DC708-E01C-4160-B172-06834E763A6B}"/>
              </a:ext>
            </a:extLst>
          </p:cNvPr>
          <p:cNvGrpSpPr/>
          <p:nvPr/>
        </p:nvGrpSpPr>
        <p:grpSpPr>
          <a:xfrm>
            <a:off x="-254000" y="163976"/>
            <a:ext cx="898070" cy="521970"/>
            <a:chOff x="-254000" y="201683"/>
            <a:chExt cx="898070" cy="521970"/>
          </a:xfrm>
        </p:grpSpPr>
        <p:sp>
          <p:nvSpPr>
            <p:cNvPr id="35" name="圆角矩形 4">
              <a:extLst>
                <a:ext uri="{FF2B5EF4-FFF2-40B4-BE49-F238E27FC236}">
                  <a16:creationId xmlns:a16="http://schemas.microsoft.com/office/drawing/2014/main" id="{FB245A44-5211-40F0-B7C3-B51A9E336E00}"/>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8AA2FA81-19AC-4730-8AA0-B9A3C237F3C7}"/>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p>
          </p:txBody>
        </p:sp>
      </p:grpSp>
      <p:sp>
        <p:nvSpPr>
          <p:cNvPr id="37" name="文本框 36">
            <a:extLst>
              <a:ext uri="{FF2B5EF4-FFF2-40B4-BE49-F238E27FC236}">
                <a16:creationId xmlns:a16="http://schemas.microsoft.com/office/drawing/2014/main" id="{315E1962-DCC7-43AC-8865-69E875AEC5F0}"/>
              </a:ext>
            </a:extLst>
          </p:cNvPr>
          <p:cNvSpPr txBox="1"/>
          <p:nvPr/>
        </p:nvSpPr>
        <p:spPr>
          <a:xfrm>
            <a:off x="701167" y="144940"/>
            <a:ext cx="1826133"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sym typeface="+mn-ea"/>
              </a:rPr>
              <a:t>项目测试</a:t>
            </a:r>
          </a:p>
        </p:txBody>
      </p:sp>
      <p:grpSp>
        <p:nvGrpSpPr>
          <p:cNvPr id="38" name="组合 37">
            <a:extLst>
              <a:ext uri="{FF2B5EF4-FFF2-40B4-BE49-F238E27FC236}">
                <a16:creationId xmlns:a16="http://schemas.microsoft.com/office/drawing/2014/main" id="{FC73D34D-95DA-4861-AD38-F6FF5B27AAB2}"/>
              </a:ext>
            </a:extLst>
          </p:cNvPr>
          <p:cNvGrpSpPr/>
          <p:nvPr/>
        </p:nvGrpSpPr>
        <p:grpSpPr>
          <a:xfrm>
            <a:off x="2584397" y="217491"/>
            <a:ext cx="10096500" cy="439541"/>
            <a:chOff x="2584397" y="217491"/>
            <a:chExt cx="10096500" cy="439541"/>
          </a:xfrm>
        </p:grpSpPr>
        <p:sp>
          <p:nvSpPr>
            <p:cNvPr id="39" name="圆角矩形 3">
              <a:extLst>
                <a:ext uri="{FF2B5EF4-FFF2-40B4-BE49-F238E27FC236}">
                  <a16:creationId xmlns:a16="http://schemas.microsoft.com/office/drawing/2014/main" id="{5217C481-3D02-42C2-9365-4B299A7C2EE6}"/>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7">
              <a:extLst>
                <a:ext uri="{FF2B5EF4-FFF2-40B4-BE49-F238E27FC236}">
                  <a16:creationId xmlns:a16="http://schemas.microsoft.com/office/drawing/2014/main" id="{119C4318-0FA2-4522-836D-BB94BBB9D431}"/>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2" name="图片 41">
            <a:extLst>
              <a:ext uri="{FF2B5EF4-FFF2-40B4-BE49-F238E27FC236}">
                <a16:creationId xmlns:a16="http://schemas.microsoft.com/office/drawing/2014/main" id="{091541E4-D909-4774-9575-D3C6CBD9B6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48" name="矩形 47">
            <a:extLst>
              <a:ext uri="{FF2B5EF4-FFF2-40B4-BE49-F238E27FC236}">
                <a16:creationId xmlns:a16="http://schemas.microsoft.com/office/drawing/2014/main" id="{7D7C1750-E8C7-4F50-87DF-DD2F1EAF7205}"/>
              </a:ext>
            </a:extLst>
          </p:cNvPr>
          <p:cNvSpPr/>
          <p:nvPr/>
        </p:nvSpPr>
        <p:spPr>
          <a:xfrm>
            <a:off x="2597097" y="260145"/>
            <a:ext cx="1517459"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TESTING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AA1EB6C0-FB56-6EC6-5051-25F101E4347E}"/>
              </a:ext>
            </a:extLst>
          </p:cNvPr>
          <p:cNvSpPr txBox="1"/>
          <p:nvPr/>
        </p:nvSpPr>
        <p:spPr>
          <a:xfrm>
            <a:off x="644070" y="841248"/>
            <a:ext cx="5888150" cy="646331"/>
          </a:xfrm>
          <a:prstGeom prst="rect">
            <a:avLst/>
          </a:prstGeom>
          <a:noFill/>
        </p:spPr>
        <p:txBody>
          <a:bodyPr wrap="none" rtlCol="0">
            <a:spAutoFit/>
          </a:bodyPr>
          <a:lstStyle/>
          <a:p>
            <a:r>
              <a:rPr lang="zh-CN" altLang="en-US" dirty="0"/>
              <a:t>性能指标：可调度性</a:t>
            </a:r>
            <a:endParaRPr lang="en-US" altLang="zh-CN" dirty="0"/>
          </a:p>
          <a:p>
            <a:r>
              <a:rPr lang="zh-CN" altLang="en-US" dirty="0"/>
              <a:t>生成</a:t>
            </a:r>
            <a:r>
              <a:rPr lang="en-US" altLang="zh-CN" dirty="0"/>
              <a:t>1000</a:t>
            </a:r>
            <a:r>
              <a:rPr lang="zh-CN" altLang="en-US" dirty="0"/>
              <a:t>个有效系统，统计每个算法的可调度系统占比</a:t>
            </a:r>
          </a:p>
        </p:txBody>
      </p:sp>
      <p:pic>
        <p:nvPicPr>
          <p:cNvPr id="21" name="图片 20">
            <a:extLst>
              <a:ext uri="{FF2B5EF4-FFF2-40B4-BE49-F238E27FC236}">
                <a16:creationId xmlns:a16="http://schemas.microsoft.com/office/drawing/2014/main" id="{6FA8D02A-752A-12C2-5A41-B12256CBD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87579"/>
            <a:ext cx="4559808" cy="3199593"/>
          </a:xfrm>
          <a:prstGeom prst="rect">
            <a:avLst/>
          </a:prstGeom>
        </p:spPr>
      </p:pic>
      <p:pic>
        <p:nvPicPr>
          <p:cNvPr id="23" name="图片 22">
            <a:extLst>
              <a:ext uri="{FF2B5EF4-FFF2-40B4-BE49-F238E27FC236}">
                <a16:creationId xmlns:a16="http://schemas.microsoft.com/office/drawing/2014/main" id="{B3476776-26AB-F24A-4A37-E3E452781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4598" y="1487579"/>
            <a:ext cx="4480948" cy="3345470"/>
          </a:xfrm>
          <a:prstGeom prst="rect">
            <a:avLst/>
          </a:prstGeom>
        </p:spPr>
      </p:pic>
      <p:sp>
        <p:nvSpPr>
          <p:cNvPr id="24" name="文本框 23">
            <a:extLst>
              <a:ext uri="{FF2B5EF4-FFF2-40B4-BE49-F238E27FC236}">
                <a16:creationId xmlns:a16="http://schemas.microsoft.com/office/drawing/2014/main" id="{C8FB0F30-2179-969B-174A-F4FD4EEFC966}"/>
              </a:ext>
            </a:extLst>
          </p:cNvPr>
          <p:cNvSpPr txBox="1"/>
          <p:nvPr/>
        </p:nvSpPr>
        <p:spPr>
          <a:xfrm>
            <a:off x="533400" y="4964171"/>
            <a:ext cx="4886480" cy="646331"/>
          </a:xfrm>
          <a:prstGeom prst="rect">
            <a:avLst/>
          </a:prstGeom>
          <a:noFill/>
        </p:spPr>
        <p:txBody>
          <a:bodyPr wrap="square" rtlCol="0">
            <a:spAutoFit/>
          </a:bodyPr>
          <a:lstStyle/>
          <a:p>
            <a:r>
              <a:rPr lang="en-US" altLang="zh-CN" dirty="0"/>
              <a:t>MSRP </a:t>
            </a:r>
            <a:r>
              <a:rPr lang="zh-CN" altLang="en-US" dirty="0"/>
              <a:t>系统的测试结果 </a:t>
            </a:r>
            <a:r>
              <a:rPr lang="en-US" altLang="zh-CN" dirty="0"/>
              <a:t>M=8, n=32,κ=0.45, A=25,</a:t>
            </a:r>
          </a:p>
          <a:p>
            <a:r>
              <a:rPr lang="zh-CN" altLang="en-US" dirty="0"/>
              <a:t>共享资源个数为 </a:t>
            </a:r>
            <a:r>
              <a:rPr lang="en-US" altLang="zh-CN" dirty="0"/>
              <a:t>M</a:t>
            </a:r>
            <a:endParaRPr lang="zh-CN" altLang="en-US" dirty="0"/>
          </a:p>
        </p:txBody>
      </p:sp>
      <p:sp>
        <p:nvSpPr>
          <p:cNvPr id="26" name="文本框 25">
            <a:extLst>
              <a:ext uri="{FF2B5EF4-FFF2-40B4-BE49-F238E27FC236}">
                <a16:creationId xmlns:a16="http://schemas.microsoft.com/office/drawing/2014/main" id="{00652FA5-144B-47E2-F1CB-93D467D9FF5B}"/>
              </a:ext>
            </a:extLst>
          </p:cNvPr>
          <p:cNvSpPr txBox="1"/>
          <p:nvPr/>
        </p:nvSpPr>
        <p:spPr>
          <a:xfrm>
            <a:off x="7254598" y="5007546"/>
            <a:ext cx="6432804" cy="646331"/>
          </a:xfrm>
          <a:prstGeom prst="rect">
            <a:avLst/>
          </a:prstGeom>
          <a:noFill/>
        </p:spPr>
        <p:txBody>
          <a:bodyPr wrap="square">
            <a:spAutoFit/>
          </a:bodyPr>
          <a:lstStyle/>
          <a:p>
            <a:r>
              <a:rPr lang="zh-CN" altLang="en-US" dirty="0"/>
              <a:t> MSRP 系统的测试结果 M=12, n=36,κ=0.45, A=25,</a:t>
            </a:r>
            <a:endParaRPr lang="en-US" altLang="zh-CN" dirty="0"/>
          </a:p>
          <a:p>
            <a:r>
              <a:rPr lang="zh-CN" altLang="en-US" dirty="0"/>
              <a:t>共享资源个数为 M</a:t>
            </a:r>
          </a:p>
        </p:txBody>
      </p:sp>
      <p:pic>
        <p:nvPicPr>
          <p:cNvPr id="20" name="图片 19">
            <a:extLst>
              <a:ext uri="{FF2B5EF4-FFF2-40B4-BE49-F238E27FC236}">
                <a16:creationId xmlns:a16="http://schemas.microsoft.com/office/drawing/2014/main" id="{F3875EEA-D1EA-406C-93DE-0B9E0C0A73F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grpSp>
        <p:nvGrpSpPr>
          <p:cNvPr id="22" name="组合 21">
            <a:extLst>
              <a:ext uri="{FF2B5EF4-FFF2-40B4-BE49-F238E27FC236}">
                <a16:creationId xmlns:a16="http://schemas.microsoft.com/office/drawing/2014/main" id="{415CE03C-AB4A-4DB6-9EB0-6FA25B72FF6D}"/>
              </a:ext>
            </a:extLst>
          </p:cNvPr>
          <p:cNvGrpSpPr/>
          <p:nvPr/>
        </p:nvGrpSpPr>
        <p:grpSpPr>
          <a:xfrm>
            <a:off x="-254000" y="163976"/>
            <a:ext cx="898070" cy="521970"/>
            <a:chOff x="-254000" y="201683"/>
            <a:chExt cx="898070" cy="521970"/>
          </a:xfrm>
        </p:grpSpPr>
        <p:sp>
          <p:nvSpPr>
            <p:cNvPr id="25" name="圆角矩形 4">
              <a:extLst>
                <a:ext uri="{FF2B5EF4-FFF2-40B4-BE49-F238E27FC236}">
                  <a16:creationId xmlns:a16="http://schemas.microsoft.com/office/drawing/2014/main" id="{A1F40161-D0A9-4597-BD01-91380D9843C3}"/>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271500ED-0F70-496F-A2FE-DE84E01B97CD}"/>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p>
          </p:txBody>
        </p:sp>
      </p:grpSp>
      <p:sp>
        <p:nvSpPr>
          <p:cNvPr id="28" name="文本框 27">
            <a:extLst>
              <a:ext uri="{FF2B5EF4-FFF2-40B4-BE49-F238E27FC236}">
                <a16:creationId xmlns:a16="http://schemas.microsoft.com/office/drawing/2014/main" id="{D5B5C927-F0E9-4F3F-89AE-F07AB97FD841}"/>
              </a:ext>
            </a:extLst>
          </p:cNvPr>
          <p:cNvSpPr txBox="1"/>
          <p:nvPr/>
        </p:nvSpPr>
        <p:spPr>
          <a:xfrm>
            <a:off x="701167" y="144940"/>
            <a:ext cx="1826133"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sym typeface="+mn-ea"/>
              </a:rPr>
              <a:t>项目测试</a:t>
            </a:r>
          </a:p>
        </p:txBody>
      </p:sp>
      <p:grpSp>
        <p:nvGrpSpPr>
          <p:cNvPr id="29" name="组合 28">
            <a:extLst>
              <a:ext uri="{FF2B5EF4-FFF2-40B4-BE49-F238E27FC236}">
                <a16:creationId xmlns:a16="http://schemas.microsoft.com/office/drawing/2014/main" id="{9B2A8ED8-1F7A-44E8-9F6E-EC4B6B44336B}"/>
              </a:ext>
            </a:extLst>
          </p:cNvPr>
          <p:cNvGrpSpPr/>
          <p:nvPr/>
        </p:nvGrpSpPr>
        <p:grpSpPr>
          <a:xfrm>
            <a:off x="2584397" y="217491"/>
            <a:ext cx="10096500" cy="439541"/>
            <a:chOff x="2584397" y="217491"/>
            <a:chExt cx="10096500" cy="439541"/>
          </a:xfrm>
        </p:grpSpPr>
        <p:sp>
          <p:nvSpPr>
            <p:cNvPr id="30" name="圆角矩形 3">
              <a:extLst>
                <a:ext uri="{FF2B5EF4-FFF2-40B4-BE49-F238E27FC236}">
                  <a16:creationId xmlns:a16="http://schemas.microsoft.com/office/drawing/2014/main" id="{400798F8-60CF-470A-948B-7BC380E1508D}"/>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7">
              <a:extLst>
                <a:ext uri="{FF2B5EF4-FFF2-40B4-BE49-F238E27FC236}">
                  <a16:creationId xmlns:a16="http://schemas.microsoft.com/office/drawing/2014/main" id="{F67FF57E-1499-484B-BABC-A0AC2121EFFB}"/>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图片 31">
            <a:extLst>
              <a:ext uri="{FF2B5EF4-FFF2-40B4-BE49-F238E27FC236}">
                <a16:creationId xmlns:a16="http://schemas.microsoft.com/office/drawing/2014/main" id="{748026B1-EC43-4C75-AF6F-DBA05A8D386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33" name="矩形 32">
            <a:extLst>
              <a:ext uri="{FF2B5EF4-FFF2-40B4-BE49-F238E27FC236}">
                <a16:creationId xmlns:a16="http://schemas.microsoft.com/office/drawing/2014/main" id="{B2C9C566-FB10-4FB0-9B62-65D696D801B5}"/>
              </a:ext>
            </a:extLst>
          </p:cNvPr>
          <p:cNvSpPr/>
          <p:nvPr/>
        </p:nvSpPr>
        <p:spPr>
          <a:xfrm>
            <a:off x="2597097" y="260145"/>
            <a:ext cx="1517459"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TESTING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7472C577-0EB2-5BAD-E162-2CEFD1528519}"/>
              </a:ext>
            </a:extLst>
          </p:cNvPr>
          <p:cNvSpPr txBox="1"/>
          <p:nvPr/>
        </p:nvSpPr>
        <p:spPr>
          <a:xfrm>
            <a:off x="735105" y="1212014"/>
            <a:ext cx="9538447" cy="369332"/>
          </a:xfrm>
          <a:prstGeom prst="rect">
            <a:avLst/>
          </a:prstGeom>
          <a:noFill/>
        </p:spPr>
        <p:txBody>
          <a:bodyPr wrap="square">
            <a:spAutoFit/>
          </a:bodyPr>
          <a:lstStyle/>
          <a:p>
            <a:r>
              <a:rPr lang="zh-CN" altLang="en-US" dirty="0"/>
              <a:t>!A&amp;B 表示 A 算法不可调度但是 B 算法可调度，A&amp;!B 表示A 算法可调度但是 B 算法不可调度</a:t>
            </a:r>
          </a:p>
        </p:txBody>
      </p:sp>
      <p:sp>
        <p:nvSpPr>
          <p:cNvPr id="24" name="文本框 23">
            <a:extLst>
              <a:ext uri="{FF2B5EF4-FFF2-40B4-BE49-F238E27FC236}">
                <a16:creationId xmlns:a16="http://schemas.microsoft.com/office/drawing/2014/main" id="{7F3274E3-A2C4-0DEA-CB63-AA12EADFF691}"/>
              </a:ext>
            </a:extLst>
          </p:cNvPr>
          <p:cNvSpPr txBox="1"/>
          <p:nvPr/>
        </p:nvSpPr>
        <p:spPr>
          <a:xfrm>
            <a:off x="735104" y="1572611"/>
            <a:ext cx="6427694" cy="369332"/>
          </a:xfrm>
          <a:prstGeom prst="rect">
            <a:avLst/>
          </a:prstGeom>
          <a:noFill/>
        </p:spPr>
        <p:txBody>
          <a:bodyPr wrap="square">
            <a:spAutoFit/>
          </a:bodyPr>
          <a:lstStyle/>
          <a:p>
            <a:r>
              <a:rPr lang="zh-CN" altLang="en-US" dirty="0"/>
              <a:t>蓝色部分占比越多，说明 SPO 算法的优势越大</a:t>
            </a:r>
          </a:p>
        </p:txBody>
      </p:sp>
      <p:pic>
        <p:nvPicPr>
          <p:cNvPr id="26" name="图片 25">
            <a:extLst>
              <a:ext uri="{FF2B5EF4-FFF2-40B4-BE49-F238E27FC236}">
                <a16:creationId xmlns:a16="http://schemas.microsoft.com/office/drawing/2014/main" id="{94D0C1B5-6829-83CE-09B7-619E3EB3A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70" y="2039993"/>
            <a:ext cx="5462957" cy="2352713"/>
          </a:xfrm>
          <a:prstGeom prst="rect">
            <a:avLst/>
          </a:prstGeom>
        </p:spPr>
      </p:pic>
      <p:pic>
        <p:nvPicPr>
          <p:cNvPr id="28" name="图片 27">
            <a:extLst>
              <a:ext uri="{FF2B5EF4-FFF2-40B4-BE49-F238E27FC236}">
                <a16:creationId xmlns:a16="http://schemas.microsoft.com/office/drawing/2014/main" id="{1200BE12-5494-BD83-260F-CCEDDCC14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188" y="2096850"/>
            <a:ext cx="5889812" cy="2295856"/>
          </a:xfrm>
          <a:prstGeom prst="rect">
            <a:avLst/>
          </a:prstGeom>
        </p:spPr>
      </p:pic>
      <p:sp>
        <p:nvSpPr>
          <p:cNvPr id="30" name="文本框 29">
            <a:extLst>
              <a:ext uri="{FF2B5EF4-FFF2-40B4-BE49-F238E27FC236}">
                <a16:creationId xmlns:a16="http://schemas.microsoft.com/office/drawing/2014/main" id="{65E18660-11F7-D751-9822-078B104F8C40}"/>
              </a:ext>
            </a:extLst>
          </p:cNvPr>
          <p:cNvSpPr txBox="1"/>
          <p:nvPr/>
        </p:nvSpPr>
        <p:spPr>
          <a:xfrm>
            <a:off x="633043" y="4544544"/>
            <a:ext cx="5669145" cy="646331"/>
          </a:xfrm>
          <a:prstGeom prst="rect">
            <a:avLst/>
          </a:prstGeom>
          <a:noFill/>
        </p:spPr>
        <p:txBody>
          <a:bodyPr wrap="square">
            <a:spAutoFit/>
          </a:bodyPr>
          <a:lstStyle/>
          <a:p>
            <a:r>
              <a:rPr lang="zh-CN" altLang="en-US" dirty="0"/>
              <a:t>MS</a:t>
            </a:r>
            <a:r>
              <a:rPr lang="en-US" altLang="zh-CN" dirty="0"/>
              <a:t>R</a:t>
            </a:r>
            <a:r>
              <a:rPr lang="zh-CN" altLang="en-US" dirty="0"/>
              <a:t>P 系统在 M=16, n=48,κ=0.4, 临界区长度 L=[1,20]µs，共享资源个数为 M情况下不同 A 的测试结果</a:t>
            </a:r>
          </a:p>
        </p:txBody>
      </p:sp>
      <p:sp>
        <p:nvSpPr>
          <p:cNvPr id="32" name="文本框 31">
            <a:extLst>
              <a:ext uri="{FF2B5EF4-FFF2-40B4-BE49-F238E27FC236}">
                <a16:creationId xmlns:a16="http://schemas.microsoft.com/office/drawing/2014/main" id="{0537C107-8BE2-4BA2-101C-14A73917A9AC}"/>
              </a:ext>
            </a:extLst>
          </p:cNvPr>
          <p:cNvSpPr txBox="1"/>
          <p:nvPr/>
        </p:nvSpPr>
        <p:spPr>
          <a:xfrm>
            <a:off x="6302188" y="4585044"/>
            <a:ext cx="5623018" cy="646331"/>
          </a:xfrm>
          <a:prstGeom prst="rect">
            <a:avLst/>
          </a:prstGeom>
          <a:noFill/>
        </p:spPr>
        <p:txBody>
          <a:bodyPr wrap="square">
            <a:spAutoFit/>
          </a:bodyPr>
          <a:lstStyle/>
          <a:p>
            <a:r>
              <a:rPr lang="zh-CN" altLang="en-US" dirty="0"/>
              <a:t>MS</a:t>
            </a:r>
            <a:r>
              <a:rPr lang="en-US" altLang="zh-CN"/>
              <a:t>R</a:t>
            </a:r>
            <a:r>
              <a:rPr lang="zh-CN" altLang="en-US"/>
              <a:t>P </a:t>
            </a:r>
            <a:r>
              <a:rPr lang="zh-CN" altLang="en-US" dirty="0"/>
              <a:t>系统在 M=16, n=48,κ=0.4, A=10,共享资源个数为 M 情况下不同临界区长度的测试结果</a:t>
            </a:r>
          </a:p>
        </p:txBody>
      </p:sp>
      <p:pic>
        <p:nvPicPr>
          <p:cNvPr id="21" name="图片 20">
            <a:extLst>
              <a:ext uri="{FF2B5EF4-FFF2-40B4-BE49-F238E27FC236}">
                <a16:creationId xmlns:a16="http://schemas.microsoft.com/office/drawing/2014/main" id="{02126A9B-23D3-4937-AB9B-FBEB633B39A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044"/>
          <a:stretch/>
        </p:blipFill>
        <p:spPr>
          <a:xfrm>
            <a:off x="10733656" y="176254"/>
            <a:ext cx="1264639" cy="444778"/>
          </a:xfrm>
          <a:prstGeom prst="rect">
            <a:avLst/>
          </a:prstGeom>
        </p:spPr>
      </p:pic>
      <p:grpSp>
        <p:nvGrpSpPr>
          <p:cNvPr id="23" name="组合 22">
            <a:extLst>
              <a:ext uri="{FF2B5EF4-FFF2-40B4-BE49-F238E27FC236}">
                <a16:creationId xmlns:a16="http://schemas.microsoft.com/office/drawing/2014/main" id="{21B77A95-2B14-442C-BA62-DD1BC4B0FF8E}"/>
              </a:ext>
            </a:extLst>
          </p:cNvPr>
          <p:cNvGrpSpPr/>
          <p:nvPr/>
        </p:nvGrpSpPr>
        <p:grpSpPr>
          <a:xfrm>
            <a:off x="-254000" y="163976"/>
            <a:ext cx="898070" cy="521970"/>
            <a:chOff x="-254000" y="201683"/>
            <a:chExt cx="898070" cy="521970"/>
          </a:xfrm>
        </p:grpSpPr>
        <p:sp>
          <p:nvSpPr>
            <p:cNvPr id="25" name="圆角矩形 4">
              <a:extLst>
                <a:ext uri="{FF2B5EF4-FFF2-40B4-BE49-F238E27FC236}">
                  <a16:creationId xmlns:a16="http://schemas.microsoft.com/office/drawing/2014/main" id="{DA55E385-B332-4B66-B7BC-612F0C30E8FA}"/>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A198EB95-2361-4CE5-8A82-15FE1D6F80E3}"/>
                </a:ext>
              </a:extLst>
            </p:cNvPr>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p>
          </p:txBody>
        </p:sp>
      </p:grpSp>
      <p:sp>
        <p:nvSpPr>
          <p:cNvPr id="29" name="文本框 28">
            <a:extLst>
              <a:ext uri="{FF2B5EF4-FFF2-40B4-BE49-F238E27FC236}">
                <a16:creationId xmlns:a16="http://schemas.microsoft.com/office/drawing/2014/main" id="{DD96B741-ED2D-4B87-97D9-7D80B3BE77F4}"/>
              </a:ext>
            </a:extLst>
          </p:cNvPr>
          <p:cNvSpPr txBox="1"/>
          <p:nvPr/>
        </p:nvSpPr>
        <p:spPr>
          <a:xfrm>
            <a:off x="701167" y="144940"/>
            <a:ext cx="1826133"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sym typeface="+mn-ea"/>
              </a:rPr>
              <a:t>项目测试</a:t>
            </a:r>
          </a:p>
        </p:txBody>
      </p:sp>
      <p:grpSp>
        <p:nvGrpSpPr>
          <p:cNvPr id="31" name="组合 30">
            <a:extLst>
              <a:ext uri="{FF2B5EF4-FFF2-40B4-BE49-F238E27FC236}">
                <a16:creationId xmlns:a16="http://schemas.microsoft.com/office/drawing/2014/main" id="{0CEAAB96-A739-4A80-8182-98284687D6BA}"/>
              </a:ext>
            </a:extLst>
          </p:cNvPr>
          <p:cNvGrpSpPr/>
          <p:nvPr/>
        </p:nvGrpSpPr>
        <p:grpSpPr>
          <a:xfrm>
            <a:off x="2584397" y="217491"/>
            <a:ext cx="10096500" cy="439541"/>
            <a:chOff x="2584397" y="217491"/>
            <a:chExt cx="10096500" cy="439541"/>
          </a:xfrm>
        </p:grpSpPr>
        <p:sp>
          <p:nvSpPr>
            <p:cNvPr id="33" name="圆角矩形 3">
              <a:extLst>
                <a:ext uri="{FF2B5EF4-FFF2-40B4-BE49-F238E27FC236}">
                  <a16:creationId xmlns:a16="http://schemas.microsoft.com/office/drawing/2014/main" id="{F59E5EF8-E817-49C7-A33B-262FF4E1A973}"/>
                </a:ext>
              </a:extLst>
            </p:cNvPr>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7">
              <a:extLst>
                <a:ext uri="{FF2B5EF4-FFF2-40B4-BE49-F238E27FC236}">
                  <a16:creationId xmlns:a16="http://schemas.microsoft.com/office/drawing/2014/main" id="{09A5E90D-2E47-4BFF-ADB7-2B0B76E51F8C}"/>
                </a:ext>
              </a:extLst>
            </p:cNvPr>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a:extLst>
              <a:ext uri="{FF2B5EF4-FFF2-40B4-BE49-F238E27FC236}">
                <a16:creationId xmlns:a16="http://schemas.microsoft.com/office/drawing/2014/main" id="{51474103-CC1E-43B0-A30B-E4B99F827B0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36" name="矩形 35">
            <a:extLst>
              <a:ext uri="{FF2B5EF4-FFF2-40B4-BE49-F238E27FC236}">
                <a16:creationId xmlns:a16="http://schemas.microsoft.com/office/drawing/2014/main" id="{CAA7A8AC-871F-4C5F-A4BD-E5FAEE355DA9}"/>
              </a:ext>
            </a:extLst>
          </p:cNvPr>
          <p:cNvSpPr/>
          <p:nvPr/>
        </p:nvSpPr>
        <p:spPr>
          <a:xfrm>
            <a:off x="2597097" y="260145"/>
            <a:ext cx="1517459"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TESTING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163976"/>
            <a:ext cx="898070" cy="521970"/>
            <a:chOff x="-254000" y="201683"/>
            <a:chExt cx="898070" cy="521970"/>
          </a:xfrm>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sym typeface="+mn-ea"/>
              </a:rPr>
              <a:t>项目测试</a:t>
            </a:r>
          </a:p>
        </p:txBody>
      </p:sp>
      <p:grpSp>
        <p:nvGrpSpPr>
          <p:cNvPr id="3" name="组合 2"/>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10" name="矩形 9"/>
          <p:cNvSpPr/>
          <p:nvPr/>
        </p:nvSpPr>
        <p:spPr>
          <a:xfrm>
            <a:off x="2597097" y="260145"/>
            <a:ext cx="1517459"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TESTING</a:t>
            </a:r>
          </a:p>
        </p:txBody>
      </p:sp>
      <p:pic>
        <p:nvPicPr>
          <p:cNvPr id="11" name="Picture 10">
            <a:extLst>
              <a:ext uri="{FF2B5EF4-FFF2-40B4-BE49-F238E27FC236}">
                <a16:creationId xmlns:a16="http://schemas.microsoft.com/office/drawing/2014/main" id="{E27DFC68-BBBD-4B4B-8C88-0B643CD3052E}"/>
              </a:ext>
            </a:extLst>
          </p:cNvPr>
          <p:cNvPicPr>
            <a:picLocks noChangeAspect="1"/>
          </p:cNvPicPr>
          <p:nvPr/>
        </p:nvPicPr>
        <p:blipFill>
          <a:blip r:embed="rId4"/>
          <a:stretch>
            <a:fillRect/>
          </a:stretch>
        </p:blipFill>
        <p:spPr>
          <a:xfrm>
            <a:off x="3233094" y="1525492"/>
            <a:ext cx="5449060" cy="3010320"/>
          </a:xfrm>
          <a:prstGeom prst="rect">
            <a:avLst/>
          </a:prstGeom>
        </p:spPr>
      </p:pic>
      <p:pic>
        <p:nvPicPr>
          <p:cNvPr id="13" name="Picture 12">
            <a:extLst>
              <a:ext uri="{FF2B5EF4-FFF2-40B4-BE49-F238E27FC236}">
                <a16:creationId xmlns:a16="http://schemas.microsoft.com/office/drawing/2014/main" id="{00D0A00F-2262-4EB8-A2A2-56BD10B0A605}"/>
              </a:ext>
            </a:extLst>
          </p:cNvPr>
          <p:cNvPicPr>
            <a:picLocks noChangeAspect="1"/>
          </p:cNvPicPr>
          <p:nvPr/>
        </p:nvPicPr>
        <p:blipFill>
          <a:blip r:embed="rId5"/>
          <a:stretch>
            <a:fillRect/>
          </a:stretch>
        </p:blipFill>
        <p:spPr>
          <a:xfrm>
            <a:off x="3305896" y="5621192"/>
            <a:ext cx="5391902" cy="1019317"/>
          </a:xfrm>
          <a:prstGeom prst="rect">
            <a:avLst/>
          </a:prstGeom>
        </p:spPr>
      </p:pic>
      <p:sp>
        <p:nvSpPr>
          <p:cNvPr id="14" name="文本框 13">
            <a:extLst>
              <a:ext uri="{FF2B5EF4-FFF2-40B4-BE49-F238E27FC236}">
                <a16:creationId xmlns:a16="http://schemas.microsoft.com/office/drawing/2014/main" id="{8C8063FB-4C21-4E16-9C03-11A526EB2888}"/>
              </a:ext>
            </a:extLst>
          </p:cNvPr>
          <p:cNvSpPr txBox="1"/>
          <p:nvPr/>
        </p:nvSpPr>
        <p:spPr>
          <a:xfrm>
            <a:off x="3135198" y="835396"/>
            <a:ext cx="6474278" cy="646331"/>
          </a:xfrm>
          <a:prstGeom prst="rect">
            <a:avLst/>
          </a:prstGeom>
          <a:noFill/>
        </p:spPr>
        <p:txBody>
          <a:bodyPr wrap="square">
            <a:spAutoFit/>
          </a:bodyPr>
          <a:lstStyle/>
          <a:p>
            <a:r>
              <a:rPr lang="zh-CN" altLang="en-US" dirty="0"/>
              <a:t>使用 qemu 模拟器，通过-smp 4 设置4 个逻辑处理器核心，通过-m 2 设置2G内存，系统的其余配置信息详见下图:</a:t>
            </a:r>
          </a:p>
        </p:txBody>
      </p:sp>
      <p:sp>
        <p:nvSpPr>
          <p:cNvPr id="16" name="文本框 15">
            <a:extLst>
              <a:ext uri="{FF2B5EF4-FFF2-40B4-BE49-F238E27FC236}">
                <a16:creationId xmlns:a16="http://schemas.microsoft.com/office/drawing/2014/main" id="{54084D76-C1A8-40C4-B518-2F24C63A9683}"/>
              </a:ext>
            </a:extLst>
          </p:cNvPr>
          <p:cNvSpPr txBox="1"/>
          <p:nvPr/>
        </p:nvSpPr>
        <p:spPr>
          <a:xfrm>
            <a:off x="4908209" y="4578393"/>
            <a:ext cx="6474278" cy="369332"/>
          </a:xfrm>
          <a:prstGeom prst="rect">
            <a:avLst/>
          </a:prstGeom>
          <a:noFill/>
        </p:spPr>
        <p:txBody>
          <a:bodyPr wrap="square">
            <a:spAutoFit/>
          </a:bodyPr>
          <a:lstStyle/>
          <a:p>
            <a:r>
              <a:rPr lang="zh-CN" altLang="en-US" dirty="0"/>
              <a:t>测试环境主要配置</a:t>
            </a:r>
          </a:p>
        </p:txBody>
      </p:sp>
      <p:sp>
        <p:nvSpPr>
          <p:cNvPr id="18" name="文本框 17">
            <a:extLst>
              <a:ext uri="{FF2B5EF4-FFF2-40B4-BE49-F238E27FC236}">
                <a16:creationId xmlns:a16="http://schemas.microsoft.com/office/drawing/2014/main" id="{A76DEB7C-85E4-4EBC-B8FE-9EBBF4483D8A}"/>
              </a:ext>
            </a:extLst>
          </p:cNvPr>
          <p:cNvSpPr txBox="1"/>
          <p:nvPr/>
        </p:nvSpPr>
        <p:spPr>
          <a:xfrm>
            <a:off x="3233094" y="4961293"/>
            <a:ext cx="6474278" cy="646331"/>
          </a:xfrm>
          <a:prstGeom prst="rect">
            <a:avLst/>
          </a:prstGeom>
          <a:noFill/>
        </p:spPr>
        <p:txBody>
          <a:bodyPr wrap="square">
            <a:spAutoFit/>
          </a:bodyPr>
          <a:lstStyle/>
          <a:p>
            <a:r>
              <a:rPr lang="zh-CN" altLang="en-US" dirty="0"/>
              <a:t>共3级Cache，其中L1 Cache 的ALL-SIZE为256K，WAYS 值为2，SETS 值为512，其余信息详见下图:</a:t>
            </a:r>
          </a:p>
        </p:txBody>
      </p:sp>
      <p:sp>
        <p:nvSpPr>
          <p:cNvPr id="9" name="TextBox 8">
            <a:extLst>
              <a:ext uri="{FF2B5EF4-FFF2-40B4-BE49-F238E27FC236}">
                <a16:creationId xmlns:a16="http://schemas.microsoft.com/office/drawing/2014/main" id="{6B2FAD9C-DA04-429D-B41E-250D9AC18BF0}"/>
              </a:ext>
            </a:extLst>
          </p:cNvPr>
          <p:cNvSpPr txBox="1"/>
          <p:nvPr/>
        </p:nvSpPr>
        <p:spPr>
          <a:xfrm>
            <a:off x="299553" y="879161"/>
            <a:ext cx="2601798" cy="707886"/>
          </a:xfrm>
          <a:prstGeom prst="rect">
            <a:avLst/>
          </a:prstGeom>
          <a:noFill/>
        </p:spPr>
        <p:txBody>
          <a:bodyPr wrap="square" rtlCol="0">
            <a:spAutoFit/>
          </a:bodyPr>
          <a:lstStyle/>
          <a:p>
            <a:r>
              <a:rPr lang="zh-CN" altLang="en-US" sz="2000" b="1" dirty="0">
                <a:latin typeface="Microsoft YaHei UI" panose="020B0503020204020204" pitchFamily="34" charset="-122"/>
                <a:ea typeface="Microsoft YaHei UI" panose="020B0503020204020204" pitchFamily="34" charset="-122"/>
              </a:rPr>
              <a:t>真机测试：</a:t>
            </a:r>
            <a:endParaRPr lang="en-US" altLang="zh-CN" sz="2000" b="1" dirty="0">
              <a:latin typeface="Microsoft YaHei UI" panose="020B0503020204020204" pitchFamily="34" charset="-122"/>
              <a:ea typeface="Microsoft YaHei UI" panose="020B0503020204020204" pitchFamily="34" charset="-122"/>
            </a:endParaRPr>
          </a:p>
          <a:p>
            <a:r>
              <a:rPr lang="zh-CN" altLang="en-US" sz="2000" b="1" dirty="0">
                <a:latin typeface="Microsoft YaHei UI" panose="020B0503020204020204" pitchFamily="34" charset="-122"/>
                <a:ea typeface="Microsoft YaHei UI" panose="020B0503020204020204" pitchFamily="34" charset="-122"/>
              </a:rPr>
              <a:t>（</a:t>
            </a:r>
            <a:r>
              <a:rPr lang="en-US" altLang="zh-CN" sz="2000" b="1" dirty="0" err="1">
                <a:latin typeface="Microsoft YaHei UI" panose="020B0503020204020204" pitchFamily="34" charset="-122"/>
                <a:ea typeface="Microsoft YaHei UI" panose="020B0503020204020204" pitchFamily="34" charset="-122"/>
              </a:rPr>
              <a:t>TACLeBench</a:t>
            </a:r>
            <a:r>
              <a:rPr lang="zh-CN" altLang="en-US" sz="2000" b="1" dirty="0">
                <a:latin typeface="Microsoft YaHei UI" panose="020B0503020204020204" pitchFamily="34" charset="-122"/>
                <a:ea typeface="Microsoft YaHei UI" panose="020B0503020204020204" pitchFamily="34" charset="-122"/>
              </a:rPr>
              <a:t>测试）</a:t>
            </a:r>
          </a:p>
        </p:txBody>
      </p:sp>
    </p:spTree>
    <p:extLst>
      <p:ext uri="{BB962C8B-B14F-4D97-AF65-F5344CB8AC3E}">
        <p14:creationId xmlns:p14="http://schemas.microsoft.com/office/powerpoint/2010/main" val="664363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307022B-2251-9E34-F038-D4519FF2C2E1}"/>
              </a:ext>
            </a:extLst>
          </p:cNvPr>
          <p:cNvSpPr/>
          <p:nvPr/>
        </p:nvSpPr>
        <p:spPr>
          <a:xfrm>
            <a:off x="8218565" y="3679658"/>
            <a:ext cx="3774332" cy="25778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DD4E97C2-7B41-4939-A764-80842B2F1D8D}"/>
              </a:ext>
            </a:extLst>
          </p:cNvPr>
          <p:cNvSpPr/>
          <p:nvPr/>
        </p:nvSpPr>
        <p:spPr>
          <a:xfrm>
            <a:off x="8578487" y="4808068"/>
            <a:ext cx="954429" cy="3222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线程</a:t>
            </a:r>
            <a:r>
              <a:rPr lang="en-US" altLang="zh-CN" dirty="0">
                <a:solidFill>
                  <a:schemeClr val="tx1">
                    <a:lumMod val="95000"/>
                    <a:lumOff val="5000"/>
                  </a:schemeClr>
                </a:solidFill>
              </a:rPr>
              <a:t>3</a:t>
            </a:r>
            <a:endParaRPr lang="zh-CN" altLang="en-US" dirty="0">
              <a:solidFill>
                <a:schemeClr val="tx1">
                  <a:lumMod val="95000"/>
                  <a:lumOff val="5000"/>
                </a:schemeClr>
              </a:solidFill>
            </a:endParaRPr>
          </a:p>
        </p:txBody>
      </p:sp>
      <p:sp>
        <p:nvSpPr>
          <p:cNvPr id="7" name="矩形: 圆角 6">
            <a:extLst>
              <a:ext uri="{FF2B5EF4-FFF2-40B4-BE49-F238E27FC236}">
                <a16:creationId xmlns:a16="http://schemas.microsoft.com/office/drawing/2014/main" id="{4A025BDC-3864-DBFE-791F-D1B3A1BBCAE4}"/>
              </a:ext>
            </a:extLst>
          </p:cNvPr>
          <p:cNvSpPr/>
          <p:nvPr/>
        </p:nvSpPr>
        <p:spPr>
          <a:xfrm>
            <a:off x="8578488" y="4428688"/>
            <a:ext cx="954429" cy="3222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线程</a:t>
            </a:r>
            <a:r>
              <a:rPr lang="en-US" altLang="zh-CN" dirty="0">
                <a:solidFill>
                  <a:schemeClr val="tx1">
                    <a:lumMod val="95000"/>
                    <a:lumOff val="5000"/>
                  </a:schemeClr>
                </a:solidFill>
              </a:rPr>
              <a:t>2</a:t>
            </a:r>
            <a:endParaRPr lang="zh-CN" altLang="en-US" dirty="0">
              <a:solidFill>
                <a:schemeClr val="tx1">
                  <a:lumMod val="95000"/>
                  <a:lumOff val="5000"/>
                </a:schemeClr>
              </a:solidFill>
            </a:endParaRPr>
          </a:p>
        </p:txBody>
      </p:sp>
      <p:sp>
        <p:nvSpPr>
          <p:cNvPr id="8" name="矩形: 圆角 7">
            <a:extLst>
              <a:ext uri="{FF2B5EF4-FFF2-40B4-BE49-F238E27FC236}">
                <a16:creationId xmlns:a16="http://schemas.microsoft.com/office/drawing/2014/main" id="{0A883A75-FB9E-4A27-FDE6-AEAA7F464031}"/>
              </a:ext>
            </a:extLst>
          </p:cNvPr>
          <p:cNvSpPr/>
          <p:nvPr/>
        </p:nvSpPr>
        <p:spPr>
          <a:xfrm>
            <a:off x="8578487" y="4059037"/>
            <a:ext cx="954429" cy="3222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线程</a:t>
            </a:r>
            <a:r>
              <a:rPr lang="en-US" altLang="zh-CN" dirty="0">
                <a:solidFill>
                  <a:schemeClr val="tx1">
                    <a:lumMod val="95000"/>
                    <a:lumOff val="5000"/>
                  </a:schemeClr>
                </a:solidFill>
              </a:rPr>
              <a:t>1</a:t>
            </a:r>
            <a:endParaRPr lang="zh-CN" altLang="en-US" dirty="0">
              <a:solidFill>
                <a:schemeClr val="tx1">
                  <a:lumMod val="95000"/>
                  <a:lumOff val="5000"/>
                </a:schemeClr>
              </a:solidFill>
            </a:endParaRPr>
          </a:p>
        </p:txBody>
      </p:sp>
      <p:sp>
        <p:nvSpPr>
          <p:cNvPr id="9" name="矩形: 圆角 8">
            <a:extLst>
              <a:ext uri="{FF2B5EF4-FFF2-40B4-BE49-F238E27FC236}">
                <a16:creationId xmlns:a16="http://schemas.microsoft.com/office/drawing/2014/main" id="{581AE6B8-6A16-F208-554D-57ED7CB1D57B}"/>
              </a:ext>
            </a:extLst>
          </p:cNvPr>
          <p:cNvSpPr/>
          <p:nvPr/>
        </p:nvSpPr>
        <p:spPr>
          <a:xfrm>
            <a:off x="9779853" y="5537640"/>
            <a:ext cx="954429" cy="3222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线程</a:t>
            </a:r>
            <a:r>
              <a:rPr lang="en-US" altLang="zh-CN" dirty="0">
                <a:solidFill>
                  <a:schemeClr val="tx1">
                    <a:lumMod val="95000"/>
                    <a:lumOff val="5000"/>
                  </a:schemeClr>
                </a:solidFill>
              </a:rPr>
              <a:t>7</a:t>
            </a:r>
            <a:endParaRPr lang="zh-CN" altLang="en-US" dirty="0">
              <a:solidFill>
                <a:schemeClr val="tx1">
                  <a:lumMod val="95000"/>
                  <a:lumOff val="5000"/>
                </a:schemeClr>
              </a:solidFill>
            </a:endParaRPr>
          </a:p>
        </p:txBody>
      </p:sp>
      <p:sp>
        <p:nvSpPr>
          <p:cNvPr id="10" name="矩形: 圆角 9">
            <a:extLst>
              <a:ext uri="{FF2B5EF4-FFF2-40B4-BE49-F238E27FC236}">
                <a16:creationId xmlns:a16="http://schemas.microsoft.com/office/drawing/2014/main" id="{D245469A-ADB6-EFA3-B5F9-A416EC3ED024}"/>
              </a:ext>
            </a:extLst>
          </p:cNvPr>
          <p:cNvSpPr/>
          <p:nvPr/>
        </p:nvSpPr>
        <p:spPr>
          <a:xfrm>
            <a:off x="10845032" y="4798339"/>
            <a:ext cx="954429" cy="3222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线程</a:t>
            </a:r>
            <a:r>
              <a:rPr lang="en-US" altLang="zh-CN" dirty="0">
                <a:solidFill>
                  <a:schemeClr val="tx1">
                    <a:lumMod val="95000"/>
                    <a:lumOff val="5000"/>
                  </a:schemeClr>
                </a:solidFill>
              </a:rPr>
              <a:t>6</a:t>
            </a:r>
            <a:endParaRPr lang="zh-CN" altLang="en-US" dirty="0">
              <a:solidFill>
                <a:schemeClr val="tx1">
                  <a:lumMod val="95000"/>
                  <a:lumOff val="5000"/>
                </a:schemeClr>
              </a:solidFill>
            </a:endParaRPr>
          </a:p>
        </p:txBody>
      </p:sp>
      <p:sp>
        <p:nvSpPr>
          <p:cNvPr id="11" name="矩形: 圆角 10">
            <a:extLst>
              <a:ext uri="{FF2B5EF4-FFF2-40B4-BE49-F238E27FC236}">
                <a16:creationId xmlns:a16="http://schemas.microsoft.com/office/drawing/2014/main" id="{86ECC506-7D9A-C00F-9C08-38E96935AE0A}"/>
              </a:ext>
            </a:extLst>
          </p:cNvPr>
          <p:cNvSpPr/>
          <p:nvPr/>
        </p:nvSpPr>
        <p:spPr>
          <a:xfrm>
            <a:off x="10845033" y="4418959"/>
            <a:ext cx="954429" cy="3222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线程</a:t>
            </a:r>
            <a:r>
              <a:rPr lang="en-US" altLang="zh-CN" dirty="0">
                <a:solidFill>
                  <a:schemeClr val="tx1">
                    <a:lumMod val="95000"/>
                    <a:lumOff val="5000"/>
                  </a:schemeClr>
                </a:solidFill>
              </a:rPr>
              <a:t>5</a:t>
            </a:r>
            <a:endParaRPr lang="zh-CN" altLang="en-US" dirty="0">
              <a:solidFill>
                <a:schemeClr val="tx1">
                  <a:lumMod val="95000"/>
                  <a:lumOff val="5000"/>
                </a:schemeClr>
              </a:solidFill>
            </a:endParaRPr>
          </a:p>
        </p:txBody>
      </p:sp>
      <p:sp>
        <p:nvSpPr>
          <p:cNvPr id="12" name="矩形: 圆角 11">
            <a:extLst>
              <a:ext uri="{FF2B5EF4-FFF2-40B4-BE49-F238E27FC236}">
                <a16:creationId xmlns:a16="http://schemas.microsoft.com/office/drawing/2014/main" id="{32593BB5-CEC0-3CD8-7D72-AAC6F08F17E9}"/>
              </a:ext>
            </a:extLst>
          </p:cNvPr>
          <p:cNvSpPr/>
          <p:nvPr/>
        </p:nvSpPr>
        <p:spPr>
          <a:xfrm>
            <a:off x="10845032" y="4049308"/>
            <a:ext cx="954429" cy="3222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rPr>
              <a:t>线程</a:t>
            </a:r>
            <a:r>
              <a:rPr lang="en-US" altLang="zh-CN" dirty="0">
                <a:solidFill>
                  <a:schemeClr val="tx1">
                    <a:lumMod val="95000"/>
                    <a:lumOff val="5000"/>
                  </a:schemeClr>
                </a:solidFill>
              </a:rPr>
              <a:t>4</a:t>
            </a:r>
            <a:endParaRPr lang="zh-CN" altLang="en-US" dirty="0">
              <a:solidFill>
                <a:schemeClr val="tx1">
                  <a:lumMod val="95000"/>
                  <a:lumOff val="5000"/>
                </a:schemeClr>
              </a:solidFill>
            </a:endParaRPr>
          </a:p>
        </p:txBody>
      </p:sp>
      <p:sp>
        <p:nvSpPr>
          <p:cNvPr id="13" name="矩形 12">
            <a:extLst>
              <a:ext uri="{FF2B5EF4-FFF2-40B4-BE49-F238E27FC236}">
                <a16:creationId xmlns:a16="http://schemas.microsoft.com/office/drawing/2014/main" id="{78CD256E-714F-6E38-5FF9-200BF9D3BE9D}"/>
              </a:ext>
            </a:extLst>
          </p:cNvPr>
          <p:cNvSpPr/>
          <p:nvPr/>
        </p:nvSpPr>
        <p:spPr>
          <a:xfrm>
            <a:off x="6128246" y="3346155"/>
            <a:ext cx="1207040" cy="257782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任务分配机制和优先级排序算法</a:t>
            </a:r>
          </a:p>
        </p:txBody>
      </p:sp>
      <p:sp>
        <p:nvSpPr>
          <p:cNvPr id="14" name="箭头: 左 13">
            <a:extLst>
              <a:ext uri="{FF2B5EF4-FFF2-40B4-BE49-F238E27FC236}">
                <a16:creationId xmlns:a16="http://schemas.microsoft.com/office/drawing/2014/main" id="{588AA486-1F23-F2C3-F8B1-E18A80B949F8}"/>
              </a:ext>
            </a:extLst>
          </p:cNvPr>
          <p:cNvSpPr/>
          <p:nvPr/>
        </p:nvSpPr>
        <p:spPr>
          <a:xfrm>
            <a:off x="7477614" y="4726256"/>
            <a:ext cx="696145" cy="484632"/>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0A7F2306-1197-1BA0-DDAD-B5E8190918C4}"/>
              </a:ext>
            </a:extLst>
          </p:cNvPr>
          <p:cNvSpPr txBox="1"/>
          <p:nvPr/>
        </p:nvSpPr>
        <p:spPr>
          <a:xfrm>
            <a:off x="9627454" y="3161489"/>
            <a:ext cx="877163" cy="369332"/>
          </a:xfrm>
          <a:prstGeom prst="rect">
            <a:avLst/>
          </a:prstGeom>
          <a:noFill/>
        </p:spPr>
        <p:txBody>
          <a:bodyPr wrap="none" rtlCol="0">
            <a:spAutoFit/>
          </a:bodyPr>
          <a:lstStyle/>
          <a:p>
            <a:r>
              <a:rPr lang="zh-CN" altLang="en-US" dirty="0"/>
              <a:t>线程集</a:t>
            </a:r>
          </a:p>
        </p:txBody>
      </p:sp>
      <p:sp>
        <p:nvSpPr>
          <p:cNvPr id="16" name="矩形: 圆角 15">
            <a:extLst>
              <a:ext uri="{FF2B5EF4-FFF2-40B4-BE49-F238E27FC236}">
                <a16:creationId xmlns:a16="http://schemas.microsoft.com/office/drawing/2014/main" id="{570987FE-68AE-94AE-1D8A-1BF989A79E6A}"/>
              </a:ext>
            </a:extLst>
          </p:cNvPr>
          <p:cNvSpPr/>
          <p:nvPr/>
        </p:nvSpPr>
        <p:spPr>
          <a:xfrm>
            <a:off x="1477297" y="2354094"/>
            <a:ext cx="3655979" cy="39033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A49D16C-EEC9-568F-18F7-EB53ACA86431}"/>
              </a:ext>
            </a:extLst>
          </p:cNvPr>
          <p:cNvSpPr/>
          <p:nvPr/>
        </p:nvSpPr>
        <p:spPr>
          <a:xfrm>
            <a:off x="1991241" y="2996119"/>
            <a:ext cx="1108953" cy="683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CPU1</a:t>
            </a:r>
            <a:endParaRPr lang="zh-CN" altLang="en-US" dirty="0">
              <a:solidFill>
                <a:schemeClr val="tx1">
                  <a:lumMod val="95000"/>
                  <a:lumOff val="5000"/>
                </a:schemeClr>
              </a:solidFill>
            </a:endParaRPr>
          </a:p>
        </p:txBody>
      </p:sp>
      <p:sp>
        <p:nvSpPr>
          <p:cNvPr id="18" name="矩形 17">
            <a:extLst>
              <a:ext uri="{FF2B5EF4-FFF2-40B4-BE49-F238E27FC236}">
                <a16:creationId xmlns:a16="http://schemas.microsoft.com/office/drawing/2014/main" id="{E4DAC90C-E2AD-7EFE-4FE2-FAE6EA82C7A8}"/>
              </a:ext>
            </a:extLst>
          </p:cNvPr>
          <p:cNvSpPr/>
          <p:nvPr/>
        </p:nvSpPr>
        <p:spPr>
          <a:xfrm>
            <a:off x="1952329" y="4626802"/>
            <a:ext cx="1108953" cy="683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CPU2</a:t>
            </a:r>
            <a:endParaRPr lang="zh-CN" altLang="en-US" dirty="0">
              <a:solidFill>
                <a:schemeClr val="tx1">
                  <a:lumMod val="95000"/>
                  <a:lumOff val="5000"/>
                </a:schemeClr>
              </a:solidFill>
            </a:endParaRPr>
          </a:p>
        </p:txBody>
      </p:sp>
      <p:sp>
        <p:nvSpPr>
          <p:cNvPr id="19" name="矩形 18">
            <a:extLst>
              <a:ext uri="{FF2B5EF4-FFF2-40B4-BE49-F238E27FC236}">
                <a16:creationId xmlns:a16="http://schemas.microsoft.com/office/drawing/2014/main" id="{19D5043B-D7AC-2372-DDB5-17C62841A00A}"/>
              </a:ext>
            </a:extLst>
          </p:cNvPr>
          <p:cNvSpPr/>
          <p:nvPr/>
        </p:nvSpPr>
        <p:spPr>
          <a:xfrm>
            <a:off x="3582320" y="2996119"/>
            <a:ext cx="1108953" cy="683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CPU3</a:t>
            </a:r>
            <a:endParaRPr lang="zh-CN" altLang="en-US" dirty="0">
              <a:solidFill>
                <a:schemeClr val="tx1">
                  <a:lumMod val="95000"/>
                  <a:lumOff val="5000"/>
                </a:schemeClr>
              </a:solidFill>
            </a:endParaRPr>
          </a:p>
        </p:txBody>
      </p:sp>
      <p:sp>
        <p:nvSpPr>
          <p:cNvPr id="20" name="矩形 19">
            <a:extLst>
              <a:ext uri="{FF2B5EF4-FFF2-40B4-BE49-F238E27FC236}">
                <a16:creationId xmlns:a16="http://schemas.microsoft.com/office/drawing/2014/main" id="{F797254B-153F-C793-1D4A-5562890DE987}"/>
              </a:ext>
            </a:extLst>
          </p:cNvPr>
          <p:cNvSpPr/>
          <p:nvPr/>
        </p:nvSpPr>
        <p:spPr>
          <a:xfrm>
            <a:off x="3543408" y="4626802"/>
            <a:ext cx="1108953" cy="683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CPU4</a:t>
            </a:r>
            <a:endParaRPr lang="zh-CN" altLang="en-US" dirty="0">
              <a:solidFill>
                <a:schemeClr val="tx1">
                  <a:lumMod val="95000"/>
                  <a:lumOff val="5000"/>
                </a:schemeClr>
              </a:solidFill>
            </a:endParaRPr>
          </a:p>
        </p:txBody>
      </p:sp>
      <p:cxnSp>
        <p:nvCxnSpPr>
          <p:cNvPr id="22" name="直接箭头连接符 21">
            <a:extLst>
              <a:ext uri="{FF2B5EF4-FFF2-40B4-BE49-F238E27FC236}">
                <a16:creationId xmlns:a16="http://schemas.microsoft.com/office/drawing/2014/main" id="{4536C2BD-E467-27B0-CDB8-5CC1D73B7C62}"/>
              </a:ext>
            </a:extLst>
          </p:cNvPr>
          <p:cNvCxnSpPr>
            <a:cxnSpLocks/>
            <a:endCxn id="17" idx="2"/>
          </p:cNvCxnSpPr>
          <p:nvPr/>
        </p:nvCxnSpPr>
        <p:spPr>
          <a:xfrm flipH="1" flipV="1">
            <a:off x="2545718" y="3679658"/>
            <a:ext cx="4254" cy="542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1548A23-4D1F-D8D1-49C9-7BF05768D1AE}"/>
              </a:ext>
            </a:extLst>
          </p:cNvPr>
          <p:cNvCxnSpPr>
            <a:cxnSpLocks/>
            <a:endCxn id="17" idx="3"/>
          </p:cNvCxnSpPr>
          <p:nvPr/>
        </p:nvCxnSpPr>
        <p:spPr>
          <a:xfrm flipH="1">
            <a:off x="3100194" y="3337889"/>
            <a:ext cx="260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45D977F-20BA-B5C8-8B44-1DD59F77BC87}"/>
              </a:ext>
            </a:extLst>
          </p:cNvPr>
          <p:cNvCxnSpPr>
            <a:cxnSpLocks/>
          </p:cNvCxnSpPr>
          <p:nvPr/>
        </p:nvCxnSpPr>
        <p:spPr>
          <a:xfrm flipV="1">
            <a:off x="4131540" y="3679658"/>
            <a:ext cx="0" cy="344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C07A901F-97F2-A6FC-4BA0-F90585AF4651}"/>
              </a:ext>
            </a:extLst>
          </p:cNvPr>
          <p:cNvCxnSpPr>
            <a:cxnSpLocks/>
          </p:cNvCxnSpPr>
          <p:nvPr/>
        </p:nvCxnSpPr>
        <p:spPr>
          <a:xfrm flipH="1">
            <a:off x="4686016" y="3337889"/>
            <a:ext cx="260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32A0A98-4F08-0593-7212-DFFE3FA77D91}"/>
              </a:ext>
            </a:extLst>
          </p:cNvPr>
          <p:cNvCxnSpPr>
            <a:cxnSpLocks/>
          </p:cNvCxnSpPr>
          <p:nvPr/>
        </p:nvCxnSpPr>
        <p:spPr>
          <a:xfrm>
            <a:off x="3361007" y="3337889"/>
            <a:ext cx="0" cy="883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2C950DC-18B8-C732-EBB4-40EEEC923535}"/>
              </a:ext>
            </a:extLst>
          </p:cNvPr>
          <p:cNvCxnSpPr>
            <a:cxnSpLocks/>
          </p:cNvCxnSpPr>
          <p:nvPr/>
        </p:nvCxnSpPr>
        <p:spPr>
          <a:xfrm>
            <a:off x="2545718" y="4221804"/>
            <a:ext cx="815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371F163-48EA-2E00-F781-053BB9ADC95E}"/>
              </a:ext>
            </a:extLst>
          </p:cNvPr>
          <p:cNvCxnSpPr>
            <a:cxnSpLocks/>
          </p:cNvCxnSpPr>
          <p:nvPr/>
        </p:nvCxnSpPr>
        <p:spPr>
          <a:xfrm>
            <a:off x="3361007" y="4221804"/>
            <a:ext cx="26034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06805250-AA95-13D9-56C2-5CE2131E48FD}"/>
              </a:ext>
            </a:extLst>
          </p:cNvPr>
          <p:cNvCxnSpPr>
            <a:cxnSpLocks/>
          </p:cNvCxnSpPr>
          <p:nvPr/>
        </p:nvCxnSpPr>
        <p:spPr>
          <a:xfrm>
            <a:off x="4128297" y="4024026"/>
            <a:ext cx="815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9404BDD-373C-3176-6840-51A450A50EE8}"/>
              </a:ext>
            </a:extLst>
          </p:cNvPr>
          <p:cNvCxnSpPr>
            <a:cxnSpLocks/>
          </p:cNvCxnSpPr>
          <p:nvPr/>
        </p:nvCxnSpPr>
        <p:spPr>
          <a:xfrm flipV="1">
            <a:off x="4943586" y="3337888"/>
            <a:ext cx="0" cy="686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E459C1F-3189-9792-B7D6-CE25609AE114}"/>
              </a:ext>
            </a:extLst>
          </p:cNvPr>
          <p:cNvCxnSpPr>
            <a:cxnSpLocks/>
          </p:cNvCxnSpPr>
          <p:nvPr/>
        </p:nvCxnSpPr>
        <p:spPr>
          <a:xfrm>
            <a:off x="4941059" y="4024026"/>
            <a:ext cx="10234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B0A2EBD3-828B-1574-A47D-F74B953791A0}"/>
              </a:ext>
            </a:extLst>
          </p:cNvPr>
          <p:cNvCxnSpPr>
            <a:cxnSpLocks/>
          </p:cNvCxnSpPr>
          <p:nvPr/>
        </p:nvCxnSpPr>
        <p:spPr>
          <a:xfrm flipH="1" flipV="1">
            <a:off x="2545718" y="5321541"/>
            <a:ext cx="4254" cy="542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F1870CA0-86FE-FDE3-466E-2B07B422A37C}"/>
              </a:ext>
            </a:extLst>
          </p:cNvPr>
          <p:cNvCxnSpPr>
            <a:cxnSpLocks/>
            <a:endCxn id="18" idx="3"/>
          </p:cNvCxnSpPr>
          <p:nvPr/>
        </p:nvCxnSpPr>
        <p:spPr>
          <a:xfrm flipH="1">
            <a:off x="3061282" y="4968572"/>
            <a:ext cx="2997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587B76B2-E108-C68B-E2CF-E5940E0436E4}"/>
              </a:ext>
            </a:extLst>
          </p:cNvPr>
          <p:cNvCxnSpPr>
            <a:cxnSpLocks/>
          </p:cNvCxnSpPr>
          <p:nvPr/>
        </p:nvCxnSpPr>
        <p:spPr>
          <a:xfrm>
            <a:off x="3361007" y="4979772"/>
            <a:ext cx="0" cy="883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FE9E66F-06B8-6772-EBA8-24450BF20672}"/>
              </a:ext>
            </a:extLst>
          </p:cNvPr>
          <p:cNvCxnSpPr>
            <a:cxnSpLocks/>
          </p:cNvCxnSpPr>
          <p:nvPr/>
        </p:nvCxnSpPr>
        <p:spPr>
          <a:xfrm>
            <a:off x="2545718" y="5863687"/>
            <a:ext cx="815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B851A24-8A48-D681-2650-580506A74111}"/>
              </a:ext>
            </a:extLst>
          </p:cNvPr>
          <p:cNvCxnSpPr>
            <a:cxnSpLocks/>
          </p:cNvCxnSpPr>
          <p:nvPr/>
        </p:nvCxnSpPr>
        <p:spPr>
          <a:xfrm>
            <a:off x="3352710" y="5859869"/>
            <a:ext cx="2611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0E55CB0C-903A-8037-7B6B-C01A74FC66F4}"/>
              </a:ext>
            </a:extLst>
          </p:cNvPr>
          <p:cNvCxnSpPr>
            <a:cxnSpLocks/>
          </p:cNvCxnSpPr>
          <p:nvPr/>
        </p:nvCxnSpPr>
        <p:spPr>
          <a:xfrm flipH="1">
            <a:off x="4652361" y="5210888"/>
            <a:ext cx="13121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67E7C6C5-E5D1-9B65-F904-3DFC90DCC212}"/>
              </a:ext>
            </a:extLst>
          </p:cNvPr>
          <p:cNvSpPr/>
          <p:nvPr/>
        </p:nvSpPr>
        <p:spPr>
          <a:xfrm>
            <a:off x="1096297" y="2037607"/>
            <a:ext cx="4497608" cy="445526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908F1B3F-65E2-040D-F19D-829335B81BF0}"/>
              </a:ext>
            </a:extLst>
          </p:cNvPr>
          <p:cNvSpPr txBox="1"/>
          <p:nvPr/>
        </p:nvSpPr>
        <p:spPr>
          <a:xfrm>
            <a:off x="2547302" y="2007036"/>
            <a:ext cx="1992212" cy="369332"/>
          </a:xfrm>
          <a:prstGeom prst="rect">
            <a:avLst/>
          </a:prstGeom>
          <a:noFill/>
        </p:spPr>
        <p:txBody>
          <a:bodyPr wrap="none" rtlCol="0">
            <a:spAutoFit/>
          </a:bodyPr>
          <a:lstStyle/>
          <a:p>
            <a:r>
              <a:rPr lang="en-US" altLang="zh-CN" dirty="0"/>
              <a:t>Yat schedule kernel</a:t>
            </a:r>
            <a:endParaRPr lang="zh-CN" altLang="en-US" dirty="0"/>
          </a:p>
        </p:txBody>
      </p:sp>
      <p:sp>
        <p:nvSpPr>
          <p:cNvPr id="73" name="文本框 72">
            <a:extLst>
              <a:ext uri="{FF2B5EF4-FFF2-40B4-BE49-F238E27FC236}">
                <a16:creationId xmlns:a16="http://schemas.microsoft.com/office/drawing/2014/main" id="{61AEFCE9-6298-0F9A-7865-B0F3FDCD132A}"/>
              </a:ext>
            </a:extLst>
          </p:cNvPr>
          <p:cNvSpPr txBox="1"/>
          <p:nvPr/>
        </p:nvSpPr>
        <p:spPr>
          <a:xfrm>
            <a:off x="2807009" y="2501577"/>
            <a:ext cx="1107996" cy="369332"/>
          </a:xfrm>
          <a:prstGeom prst="rect">
            <a:avLst/>
          </a:prstGeom>
          <a:noFill/>
        </p:spPr>
        <p:txBody>
          <a:bodyPr wrap="none" rtlCol="0">
            <a:spAutoFit/>
          </a:bodyPr>
          <a:lstStyle/>
          <a:p>
            <a:r>
              <a:rPr lang="zh-CN" altLang="en-US" dirty="0"/>
              <a:t>处理器集</a:t>
            </a:r>
          </a:p>
        </p:txBody>
      </p:sp>
      <p:sp>
        <p:nvSpPr>
          <p:cNvPr id="74" name="矩形: 圆角 73">
            <a:extLst>
              <a:ext uri="{FF2B5EF4-FFF2-40B4-BE49-F238E27FC236}">
                <a16:creationId xmlns:a16="http://schemas.microsoft.com/office/drawing/2014/main" id="{A04BF941-7A43-26AD-A37D-A0E3905EED60}"/>
              </a:ext>
            </a:extLst>
          </p:cNvPr>
          <p:cNvSpPr/>
          <p:nvPr/>
        </p:nvSpPr>
        <p:spPr>
          <a:xfrm>
            <a:off x="2020795" y="239293"/>
            <a:ext cx="2755264"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lumMod val="95000"/>
                    <a:lumOff val="5000"/>
                  </a:schemeClr>
                </a:solidFill>
              </a:rPr>
              <a:t>Qemu</a:t>
            </a:r>
            <a:endParaRPr lang="zh-CN" altLang="en-US" dirty="0">
              <a:solidFill>
                <a:schemeClr val="tx1">
                  <a:lumMod val="95000"/>
                  <a:lumOff val="5000"/>
                </a:schemeClr>
              </a:solidFill>
            </a:endParaRPr>
          </a:p>
        </p:txBody>
      </p:sp>
      <p:sp>
        <p:nvSpPr>
          <p:cNvPr id="75" name="矩形 74">
            <a:extLst>
              <a:ext uri="{FF2B5EF4-FFF2-40B4-BE49-F238E27FC236}">
                <a16:creationId xmlns:a16="http://schemas.microsoft.com/office/drawing/2014/main" id="{6B23EC5E-4661-7B34-7270-EB46233450C8}"/>
              </a:ext>
            </a:extLst>
          </p:cNvPr>
          <p:cNvSpPr/>
          <p:nvPr/>
        </p:nvSpPr>
        <p:spPr>
          <a:xfrm flipH="1">
            <a:off x="3352708" y="1157987"/>
            <a:ext cx="45719" cy="8758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31A0AF31-1579-C3B5-CD71-751ABB00E094}"/>
              </a:ext>
            </a:extLst>
          </p:cNvPr>
          <p:cNvSpPr/>
          <p:nvPr/>
        </p:nvSpPr>
        <p:spPr>
          <a:xfrm>
            <a:off x="5964477" y="2131744"/>
            <a:ext cx="1513137" cy="40550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941E5B1C-67B4-9A92-D28C-4A769831EB40}"/>
              </a:ext>
            </a:extLst>
          </p:cNvPr>
          <p:cNvSpPr txBox="1"/>
          <p:nvPr/>
        </p:nvSpPr>
        <p:spPr>
          <a:xfrm>
            <a:off x="6128246" y="2316911"/>
            <a:ext cx="1356846" cy="646331"/>
          </a:xfrm>
          <a:prstGeom prst="rect">
            <a:avLst/>
          </a:prstGeom>
          <a:noFill/>
        </p:spPr>
        <p:txBody>
          <a:bodyPr wrap="none" rtlCol="0">
            <a:spAutoFit/>
          </a:bodyPr>
          <a:lstStyle/>
          <a:p>
            <a:r>
              <a:rPr lang="en-US" altLang="zh-CN" dirty="0"/>
              <a:t>Yat schedule</a:t>
            </a:r>
          </a:p>
          <a:p>
            <a:r>
              <a:rPr lang="en-US" altLang="zh-CN" dirty="0"/>
              <a:t>        lib</a:t>
            </a:r>
            <a:endParaRPr lang="zh-CN" altLang="en-US" dirty="0"/>
          </a:p>
        </p:txBody>
      </p:sp>
      <p:sp>
        <p:nvSpPr>
          <p:cNvPr id="86" name="矩形 85">
            <a:extLst>
              <a:ext uri="{FF2B5EF4-FFF2-40B4-BE49-F238E27FC236}">
                <a16:creationId xmlns:a16="http://schemas.microsoft.com/office/drawing/2014/main" id="{6F9CD168-FA4C-0B2F-CDCB-01BDD8A66C2D}"/>
              </a:ext>
            </a:extLst>
          </p:cNvPr>
          <p:cNvSpPr/>
          <p:nvPr/>
        </p:nvSpPr>
        <p:spPr>
          <a:xfrm>
            <a:off x="1536192" y="3981302"/>
            <a:ext cx="940633" cy="54214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rPr>
              <a:t>MSRP</a:t>
            </a:r>
            <a:r>
              <a:rPr lang="zh-CN" altLang="en-US" dirty="0">
                <a:solidFill>
                  <a:schemeClr val="tx1">
                    <a:lumMod val="95000"/>
                    <a:lumOff val="5000"/>
                  </a:schemeClr>
                </a:solidFill>
              </a:rPr>
              <a:t>协议</a:t>
            </a:r>
          </a:p>
        </p:txBody>
      </p:sp>
      <p:sp>
        <p:nvSpPr>
          <p:cNvPr id="23" name="矩形: 圆角 22">
            <a:extLst>
              <a:ext uri="{FF2B5EF4-FFF2-40B4-BE49-F238E27FC236}">
                <a16:creationId xmlns:a16="http://schemas.microsoft.com/office/drawing/2014/main" id="{7E537C8B-47F6-F62B-925D-8929A9BC4F20}"/>
              </a:ext>
            </a:extLst>
          </p:cNvPr>
          <p:cNvSpPr/>
          <p:nvPr/>
        </p:nvSpPr>
        <p:spPr>
          <a:xfrm>
            <a:off x="85737" y="2131744"/>
            <a:ext cx="880154" cy="41257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yat</a:t>
            </a:r>
            <a:r>
              <a:rPr lang="en-US" altLang="zh-CN" dirty="0">
                <a:solidFill>
                  <a:schemeClr val="tx1"/>
                </a:solidFill>
              </a:rPr>
              <a:t>-trace</a:t>
            </a:r>
            <a:endParaRPr lang="zh-CN" altLang="en-US" dirty="0">
              <a:solidFill>
                <a:schemeClr val="tx1"/>
              </a:solidFill>
            </a:endParaRPr>
          </a:p>
        </p:txBody>
      </p:sp>
      <p:sp>
        <p:nvSpPr>
          <p:cNvPr id="24" name="矩形 23">
            <a:extLst>
              <a:ext uri="{FF2B5EF4-FFF2-40B4-BE49-F238E27FC236}">
                <a16:creationId xmlns:a16="http://schemas.microsoft.com/office/drawing/2014/main" id="{CEB14DAD-52C0-EF72-9032-63803711EEB9}"/>
              </a:ext>
            </a:extLst>
          </p:cNvPr>
          <p:cNvSpPr/>
          <p:nvPr/>
        </p:nvSpPr>
        <p:spPr>
          <a:xfrm rot="16200000">
            <a:off x="1001927" y="4244279"/>
            <a:ext cx="45719" cy="1304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5175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163976"/>
            <a:ext cx="898070" cy="521970"/>
            <a:chOff x="-254000" y="201683"/>
            <a:chExt cx="898070" cy="521970"/>
          </a:xfrm>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5</a:t>
              </a:r>
            </a:p>
          </p:txBody>
        </p:sp>
      </p:grpSp>
      <p:sp>
        <p:nvSpPr>
          <p:cNvPr id="7" name="文本框 6"/>
          <p:cNvSpPr txBox="1"/>
          <p:nvPr/>
        </p:nvSpPr>
        <p:spPr>
          <a:xfrm>
            <a:off x="701167" y="144940"/>
            <a:ext cx="1826133" cy="584771"/>
          </a:xfrm>
          <a:prstGeom prst="rect">
            <a:avLst/>
          </a:prstGeom>
          <a:noFill/>
        </p:spPr>
        <p:txBody>
          <a:bodyPr wrap="none" lIns="91436" tIns="45718" rIns="91436" bIns="45718" rtlCol="0">
            <a:spAutoFit/>
          </a:bodyPr>
          <a:lstStyle/>
          <a:p>
            <a:pPr algn="l"/>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sym typeface="+mn-ea"/>
              </a:rPr>
              <a:t>项目测试</a:t>
            </a:r>
          </a:p>
        </p:txBody>
      </p:sp>
      <p:grpSp>
        <p:nvGrpSpPr>
          <p:cNvPr id="3" name="组合 2"/>
          <p:cNvGrpSpPr/>
          <p:nvPr/>
        </p:nvGrpSpPr>
        <p:grpSpPr>
          <a:xfrm>
            <a:off x="2584397" y="217491"/>
            <a:ext cx="10096500" cy="439541"/>
            <a:chOff x="2584397" y="217491"/>
            <a:chExt cx="10096500" cy="439541"/>
          </a:xfrm>
        </p:grpSpPr>
        <p:sp>
          <p:nvSpPr>
            <p:cNvPr id="4" name="圆角矩形 3"/>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10" name="矩形 9"/>
          <p:cNvSpPr/>
          <p:nvPr/>
        </p:nvSpPr>
        <p:spPr>
          <a:xfrm>
            <a:off x="2597097" y="260145"/>
            <a:ext cx="1517459"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TESTING</a:t>
            </a:r>
          </a:p>
        </p:txBody>
      </p:sp>
      <p:pic>
        <p:nvPicPr>
          <p:cNvPr id="12" name="图片 11">
            <a:extLst>
              <a:ext uri="{FF2B5EF4-FFF2-40B4-BE49-F238E27FC236}">
                <a16:creationId xmlns:a16="http://schemas.microsoft.com/office/drawing/2014/main" id="{D7DEC543-1ECF-4F42-8990-C2951196E50F}"/>
              </a:ext>
            </a:extLst>
          </p:cNvPr>
          <p:cNvPicPr>
            <a:picLocks noChangeAspect="1"/>
          </p:cNvPicPr>
          <p:nvPr/>
        </p:nvPicPr>
        <p:blipFill>
          <a:blip r:embed="rId4"/>
          <a:stretch>
            <a:fillRect/>
          </a:stretch>
        </p:blipFill>
        <p:spPr>
          <a:xfrm>
            <a:off x="2205932" y="815854"/>
            <a:ext cx="7780135" cy="5824655"/>
          </a:xfrm>
          <a:prstGeom prst="rect">
            <a:avLst/>
          </a:prstGeom>
        </p:spPr>
      </p:pic>
    </p:spTree>
    <p:extLst>
      <p:ext uri="{BB962C8B-B14F-4D97-AF65-F5344CB8AC3E}">
        <p14:creationId xmlns:p14="http://schemas.microsoft.com/office/powerpoint/2010/main" val="3807448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121790" y="4700687"/>
            <a:ext cx="10341205" cy="830997"/>
          </a:xfrm>
          <a:prstGeom prst="rect">
            <a:avLst/>
          </a:prstGeom>
          <a:noFill/>
        </p:spPr>
        <p:txBody>
          <a:bodyPr wrap="square" rtlCol="0">
            <a:spAutoFit/>
          </a:bodyPr>
          <a:lstStyle/>
          <a:p>
            <a:pPr algn="ctr"/>
            <a:r>
              <a:rPr lang="zh-CN" altLang="en-US" sz="4800" b="1" dirty="0">
                <a:solidFill>
                  <a:srgbClr val="014924"/>
                </a:solidFill>
                <a:latin typeface="微软雅黑" panose="020B0503020204020204" pitchFamily="34" charset="-122"/>
                <a:ea typeface="微软雅黑" panose="020B0503020204020204" pitchFamily="34" charset="-122"/>
              </a:rPr>
              <a:t>望各位评委老师们批评指正！</a:t>
            </a: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2059405" y="1288116"/>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310804" y="1485211"/>
            <a:ext cx="1936392" cy="1930811"/>
          </a:xfrm>
          <a:prstGeom prst="rect">
            <a:avLst/>
          </a:prstGeom>
        </p:spPr>
      </p:pic>
      <p:pic>
        <p:nvPicPr>
          <p:cNvPr id="11" name="Picture 2">
            <a:extLst>
              <a:ext uri="{FF2B5EF4-FFF2-40B4-BE49-F238E27FC236}">
                <a16:creationId xmlns:a16="http://schemas.microsoft.com/office/drawing/2014/main" id="{4907BBFE-C3B7-487E-A97C-55A3899BA8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041" y="1184352"/>
            <a:ext cx="3735287" cy="268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4277437" y="1619962"/>
            <a:ext cx="791456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389226" y="1257300"/>
            <a:ext cx="976380" cy="767990"/>
            <a:chOff x="5389226" y="1257300"/>
            <a:chExt cx="976380" cy="767990"/>
          </a:xfrm>
        </p:grpSpPr>
        <p:sp>
          <p:nvSpPr>
            <p:cNvPr id="11" name="矩形 10"/>
            <p:cNvSpPr/>
            <p:nvPr/>
          </p:nvSpPr>
          <p:spPr>
            <a:xfrm>
              <a:off x="5493421"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389226"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767862" y="1257300"/>
            <a:ext cx="976380" cy="767990"/>
            <a:chOff x="7767862" y="1257300"/>
            <a:chExt cx="976380" cy="767990"/>
          </a:xfrm>
        </p:grpSpPr>
        <p:sp>
          <p:nvSpPr>
            <p:cNvPr id="12" name="矩形 11"/>
            <p:cNvSpPr/>
            <p:nvPr/>
          </p:nvSpPr>
          <p:spPr>
            <a:xfrm>
              <a:off x="7850724"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7767862"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0178497" y="1257300"/>
            <a:ext cx="976380" cy="767990"/>
            <a:chOff x="10178497" y="1257300"/>
            <a:chExt cx="976380" cy="767990"/>
          </a:xfrm>
        </p:grpSpPr>
        <p:sp>
          <p:nvSpPr>
            <p:cNvPr id="13" name="矩形 12"/>
            <p:cNvSpPr/>
            <p:nvPr/>
          </p:nvSpPr>
          <p:spPr>
            <a:xfrm>
              <a:off x="10282692"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178497" y="1351966"/>
              <a:ext cx="976380" cy="65485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4883860" y="2195941"/>
            <a:ext cx="1980021" cy="523216"/>
          </a:xfrm>
          <a:prstGeom prst="rect">
            <a:avLst/>
          </a:prstGeom>
          <a:noFill/>
        </p:spPr>
        <p:txBody>
          <a:bodyPr wrap="none" lIns="91436" tIns="45718" rIns="91436" bIns="45718" rtlCol="0">
            <a:spAutoFit/>
          </a:bodyPr>
          <a:lstStyle/>
          <a:p>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背景和动机</a:t>
            </a:r>
          </a:p>
        </p:txBody>
      </p:sp>
      <p:sp>
        <p:nvSpPr>
          <p:cNvPr id="24" name="矩形 23"/>
          <p:cNvSpPr/>
          <p:nvPr/>
        </p:nvSpPr>
        <p:spPr>
          <a:xfrm>
            <a:off x="4736386" y="2734489"/>
            <a:ext cx="2300623"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BACKGROUNDS &amp; MOTIVATION</a:t>
            </a:r>
          </a:p>
        </p:txBody>
      </p:sp>
      <p:sp>
        <p:nvSpPr>
          <p:cNvPr id="25" name="文本框 24"/>
          <p:cNvSpPr txBox="1"/>
          <p:nvPr/>
        </p:nvSpPr>
        <p:spPr>
          <a:xfrm>
            <a:off x="7486591" y="2199550"/>
            <a:ext cx="1620948"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t>项目介绍</a:t>
            </a:r>
          </a:p>
        </p:txBody>
      </p:sp>
      <p:sp>
        <p:nvSpPr>
          <p:cNvPr id="26" name="矩形 25"/>
          <p:cNvSpPr/>
          <p:nvPr/>
        </p:nvSpPr>
        <p:spPr>
          <a:xfrm>
            <a:off x="7372780" y="2736850"/>
            <a:ext cx="1848576"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PROJECT INTRODUCTION</a:t>
            </a:r>
          </a:p>
        </p:txBody>
      </p:sp>
      <p:sp>
        <p:nvSpPr>
          <p:cNvPr id="27" name="文本框 26"/>
          <p:cNvSpPr txBox="1"/>
          <p:nvPr/>
        </p:nvSpPr>
        <p:spPr>
          <a:xfrm>
            <a:off x="9860091" y="2178578"/>
            <a:ext cx="1620948"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800" dirty="0"/>
              <a:t>总体架构</a:t>
            </a:r>
          </a:p>
        </p:txBody>
      </p:sp>
      <p:sp>
        <p:nvSpPr>
          <p:cNvPr id="28" name="矩形 27"/>
          <p:cNvSpPr/>
          <p:nvPr/>
        </p:nvSpPr>
        <p:spPr>
          <a:xfrm>
            <a:off x="9758429" y="2729506"/>
            <a:ext cx="1816515"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OVERALL ARCHITECTURE</a:t>
            </a:r>
          </a:p>
        </p:txBody>
      </p:sp>
      <p:cxnSp>
        <p:nvCxnSpPr>
          <p:cNvPr id="30" name="直接连接符 29"/>
          <p:cNvCxnSpPr/>
          <p:nvPr/>
        </p:nvCxnSpPr>
        <p:spPr>
          <a:xfrm>
            <a:off x="1738117" y="4610812"/>
            <a:ext cx="7914563"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811806" y="4248150"/>
            <a:ext cx="976380" cy="767990"/>
            <a:chOff x="2811806" y="4248150"/>
            <a:chExt cx="976380" cy="767990"/>
          </a:xfrm>
        </p:grpSpPr>
        <p:sp>
          <p:nvSpPr>
            <p:cNvPr id="31" name="矩形 30"/>
            <p:cNvSpPr/>
            <p:nvPr/>
          </p:nvSpPr>
          <p:spPr>
            <a:xfrm>
              <a:off x="2916001" y="424815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811806"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5190442" y="4248150"/>
            <a:ext cx="976380" cy="767990"/>
            <a:chOff x="5190442" y="4248150"/>
            <a:chExt cx="976380" cy="767990"/>
          </a:xfrm>
        </p:grpSpPr>
        <p:sp>
          <p:nvSpPr>
            <p:cNvPr id="32" name="矩形 31"/>
            <p:cNvSpPr/>
            <p:nvPr/>
          </p:nvSpPr>
          <p:spPr>
            <a:xfrm>
              <a:off x="5273304" y="424815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p:cNvSpPr txBox="1"/>
            <p:nvPr/>
          </p:nvSpPr>
          <p:spPr>
            <a:xfrm>
              <a:off x="5190442"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5</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7601077" y="4248150"/>
            <a:ext cx="976380" cy="767990"/>
            <a:chOff x="7601077" y="4248150"/>
            <a:chExt cx="976380" cy="767990"/>
          </a:xfrm>
        </p:grpSpPr>
        <p:sp>
          <p:nvSpPr>
            <p:cNvPr id="33" name="矩形 32"/>
            <p:cNvSpPr/>
            <p:nvPr/>
          </p:nvSpPr>
          <p:spPr>
            <a:xfrm>
              <a:off x="7705272" y="424815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601077" y="4342816"/>
              <a:ext cx="97638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6</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rot="5400000">
            <a:off x="-2611658" y="2611657"/>
            <a:ext cx="6858001" cy="1634689"/>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 name="矩形 5"/>
          <p:cNvSpPr/>
          <p:nvPr/>
        </p:nvSpPr>
        <p:spPr>
          <a:xfrm rot="5400000">
            <a:off x="-1663229" y="3390448"/>
            <a:ext cx="6858001" cy="7710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310435" y="5200083"/>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总结展望</a:t>
            </a:r>
          </a:p>
        </p:txBody>
      </p:sp>
      <p:sp>
        <p:nvSpPr>
          <p:cNvPr id="42" name="矩形 41"/>
          <p:cNvSpPr/>
          <p:nvPr/>
        </p:nvSpPr>
        <p:spPr>
          <a:xfrm>
            <a:off x="7164386" y="5731023"/>
            <a:ext cx="1943153"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CONCLUSION &amp; OUTLOOK</a:t>
            </a:r>
          </a:p>
        </p:txBody>
      </p:sp>
      <p:sp>
        <p:nvSpPr>
          <p:cNvPr id="43" name="文本框 42"/>
          <p:cNvSpPr txBox="1"/>
          <p:nvPr/>
        </p:nvSpPr>
        <p:spPr>
          <a:xfrm>
            <a:off x="2297416" y="5226939"/>
            <a:ext cx="2032921"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设计与实现</a:t>
            </a:r>
          </a:p>
        </p:txBody>
      </p:sp>
      <p:sp>
        <p:nvSpPr>
          <p:cNvPr id="44" name="矩形 43"/>
          <p:cNvSpPr/>
          <p:nvPr/>
        </p:nvSpPr>
        <p:spPr>
          <a:xfrm>
            <a:off x="2311651" y="5726811"/>
            <a:ext cx="2100247"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DESIGN &amp; IMPLEMENTATION</a:t>
            </a:r>
          </a:p>
        </p:txBody>
      </p:sp>
      <p:sp>
        <p:nvSpPr>
          <p:cNvPr id="45" name="文本框 44"/>
          <p:cNvSpPr txBox="1"/>
          <p:nvPr/>
        </p:nvSpPr>
        <p:spPr>
          <a:xfrm>
            <a:off x="4868158" y="5200083"/>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项目测试</a:t>
            </a:r>
          </a:p>
        </p:txBody>
      </p:sp>
      <p:sp>
        <p:nvSpPr>
          <p:cNvPr id="46" name="矩形 45"/>
          <p:cNvSpPr/>
          <p:nvPr/>
        </p:nvSpPr>
        <p:spPr>
          <a:xfrm>
            <a:off x="4994571" y="5711748"/>
            <a:ext cx="1350041" cy="253912"/>
          </a:xfrm>
          <a:prstGeom prst="rect">
            <a:avLst/>
          </a:prstGeom>
        </p:spPr>
        <p:txBody>
          <a:bodyPr wrap="none" lIns="91436" tIns="45718" rIns="91436" bIns="45718">
            <a:spAutoFit/>
          </a:bodyPr>
          <a:lstStyle/>
          <a:p>
            <a:pPr algn="ctr"/>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PROJECT TESTING</a:t>
            </a:r>
          </a:p>
        </p:txBody>
      </p:sp>
      <p:sp>
        <p:nvSpPr>
          <p:cNvPr id="7" name="文本框 6"/>
          <p:cNvSpPr txBox="1"/>
          <p:nvPr/>
        </p:nvSpPr>
        <p:spPr>
          <a:xfrm>
            <a:off x="527377" y="247904"/>
            <a:ext cx="1015663" cy="175892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pic>
        <p:nvPicPr>
          <p:cNvPr id="21" name="图片 20">
            <a:extLst>
              <a:ext uri="{FF2B5EF4-FFF2-40B4-BE49-F238E27FC236}">
                <a16:creationId xmlns:a16="http://schemas.microsoft.com/office/drawing/2014/main" id="{580A18F4-AFAB-4D25-8308-905D685404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546" b="8830"/>
          <a:stretch/>
        </p:blipFill>
        <p:spPr>
          <a:xfrm>
            <a:off x="9815333" y="135922"/>
            <a:ext cx="2376667" cy="734513"/>
          </a:xfrm>
          <a:prstGeom prst="rect">
            <a:avLst/>
          </a:prstGeom>
        </p:spPr>
      </p:pic>
      <p:pic>
        <p:nvPicPr>
          <p:cNvPr id="38" name="图片 3">
            <a:extLst>
              <a:ext uri="{FF2B5EF4-FFF2-40B4-BE49-F238E27FC236}">
                <a16:creationId xmlns:a16="http://schemas.microsoft.com/office/drawing/2014/main" id="{6A3FD649-6BAC-4FE1-BCAB-4FA2CEB02DF5}"/>
              </a:ext>
            </a:extLst>
          </p:cNvPr>
          <p:cNvPicPr>
            <a:picLocks noChangeAspect="1"/>
          </p:cNvPicPr>
          <p:nvPr/>
        </p:nvPicPr>
        <p:blipFill>
          <a:blip r:embed="rId4"/>
          <a:stretch>
            <a:fillRect/>
          </a:stretch>
        </p:blipFill>
        <p:spPr>
          <a:xfrm>
            <a:off x="7421910" y="211921"/>
            <a:ext cx="2311094" cy="5101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ppt_y</p:attrName>
                                        </p:attrNameLst>
                                      </p:cBhvr>
                                      <p:tavLst>
                                        <p:tav tm="0">
                                          <p:val>
                                            <p:strVal val="#ppt_y+#ppt_h*1.125000"/>
                                          </p:val>
                                        </p:tav>
                                        <p:tav tm="100000">
                                          <p:val>
                                            <p:strVal val="#ppt_y"/>
                                          </p:val>
                                        </p:tav>
                                      </p:tavLst>
                                    </p:anim>
                                    <p:animEffect transition="in" filter="wipe(up)">
                                      <p:cBhvr>
                                        <p:cTn id="8" dur="1000"/>
                                        <p:tgtEl>
                                          <p:spTgt spid="5"/>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p:tgtEl>
                                          <p:spTgt spid="6"/>
                                        </p:tgtEl>
                                        <p:attrNameLst>
                                          <p:attrName>ppt_y</p:attrName>
                                        </p:attrNameLst>
                                      </p:cBhvr>
                                      <p:tavLst>
                                        <p:tav tm="0">
                                          <p:val>
                                            <p:strVal val="#ppt_y-#ppt_h*1.125000"/>
                                          </p:val>
                                        </p:tav>
                                        <p:tav tm="100000">
                                          <p:val>
                                            <p:strVal val="#ppt_y"/>
                                          </p:val>
                                        </p:tav>
                                      </p:tavLst>
                                    </p:anim>
                                    <p:animEffect transition="in" filter="wipe(down)">
                                      <p:cBhvr>
                                        <p:cTn id="12" dur="1000"/>
                                        <p:tgtEl>
                                          <p:spTgt spid="6"/>
                                        </p:tgtEl>
                                      </p:cBhvr>
                                    </p:animEffect>
                                  </p:childTnLst>
                                </p:cTn>
                              </p:par>
                              <p:par>
                                <p:cTn id="13" presetID="12" presetClass="entr" presetSubtype="4"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p:tgtEl>
                                          <p:spTgt spid="9"/>
                                        </p:tgtEl>
                                        <p:attrNameLst>
                                          <p:attrName>ppt_x</p:attrName>
                                        </p:attrNameLst>
                                      </p:cBhvr>
                                      <p:tavLst>
                                        <p:tav tm="0">
                                          <p:val>
                                            <p:strVal val="#ppt_x+#ppt_w*1.125000"/>
                                          </p:val>
                                        </p:tav>
                                        <p:tav tm="100000">
                                          <p:val>
                                            <p:strVal val="#ppt_x"/>
                                          </p:val>
                                        </p:tav>
                                      </p:tavLst>
                                    </p:anim>
                                    <p:animEffect transition="in" filter="wipe(left)">
                                      <p:cBhvr>
                                        <p:cTn id="21" dur="500"/>
                                        <p:tgtEl>
                                          <p:spTgt spid="9"/>
                                        </p:tgtEl>
                                      </p:cBhvr>
                                    </p:animEffect>
                                  </p:childTnLst>
                                </p:cTn>
                              </p:par>
                            </p:childTnLst>
                          </p:cTn>
                        </p:par>
                        <p:par>
                          <p:cTn id="22" fill="hold">
                            <p:stCondLst>
                              <p:cond delay="1500"/>
                            </p:stCondLst>
                            <p:childTnLst>
                              <p:par>
                                <p:cTn id="23" presetID="49" presetClass="entr" presetSubtype="0" decel="10000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 calcmode="lin" valueType="num">
                                      <p:cBhvr>
                                        <p:cTn id="27" dur="500" fill="hold"/>
                                        <p:tgtEl>
                                          <p:spTgt spid="2"/>
                                        </p:tgtEl>
                                        <p:attrNameLst>
                                          <p:attrName>style.rotation</p:attrName>
                                        </p:attrNameLst>
                                      </p:cBhvr>
                                      <p:tavLst>
                                        <p:tav tm="0">
                                          <p:val>
                                            <p:fltVal val="360"/>
                                          </p:val>
                                        </p:tav>
                                        <p:tav tm="100000">
                                          <p:val>
                                            <p:fltVal val="0"/>
                                          </p:val>
                                        </p:tav>
                                      </p:tavLst>
                                    </p:anim>
                                    <p:animEffect transition="in" filter="fade">
                                      <p:cBhvr>
                                        <p:cTn id="28" dur="500"/>
                                        <p:tgtEl>
                                          <p:spTgt spid="2"/>
                                        </p:tgtEl>
                                      </p:cBhvr>
                                    </p:animEffect>
                                  </p:childTnLst>
                                </p:cTn>
                              </p:par>
                            </p:childTnLst>
                          </p:cTn>
                        </p:par>
                        <p:par>
                          <p:cTn id="29" fill="hold">
                            <p:stCondLst>
                              <p:cond delay="2000"/>
                            </p:stCondLst>
                            <p:childTnLst>
                              <p:par>
                                <p:cTn id="30" presetID="12" presetClass="entr" presetSubtype="4"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par>
                                <p:cTn id="34" presetID="12" presetClass="entr" presetSubtype="4" fill="hold" grpId="0" nodeType="withEffect">
                                  <p:stCondLst>
                                    <p:cond delay="20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p:tgtEl>
                                          <p:spTgt spid="24"/>
                                        </p:tgtEl>
                                        <p:attrNameLst>
                                          <p:attrName>ppt_y</p:attrName>
                                        </p:attrNameLst>
                                      </p:cBhvr>
                                      <p:tavLst>
                                        <p:tav tm="0">
                                          <p:val>
                                            <p:strVal val="#ppt_y+#ppt_h*1.125000"/>
                                          </p:val>
                                        </p:tav>
                                        <p:tav tm="100000">
                                          <p:val>
                                            <p:strVal val="#ppt_y"/>
                                          </p:val>
                                        </p:tav>
                                      </p:tavLst>
                                    </p:anim>
                                    <p:animEffect transition="in" filter="wipe(up)">
                                      <p:cBhvr>
                                        <p:cTn id="37" dur="500"/>
                                        <p:tgtEl>
                                          <p:spTgt spid="24"/>
                                        </p:tgtEl>
                                      </p:cBhvr>
                                    </p:animEffect>
                                  </p:childTnLst>
                                </p:cTn>
                              </p:par>
                            </p:childTnLst>
                          </p:cTn>
                        </p:par>
                        <p:par>
                          <p:cTn id="38" fill="hold">
                            <p:stCondLst>
                              <p:cond delay="2500"/>
                            </p:stCondLst>
                            <p:childTnLst>
                              <p:par>
                                <p:cTn id="39" presetID="49" presetClass="entr" presetSubtype="0" decel="100000"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anim calcmode="lin" valueType="num">
                                      <p:cBhvr>
                                        <p:cTn id="43" dur="500" fill="hold"/>
                                        <p:tgtEl>
                                          <p:spTgt spid="3"/>
                                        </p:tgtEl>
                                        <p:attrNameLst>
                                          <p:attrName>style.rotation</p:attrName>
                                        </p:attrNameLst>
                                      </p:cBhvr>
                                      <p:tavLst>
                                        <p:tav tm="0">
                                          <p:val>
                                            <p:fltVal val="360"/>
                                          </p:val>
                                        </p:tav>
                                        <p:tav tm="100000">
                                          <p:val>
                                            <p:fltVal val="0"/>
                                          </p:val>
                                        </p:tav>
                                      </p:tavLst>
                                    </p:anim>
                                    <p:animEffect transition="in" filter="fade">
                                      <p:cBhvr>
                                        <p:cTn id="44" dur="500"/>
                                        <p:tgtEl>
                                          <p:spTgt spid="3"/>
                                        </p:tgtEl>
                                      </p:cBhvr>
                                    </p:animEffect>
                                  </p:childTnLst>
                                </p:cTn>
                              </p:par>
                            </p:childTnLst>
                          </p:cTn>
                        </p:par>
                        <p:par>
                          <p:cTn id="45" fill="hold">
                            <p:stCondLst>
                              <p:cond delay="3000"/>
                            </p:stCondLst>
                            <p:childTnLst>
                              <p:par>
                                <p:cTn id="46" presetID="12" presetClass="entr" presetSubtype="4"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p:tgtEl>
                                          <p:spTgt spid="25"/>
                                        </p:tgtEl>
                                        <p:attrNameLst>
                                          <p:attrName>ppt_y</p:attrName>
                                        </p:attrNameLst>
                                      </p:cBhvr>
                                      <p:tavLst>
                                        <p:tav tm="0">
                                          <p:val>
                                            <p:strVal val="#ppt_y+#ppt_h*1.125000"/>
                                          </p:val>
                                        </p:tav>
                                        <p:tav tm="100000">
                                          <p:val>
                                            <p:strVal val="#ppt_y"/>
                                          </p:val>
                                        </p:tav>
                                      </p:tavLst>
                                    </p:anim>
                                    <p:animEffect transition="in" filter="wipe(up)">
                                      <p:cBhvr>
                                        <p:cTn id="49" dur="500"/>
                                        <p:tgtEl>
                                          <p:spTgt spid="25"/>
                                        </p:tgtEl>
                                      </p:cBhvr>
                                    </p:animEffect>
                                  </p:childTnLst>
                                </p:cTn>
                              </p:par>
                              <p:par>
                                <p:cTn id="50" presetID="12" presetClass="entr" presetSubtype="4"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p:tgtEl>
                                          <p:spTgt spid="26"/>
                                        </p:tgtEl>
                                        <p:attrNameLst>
                                          <p:attrName>ppt_y</p:attrName>
                                        </p:attrNameLst>
                                      </p:cBhvr>
                                      <p:tavLst>
                                        <p:tav tm="0">
                                          <p:val>
                                            <p:strVal val="#ppt_y+#ppt_h*1.125000"/>
                                          </p:val>
                                        </p:tav>
                                        <p:tav tm="100000">
                                          <p:val>
                                            <p:strVal val="#ppt_y"/>
                                          </p:val>
                                        </p:tav>
                                      </p:tavLst>
                                    </p:anim>
                                    <p:animEffect transition="in" filter="wipe(up)">
                                      <p:cBhvr>
                                        <p:cTn id="53" dur="500"/>
                                        <p:tgtEl>
                                          <p:spTgt spid="26"/>
                                        </p:tgtEl>
                                      </p:cBhvr>
                                    </p:animEffect>
                                  </p:childTnLst>
                                </p:cTn>
                              </p:par>
                            </p:childTnLst>
                          </p:cTn>
                        </p:par>
                        <p:par>
                          <p:cTn id="54" fill="hold">
                            <p:stCondLst>
                              <p:cond delay="3500"/>
                            </p:stCondLst>
                            <p:childTnLst>
                              <p:par>
                                <p:cTn id="55" presetID="49" presetClass="entr" presetSubtype="0" decel="100000"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 calcmode="lin" valueType="num">
                                      <p:cBhvr>
                                        <p:cTn id="59" dur="500" fill="hold"/>
                                        <p:tgtEl>
                                          <p:spTgt spid="8"/>
                                        </p:tgtEl>
                                        <p:attrNameLst>
                                          <p:attrName>style.rotation</p:attrName>
                                        </p:attrNameLst>
                                      </p:cBhvr>
                                      <p:tavLst>
                                        <p:tav tm="0">
                                          <p:val>
                                            <p:fltVal val="360"/>
                                          </p:val>
                                        </p:tav>
                                        <p:tav tm="100000">
                                          <p:val>
                                            <p:fltVal val="0"/>
                                          </p:val>
                                        </p:tav>
                                      </p:tavLst>
                                    </p:anim>
                                    <p:animEffect transition="in" filter="fade">
                                      <p:cBhvr>
                                        <p:cTn id="60" dur="500"/>
                                        <p:tgtEl>
                                          <p:spTgt spid="8"/>
                                        </p:tgtEl>
                                      </p:cBhvr>
                                    </p:animEffect>
                                  </p:childTnLst>
                                </p:cTn>
                              </p:par>
                            </p:childTnLst>
                          </p:cTn>
                        </p:par>
                        <p:par>
                          <p:cTn id="61" fill="hold">
                            <p:stCondLst>
                              <p:cond delay="4000"/>
                            </p:stCondLst>
                            <p:childTnLst>
                              <p:par>
                                <p:cTn id="62" presetID="12" presetClass="entr" presetSubtype="4"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p:tgtEl>
                                          <p:spTgt spid="27"/>
                                        </p:tgtEl>
                                        <p:attrNameLst>
                                          <p:attrName>ppt_y</p:attrName>
                                        </p:attrNameLst>
                                      </p:cBhvr>
                                      <p:tavLst>
                                        <p:tav tm="0">
                                          <p:val>
                                            <p:strVal val="#ppt_y+#ppt_h*1.125000"/>
                                          </p:val>
                                        </p:tav>
                                        <p:tav tm="100000">
                                          <p:val>
                                            <p:strVal val="#ppt_y"/>
                                          </p:val>
                                        </p:tav>
                                      </p:tavLst>
                                    </p:anim>
                                    <p:animEffect transition="in" filter="wipe(up)">
                                      <p:cBhvr>
                                        <p:cTn id="65" dur="500"/>
                                        <p:tgtEl>
                                          <p:spTgt spid="27"/>
                                        </p:tgtEl>
                                      </p:cBhvr>
                                    </p:animEffect>
                                  </p:childTnLst>
                                </p:cTn>
                              </p:par>
                              <p:par>
                                <p:cTn id="66" presetID="12" presetClass="entr" presetSubtype="4" fill="hold" grpId="0" nodeType="withEffect">
                                  <p:stCondLst>
                                    <p:cond delay="200"/>
                                  </p:stCondLst>
                                  <p:childTnLst>
                                    <p:set>
                                      <p:cBhvr>
                                        <p:cTn id="67" dur="1" fill="hold">
                                          <p:stCondLst>
                                            <p:cond delay="0"/>
                                          </p:stCondLst>
                                        </p:cTn>
                                        <p:tgtEl>
                                          <p:spTgt spid="28"/>
                                        </p:tgtEl>
                                        <p:attrNameLst>
                                          <p:attrName>style.visibility</p:attrName>
                                        </p:attrNameLst>
                                      </p:cBhvr>
                                      <p:to>
                                        <p:strVal val="visible"/>
                                      </p:to>
                                    </p:set>
                                    <p:anim calcmode="lin" valueType="num">
                                      <p:cBhvr additive="base">
                                        <p:cTn id="68" dur="500"/>
                                        <p:tgtEl>
                                          <p:spTgt spid="28"/>
                                        </p:tgtEl>
                                        <p:attrNameLst>
                                          <p:attrName>ppt_y</p:attrName>
                                        </p:attrNameLst>
                                      </p:cBhvr>
                                      <p:tavLst>
                                        <p:tav tm="0">
                                          <p:val>
                                            <p:strVal val="#ppt_y+#ppt_h*1.125000"/>
                                          </p:val>
                                        </p:tav>
                                        <p:tav tm="100000">
                                          <p:val>
                                            <p:strVal val="#ppt_y"/>
                                          </p:val>
                                        </p:tav>
                                      </p:tavLst>
                                    </p:anim>
                                    <p:animEffect transition="in" filter="wipe(up)">
                                      <p:cBhvr>
                                        <p:cTn id="69" dur="500"/>
                                        <p:tgtEl>
                                          <p:spTgt spid="28"/>
                                        </p:tgtEl>
                                      </p:cBhvr>
                                    </p:animEffect>
                                  </p:childTnLst>
                                </p:cTn>
                              </p:par>
                            </p:childTnLst>
                          </p:cTn>
                        </p:par>
                        <p:par>
                          <p:cTn id="70" fill="hold">
                            <p:stCondLst>
                              <p:cond delay="4500"/>
                            </p:stCondLst>
                            <p:childTnLst>
                              <p:par>
                                <p:cTn id="71" presetID="12" presetClass="entr" presetSubtype="8" fill="hold" nodeType="after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p:tgtEl>
                                          <p:spTgt spid="30"/>
                                        </p:tgtEl>
                                        <p:attrNameLst>
                                          <p:attrName>ppt_x</p:attrName>
                                        </p:attrNameLst>
                                      </p:cBhvr>
                                      <p:tavLst>
                                        <p:tav tm="0">
                                          <p:val>
                                            <p:strVal val="#ppt_x-#ppt_w*1.125000"/>
                                          </p:val>
                                        </p:tav>
                                        <p:tav tm="100000">
                                          <p:val>
                                            <p:strVal val="#ppt_x"/>
                                          </p:val>
                                        </p:tav>
                                      </p:tavLst>
                                    </p:anim>
                                    <p:animEffect transition="in" filter="wipe(right)">
                                      <p:cBhvr>
                                        <p:cTn id="74" dur="500"/>
                                        <p:tgtEl>
                                          <p:spTgt spid="30"/>
                                        </p:tgtEl>
                                      </p:cBhvr>
                                    </p:animEffect>
                                  </p:childTnLst>
                                </p:cTn>
                              </p:par>
                            </p:childTnLst>
                          </p:cTn>
                        </p:par>
                        <p:par>
                          <p:cTn id="75" fill="hold">
                            <p:stCondLst>
                              <p:cond delay="5000"/>
                            </p:stCondLst>
                            <p:childTnLst>
                              <p:par>
                                <p:cTn id="76" presetID="49" presetClass="entr" presetSubtype="0" decel="100000" fill="hold" nodeType="afterEffect">
                                  <p:stCondLst>
                                    <p:cond delay="0"/>
                                  </p:stCondLst>
                                  <p:childTnLst>
                                    <p:set>
                                      <p:cBhvr>
                                        <p:cTn id="77" dur="1" fill="hold">
                                          <p:stCondLst>
                                            <p:cond delay="0"/>
                                          </p:stCondLst>
                                        </p:cTn>
                                        <p:tgtEl>
                                          <p:spTgt spid="10"/>
                                        </p:tgtEl>
                                        <p:attrNameLst>
                                          <p:attrName>style.visibility</p:attrName>
                                        </p:attrNameLst>
                                      </p:cBhvr>
                                      <p:to>
                                        <p:strVal val="visible"/>
                                      </p:to>
                                    </p:set>
                                    <p:anim calcmode="lin" valueType="num">
                                      <p:cBhvr>
                                        <p:cTn id="78" dur="500" fill="hold"/>
                                        <p:tgtEl>
                                          <p:spTgt spid="10"/>
                                        </p:tgtEl>
                                        <p:attrNameLst>
                                          <p:attrName>ppt_w</p:attrName>
                                        </p:attrNameLst>
                                      </p:cBhvr>
                                      <p:tavLst>
                                        <p:tav tm="0">
                                          <p:val>
                                            <p:fltVal val="0"/>
                                          </p:val>
                                        </p:tav>
                                        <p:tav tm="100000">
                                          <p:val>
                                            <p:strVal val="#ppt_w"/>
                                          </p:val>
                                        </p:tav>
                                      </p:tavLst>
                                    </p:anim>
                                    <p:anim calcmode="lin" valueType="num">
                                      <p:cBhvr>
                                        <p:cTn id="79" dur="500" fill="hold"/>
                                        <p:tgtEl>
                                          <p:spTgt spid="10"/>
                                        </p:tgtEl>
                                        <p:attrNameLst>
                                          <p:attrName>ppt_h</p:attrName>
                                        </p:attrNameLst>
                                      </p:cBhvr>
                                      <p:tavLst>
                                        <p:tav tm="0">
                                          <p:val>
                                            <p:fltVal val="0"/>
                                          </p:val>
                                        </p:tav>
                                        <p:tav tm="100000">
                                          <p:val>
                                            <p:strVal val="#ppt_h"/>
                                          </p:val>
                                        </p:tav>
                                      </p:tavLst>
                                    </p:anim>
                                    <p:anim calcmode="lin" valueType="num">
                                      <p:cBhvr>
                                        <p:cTn id="80" dur="500" fill="hold"/>
                                        <p:tgtEl>
                                          <p:spTgt spid="10"/>
                                        </p:tgtEl>
                                        <p:attrNameLst>
                                          <p:attrName>style.rotation</p:attrName>
                                        </p:attrNameLst>
                                      </p:cBhvr>
                                      <p:tavLst>
                                        <p:tav tm="0">
                                          <p:val>
                                            <p:fltVal val="360"/>
                                          </p:val>
                                        </p:tav>
                                        <p:tav tm="100000">
                                          <p:val>
                                            <p:fltVal val="0"/>
                                          </p:val>
                                        </p:tav>
                                      </p:tavLst>
                                    </p:anim>
                                    <p:animEffect transition="in" filter="fade">
                                      <p:cBhvr>
                                        <p:cTn id="81" dur="500"/>
                                        <p:tgtEl>
                                          <p:spTgt spid="10"/>
                                        </p:tgtEl>
                                      </p:cBhvr>
                                    </p:animEffect>
                                  </p:childTnLst>
                                </p:cTn>
                              </p:par>
                            </p:childTnLst>
                          </p:cTn>
                        </p:par>
                        <p:par>
                          <p:cTn id="82" fill="hold">
                            <p:stCondLst>
                              <p:cond delay="5500"/>
                            </p:stCondLst>
                            <p:childTnLst>
                              <p:par>
                                <p:cTn id="83" presetID="12" presetClass="entr" presetSubtype="4" fill="hold" grpId="0" nodeType="after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p:tgtEl>
                                          <p:spTgt spid="43"/>
                                        </p:tgtEl>
                                        <p:attrNameLst>
                                          <p:attrName>ppt_y</p:attrName>
                                        </p:attrNameLst>
                                      </p:cBhvr>
                                      <p:tavLst>
                                        <p:tav tm="0">
                                          <p:val>
                                            <p:strVal val="#ppt_y+#ppt_h*1.125000"/>
                                          </p:val>
                                        </p:tav>
                                        <p:tav tm="100000">
                                          <p:val>
                                            <p:strVal val="#ppt_y"/>
                                          </p:val>
                                        </p:tav>
                                      </p:tavLst>
                                    </p:anim>
                                    <p:animEffect transition="in" filter="wipe(up)">
                                      <p:cBhvr>
                                        <p:cTn id="86" dur="500"/>
                                        <p:tgtEl>
                                          <p:spTgt spid="43"/>
                                        </p:tgtEl>
                                      </p:cBhvr>
                                    </p:animEffect>
                                  </p:childTnLst>
                                </p:cTn>
                              </p:par>
                              <p:par>
                                <p:cTn id="87" presetID="12" presetClass="entr" presetSubtype="4" fill="hold" grpId="0" nodeType="withEffect">
                                  <p:stCondLst>
                                    <p:cond delay="200"/>
                                  </p:stCondLst>
                                  <p:childTnLst>
                                    <p:set>
                                      <p:cBhvr>
                                        <p:cTn id="88" dur="1" fill="hold">
                                          <p:stCondLst>
                                            <p:cond delay="0"/>
                                          </p:stCondLst>
                                        </p:cTn>
                                        <p:tgtEl>
                                          <p:spTgt spid="44"/>
                                        </p:tgtEl>
                                        <p:attrNameLst>
                                          <p:attrName>style.visibility</p:attrName>
                                        </p:attrNameLst>
                                      </p:cBhvr>
                                      <p:to>
                                        <p:strVal val="visible"/>
                                      </p:to>
                                    </p:set>
                                    <p:anim calcmode="lin" valueType="num">
                                      <p:cBhvr additive="base">
                                        <p:cTn id="89" dur="500"/>
                                        <p:tgtEl>
                                          <p:spTgt spid="44"/>
                                        </p:tgtEl>
                                        <p:attrNameLst>
                                          <p:attrName>ppt_y</p:attrName>
                                        </p:attrNameLst>
                                      </p:cBhvr>
                                      <p:tavLst>
                                        <p:tav tm="0">
                                          <p:val>
                                            <p:strVal val="#ppt_y+#ppt_h*1.125000"/>
                                          </p:val>
                                        </p:tav>
                                        <p:tav tm="100000">
                                          <p:val>
                                            <p:strVal val="#ppt_y"/>
                                          </p:val>
                                        </p:tav>
                                      </p:tavLst>
                                    </p:anim>
                                    <p:animEffect transition="in" filter="wipe(up)">
                                      <p:cBhvr>
                                        <p:cTn id="90" dur="500"/>
                                        <p:tgtEl>
                                          <p:spTgt spid="44"/>
                                        </p:tgtEl>
                                      </p:cBhvr>
                                    </p:animEffect>
                                  </p:childTnLst>
                                </p:cTn>
                              </p:par>
                            </p:childTnLst>
                          </p:cTn>
                        </p:par>
                        <p:par>
                          <p:cTn id="91" fill="hold">
                            <p:stCondLst>
                              <p:cond delay="6000"/>
                            </p:stCondLst>
                            <p:childTnLst>
                              <p:par>
                                <p:cTn id="92" presetID="49" presetClass="entr" presetSubtype="0" decel="100000" fill="hold" nodeType="after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p:cTn id="94" dur="500" fill="hold"/>
                                        <p:tgtEl>
                                          <p:spTgt spid="14"/>
                                        </p:tgtEl>
                                        <p:attrNameLst>
                                          <p:attrName>ppt_w</p:attrName>
                                        </p:attrNameLst>
                                      </p:cBhvr>
                                      <p:tavLst>
                                        <p:tav tm="0">
                                          <p:val>
                                            <p:fltVal val="0"/>
                                          </p:val>
                                        </p:tav>
                                        <p:tav tm="100000">
                                          <p:val>
                                            <p:strVal val="#ppt_w"/>
                                          </p:val>
                                        </p:tav>
                                      </p:tavLst>
                                    </p:anim>
                                    <p:anim calcmode="lin" valueType="num">
                                      <p:cBhvr>
                                        <p:cTn id="95" dur="500" fill="hold"/>
                                        <p:tgtEl>
                                          <p:spTgt spid="14"/>
                                        </p:tgtEl>
                                        <p:attrNameLst>
                                          <p:attrName>ppt_h</p:attrName>
                                        </p:attrNameLst>
                                      </p:cBhvr>
                                      <p:tavLst>
                                        <p:tav tm="0">
                                          <p:val>
                                            <p:fltVal val="0"/>
                                          </p:val>
                                        </p:tav>
                                        <p:tav tm="100000">
                                          <p:val>
                                            <p:strVal val="#ppt_h"/>
                                          </p:val>
                                        </p:tav>
                                      </p:tavLst>
                                    </p:anim>
                                    <p:anim calcmode="lin" valueType="num">
                                      <p:cBhvr>
                                        <p:cTn id="96" dur="500" fill="hold"/>
                                        <p:tgtEl>
                                          <p:spTgt spid="14"/>
                                        </p:tgtEl>
                                        <p:attrNameLst>
                                          <p:attrName>style.rotation</p:attrName>
                                        </p:attrNameLst>
                                      </p:cBhvr>
                                      <p:tavLst>
                                        <p:tav tm="0">
                                          <p:val>
                                            <p:fltVal val="360"/>
                                          </p:val>
                                        </p:tav>
                                        <p:tav tm="100000">
                                          <p:val>
                                            <p:fltVal val="0"/>
                                          </p:val>
                                        </p:tav>
                                      </p:tavLst>
                                    </p:anim>
                                    <p:animEffect transition="in" filter="fade">
                                      <p:cBhvr>
                                        <p:cTn id="97" dur="500"/>
                                        <p:tgtEl>
                                          <p:spTgt spid="14"/>
                                        </p:tgtEl>
                                      </p:cBhvr>
                                    </p:animEffect>
                                  </p:childTnLst>
                                </p:cTn>
                              </p:par>
                            </p:childTnLst>
                          </p:cTn>
                        </p:par>
                        <p:par>
                          <p:cTn id="98" fill="hold">
                            <p:stCondLst>
                              <p:cond delay="6500"/>
                            </p:stCondLst>
                            <p:childTnLst>
                              <p:par>
                                <p:cTn id="99" presetID="12" presetClass="entr" presetSubtype="4" fill="hold" grpId="0" nodeType="afterEffect">
                                  <p:stCondLst>
                                    <p:cond delay="0"/>
                                  </p:stCondLst>
                                  <p:childTnLst>
                                    <p:set>
                                      <p:cBhvr>
                                        <p:cTn id="100" dur="1" fill="hold">
                                          <p:stCondLst>
                                            <p:cond delay="0"/>
                                          </p:stCondLst>
                                        </p:cTn>
                                        <p:tgtEl>
                                          <p:spTgt spid="45"/>
                                        </p:tgtEl>
                                        <p:attrNameLst>
                                          <p:attrName>style.visibility</p:attrName>
                                        </p:attrNameLst>
                                      </p:cBhvr>
                                      <p:to>
                                        <p:strVal val="visible"/>
                                      </p:to>
                                    </p:set>
                                    <p:anim calcmode="lin" valueType="num">
                                      <p:cBhvr additive="base">
                                        <p:cTn id="101" dur="500"/>
                                        <p:tgtEl>
                                          <p:spTgt spid="45"/>
                                        </p:tgtEl>
                                        <p:attrNameLst>
                                          <p:attrName>ppt_y</p:attrName>
                                        </p:attrNameLst>
                                      </p:cBhvr>
                                      <p:tavLst>
                                        <p:tav tm="0">
                                          <p:val>
                                            <p:strVal val="#ppt_y+#ppt_h*1.125000"/>
                                          </p:val>
                                        </p:tav>
                                        <p:tav tm="100000">
                                          <p:val>
                                            <p:strVal val="#ppt_y"/>
                                          </p:val>
                                        </p:tav>
                                      </p:tavLst>
                                    </p:anim>
                                    <p:animEffect transition="in" filter="wipe(up)">
                                      <p:cBhvr>
                                        <p:cTn id="102" dur="500"/>
                                        <p:tgtEl>
                                          <p:spTgt spid="45"/>
                                        </p:tgtEl>
                                      </p:cBhvr>
                                    </p:animEffect>
                                  </p:childTnLst>
                                </p:cTn>
                              </p:par>
                              <p:par>
                                <p:cTn id="103" presetID="12" presetClass="entr" presetSubtype="4" fill="hold" grpId="0" nodeType="withEffect">
                                  <p:stCondLst>
                                    <p:cond delay="200"/>
                                  </p:stCondLst>
                                  <p:childTnLst>
                                    <p:set>
                                      <p:cBhvr>
                                        <p:cTn id="104" dur="1" fill="hold">
                                          <p:stCondLst>
                                            <p:cond delay="0"/>
                                          </p:stCondLst>
                                        </p:cTn>
                                        <p:tgtEl>
                                          <p:spTgt spid="46"/>
                                        </p:tgtEl>
                                        <p:attrNameLst>
                                          <p:attrName>style.visibility</p:attrName>
                                        </p:attrNameLst>
                                      </p:cBhvr>
                                      <p:to>
                                        <p:strVal val="visible"/>
                                      </p:to>
                                    </p:set>
                                    <p:anim calcmode="lin" valueType="num">
                                      <p:cBhvr additive="base">
                                        <p:cTn id="105" dur="500"/>
                                        <p:tgtEl>
                                          <p:spTgt spid="46"/>
                                        </p:tgtEl>
                                        <p:attrNameLst>
                                          <p:attrName>ppt_y</p:attrName>
                                        </p:attrNameLst>
                                      </p:cBhvr>
                                      <p:tavLst>
                                        <p:tav tm="0">
                                          <p:val>
                                            <p:strVal val="#ppt_y+#ppt_h*1.125000"/>
                                          </p:val>
                                        </p:tav>
                                        <p:tav tm="100000">
                                          <p:val>
                                            <p:strVal val="#ppt_y"/>
                                          </p:val>
                                        </p:tav>
                                      </p:tavLst>
                                    </p:anim>
                                    <p:animEffect transition="in" filter="wipe(up)">
                                      <p:cBhvr>
                                        <p:cTn id="106" dur="500"/>
                                        <p:tgtEl>
                                          <p:spTgt spid="46"/>
                                        </p:tgtEl>
                                      </p:cBhvr>
                                    </p:animEffect>
                                  </p:childTnLst>
                                </p:cTn>
                              </p:par>
                            </p:childTnLst>
                          </p:cTn>
                        </p:par>
                        <p:par>
                          <p:cTn id="107" fill="hold">
                            <p:stCondLst>
                              <p:cond delay="7000"/>
                            </p:stCondLst>
                            <p:childTnLst>
                              <p:par>
                                <p:cTn id="108" presetID="49" presetClass="entr" presetSubtype="0" decel="100000" fill="hold" nodeType="afterEffect">
                                  <p:stCondLst>
                                    <p:cond delay="0"/>
                                  </p:stCondLst>
                                  <p:childTnLst>
                                    <p:set>
                                      <p:cBhvr>
                                        <p:cTn id="109" dur="1" fill="hold">
                                          <p:stCondLst>
                                            <p:cond delay="0"/>
                                          </p:stCondLst>
                                        </p:cTn>
                                        <p:tgtEl>
                                          <p:spTgt spid="15"/>
                                        </p:tgtEl>
                                        <p:attrNameLst>
                                          <p:attrName>style.visibility</p:attrName>
                                        </p:attrNameLst>
                                      </p:cBhvr>
                                      <p:to>
                                        <p:strVal val="visible"/>
                                      </p:to>
                                    </p:set>
                                    <p:anim calcmode="lin" valueType="num">
                                      <p:cBhvr>
                                        <p:cTn id="110" dur="500" fill="hold"/>
                                        <p:tgtEl>
                                          <p:spTgt spid="15"/>
                                        </p:tgtEl>
                                        <p:attrNameLst>
                                          <p:attrName>ppt_w</p:attrName>
                                        </p:attrNameLst>
                                      </p:cBhvr>
                                      <p:tavLst>
                                        <p:tav tm="0">
                                          <p:val>
                                            <p:fltVal val="0"/>
                                          </p:val>
                                        </p:tav>
                                        <p:tav tm="100000">
                                          <p:val>
                                            <p:strVal val="#ppt_w"/>
                                          </p:val>
                                        </p:tav>
                                      </p:tavLst>
                                    </p:anim>
                                    <p:anim calcmode="lin" valueType="num">
                                      <p:cBhvr>
                                        <p:cTn id="111" dur="500" fill="hold"/>
                                        <p:tgtEl>
                                          <p:spTgt spid="15"/>
                                        </p:tgtEl>
                                        <p:attrNameLst>
                                          <p:attrName>ppt_h</p:attrName>
                                        </p:attrNameLst>
                                      </p:cBhvr>
                                      <p:tavLst>
                                        <p:tav tm="0">
                                          <p:val>
                                            <p:fltVal val="0"/>
                                          </p:val>
                                        </p:tav>
                                        <p:tav tm="100000">
                                          <p:val>
                                            <p:strVal val="#ppt_h"/>
                                          </p:val>
                                        </p:tav>
                                      </p:tavLst>
                                    </p:anim>
                                    <p:anim calcmode="lin" valueType="num">
                                      <p:cBhvr>
                                        <p:cTn id="112" dur="500" fill="hold"/>
                                        <p:tgtEl>
                                          <p:spTgt spid="15"/>
                                        </p:tgtEl>
                                        <p:attrNameLst>
                                          <p:attrName>style.rotation</p:attrName>
                                        </p:attrNameLst>
                                      </p:cBhvr>
                                      <p:tavLst>
                                        <p:tav tm="0">
                                          <p:val>
                                            <p:fltVal val="360"/>
                                          </p:val>
                                        </p:tav>
                                        <p:tav tm="100000">
                                          <p:val>
                                            <p:fltVal val="0"/>
                                          </p:val>
                                        </p:tav>
                                      </p:tavLst>
                                    </p:anim>
                                    <p:animEffect transition="in" filter="fade">
                                      <p:cBhvr>
                                        <p:cTn id="113" dur="500"/>
                                        <p:tgtEl>
                                          <p:spTgt spid="15"/>
                                        </p:tgtEl>
                                      </p:cBhvr>
                                    </p:animEffect>
                                  </p:childTnLst>
                                </p:cTn>
                              </p:par>
                            </p:childTnLst>
                          </p:cTn>
                        </p:par>
                        <p:par>
                          <p:cTn id="114" fill="hold">
                            <p:stCondLst>
                              <p:cond delay="7500"/>
                            </p:stCondLst>
                            <p:childTnLst>
                              <p:par>
                                <p:cTn id="115" presetID="12" presetClass="entr" presetSubtype="4" fill="hold" grpId="0" nodeType="afterEffect">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cBhvr additive="base">
                                        <p:cTn id="117" dur="500"/>
                                        <p:tgtEl>
                                          <p:spTgt spid="39"/>
                                        </p:tgtEl>
                                        <p:attrNameLst>
                                          <p:attrName>ppt_y</p:attrName>
                                        </p:attrNameLst>
                                      </p:cBhvr>
                                      <p:tavLst>
                                        <p:tav tm="0">
                                          <p:val>
                                            <p:strVal val="#ppt_y+#ppt_h*1.125000"/>
                                          </p:val>
                                        </p:tav>
                                        <p:tav tm="100000">
                                          <p:val>
                                            <p:strVal val="#ppt_y"/>
                                          </p:val>
                                        </p:tav>
                                      </p:tavLst>
                                    </p:anim>
                                    <p:animEffect transition="in" filter="wipe(up)">
                                      <p:cBhvr>
                                        <p:cTn id="118" dur="500"/>
                                        <p:tgtEl>
                                          <p:spTgt spid="39"/>
                                        </p:tgtEl>
                                      </p:cBhvr>
                                    </p:animEffect>
                                  </p:childTnLst>
                                </p:cTn>
                              </p:par>
                              <p:par>
                                <p:cTn id="119" presetID="12" presetClass="entr" presetSubtype="4" fill="hold" grpId="0" nodeType="withEffect">
                                  <p:stCondLst>
                                    <p:cond delay="200"/>
                                  </p:stCondLst>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500"/>
                                        <p:tgtEl>
                                          <p:spTgt spid="42"/>
                                        </p:tgtEl>
                                        <p:attrNameLst>
                                          <p:attrName>ppt_y</p:attrName>
                                        </p:attrNameLst>
                                      </p:cBhvr>
                                      <p:tavLst>
                                        <p:tav tm="0">
                                          <p:val>
                                            <p:strVal val="#ppt_y+#ppt_h*1.125000"/>
                                          </p:val>
                                        </p:tav>
                                        <p:tav tm="100000">
                                          <p:val>
                                            <p:strVal val="#ppt_y"/>
                                          </p:val>
                                        </p:tav>
                                      </p:tavLst>
                                    </p:anim>
                                    <p:animEffect transition="in" filter="wipe(up)">
                                      <p:cBhvr>
                                        <p:cTn id="1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5" grpId="0" animBg="1"/>
      <p:bldP spid="6" grpId="0" animBg="1"/>
      <p:bldP spid="39" grpId="0"/>
      <p:bldP spid="42" grpId="0"/>
      <p:bldP spid="43" grpId="0"/>
      <p:bldP spid="44" grpId="0"/>
      <p:bldP spid="45" grpId="0"/>
      <p:bldP spid="4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1" name="矩形 10"/>
          <p:cNvSpPr/>
          <p:nvPr/>
        </p:nvSpPr>
        <p:spPr>
          <a:xfrm>
            <a:off x="2857500" y="2686050"/>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6805"/>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1</a:t>
              </a:r>
            </a:p>
          </p:txBody>
        </p:sp>
      </p:grpSp>
      <p:sp>
        <p:nvSpPr>
          <p:cNvPr id="15" name="文本框 14"/>
          <p:cNvSpPr txBox="1"/>
          <p:nvPr/>
        </p:nvSpPr>
        <p:spPr>
          <a:xfrm>
            <a:off x="2950335" y="2982609"/>
            <a:ext cx="3262423"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背景和动机</a:t>
            </a: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
        <p:nvSpPr>
          <p:cNvPr id="12" name="文本框 11"/>
          <p:cNvSpPr txBox="1"/>
          <p:nvPr/>
        </p:nvSpPr>
        <p:spPr>
          <a:xfrm>
            <a:off x="2775418" y="3763010"/>
            <a:ext cx="4181563" cy="367665"/>
          </a:xfrm>
          <a:prstGeom prst="rect">
            <a:avLst/>
          </a:prstGeom>
          <a:noFill/>
        </p:spPr>
        <p:txBody>
          <a:bodyPr wrap="square">
            <a:noAutofit/>
          </a:bodyPr>
          <a:lstStyle/>
          <a:p>
            <a:pPr algn="ctr"/>
            <a:r>
              <a:rPr lang="en-US" altLang="zh-CN"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BACKGROUNDS &amp; MOTIVATION</a:t>
            </a:r>
          </a:p>
        </p:txBody>
      </p:sp>
      <p:pic>
        <p:nvPicPr>
          <p:cNvPr id="16" name="图片 3">
            <a:extLst>
              <a:ext uri="{FF2B5EF4-FFF2-40B4-BE49-F238E27FC236}">
                <a16:creationId xmlns:a16="http://schemas.microsoft.com/office/drawing/2014/main" id="{7615B9D0-9A9E-4787-A83B-D81E96428BA4}"/>
              </a:ext>
            </a:extLst>
          </p:cNvPr>
          <p:cNvPicPr>
            <a:picLocks noChangeAspect="1"/>
          </p:cNvPicPr>
          <p:nvPr/>
        </p:nvPicPr>
        <p:blipFill>
          <a:blip r:embed="rId5"/>
          <a:stretch>
            <a:fillRect/>
          </a:stretch>
        </p:blipFill>
        <p:spPr>
          <a:xfrm>
            <a:off x="7349077" y="248084"/>
            <a:ext cx="2311094" cy="5101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54000" y="201683"/>
            <a:ext cx="898070" cy="521970"/>
            <a:chOff x="-254000" y="201683"/>
            <a:chExt cx="898070" cy="521970"/>
          </a:xfrm>
          <a:solidFill>
            <a:srgbClr val="C00000"/>
          </a:solidFill>
        </p:grpSpPr>
        <p:sp>
          <p:nvSpPr>
            <p:cNvPr id="5" name="圆角矩形 4"/>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65706" y="201683"/>
              <a:ext cx="467694"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p>
          </p:txBody>
        </p:sp>
      </p:grpSp>
      <p:sp>
        <p:nvSpPr>
          <p:cNvPr id="7" name="文本框 6"/>
          <p:cNvSpPr txBox="1"/>
          <p:nvPr/>
        </p:nvSpPr>
        <p:spPr>
          <a:xfrm>
            <a:off x="701167" y="144940"/>
            <a:ext cx="2236502" cy="584771"/>
          </a:xfrm>
          <a:prstGeom prst="rect">
            <a:avLst/>
          </a:prstGeom>
          <a:noFill/>
        </p:spPr>
        <p:txBody>
          <a:bodyPr wrap="none" lIns="91436" tIns="45718" rIns="91436" bIns="45718"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背景和动机</a:t>
            </a:r>
          </a:p>
        </p:txBody>
      </p:sp>
      <p:grpSp>
        <p:nvGrpSpPr>
          <p:cNvPr id="15" name="组合 14"/>
          <p:cNvGrpSpPr/>
          <p:nvPr/>
        </p:nvGrpSpPr>
        <p:grpSpPr>
          <a:xfrm>
            <a:off x="2937669" y="217491"/>
            <a:ext cx="9743228" cy="439541"/>
            <a:chOff x="2584397" y="217491"/>
            <a:chExt cx="10096500" cy="439541"/>
          </a:xfrm>
          <a:solidFill>
            <a:srgbClr val="C00000"/>
          </a:solidFill>
        </p:grpSpPr>
        <p:sp>
          <p:nvSpPr>
            <p:cNvPr id="4" name="圆角矩形 3"/>
            <p:cNvSpPr/>
            <p:nvPr/>
          </p:nvSpPr>
          <p:spPr>
            <a:xfrm>
              <a:off x="2584397" y="217491"/>
              <a:ext cx="10083799"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圆角矩形 7"/>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2584397" y="239783"/>
              <a:ext cx="2658190" cy="276995"/>
            </a:xfrm>
            <a:prstGeom prst="rect">
              <a:avLst/>
            </a:prstGeom>
            <a:noFill/>
          </p:spPr>
          <p:txBody>
            <a:bodyPr wrap="none" lIns="91436" tIns="45718" rIns="91436" bIns="45718">
              <a:spAutoFit/>
            </a:bodyPr>
            <a:lstStyle/>
            <a:p>
              <a:pPr algn="ctr"/>
              <a:r>
                <a:rPr lang="en-US" altLang="zh-CN" sz="12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BACKGROUNDS &amp; MOTIVATION</a:t>
              </a:r>
            </a:p>
          </p:txBody>
        </p:sp>
      </p:grpSp>
      <p:pic>
        <p:nvPicPr>
          <p:cNvPr id="18" name="图片 17"/>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13" name="TextBox 12">
            <a:extLst>
              <a:ext uri="{FF2B5EF4-FFF2-40B4-BE49-F238E27FC236}">
                <a16:creationId xmlns:a16="http://schemas.microsoft.com/office/drawing/2014/main" id="{27CF8557-AB2F-401E-B2D7-CB53AB6C6628}"/>
              </a:ext>
            </a:extLst>
          </p:cNvPr>
          <p:cNvSpPr txBox="1"/>
          <p:nvPr/>
        </p:nvSpPr>
        <p:spPr>
          <a:xfrm>
            <a:off x="533400" y="1740661"/>
            <a:ext cx="6466788" cy="1200329"/>
          </a:xfrm>
          <a:prstGeom prst="rect">
            <a:avLst/>
          </a:prstGeom>
          <a:noFill/>
        </p:spPr>
        <p:txBody>
          <a:bodyPr wrap="square">
            <a:spAutoFit/>
          </a:bodyPr>
          <a:lstStyle/>
          <a:p>
            <a:r>
              <a:rPr lang="zh-CN" altLang="en-US" dirty="0"/>
              <a:t>随着计算需求的多样化和计算环境的复杂化，现有的</a:t>
            </a:r>
            <a:r>
              <a:rPr lang="en-US" altLang="zh-CN" dirty="0"/>
              <a:t>Linux</a:t>
            </a:r>
            <a:r>
              <a:rPr lang="zh-CN" altLang="en-US" dirty="0"/>
              <a:t>内核调度策略虽然能够满足大多数标准应用的需求，但在特定场景下（如</a:t>
            </a:r>
            <a:r>
              <a:rPr lang="zh-CN" altLang="en-US" b="1" dirty="0"/>
              <a:t>实时系统</a:t>
            </a:r>
            <a:r>
              <a:rPr lang="zh-CN" altLang="en-US" dirty="0"/>
              <a:t>、大数据处理、高性能计算等）仍有改进和优化的空间。</a:t>
            </a:r>
          </a:p>
        </p:txBody>
      </p:sp>
      <p:pic>
        <p:nvPicPr>
          <p:cNvPr id="11" name="Picture 10">
            <a:extLst>
              <a:ext uri="{FF2B5EF4-FFF2-40B4-BE49-F238E27FC236}">
                <a16:creationId xmlns:a16="http://schemas.microsoft.com/office/drawing/2014/main" id="{8865A14F-5B7A-4103-9848-B8C821393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507" y="1835399"/>
            <a:ext cx="4368093" cy="2343517"/>
          </a:xfrm>
          <a:prstGeom prst="rect">
            <a:avLst/>
          </a:prstGeom>
        </p:spPr>
      </p:pic>
      <p:sp>
        <p:nvSpPr>
          <p:cNvPr id="17" name="TextBox 16">
            <a:extLst>
              <a:ext uri="{FF2B5EF4-FFF2-40B4-BE49-F238E27FC236}">
                <a16:creationId xmlns:a16="http://schemas.microsoft.com/office/drawing/2014/main" id="{B7ADD46A-C6D5-4F99-85E2-C8335236B312}"/>
              </a:ext>
            </a:extLst>
          </p:cNvPr>
          <p:cNvSpPr txBox="1"/>
          <p:nvPr/>
        </p:nvSpPr>
        <p:spPr>
          <a:xfrm>
            <a:off x="367645" y="1158396"/>
            <a:ext cx="8616099" cy="461665"/>
          </a:xfrm>
          <a:prstGeom prst="rect">
            <a:avLst/>
          </a:prstGeom>
          <a:noFill/>
        </p:spPr>
        <p:txBody>
          <a:bodyPr wrap="square">
            <a:spAutoFit/>
          </a:bodyPr>
          <a:lstStyle/>
          <a:p>
            <a:r>
              <a:rPr lang="zh-CN" altLang="en-US" sz="2400" b="1" dirty="0">
                <a:latin typeface="Microsoft YaHei UI" panose="020B0503020204020204" pitchFamily="34" charset="-122"/>
                <a:ea typeface="Microsoft YaHei UI" panose="020B0503020204020204" pitchFamily="34" charset="-122"/>
              </a:rPr>
              <a:t>领域特定的 </a:t>
            </a:r>
            <a:r>
              <a:rPr lang="en-US" altLang="zh-CN" sz="2400" b="1" dirty="0">
                <a:latin typeface="Microsoft YaHei UI" panose="020B0503020204020204" pitchFamily="34" charset="-122"/>
                <a:ea typeface="Microsoft YaHei UI" panose="020B0503020204020204" pitchFamily="34" charset="-122"/>
              </a:rPr>
              <a:t>Linux </a:t>
            </a:r>
            <a:r>
              <a:rPr lang="zh-CN" altLang="en-US" sz="2400" b="1" dirty="0">
                <a:latin typeface="Microsoft YaHei UI" panose="020B0503020204020204" pitchFamily="34" charset="-122"/>
                <a:ea typeface="Microsoft YaHei UI" panose="020B0503020204020204" pitchFamily="34" charset="-122"/>
              </a:rPr>
              <a:t>内核调度机制定制与优化需求（赛题初衷）</a:t>
            </a:r>
          </a:p>
        </p:txBody>
      </p:sp>
      <p:sp>
        <p:nvSpPr>
          <p:cNvPr id="16" name="TextBox 12">
            <a:extLst>
              <a:ext uri="{FF2B5EF4-FFF2-40B4-BE49-F238E27FC236}">
                <a16:creationId xmlns:a16="http://schemas.microsoft.com/office/drawing/2014/main" id="{2C96AC0D-BA46-4F56-BC6F-1229CE42EAAF}"/>
              </a:ext>
            </a:extLst>
          </p:cNvPr>
          <p:cNvSpPr txBox="1"/>
          <p:nvPr/>
        </p:nvSpPr>
        <p:spPr>
          <a:xfrm>
            <a:off x="469276" y="3178347"/>
            <a:ext cx="6595035" cy="1477328"/>
          </a:xfrm>
          <a:prstGeom prst="rect">
            <a:avLst/>
          </a:prstGeom>
          <a:noFill/>
        </p:spPr>
        <p:txBody>
          <a:bodyPr wrap="square">
            <a:spAutoFit/>
          </a:bodyPr>
          <a:lstStyle/>
          <a:p>
            <a:r>
              <a:rPr lang="zh-CN" altLang="en-US" dirty="0"/>
              <a:t>因此开发一款基于最前沿的实时调度理论技术，面向全新 </a:t>
            </a:r>
            <a:r>
              <a:rPr lang="en-US" altLang="zh-CN" dirty="0"/>
              <a:t>Linux </a:t>
            </a:r>
            <a:r>
              <a:rPr lang="zh-CN" altLang="en-US" dirty="0"/>
              <a:t>内 核，同时具备多核互斥资源共享协议、面向资源的优先级排序算法、考虑阻塞的任务分 配机制的具有最高效性能的 </a:t>
            </a:r>
            <a:r>
              <a:rPr lang="en-US" altLang="zh-CN" dirty="0"/>
              <a:t>Linux </a:t>
            </a:r>
            <a:r>
              <a:rPr lang="zh-CN" altLang="en-US" dirty="0"/>
              <a:t>内核实时调度</a:t>
            </a:r>
            <a:r>
              <a:rPr lang="en-US" altLang="zh-CN" dirty="0"/>
              <a:t>器</a:t>
            </a:r>
            <a:r>
              <a:rPr lang="zh-CN" altLang="en-US" dirty="0"/>
              <a:t>，为实时系统调度</a:t>
            </a:r>
            <a:r>
              <a:rPr lang="en-US" altLang="zh-CN" dirty="0"/>
              <a:t>器</a:t>
            </a:r>
            <a:r>
              <a:rPr lang="zh-CN" altLang="en-US" dirty="0"/>
              <a:t>开发提供一个高效、可靠的开源解决方案，在当下的意义无疑十分重大。 </a:t>
            </a:r>
          </a:p>
        </p:txBody>
      </p:sp>
    </p:spTree>
    <p:extLst>
      <p:ext uri="{BB962C8B-B14F-4D97-AF65-F5344CB8AC3E}">
        <p14:creationId xmlns:p14="http://schemas.microsoft.com/office/powerpoint/2010/main" val="354204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1" name="矩形 10"/>
          <p:cNvSpPr/>
          <p:nvPr/>
        </p:nvSpPr>
        <p:spPr>
          <a:xfrm>
            <a:off x="2857500" y="2686050"/>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6805"/>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2</a:t>
              </a:r>
            </a:p>
          </p:txBody>
        </p:sp>
      </p:grpSp>
      <p:sp>
        <p:nvSpPr>
          <p:cNvPr id="15" name="文本框 14"/>
          <p:cNvSpPr txBox="1"/>
          <p:nvPr/>
        </p:nvSpPr>
        <p:spPr>
          <a:xfrm>
            <a:off x="3081357" y="2931539"/>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项目介绍</a:t>
            </a: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
        <p:nvSpPr>
          <p:cNvPr id="12" name="文本框 11"/>
          <p:cNvSpPr txBox="1"/>
          <p:nvPr/>
        </p:nvSpPr>
        <p:spPr>
          <a:xfrm>
            <a:off x="1540816" y="3751441"/>
            <a:ext cx="6097044" cy="368300"/>
          </a:xfrm>
          <a:prstGeom prst="rect">
            <a:avLst/>
          </a:prstGeom>
          <a:no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PROJECT INTRODUCTION</a:t>
            </a:r>
          </a:p>
        </p:txBody>
      </p:sp>
      <p:pic>
        <p:nvPicPr>
          <p:cNvPr id="16" name="图片 3">
            <a:extLst>
              <a:ext uri="{FF2B5EF4-FFF2-40B4-BE49-F238E27FC236}">
                <a16:creationId xmlns:a16="http://schemas.microsoft.com/office/drawing/2014/main" id="{E35BD173-F9A0-45AC-83D5-00A24796F16D}"/>
              </a:ext>
            </a:extLst>
          </p:cNvPr>
          <p:cNvPicPr>
            <a:picLocks noChangeAspect="1"/>
          </p:cNvPicPr>
          <p:nvPr/>
        </p:nvPicPr>
        <p:blipFill>
          <a:blip r:embed="rId5"/>
          <a:stretch>
            <a:fillRect/>
          </a:stretch>
        </p:blipFill>
        <p:spPr>
          <a:xfrm>
            <a:off x="7367931" y="248084"/>
            <a:ext cx="2311094" cy="510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项目介绍</a:t>
            </a: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84397" y="227083"/>
              <a:ext cx="208485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INTRODUCTION</a:t>
              </a:r>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7" name="TextBox 26">
            <a:extLst>
              <a:ext uri="{FF2B5EF4-FFF2-40B4-BE49-F238E27FC236}">
                <a16:creationId xmlns:a16="http://schemas.microsoft.com/office/drawing/2014/main" id="{3B5AFABE-E2FC-4BB9-9BE1-A9ACD34070CF}"/>
              </a:ext>
            </a:extLst>
          </p:cNvPr>
          <p:cNvSpPr txBox="1"/>
          <p:nvPr/>
        </p:nvSpPr>
        <p:spPr>
          <a:xfrm>
            <a:off x="533400" y="2998717"/>
            <a:ext cx="9656975" cy="3416320"/>
          </a:xfrm>
          <a:prstGeom prst="rect">
            <a:avLst/>
          </a:prstGeom>
          <a:noFill/>
        </p:spPr>
        <p:txBody>
          <a:bodyPr wrap="square">
            <a:spAutoFit/>
          </a:bodyPr>
          <a:lstStyle/>
          <a:p>
            <a:r>
              <a:rPr lang="en-US" altLang="zh-CN" b="1" dirty="0" err="1"/>
              <a:t>Yat</a:t>
            </a:r>
            <a:r>
              <a:rPr lang="en-US" altLang="zh-CN" b="1" dirty="0"/>
              <a:t>-Sched</a:t>
            </a:r>
            <a:r>
              <a:rPr lang="en-US" altLang="zh-CN" dirty="0"/>
              <a:t>, </a:t>
            </a:r>
            <a:r>
              <a:rPr lang="zh-CN" altLang="en-US" dirty="0"/>
              <a:t>全称</a:t>
            </a:r>
            <a:r>
              <a:rPr lang="en-US" altLang="zh-CN" dirty="0"/>
              <a:t>Yet Another Toy Scheduler, </a:t>
            </a:r>
            <a:r>
              <a:rPr lang="zh-CN" altLang="en-US" dirty="0"/>
              <a:t>一款基于前沿的实时调度理论技术，面向新</a:t>
            </a:r>
            <a:r>
              <a:rPr lang="en-US" altLang="zh-CN" dirty="0"/>
              <a:t>Linux</a:t>
            </a:r>
            <a:r>
              <a:rPr lang="zh-CN" altLang="en-US" dirty="0"/>
              <a:t>内核的具有高效性能的实时调度器。</a:t>
            </a:r>
            <a:endParaRPr lang="en-US" altLang="zh-CN" dirty="0"/>
          </a:p>
          <a:p>
            <a:endParaRPr lang="zh-CN" altLang="en-US" dirty="0"/>
          </a:p>
          <a:p>
            <a:r>
              <a:rPr lang="zh-CN" altLang="en-US" dirty="0"/>
              <a:t>我们将</a:t>
            </a:r>
            <a:r>
              <a:rPr lang="en-US" altLang="zh-CN" dirty="0" err="1"/>
              <a:t>Yat</a:t>
            </a:r>
            <a:r>
              <a:rPr lang="en-US" altLang="zh-CN" dirty="0"/>
              <a:t>-Sched</a:t>
            </a:r>
            <a:r>
              <a:rPr lang="zh-CN" altLang="en-US" dirty="0"/>
              <a:t>初步定位为一款支持</a:t>
            </a:r>
            <a:r>
              <a:rPr lang="en-US" altLang="zh-CN" dirty="0"/>
              <a:t>X86</a:t>
            </a:r>
            <a:r>
              <a:rPr lang="zh-CN" altLang="en-US" dirty="0"/>
              <a:t>和</a:t>
            </a:r>
            <a:r>
              <a:rPr lang="en-US" altLang="zh-CN" dirty="0"/>
              <a:t>ARM</a:t>
            </a:r>
            <a:r>
              <a:rPr lang="zh-CN" altLang="en-US" dirty="0"/>
              <a:t>等体系结构、基于</a:t>
            </a:r>
            <a:r>
              <a:rPr lang="en-US" altLang="zh-CN" dirty="0"/>
              <a:t>Linux</a:t>
            </a:r>
            <a:r>
              <a:rPr lang="zh-CN" altLang="en-US" dirty="0"/>
              <a:t>内核的硬实时调度器，将会应用</a:t>
            </a:r>
            <a:r>
              <a:rPr lang="zh-CN" altLang="en-US" b="1" dirty="0"/>
              <a:t>前沿</a:t>
            </a:r>
            <a:r>
              <a:rPr lang="zh-CN" altLang="en-US" dirty="0"/>
              <a:t>的实时调度理论技术，面向</a:t>
            </a:r>
            <a:r>
              <a:rPr lang="zh-CN" altLang="en-US" b="1" dirty="0"/>
              <a:t>较新</a:t>
            </a:r>
            <a:r>
              <a:rPr lang="en-US" altLang="zh-CN" b="1" dirty="0"/>
              <a:t>LTS</a:t>
            </a:r>
            <a:r>
              <a:rPr lang="zh-CN" altLang="en-US" b="1" dirty="0"/>
              <a:t>版</a:t>
            </a:r>
            <a:r>
              <a:rPr lang="zh-CN" altLang="en-US" dirty="0"/>
              <a:t>的</a:t>
            </a:r>
            <a:r>
              <a:rPr lang="en-US" altLang="zh-CN" dirty="0"/>
              <a:t>Linux 5.4</a:t>
            </a:r>
            <a:r>
              <a:rPr lang="zh-CN" altLang="en-US" dirty="0"/>
              <a:t>内核，实现目前</a:t>
            </a:r>
            <a:r>
              <a:rPr lang="en-US" altLang="zh-CN" dirty="0"/>
              <a:t>Linux</a:t>
            </a:r>
            <a:r>
              <a:rPr lang="zh-CN" altLang="en-US" dirty="0"/>
              <a:t>内核实时调度下的</a:t>
            </a:r>
            <a:r>
              <a:rPr lang="zh-CN" altLang="en-US" b="1" dirty="0"/>
              <a:t>高效</a:t>
            </a:r>
            <a:r>
              <a:rPr lang="zh-CN" altLang="en-US" dirty="0"/>
              <a:t>性能。基于</a:t>
            </a:r>
            <a:r>
              <a:rPr lang="en-US" altLang="zh-CN" dirty="0"/>
              <a:t>Linux</a:t>
            </a:r>
            <a:r>
              <a:rPr lang="zh-CN" altLang="en-US" dirty="0"/>
              <a:t>内核是指</a:t>
            </a:r>
            <a:r>
              <a:rPr lang="en-US" altLang="zh-CN" dirty="0" err="1"/>
              <a:t>Yat</a:t>
            </a:r>
            <a:r>
              <a:rPr lang="en-US" altLang="zh-CN" dirty="0"/>
              <a:t>-Sched</a:t>
            </a:r>
            <a:r>
              <a:rPr lang="zh-CN" altLang="en-US" dirty="0"/>
              <a:t>将改造</a:t>
            </a:r>
            <a:r>
              <a:rPr lang="en-US" altLang="zh-CN" dirty="0"/>
              <a:t>Linux</a:t>
            </a:r>
            <a:r>
              <a:rPr lang="zh-CN" altLang="en-US" dirty="0"/>
              <a:t>内核的调度机制，支持随机任务模型，提供新的同步算法。</a:t>
            </a:r>
          </a:p>
          <a:p>
            <a:endParaRPr lang="en-US" altLang="zh-CN" dirty="0"/>
          </a:p>
          <a:p>
            <a:r>
              <a:rPr lang="zh-CN" altLang="en-US" dirty="0"/>
              <a:t>整个调度器基于</a:t>
            </a:r>
            <a:r>
              <a:rPr lang="en-US" altLang="zh-CN" dirty="0"/>
              <a:t>FPFPS</a:t>
            </a:r>
            <a:r>
              <a:rPr lang="zh-CN" altLang="en-US" dirty="0"/>
              <a:t>（</a:t>
            </a:r>
            <a:r>
              <a:rPr lang="en-US" altLang="zh-CN" dirty="0"/>
              <a:t>Fully </a:t>
            </a:r>
            <a:r>
              <a:rPr lang="en-US" altLang="zh-CN" dirty="0" err="1"/>
              <a:t>Paritioned</a:t>
            </a:r>
            <a:r>
              <a:rPr lang="en-US" altLang="zh-CN" dirty="0"/>
              <a:t> Fixed-Priority Scheduling</a:t>
            </a:r>
            <a:r>
              <a:rPr lang="zh-CN" altLang="en-US" dirty="0"/>
              <a:t>）实现，由</a:t>
            </a:r>
            <a:r>
              <a:rPr lang="zh-CN" altLang="en-US" b="1" dirty="0"/>
              <a:t>内核态的 </a:t>
            </a:r>
            <a:r>
              <a:rPr lang="en-US" altLang="zh-CN" b="1" dirty="0" err="1"/>
              <a:t>yat</a:t>
            </a:r>
            <a:r>
              <a:rPr lang="en-US" altLang="zh-CN" b="1" dirty="0"/>
              <a:t> </a:t>
            </a:r>
            <a:r>
              <a:rPr lang="zh-CN" altLang="en-US" b="1" dirty="0"/>
              <a:t>调度类</a:t>
            </a:r>
            <a:r>
              <a:rPr lang="zh-CN" altLang="en-US" dirty="0"/>
              <a:t>、</a:t>
            </a:r>
            <a:r>
              <a:rPr lang="zh-CN" altLang="en-US" b="1" dirty="0"/>
              <a:t>用户态的 </a:t>
            </a:r>
            <a:r>
              <a:rPr lang="en-US" altLang="zh-CN" b="1" dirty="0" err="1"/>
              <a:t>yat_lib</a:t>
            </a:r>
            <a:r>
              <a:rPr lang="zh-CN" altLang="en-US" dirty="0"/>
              <a:t> 接口调用与任务测试模块、</a:t>
            </a:r>
            <a:r>
              <a:rPr lang="zh-CN" altLang="en-US" b="1" dirty="0"/>
              <a:t>调度算法</a:t>
            </a:r>
            <a:r>
              <a:rPr lang="zh-CN" altLang="en-US" dirty="0"/>
              <a:t>模块（包含面向资源的优先级排序算法</a:t>
            </a:r>
            <a:r>
              <a:rPr lang="en-US" altLang="zh-CN" dirty="0"/>
              <a:t>SPO</a:t>
            </a:r>
            <a:r>
              <a:rPr lang="zh-CN" altLang="en-US" dirty="0"/>
              <a:t>、考虑阻塞的任务分配机制</a:t>
            </a:r>
            <a:r>
              <a:rPr lang="en-US" altLang="zh-CN" dirty="0"/>
              <a:t>RAF</a:t>
            </a:r>
            <a:r>
              <a:rPr lang="zh-CN" altLang="en-US" dirty="0"/>
              <a:t>）、</a:t>
            </a:r>
            <a:r>
              <a:rPr lang="zh-CN" altLang="en-US" b="1" dirty="0"/>
              <a:t>同步处理机制</a:t>
            </a:r>
            <a:r>
              <a:rPr lang="zh-CN" altLang="en-US" dirty="0"/>
              <a:t>（采用多核互斥资源共享协议</a:t>
            </a:r>
            <a:r>
              <a:rPr lang="en-US" altLang="zh-CN" dirty="0"/>
              <a:t>MSRP</a:t>
            </a:r>
            <a:r>
              <a:rPr lang="zh-CN" altLang="en-US" dirty="0"/>
              <a:t>）和</a:t>
            </a:r>
            <a:r>
              <a:rPr lang="zh-CN" altLang="en-US" b="1" dirty="0"/>
              <a:t>调度跟踪</a:t>
            </a:r>
            <a:r>
              <a:rPr lang="en-US" altLang="zh-CN" b="1" dirty="0" err="1"/>
              <a:t>yat_trace</a:t>
            </a:r>
            <a:r>
              <a:rPr lang="zh-CN" altLang="en-US" dirty="0"/>
              <a:t>模块这五个部分组成。</a:t>
            </a:r>
          </a:p>
        </p:txBody>
      </p:sp>
      <p:pic>
        <p:nvPicPr>
          <p:cNvPr id="28" name="Picture 2">
            <a:extLst>
              <a:ext uri="{FF2B5EF4-FFF2-40B4-BE49-F238E27FC236}">
                <a16:creationId xmlns:a16="http://schemas.microsoft.com/office/drawing/2014/main" id="{C12391FA-1447-403C-81D9-EC3C1EAD3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143720"/>
            <a:ext cx="2239169" cy="1612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4000" y="201683"/>
            <a:ext cx="898070" cy="521970"/>
            <a:chOff x="-254000" y="201683"/>
            <a:chExt cx="898070" cy="52197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706" y="201683"/>
              <a:ext cx="467694" cy="52197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p>
          </p:txBody>
        </p:sp>
      </p:gr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项目介绍</a:t>
            </a:r>
          </a:p>
        </p:txBody>
      </p:sp>
      <p:grpSp>
        <p:nvGrpSpPr>
          <p:cNvPr id="3" name="组合 2"/>
          <p:cNvGrpSpPr/>
          <p:nvPr/>
        </p:nvGrpSpPr>
        <p:grpSpPr>
          <a:xfrm>
            <a:off x="2584397" y="217491"/>
            <a:ext cx="1009650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84397" y="227083"/>
              <a:ext cx="2084858" cy="276995"/>
            </a:xfrm>
            <a:prstGeom prst="rect">
              <a:avLst/>
            </a:prstGeom>
          </p:spPr>
          <p:txBody>
            <a:bodyPr wrap="none" lIns="91436" tIns="45718" rIns="91436" bIns="45718">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PROJECT INTRODUCTION</a:t>
              </a:r>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8" name="副标题 2">
            <a:extLst>
              <a:ext uri="{FF2B5EF4-FFF2-40B4-BE49-F238E27FC236}">
                <a16:creationId xmlns:a16="http://schemas.microsoft.com/office/drawing/2014/main" id="{E517B9EA-553A-4885-8BF4-6E1D7DD5F656}"/>
              </a:ext>
            </a:extLst>
          </p:cNvPr>
          <p:cNvSpPr>
            <a:spLocks noGrp="1"/>
          </p:cNvSpPr>
          <p:nvPr/>
        </p:nvSpPr>
        <p:spPr>
          <a:xfrm>
            <a:off x="599633" y="3934862"/>
            <a:ext cx="8454571" cy="452856"/>
          </a:xfrm>
          <a:prstGeom prst="rect">
            <a:avLst/>
          </a:prstGeom>
        </p:spPr>
        <p:txBody>
          <a:bodyPr vert="horz" lIns="91440" tIns="45720" rIns="91440" bIns="45720"/>
          <a:lstStyle>
            <a:lvl1pPr marL="0" lvl="0" indent="0" algn="ctr" defTabSz="914400">
              <a:lnSpc>
                <a:spcPct val="90000"/>
              </a:lnSpc>
              <a:spcBef>
                <a:spcPts val="1000"/>
              </a:spcBef>
              <a:buNone/>
              <a:defRPr sz="2400" kern="1200">
                <a:solidFill>
                  <a:schemeClr val="tx1"/>
                </a:solidFill>
                <a:latin typeface="等线" panose="02010600030101010101" charset="-122"/>
                <a:ea typeface="等线" panose="02010600030101010101" charset="-122"/>
              </a:defRPr>
            </a:lvl1pPr>
            <a:lvl2pPr marL="457200" lvl="1" indent="0" algn="ctr" defTabSz="914400">
              <a:lnSpc>
                <a:spcPct val="90000"/>
              </a:lnSpc>
              <a:spcBef>
                <a:spcPts val="500"/>
              </a:spcBef>
              <a:buNone/>
              <a:defRPr sz="2000" kern="1200">
                <a:solidFill>
                  <a:schemeClr val="tx1"/>
                </a:solidFill>
                <a:latin typeface="等线" panose="02010600030101010101" charset="-122"/>
                <a:ea typeface="等线" panose="02010600030101010101" charset="-122"/>
              </a:defRPr>
            </a:lvl2pPr>
            <a:lvl3pPr marL="914400" lvl="2" indent="0" algn="ctr" defTabSz="914400">
              <a:lnSpc>
                <a:spcPct val="90000"/>
              </a:lnSpc>
              <a:spcBef>
                <a:spcPts val="500"/>
              </a:spcBef>
              <a:buNone/>
              <a:defRPr sz="1800" kern="1200">
                <a:solidFill>
                  <a:schemeClr val="tx1"/>
                </a:solidFill>
                <a:latin typeface="等线" panose="02010600030101010101" charset="-122"/>
                <a:ea typeface="等线" panose="02010600030101010101" charset="-122"/>
              </a:defRPr>
            </a:lvl3pPr>
            <a:lvl4pPr marL="1371600" lvl="3"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4pPr>
            <a:lvl5pPr marL="1828800" lvl="4"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5pPr>
            <a:lvl6pPr marL="2286000" lvl="5"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6pPr>
            <a:lvl7pPr marL="2743200" lvl="6"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7pPr>
            <a:lvl8pPr marL="3200400" lvl="7"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8pPr>
            <a:lvl9pPr marL="3657600" lvl="8" indent="0" algn="ctr" defTabSz="914400">
              <a:lnSpc>
                <a:spcPct val="90000"/>
              </a:lnSpc>
              <a:spcBef>
                <a:spcPts val="500"/>
              </a:spcBef>
              <a:buNone/>
              <a:defRPr sz="1600" kern="1200">
                <a:solidFill>
                  <a:schemeClr val="tx1"/>
                </a:solidFill>
                <a:latin typeface="等线" panose="02010600030101010101" charset="-122"/>
                <a:ea typeface="等线" panose="02010600030101010101" charset="-122"/>
              </a:defRPr>
            </a:lvl9pPr>
          </a:lstStyle>
          <a:p>
            <a:pPr marL="342900" lvl="0" indent="-342900" algn="l">
              <a:buFont typeface="Wingdings" panose="05000000000000000000" charset="0"/>
              <a:buChar char="n"/>
            </a:pPr>
            <a:r>
              <a:rPr lang="zh-CN" altLang="en-US" sz="2000" dirty="0">
                <a:solidFill>
                  <a:srgbClr val="000000"/>
                </a:solidFill>
                <a:latin typeface="Times New Roman" panose="02020603050405020304"/>
                <a:ea typeface="宋体" pitchFamily="2" charset="-122"/>
              </a:rPr>
              <a:t>项目</a:t>
            </a:r>
            <a:r>
              <a:rPr lang="zh-CN" altLang="zh-CN" sz="2000" b="0" i="0" strike="noStrike" spc="0" dirty="0">
                <a:solidFill>
                  <a:srgbClr val="000000"/>
                </a:solidFill>
                <a:latin typeface="Times New Roman" panose="02020603050405020304"/>
                <a:ea typeface="宋体" pitchFamily="2" charset="-122"/>
              </a:rPr>
              <a:t>设计目标围绕</a:t>
            </a:r>
            <a:r>
              <a:rPr lang="zh-CN" altLang="zh-CN" sz="2000" b="1" i="0" strike="noStrike" spc="0" dirty="0">
                <a:solidFill>
                  <a:srgbClr val="000000"/>
                </a:solidFill>
                <a:latin typeface="Times New Roman" panose="02020603050405020304"/>
                <a:ea typeface="宋体" pitchFamily="2" charset="-122"/>
              </a:rPr>
              <a:t>赛题要求</a:t>
            </a:r>
            <a:r>
              <a:rPr lang="zh-CN" altLang="zh-CN" sz="2000" b="0" i="0" strike="noStrike" spc="0" dirty="0">
                <a:solidFill>
                  <a:srgbClr val="000000"/>
                </a:solidFill>
                <a:latin typeface="Times New Roman" panose="02020603050405020304"/>
                <a:ea typeface="宋体" pitchFamily="2" charset="-122"/>
              </a:rPr>
              <a:t>展开：</a:t>
            </a:r>
          </a:p>
        </p:txBody>
      </p:sp>
      <p:graphicFrame>
        <p:nvGraphicFramePr>
          <p:cNvPr id="29" name="表格 1">
            <a:extLst>
              <a:ext uri="{FF2B5EF4-FFF2-40B4-BE49-F238E27FC236}">
                <a16:creationId xmlns:a16="http://schemas.microsoft.com/office/drawing/2014/main" id="{9E6913A1-AEAC-40D4-A8F9-26670E312CDF}"/>
              </a:ext>
            </a:extLst>
          </p:cNvPr>
          <p:cNvGraphicFramePr/>
          <p:nvPr>
            <p:extLst>
              <p:ext uri="{D42A27DB-BD31-4B8C-83A1-F6EECF244321}">
                <p14:modId xmlns:p14="http://schemas.microsoft.com/office/powerpoint/2010/main" val="936895360"/>
              </p:ext>
            </p:extLst>
          </p:nvPr>
        </p:nvGraphicFramePr>
        <p:xfrm>
          <a:off x="599633" y="4299598"/>
          <a:ext cx="11296994" cy="2446020"/>
        </p:xfrm>
        <a:graphic>
          <a:graphicData uri="http://schemas.openxmlformats.org/drawingml/2006/table">
            <a:tbl>
              <a:tblPr firstRow="1" bandRow="1">
                <a:tableStyleId>{5C22544A-7EE6-4342-B048-85BDC9FD1C3A}</a:tableStyleId>
              </a:tblPr>
              <a:tblGrid>
                <a:gridCol w="7420256">
                  <a:extLst>
                    <a:ext uri="{9D8B030D-6E8A-4147-A177-3AD203B41FA5}">
                      <a16:colId xmlns:a16="http://schemas.microsoft.com/office/drawing/2014/main" val="20000"/>
                    </a:ext>
                  </a:extLst>
                </a:gridCol>
                <a:gridCol w="3876738">
                  <a:extLst>
                    <a:ext uri="{9D8B030D-6E8A-4147-A177-3AD203B41FA5}">
                      <a16:colId xmlns:a16="http://schemas.microsoft.com/office/drawing/2014/main" val="20001"/>
                    </a:ext>
                  </a:extLst>
                </a:gridCol>
              </a:tblGrid>
              <a:tr h="412750">
                <a:tc>
                  <a:txBody>
                    <a:bodyPr/>
                    <a:lstStyle/>
                    <a:p>
                      <a:pPr lvl="0" algn="ctr">
                        <a:buNone/>
                      </a:pPr>
                      <a:r>
                        <a:rPr lang="zh-CN" altLang="en-US" sz="1600" b="1" dirty="0">
                          <a:solidFill>
                            <a:schemeClr val="bg1"/>
                          </a:solidFill>
                          <a:latin typeface="宋体" pitchFamily="2" charset="-122"/>
                          <a:ea typeface="宋体" pitchFamily="2" charset="-122"/>
                        </a:rPr>
                        <a:t>预期</a:t>
                      </a:r>
                      <a:r>
                        <a:rPr lang="zh-CN" altLang="zh-CN" sz="1600" b="1" dirty="0">
                          <a:solidFill>
                            <a:schemeClr val="bg1"/>
                          </a:solidFill>
                          <a:latin typeface="宋体" pitchFamily="2" charset="-122"/>
                          <a:ea typeface="宋体" pitchFamily="2" charset="-122"/>
                        </a:rPr>
                        <a:t>目标</a:t>
                      </a:r>
                    </a:p>
                  </a:txBody>
                  <a:tcPr anchor="ct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tc>
                  <a:txBody>
                    <a:bodyPr/>
                    <a:lstStyle/>
                    <a:p>
                      <a:pPr lvl="0" algn="ctr">
                        <a:buNone/>
                      </a:pPr>
                      <a:r>
                        <a:rPr lang="zh-CN" altLang="zh-CN" sz="1600" dirty="0">
                          <a:latin typeface="宋体" pitchFamily="2" charset="-122"/>
                          <a:ea typeface="宋体" pitchFamily="2" charset="-122"/>
                        </a:rPr>
                        <a:t>完成情况</a:t>
                      </a:r>
                    </a:p>
                  </a:txBody>
                  <a:tcPr anchor="ct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solidFill>
                  </a:tcPr>
                </a:tc>
                <a:extLst>
                  <a:ext uri="{0D108BD9-81ED-4DB2-BD59-A6C34878D82A}">
                    <a16:rowId xmlns:a16="http://schemas.microsoft.com/office/drawing/2014/main" val="10000"/>
                  </a:ext>
                </a:extLst>
              </a:tr>
              <a:tr h="431800">
                <a:tc>
                  <a:txBody>
                    <a:bodyPr/>
                    <a:lstStyle/>
                    <a:p>
                      <a:pPr lvl="0" algn="l">
                        <a:buNone/>
                      </a:pPr>
                      <a:r>
                        <a:rPr lang="en-US" altLang="zh-CN" sz="1600" dirty="0"/>
                        <a:t>【</a:t>
                      </a:r>
                      <a:r>
                        <a:rPr lang="zh-CN" altLang="en-US" sz="1600" dirty="0"/>
                        <a:t>预期目标 </a:t>
                      </a:r>
                      <a:r>
                        <a:rPr lang="en-US" altLang="zh-CN" sz="1600" dirty="0"/>
                        <a:t>1 】</a:t>
                      </a:r>
                      <a:r>
                        <a:rPr lang="zh-CN" altLang="en-US" sz="1600" dirty="0"/>
                        <a:t>设计并实现至少一个针对特定应用场景优化的</a:t>
                      </a:r>
                      <a:r>
                        <a:rPr lang="en-US" altLang="zh-CN" sz="1600" dirty="0"/>
                        <a:t>Linux</a:t>
                      </a:r>
                      <a:r>
                        <a:rPr lang="zh-CN" altLang="en-US" sz="1600" dirty="0"/>
                        <a:t>内核调度器。</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38100" cap="flat" cmpd="sng">
                      <a:solidFill>
                        <a:schemeClr val="lt1"/>
                      </a:solidFill>
                      <a:prstDash val="solid"/>
                      <a:round/>
                      <a:headEnd type="none" w="med" len="med"/>
                      <a:tailEnd type="none" w="med" len="med"/>
                    </a:lnT>
                    <a:lnB w="12700" cmpd="sng">
                      <a:solidFill>
                        <a:schemeClr val="lt1"/>
                      </a:solidFill>
                    </a:lnB>
                    <a:solidFill>
                      <a:schemeClr val="accent1">
                        <a:tint val="40000"/>
                      </a:schemeClr>
                    </a:solidFill>
                  </a:tcPr>
                </a:tc>
                <a:tc>
                  <a:txBody>
                    <a:bodyPr/>
                    <a:lstStyle/>
                    <a:p>
                      <a:pPr lvl="0" algn="l">
                        <a:buNone/>
                      </a:pPr>
                      <a:r>
                        <a:rPr lang="zh-CN" altLang="en-US" sz="1600" b="1" dirty="0">
                          <a:latin typeface="Microsoft YaHei UI" panose="020B0503020204020204" pitchFamily="34" charset="-122"/>
                          <a:ea typeface="Microsoft YaHei UI" panose="020B0503020204020204" pitchFamily="34" charset="-122"/>
                        </a:rPr>
                        <a:t>已</a:t>
                      </a:r>
                      <a:r>
                        <a:rPr lang="zh-CN" altLang="zh-CN" sz="1600" b="1" dirty="0">
                          <a:latin typeface="Microsoft YaHei UI" panose="020B0503020204020204" pitchFamily="34" charset="-122"/>
                          <a:ea typeface="Microsoft YaHei UI" panose="020B0503020204020204" pitchFamily="34" charset="-122"/>
                        </a:rPr>
                        <a:t>完成</a:t>
                      </a:r>
                      <a:r>
                        <a:rPr lang="zh-CN" altLang="en-US" sz="1600" b="1" dirty="0">
                          <a:latin typeface="Microsoft YaHei UI" panose="020B0503020204020204" pitchFamily="34" charset="-122"/>
                          <a:ea typeface="Microsoft YaHei UI" panose="020B0503020204020204" pitchFamily="34" charset="-122"/>
                        </a:rPr>
                        <a:t>。</a:t>
                      </a:r>
                      <a:r>
                        <a:rPr lang="zh-CN" altLang="en-US" sz="1600" dirty="0"/>
                        <a:t>我们设计并实现了一个</a:t>
                      </a:r>
                      <a:r>
                        <a:rPr lang="zh-CN" altLang="en-US" sz="1600" b="1" dirty="0"/>
                        <a:t>针对实时系统</a:t>
                      </a:r>
                      <a:r>
                        <a:rPr lang="zh-CN" altLang="en-US" sz="1600" dirty="0"/>
                        <a:t>做</a:t>
                      </a:r>
                      <a:r>
                        <a:rPr lang="zh-CN" altLang="en-US" sz="1600" b="1" dirty="0"/>
                        <a:t>算法优化</a:t>
                      </a:r>
                      <a:r>
                        <a:rPr lang="zh-CN" altLang="en-US" sz="1600" dirty="0"/>
                        <a:t>的调度器，具体的场景优化可以参考性能测试报告。</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38100" cap="flat" cmpd="sng">
                      <a:solidFill>
                        <a:schemeClr val="lt1"/>
                      </a:solidFill>
                      <a:prstDash val="solid"/>
                      <a:round/>
                      <a:headEnd type="none" w="med" len="med"/>
                      <a:tailEnd type="none" w="med" len="med"/>
                    </a:lnT>
                    <a:lnB w="12700" cmpd="sng">
                      <a:solidFill>
                        <a:schemeClr val="lt1"/>
                      </a:solidFill>
                    </a:lnB>
                    <a:solidFill>
                      <a:schemeClr val="accent1">
                        <a:tint val="40000"/>
                      </a:schemeClr>
                    </a:solidFill>
                  </a:tcPr>
                </a:tc>
                <a:extLst>
                  <a:ext uri="{0D108BD9-81ED-4DB2-BD59-A6C34878D82A}">
                    <a16:rowId xmlns:a16="http://schemas.microsoft.com/office/drawing/2014/main" val="10001"/>
                  </a:ext>
                </a:extLst>
              </a:tr>
              <a:tr h="431800">
                <a:tc>
                  <a:txBody>
                    <a:bodyPr/>
                    <a:lstStyle/>
                    <a:p>
                      <a:pPr lvl="0" algn="l">
                        <a:buNone/>
                      </a:pPr>
                      <a:r>
                        <a:rPr lang="en-US" altLang="zh-CN" sz="1600" dirty="0"/>
                        <a:t>【</a:t>
                      </a:r>
                      <a:r>
                        <a:rPr lang="zh-CN" altLang="en-US" sz="1600" dirty="0"/>
                        <a:t>预期目标 </a:t>
                      </a:r>
                      <a:r>
                        <a:rPr lang="en-US" altLang="zh-CN" sz="1600" dirty="0"/>
                        <a:t>2 】</a:t>
                      </a:r>
                      <a:r>
                        <a:rPr lang="zh-CN" altLang="en-US" sz="1600" dirty="0"/>
                        <a:t>对比分析新调度器与现有调度策略（如</a:t>
                      </a:r>
                      <a:r>
                        <a:rPr lang="en-US" altLang="zh-CN" sz="1600" dirty="0"/>
                        <a:t>Real-time Scheduler</a:t>
                      </a:r>
                      <a:r>
                        <a:rPr lang="zh-CN" altLang="en-US" sz="1600" dirty="0"/>
                        <a:t>）的性能差异。</a:t>
                      </a:r>
                      <a:endParaRPr lang="zh-CN" altLang="zh-CN" sz="1600" b="0" i="0" strike="noStrike" spc="0" dirty="0">
                        <a:solidFill>
                          <a:srgbClr val="000000"/>
                        </a:solidFill>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tc>
                  <a:txBody>
                    <a:bodyPr/>
                    <a:lstStyle/>
                    <a:p>
                      <a:pPr lvl="0" algn="l">
                        <a:buNone/>
                      </a:pPr>
                      <a:r>
                        <a:rPr lang="zh-CN" altLang="en-US" sz="1600" b="1" dirty="0">
                          <a:latin typeface="Microsoft YaHei UI" panose="020B0503020204020204" pitchFamily="34" charset="-122"/>
                          <a:ea typeface="Microsoft YaHei UI" panose="020B0503020204020204" pitchFamily="34" charset="-122"/>
                        </a:rPr>
                        <a:t>已</a:t>
                      </a:r>
                      <a:r>
                        <a:rPr lang="zh-CN" altLang="zh-CN" sz="1600" b="1" dirty="0">
                          <a:latin typeface="Microsoft YaHei UI" panose="020B0503020204020204" pitchFamily="34" charset="-122"/>
                          <a:ea typeface="Microsoft YaHei UI" panose="020B0503020204020204" pitchFamily="34" charset="-122"/>
                        </a:rPr>
                        <a:t>完成</a:t>
                      </a:r>
                      <a:r>
                        <a:rPr lang="zh-CN" altLang="en-US" sz="1600" b="1" dirty="0">
                          <a:latin typeface="Microsoft YaHei UI" panose="020B0503020204020204" pitchFamily="34" charset="-122"/>
                          <a:ea typeface="Microsoft YaHei UI" panose="020B0503020204020204" pitchFamily="34" charset="-122"/>
                        </a:rPr>
                        <a:t>。</a:t>
                      </a:r>
                      <a:r>
                        <a:rPr lang="zh-CN" altLang="en-US" sz="1600" dirty="0"/>
                        <a:t>我们调度器的算法模块包含主要的调度策略（</a:t>
                      </a:r>
                      <a:r>
                        <a:rPr lang="en-US" altLang="zh-CN" sz="1600" dirty="0"/>
                        <a:t>SPO</a:t>
                      </a:r>
                      <a:r>
                        <a:rPr lang="zh-CN" altLang="en-US" sz="1600" dirty="0"/>
                        <a:t>、</a:t>
                      </a:r>
                      <a:r>
                        <a:rPr lang="en-US" altLang="zh-CN" sz="1600" dirty="0"/>
                        <a:t>RAF</a:t>
                      </a:r>
                      <a:r>
                        <a:rPr lang="zh-CN" altLang="en-US" sz="1600" dirty="0"/>
                        <a:t>），经测试均优于现有的一些调度策略。</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20000"/>
                      </a:schemeClr>
                    </a:solidFill>
                  </a:tcPr>
                </a:tc>
                <a:extLst>
                  <a:ext uri="{0D108BD9-81ED-4DB2-BD59-A6C34878D82A}">
                    <a16:rowId xmlns:a16="http://schemas.microsoft.com/office/drawing/2014/main" val="10002"/>
                  </a:ext>
                </a:extLst>
              </a:tr>
              <a:tr h="387350">
                <a:tc>
                  <a:txBody>
                    <a:bodyPr/>
                    <a:lstStyle/>
                    <a:p>
                      <a:pPr lvl="0" algn="l">
                        <a:buNone/>
                      </a:pPr>
                      <a:r>
                        <a:rPr lang="en-US" altLang="zh-CN" sz="1600" dirty="0"/>
                        <a:t>【</a:t>
                      </a:r>
                      <a:r>
                        <a:rPr lang="zh-CN" altLang="en-US" sz="1600" dirty="0"/>
                        <a:t>预期目标 </a:t>
                      </a:r>
                      <a:r>
                        <a:rPr lang="en-US" altLang="zh-CN" sz="1600" dirty="0"/>
                        <a:t>3 】</a:t>
                      </a:r>
                      <a:r>
                        <a:rPr lang="zh-CN" altLang="en-US" sz="1600" dirty="0"/>
                        <a:t>提供详细的设计文档、实现指南和性能评估报告。</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40000"/>
                      </a:schemeClr>
                    </a:solidFill>
                  </a:tcPr>
                </a:tc>
                <a:tc>
                  <a:txBody>
                    <a:bodyPr/>
                    <a:lstStyle/>
                    <a:p>
                      <a:pPr lvl="0" algn="l">
                        <a:buNone/>
                      </a:pPr>
                      <a:r>
                        <a:rPr lang="zh-CN" altLang="en-US" sz="1600" b="1" dirty="0">
                          <a:latin typeface="Microsoft YaHei UI" panose="020B0503020204020204" pitchFamily="34" charset="-122"/>
                          <a:ea typeface="Microsoft YaHei UI" panose="020B0503020204020204" pitchFamily="34" charset="-122"/>
                        </a:rPr>
                        <a:t>已</a:t>
                      </a:r>
                      <a:r>
                        <a:rPr lang="zh-CN" altLang="zh-CN" sz="1600" b="1" dirty="0">
                          <a:latin typeface="Microsoft YaHei UI" panose="020B0503020204020204" pitchFamily="34" charset="-122"/>
                          <a:ea typeface="Microsoft YaHei UI" panose="020B0503020204020204" pitchFamily="34" charset="-122"/>
                        </a:rPr>
                        <a:t>完成</a:t>
                      </a:r>
                      <a:r>
                        <a:rPr lang="zh-CN" altLang="en-US" sz="1600" b="1" dirty="0">
                          <a:latin typeface="Microsoft YaHei UI" panose="020B0503020204020204" pitchFamily="34" charset="-122"/>
                          <a:ea typeface="Microsoft YaHei UI" panose="020B0503020204020204" pitchFamily="34" charset="-122"/>
                        </a:rPr>
                        <a:t>。</a:t>
                      </a:r>
                      <a:r>
                        <a:rPr lang="zh-CN" altLang="en-US" sz="1600" dirty="0">
                          <a:latin typeface="宋体" pitchFamily="2" charset="-122"/>
                          <a:ea typeface="宋体" pitchFamily="2" charset="-122"/>
                        </a:rPr>
                        <a:t>详见我们项目的最终报告。</a:t>
                      </a:r>
                      <a:endParaRPr lang="zh-CN" altLang="zh-CN" sz="1600" dirty="0">
                        <a:latin typeface="宋体" pitchFamily="2" charset="-122"/>
                        <a:ea typeface="宋体" pitchFamily="2" charset="-122"/>
                      </a:endParaRPr>
                    </a:p>
                  </a:txBody>
                  <a:tcPr anchor="ctr">
                    <a:lnL w="12700" cmpd="sng">
                      <a:solidFill>
                        <a:schemeClr val="lt1"/>
                      </a:solidFill>
                    </a:lnL>
                    <a:lnR w="12700" cmpd="sng">
                      <a:solidFill>
                        <a:schemeClr val="lt1"/>
                      </a:solidFill>
                    </a:lnR>
                    <a:lnT w="12700" cmpd="sng">
                      <a:solidFill>
                        <a:schemeClr val="lt1"/>
                      </a:solidFill>
                    </a:lnT>
                    <a:lnB w="12700" cmpd="sng">
                      <a:solidFill>
                        <a:schemeClr val="lt1"/>
                      </a:solidFill>
                    </a:lnB>
                    <a:solidFill>
                      <a:schemeClr val="accent1">
                        <a:tint val="40000"/>
                      </a:schemeClr>
                    </a:solidFill>
                  </a:tcPr>
                </a:tc>
                <a:extLst>
                  <a:ext uri="{0D108BD9-81ED-4DB2-BD59-A6C34878D82A}">
                    <a16:rowId xmlns:a16="http://schemas.microsoft.com/office/drawing/2014/main" val="10003"/>
                  </a:ext>
                </a:extLst>
              </a:tr>
            </a:tbl>
          </a:graphicData>
        </a:graphic>
      </p:graphicFrame>
      <p:pic>
        <p:nvPicPr>
          <p:cNvPr id="2050" name="Picture 2">
            <a:extLst>
              <a:ext uri="{FF2B5EF4-FFF2-40B4-BE49-F238E27FC236}">
                <a16:creationId xmlns:a16="http://schemas.microsoft.com/office/drawing/2014/main" id="{77FEDC2D-BC9F-48A3-87DB-3B3541E4B8CF}"/>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0929" y="807519"/>
            <a:ext cx="5455071" cy="298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05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E2YTNiNmE4ODcwM2QyNWNhNDJmM2FmZWQ3Y2JmY2IifQ=="/>
</p:tagLst>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TotalTime>
  <Words>6416</Words>
  <Application>Microsoft Office PowerPoint</Application>
  <PresentationFormat>宽屏</PresentationFormat>
  <Paragraphs>708</Paragraphs>
  <Slides>38</Slides>
  <Notes>38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Microsoft YaHei UI</vt:lpstr>
      <vt:lpstr>NotoSerifCJKkr-Regular-Identity-H</vt:lpstr>
      <vt:lpstr>等线</vt:lpstr>
      <vt:lpstr>宋体</vt:lpstr>
      <vt:lpstr>微软雅黑</vt:lpstr>
      <vt:lpstr>Arial</vt:lpstr>
      <vt:lpstr>Calibri</vt:lpstr>
      <vt:lpstr>Calibri Light</vt:lpstr>
      <vt:lpstr>Cambria Math</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基础架构处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0022</dc:title>
  <dc:creator>ZK</dc:creator>
  <cp:lastModifiedBy>muen xue</cp:lastModifiedBy>
  <cp:revision>251</cp:revision>
  <dcterms:created xsi:type="dcterms:W3CDTF">2017-04-21T07:43:00Z</dcterms:created>
  <dcterms:modified xsi:type="dcterms:W3CDTF">2024-08-18T17:42:06Z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2052-12.1.0.17140</vt:lpwstr>
  </property>
  <property fmtid="{D5CDD505-2E9C-101B-9397-08002B2CF9AE}" pid="3" name="ICV">
    <vt:lpwstr>8A17F98397A54548BCCD85C83F6516F4_12</vt:lpwstr>
  </property>
</Properties>
</file>