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A661-7F35-463A-80D6-5D1196837CC2}" type="datetimeFigureOut">
              <a:rPr lang="zh-CN" altLang="en-US" smtClean="0"/>
              <a:t>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3A44-394F-47BD-9275-830B0B42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0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A661-7F35-463A-80D6-5D1196837CC2}" type="datetimeFigureOut">
              <a:rPr lang="zh-CN" altLang="en-US" smtClean="0"/>
              <a:t>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3A44-394F-47BD-9275-830B0B42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2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A661-7F35-463A-80D6-5D1196837CC2}" type="datetimeFigureOut">
              <a:rPr lang="zh-CN" altLang="en-US" smtClean="0"/>
              <a:t>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3A44-394F-47BD-9275-830B0B42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44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A661-7F35-463A-80D6-5D1196837CC2}" type="datetimeFigureOut">
              <a:rPr lang="zh-CN" altLang="en-US" smtClean="0"/>
              <a:t>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3A44-394F-47BD-9275-830B0B42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8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A661-7F35-463A-80D6-5D1196837CC2}" type="datetimeFigureOut">
              <a:rPr lang="zh-CN" altLang="en-US" smtClean="0"/>
              <a:t>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3A44-394F-47BD-9275-830B0B42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1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A661-7F35-463A-80D6-5D1196837CC2}" type="datetimeFigureOut">
              <a:rPr lang="zh-CN" altLang="en-US" smtClean="0"/>
              <a:t>16/6/10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3A44-394F-47BD-9275-830B0B42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8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A661-7F35-463A-80D6-5D1196837CC2}" type="datetimeFigureOut">
              <a:rPr lang="zh-CN" altLang="en-US" smtClean="0"/>
              <a:t>16/6/10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3A44-394F-47BD-9275-830B0B42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7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A661-7F35-463A-80D6-5D1196837CC2}" type="datetimeFigureOut">
              <a:rPr lang="zh-CN" altLang="en-US" smtClean="0"/>
              <a:t>16/6/10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3A44-394F-47BD-9275-830B0B42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3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A661-7F35-463A-80D6-5D1196837CC2}" type="datetimeFigureOut">
              <a:rPr lang="zh-CN" altLang="en-US" smtClean="0"/>
              <a:t>16/6/10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3A44-394F-47BD-9275-830B0B42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84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A661-7F35-463A-80D6-5D1196837CC2}" type="datetimeFigureOut">
              <a:rPr lang="zh-CN" altLang="en-US" smtClean="0"/>
              <a:t>16/6/10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3A44-394F-47BD-9275-830B0B42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4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A661-7F35-463A-80D6-5D1196837CC2}" type="datetimeFigureOut">
              <a:rPr lang="zh-CN" altLang="en-US" smtClean="0"/>
              <a:t>16/6/10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3A44-394F-47BD-9275-830B0B42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43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A661-7F35-463A-80D6-5D1196837CC2}" type="datetimeFigureOut">
              <a:rPr lang="zh-CN" altLang="en-US" smtClean="0"/>
              <a:t>16/6/10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23A44-394F-47BD-9275-830B0B42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8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737733" y="2508142"/>
            <a:ext cx="4716535" cy="1841716"/>
            <a:chOff x="3620157" y="2186587"/>
            <a:chExt cx="4716535" cy="1841716"/>
          </a:xfrm>
        </p:grpSpPr>
        <p:sp>
          <p:nvSpPr>
            <p:cNvPr id="4" name="矩形 3"/>
            <p:cNvSpPr/>
            <p:nvPr/>
          </p:nvSpPr>
          <p:spPr>
            <a:xfrm>
              <a:off x="3620157" y="2186587"/>
              <a:ext cx="4716535" cy="184171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100" b="1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4126917" y="3173301"/>
              <a:ext cx="540000" cy="4615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smtClean="0">
                  <a:solidFill>
                    <a:schemeClr val="tx1"/>
                  </a:solidFill>
                </a:rPr>
                <a:t>T2</a:t>
              </a:r>
              <a:endParaRPr lang="zh-CN" alt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019898" y="2270140"/>
              <a:ext cx="754038" cy="853440"/>
              <a:chOff x="4019898" y="2360758"/>
              <a:chExt cx="754038" cy="853440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4061983" y="2360758"/>
                <a:ext cx="669868" cy="62266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019898" y="2952588"/>
                <a:ext cx="754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 smtClean="0"/>
                  <a:t>CPU0</a:t>
                </a:r>
                <a:endParaRPr lang="zh-CN" altLang="en-US" sz="1100" b="1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4126917" y="2441312"/>
                <a:ext cx="540000" cy="4615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 smtClean="0">
                    <a:solidFill>
                      <a:schemeClr val="tx1"/>
                    </a:solidFill>
                  </a:rPr>
                  <a:t>T4</a:t>
                </a:r>
                <a:endParaRPr lang="zh-CN" altLang="en-US" sz="11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曲线连接符 17"/>
            <p:cNvCxnSpPr>
              <a:stCxn id="5" idx="6"/>
              <a:endCxn id="27" idx="1"/>
            </p:cNvCxnSpPr>
            <p:nvPr/>
          </p:nvCxnSpPr>
          <p:spPr>
            <a:xfrm flipV="1">
              <a:off x="4666917" y="2581472"/>
              <a:ext cx="1059554" cy="822607"/>
            </a:xfrm>
            <a:prstGeom prst="curvedConnector3">
              <a:avLst>
                <a:gd name="adj1" fmla="val 50000"/>
              </a:avLst>
            </a:prstGeom>
            <a:ln w="19050"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709275" y="3660463"/>
              <a:ext cx="9576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Preempted</a:t>
              </a:r>
              <a:endParaRPr lang="zh-CN" altLang="en-US" sz="105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886034" y="3299911"/>
              <a:ext cx="3231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T1 is preempted by T2.</a:t>
              </a:r>
            </a:p>
            <a:p>
              <a:r>
                <a:rPr lang="en-US" altLang="zh-CN" sz="1200" dirty="0" smtClean="0"/>
                <a:t>T1 swaps with T3 to execute</a:t>
              </a:r>
              <a:endParaRPr lang="zh-CN" altLang="en-US" sz="1200" dirty="0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684386" y="2270140"/>
              <a:ext cx="754038" cy="853440"/>
              <a:chOff x="4019898" y="2360758"/>
              <a:chExt cx="754038" cy="853440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061983" y="2360758"/>
                <a:ext cx="669868" cy="62266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019898" y="2952588"/>
                <a:ext cx="754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 smtClean="0"/>
                  <a:t>CPU1</a:t>
                </a:r>
                <a:endParaRPr lang="zh-CN" altLang="en-US" sz="1100" b="1" dirty="0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126917" y="2441312"/>
                <a:ext cx="540000" cy="4615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 smtClean="0">
                    <a:solidFill>
                      <a:schemeClr val="tx1"/>
                    </a:solidFill>
                  </a:rPr>
                  <a:t>T1</a:t>
                </a:r>
                <a:endParaRPr lang="zh-CN" altLang="en-US" sz="11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7348874" y="2270140"/>
              <a:ext cx="754038" cy="853440"/>
              <a:chOff x="4019898" y="2360758"/>
              <a:chExt cx="754038" cy="853440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4061983" y="2360758"/>
                <a:ext cx="669868" cy="62266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4019898" y="2952588"/>
                <a:ext cx="754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 smtClean="0"/>
                  <a:t>CPU2</a:t>
                </a:r>
                <a:endParaRPr lang="zh-CN" altLang="en-US" sz="1100" b="1" dirty="0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126917" y="2441312"/>
                <a:ext cx="540000" cy="4615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 smtClean="0">
                    <a:solidFill>
                      <a:schemeClr val="tx1"/>
                    </a:solidFill>
                  </a:rPr>
                  <a:t>T3</a:t>
                </a:r>
                <a:endParaRPr lang="zh-CN" altLang="en-US" sz="11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5" name="曲线连接符 44"/>
            <p:cNvCxnSpPr>
              <a:stCxn id="7" idx="1"/>
              <a:endCxn id="5" idx="2"/>
            </p:cNvCxnSpPr>
            <p:nvPr/>
          </p:nvCxnSpPr>
          <p:spPr>
            <a:xfrm rot="10800000" flipH="1" flipV="1">
              <a:off x="4061983" y="2581471"/>
              <a:ext cx="64934" cy="822607"/>
            </a:xfrm>
            <a:prstGeom prst="curvedConnector3">
              <a:avLst>
                <a:gd name="adj1" fmla="val -352050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762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37733" y="2508142"/>
            <a:ext cx="4716535" cy="1841716"/>
            <a:chOff x="3620157" y="2186587"/>
            <a:chExt cx="4716535" cy="1841716"/>
          </a:xfrm>
        </p:grpSpPr>
        <p:grpSp>
          <p:nvGrpSpPr>
            <p:cNvPr id="4" name="组合 3"/>
            <p:cNvGrpSpPr/>
            <p:nvPr/>
          </p:nvGrpSpPr>
          <p:grpSpPr>
            <a:xfrm>
              <a:off x="3620157" y="2186587"/>
              <a:ext cx="4716535" cy="1841716"/>
              <a:chOff x="3620157" y="2186587"/>
              <a:chExt cx="4716535" cy="184171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3620157" y="2186587"/>
                <a:ext cx="4716535" cy="1841716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100" b="1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126917" y="3173301"/>
                <a:ext cx="540000" cy="4615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 smtClean="0">
                    <a:solidFill>
                      <a:schemeClr val="tx1"/>
                    </a:solidFill>
                  </a:rPr>
                  <a:t>T2</a:t>
                </a:r>
                <a:endParaRPr lang="zh-CN" altLang="en-US" sz="11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4019898" y="2270140"/>
                <a:ext cx="754038" cy="853440"/>
                <a:chOff x="4019898" y="2360758"/>
                <a:chExt cx="754038" cy="853440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>
                  <a:off x="4061983" y="2360758"/>
                  <a:ext cx="669868" cy="622663"/>
                </a:xfrm>
                <a:prstGeom prst="round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4019898" y="2952588"/>
                  <a:ext cx="75403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b="1" dirty="0" smtClean="0"/>
                    <a:t>CPU0</a:t>
                  </a:r>
                  <a:endParaRPr lang="zh-CN" altLang="en-US" sz="1100" b="1" dirty="0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126917" y="2441312"/>
                  <a:ext cx="540000" cy="4615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 smtClean="0">
                      <a:solidFill>
                        <a:schemeClr val="tx1"/>
                      </a:solidFill>
                    </a:rPr>
                    <a:t>T4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" name="曲线连接符 7"/>
              <p:cNvCxnSpPr>
                <a:stCxn id="23" idx="6"/>
                <a:endCxn id="14" idx="1"/>
              </p:cNvCxnSpPr>
              <p:nvPr/>
            </p:nvCxnSpPr>
            <p:spPr>
              <a:xfrm flipV="1">
                <a:off x="6331405" y="2581472"/>
                <a:ext cx="1059554" cy="822607"/>
              </a:xfrm>
              <a:prstGeom prst="curvedConnector3">
                <a:avLst>
                  <a:gd name="adj1" fmla="val 50000"/>
                </a:avLst>
              </a:prstGeom>
              <a:ln w="19050"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文本框 8"/>
              <p:cNvSpPr txBox="1"/>
              <p:nvPr/>
            </p:nvSpPr>
            <p:spPr>
              <a:xfrm>
                <a:off x="5020782" y="3484633"/>
                <a:ext cx="9576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Preempted</a:t>
                </a:r>
                <a:endParaRPr lang="zh-CN" altLang="en-US" sz="1050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284286" y="3515410"/>
                <a:ext cx="19947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T1 is preempted by T4.</a:t>
                </a:r>
              </a:p>
              <a:p>
                <a:r>
                  <a:rPr lang="en-US" altLang="zh-CN" sz="1200" dirty="0" smtClean="0"/>
                  <a:t>T1 swaps again with T5.</a:t>
                </a:r>
                <a:endParaRPr lang="zh-CN" altLang="en-US" sz="1200" dirty="0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5684386" y="2270140"/>
                <a:ext cx="754038" cy="853440"/>
                <a:chOff x="4019898" y="2360758"/>
                <a:chExt cx="754038" cy="853440"/>
              </a:xfrm>
            </p:grpSpPr>
            <p:sp>
              <p:nvSpPr>
                <p:cNvPr id="17" name="圆角矩形 16"/>
                <p:cNvSpPr/>
                <p:nvPr/>
              </p:nvSpPr>
              <p:spPr>
                <a:xfrm>
                  <a:off x="4061983" y="2360758"/>
                  <a:ext cx="669868" cy="622663"/>
                </a:xfrm>
                <a:prstGeom prst="round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4019898" y="2952588"/>
                  <a:ext cx="75403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b="1" dirty="0" smtClean="0"/>
                    <a:t>CPU1</a:t>
                  </a:r>
                  <a:endParaRPr lang="zh-CN" altLang="en-US" sz="1100" b="1" dirty="0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4126917" y="2441312"/>
                  <a:ext cx="540000" cy="4615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 smtClean="0">
                      <a:solidFill>
                        <a:schemeClr val="tx1"/>
                      </a:solidFill>
                    </a:rPr>
                    <a:t>T5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7348874" y="2270140"/>
                <a:ext cx="754038" cy="853440"/>
                <a:chOff x="4019898" y="2360758"/>
                <a:chExt cx="754038" cy="853440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4061983" y="2360758"/>
                  <a:ext cx="669868" cy="622663"/>
                </a:xfrm>
                <a:prstGeom prst="round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4019898" y="2952588"/>
                  <a:ext cx="75403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b="1" dirty="0" smtClean="0"/>
                    <a:t>CPU2</a:t>
                  </a:r>
                  <a:endParaRPr lang="zh-CN" altLang="en-US" sz="1100" b="1" dirty="0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126917" y="2441312"/>
                  <a:ext cx="540000" cy="4615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 smtClean="0">
                      <a:solidFill>
                        <a:schemeClr val="tx1"/>
                      </a:solidFill>
                    </a:rPr>
                    <a:t>T1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" name="曲线连接符 12"/>
              <p:cNvCxnSpPr>
                <a:stCxn id="17" idx="1"/>
                <a:endCxn id="23" idx="2"/>
              </p:cNvCxnSpPr>
              <p:nvPr/>
            </p:nvCxnSpPr>
            <p:spPr>
              <a:xfrm rot="10800000" flipH="1" flipV="1">
                <a:off x="5726471" y="2581471"/>
                <a:ext cx="64934" cy="822607"/>
              </a:xfrm>
              <a:prstGeom prst="curvedConnector3">
                <a:avLst>
                  <a:gd name="adj1" fmla="val -352050"/>
                </a:avLst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椭圆 22"/>
            <p:cNvSpPr/>
            <p:nvPr/>
          </p:nvSpPr>
          <p:spPr>
            <a:xfrm>
              <a:off x="5791405" y="3173301"/>
              <a:ext cx="540000" cy="4615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smtClean="0">
                  <a:solidFill>
                    <a:schemeClr val="tx1"/>
                  </a:solidFill>
                </a:rPr>
                <a:t>T3</a:t>
              </a:r>
              <a:endParaRPr lang="zh-CN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20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376735" y="297357"/>
            <a:ext cx="811425" cy="2759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Schedule</a:t>
            </a:r>
            <a:endParaRPr lang="zh-CN" altLang="en-US" sz="1000" dirty="0"/>
          </a:p>
        </p:txBody>
      </p:sp>
      <p:sp>
        <p:nvSpPr>
          <p:cNvPr id="5" name="菱形 4"/>
          <p:cNvSpPr/>
          <p:nvPr/>
        </p:nvSpPr>
        <p:spPr>
          <a:xfrm>
            <a:off x="6699422" y="653964"/>
            <a:ext cx="920584" cy="74646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6716931" y="810665"/>
            <a:ext cx="89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Is </a:t>
            </a:r>
            <a:r>
              <a:rPr lang="en-US" altLang="zh-CN" sz="1000" dirty="0" err="1" smtClean="0"/>
              <a:t>prev</a:t>
            </a:r>
            <a:r>
              <a:rPr lang="en-US" altLang="zh-CN" sz="1000" dirty="0" smtClean="0"/>
              <a:t> task preempted?</a:t>
            </a:r>
            <a:endParaRPr lang="zh-CN" altLang="en-US" sz="1000" dirty="0"/>
          </a:p>
        </p:txBody>
      </p:sp>
      <p:sp>
        <p:nvSpPr>
          <p:cNvPr id="9" name="菱形 8"/>
          <p:cNvSpPr/>
          <p:nvPr/>
        </p:nvSpPr>
        <p:spPr>
          <a:xfrm>
            <a:off x="5218671" y="675501"/>
            <a:ext cx="1127553" cy="70708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5366797" y="794817"/>
            <a:ext cx="831302" cy="354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Is </a:t>
            </a:r>
            <a:r>
              <a:rPr lang="en-US" altLang="zh-CN" sz="1000" dirty="0" err="1" smtClean="0"/>
              <a:t>prev</a:t>
            </a:r>
            <a:r>
              <a:rPr lang="en-US" altLang="zh-CN" sz="1000" dirty="0" smtClean="0"/>
              <a:t> task a resource holder</a:t>
            </a:r>
            <a:endParaRPr lang="zh-CN" altLang="en-US" sz="1000" dirty="0"/>
          </a:p>
        </p:txBody>
      </p:sp>
      <p:cxnSp>
        <p:nvCxnSpPr>
          <p:cNvPr id="13" name="直接箭头连接符 12"/>
          <p:cNvCxnSpPr>
            <a:stCxn id="5" idx="1"/>
            <a:endCxn id="9" idx="3"/>
          </p:cNvCxnSpPr>
          <p:nvPr/>
        </p:nvCxnSpPr>
        <p:spPr>
          <a:xfrm flipH="1">
            <a:off x="6346224" y="1027197"/>
            <a:ext cx="353198" cy="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181623" y="975903"/>
            <a:ext cx="77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yes</a:t>
            </a:r>
            <a:endParaRPr lang="zh-CN" altLang="en-US" sz="1000" dirty="0"/>
          </a:p>
        </p:txBody>
      </p:sp>
      <p:cxnSp>
        <p:nvCxnSpPr>
          <p:cNvPr id="20" name="直接箭头连接符 19"/>
          <p:cNvCxnSpPr>
            <a:stCxn id="9" idx="1"/>
            <a:endCxn id="22" idx="3"/>
          </p:cNvCxnSpPr>
          <p:nvPr/>
        </p:nvCxnSpPr>
        <p:spPr>
          <a:xfrm flipH="1">
            <a:off x="4859296" y="1029044"/>
            <a:ext cx="3593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691191" y="992976"/>
            <a:ext cx="77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yes</a:t>
            </a:r>
            <a:endParaRPr lang="zh-CN" altLang="en-US" sz="1000" dirty="0"/>
          </a:p>
        </p:txBody>
      </p:sp>
      <p:sp>
        <p:nvSpPr>
          <p:cNvPr id="22" name="圆角矩形 21"/>
          <p:cNvSpPr/>
          <p:nvPr/>
        </p:nvSpPr>
        <p:spPr>
          <a:xfrm>
            <a:off x="3715265" y="803771"/>
            <a:ext cx="1144031" cy="450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Insert the holder to its preemption queue</a:t>
            </a:r>
            <a:endParaRPr lang="zh-CN" altLang="en-US" sz="1000" dirty="0"/>
          </a:p>
        </p:txBody>
      </p:sp>
      <p:cxnSp>
        <p:nvCxnSpPr>
          <p:cNvPr id="24" name="直接箭头连接符 23"/>
          <p:cNvCxnSpPr>
            <a:stCxn id="9" idx="2"/>
            <a:endCxn id="26" idx="0"/>
          </p:cNvCxnSpPr>
          <p:nvPr/>
        </p:nvCxnSpPr>
        <p:spPr>
          <a:xfrm flipH="1">
            <a:off x="5781702" y="1382587"/>
            <a:ext cx="746" cy="2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322431" y="1624163"/>
            <a:ext cx="918541" cy="342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Re-queue the task</a:t>
            </a:r>
            <a:endParaRPr lang="zh-CN" altLang="en-US" sz="1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508023" y="1369272"/>
            <a:ext cx="77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no</a:t>
            </a:r>
            <a:endParaRPr lang="zh-CN" altLang="en-US" sz="1000" dirty="0"/>
          </a:p>
        </p:txBody>
      </p:sp>
      <p:sp>
        <p:nvSpPr>
          <p:cNvPr id="44" name="圆角矩形 43"/>
          <p:cNvSpPr/>
          <p:nvPr/>
        </p:nvSpPr>
        <p:spPr>
          <a:xfrm>
            <a:off x="5115442" y="2201883"/>
            <a:ext cx="1334527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Peek the highest priority task in the run queue</a:t>
            </a:r>
            <a:endParaRPr lang="zh-CN" altLang="en-US" sz="1000" dirty="0"/>
          </a:p>
        </p:txBody>
      </p:sp>
      <p:cxnSp>
        <p:nvCxnSpPr>
          <p:cNvPr id="45" name="直接箭头连接符 44"/>
          <p:cNvCxnSpPr>
            <a:stCxn id="26" idx="2"/>
            <a:endCxn id="44" idx="0"/>
          </p:cNvCxnSpPr>
          <p:nvPr/>
        </p:nvCxnSpPr>
        <p:spPr>
          <a:xfrm>
            <a:off x="5781702" y="1966337"/>
            <a:ext cx="1004" cy="23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2" idx="2"/>
            <a:endCxn id="44" idx="1"/>
          </p:cNvCxnSpPr>
          <p:nvPr/>
        </p:nvCxnSpPr>
        <p:spPr>
          <a:xfrm rot="16200000" flipH="1">
            <a:off x="4075179" y="1466419"/>
            <a:ext cx="1252365" cy="828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4" idx="3"/>
            <a:endCxn id="5" idx="0"/>
          </p:cNvCxnSpPr>
          <p:nvPr/>
        </p:nvCxnSpPr>
        <p:spPr>
          <a:xfrm>
            <a:off x="6188160" y="435341"/>
            <a:ext cx="971554" cy="2186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5115442" y="3024979"/>
            <a:ext cx="1334527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Peek the highest priority holder in preemption queue</a:t>
            </a:r>
            <a:endParaRPr lang="zh-CN" altLang="en-US" sz="1000" dirty="0"/>
          </a:p>
        </p:txBody>
      </p:sp>
      <p:cxnSp>
        <p:nvCxnSpPr>
          <p:cNvPr id="55" name="直接箭头连接符 54"/>
          <p:cNvCxnSpPr>
            <a:stCxn id="44" idx="2"/>
            <a:endCxn id="54" idx="0"/>
          </p:cNvCxnSpPr>
          <p:nvPr/>
        </p:nvCxnSpPr>
        <p:spPr>
          <a:xfrm>
            <a:off x="5782706" y="2811483"/>
            <a:ext cx="0" cy="21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组合 105"/>
          <p:cNvGrpSpPr/>
          <p:nvPr/>
        </p:nvGrpSpPr>
        <p:grpSpPr>
          <a:xfrm>
            <a:off x="3462971" y="3828601"/>
            <a:ext cx="1146603" cy="792297"/>
            <a:chOff x="5201681" y="4116929"/>
            <a:chExt cx="1146603" cy="792297"/>
          </a:xfrm>
        </p:grpSpPr>
        <p:sp>
          <p:nvSpPr>
            <p:cNvPr id="65" name="菱形 64"/>
            <p:cNvSpPr/>
            <p:nvPr/>
          </p:nvSpPr>
          <p:spPr>
            <a:xfrm>
              <a:off x="5201681" y="4116929"/>
              <a:ext cx="1146603" cy="79229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318555" y="4263746"/>
              <a:ext cx="9535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Is the holder has a higher priority? </a:t>
              </a:r>
              <a:endParaRPr lang="zh-CN" altLang="en-US" sz="1000" dirty="0"/>
            </a:p>
          </p:txBody>
        </p:sp>
      </p:grpSp>
      <p:sp>
        <p:nvSpPr>
          <p:cNvPr id="70" name="圆角矩形 69"/>
          <p:cNvSpPr/>
          <p:nvPr/>
        </p:nvSpPr>
        <p:spPr>
          <a:xfrm>
            <a:off x="3415990" y="4830504"/>
            <a:ext cx="1240565" cy="4565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The holder is scheduled to execute next</a:t>
            </a:r>
            <a:endParaRPr lang="zh-CN" altLang="en-US" sz="1000" dirty="0"/>
          </a:p>
        </p:txBody>
      </p:sp>
      <p:sp>
        <p:nvSpPr>
          <p:cNvPr id="74" name="圆角矩形 73"/>
          <p:cNvSpPr/>
          <p:nvPr/>
        </p:nvSpPr>
        <p:spPr>
          <a:xfrm>
            <a:off x="4869616" y="4817051"/>
            <a:ext cx="1164367" cy="4699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The task in RQ is scheduled to execute next</a:t>
            </a:r>
            <a:endParaRPr lang="zh-CN" altLang="en-US" sz="1000" dirty="0"/>
          </a:p>
        </p:txBody>
      </p:sp>
      <p:sp>
        <p:nvSpPr>
          <p:cNvPr id="78" name="圆角矩形 77"/>
          <p:cNvSpPr/>
          <p:nvPr/>
        </p:nvSpPr>
        <p:spPr>
          <a:xfrm>
            <a:off x="6382271" y="4817051"/>
            <a:ext cx="1208895" cy="4795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Migrate the holder and schedule to execute next</a:t>
            </a:r>
            <a:endParaRPr lang="zh-CN" altLang="en-US" sz="1000" dirty="0"/>
          </a:p>
        </p:txBody>
      </p:sp>
      <p:grpSp>
        <p:nvGrpSpPr>
          <p:cNvPr id="107" name="组合 106"/>
          <p:cNvGrpSpPr/>
          <p:nvPr/>
        </p:nvGrpSpPr>
        <p:grpSpPr>
          <a:xfrm>
            <a:off x="4878498" y="3828601"/>
            <a:ext cx="1146603" cy="792297"/>
            <a:chOff x="5201681" y="4116929"/>
            <a:chExt cx="1146603" cy="792297"/>
          </a:xfrm>
        </p:grpSpPr>
        <p:sp>
          <p:nvSpPr>
            <p:cNvPr id="108" name="菱形 107"/>
            <p:cNvSpPr/>
            <p:nvPr/>
          </p:nvSpPr>
          <p:spPr>
            <a:xfrm>
              <a:off x="5201681" y="4116929"/>
              <a:ext cx="1146603" cy="79229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5318555" y="4304936"/>
              <a:ext cx="9535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/>
                <a:t>Is the </a:t>
              </a:r>
              <a:r>
                <a:rPr lang="en-US" altLang="zh-CN" sz="1000" dirty="0" smtClean="0"/>
                <a:t>RQ task spinning </a:t>
              </a:r>
              <a:r>
                <a:rPr lang="en-US" altLang="zh-CN" sz="1000" dirty="0"/>
                <a:t>for a lock?</a:t>
              </a:r>
              <a:endParaRPr lang="zh-CN" altLang="en-US" sz="1000" dirty="0"/>
            </a:p>
          </p:txBody>
        </p:sp>
      </p:grpSp>
      <p:sp>
        <p:nvSpPr>
          <p:cNvPr id="112" name="菱形 111"/>
          <p:cNvSpPr/>
          <p:nvPr/>
        </p:nvSpPr>
        <p:spPr>
          <a:xfrm>
            <a:off x="6406460" y="3828601"/>
            <a:ext cx="1146603" cy="79229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13" name="文本框 112"/>
          <p:cNvSpPr txBox="1"/>
          <p:nvPr/>
        </p:nvSpPr>
        <p:spPr>
          <a:xfrm>
            <a:off x="6515096" y="3967180"/>
            <a:ext cx="9535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/>
              <a:t>Is the holder being preempted?</a:t>
            </a:r>
            <a:endParaRPr lang="zh-CN" altLang="en-US" sz="900" dirty="0"/>
          </a:p>
        </p:txBody>
      </p:sp>
      <p:cxnSp>
        <p:nvCxnSpPr>
          <p:cNvPr id="114" name="直接箭头连接符 113"/>
          <p:cNvCxnSpPr>
            <a:stCxn id="65" idx="3"/>
            <a:endCxn id="108" idx="1"/>
          </p:cNvCxnSpPr>
          <p:nvPr/>
        </p:nvCxnSpPr>
        <p:spPr>
          <a:xfrm>
            <a:off x="4609574" y="4224750"/>
            <a:ext cx="268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4331677" y="4015144"/>
            <a:ext cx="77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no</a:t>
            </a:r>
            <a:endParaRPr lang="zh-CN" altLang="en-US" sz="1000" dirty="0"/>
          </a:p>
        </p:txBody>
      </p:sp>
      <p:cxnSp>
        <p:nvCxnSpPr>
          <p:cNvPr id="119" name="直接箭头连接符 118"/>
          <p:cNvCxnSpPr>
            <a:stCxn id="108" idx="3"/>
            <a:endCxn id="112" idx="1"/>
          </p:cNvCxnSpPr>
          <p:nvPr/>
        </p:nvCxnSpPr>
        <p:spPr>
          <a:xfrm>
            <a:off x="6025101" y="4224750"/>
            <a:ext cx="381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54" idx="2"/>
            <a:endCxn id="65" idx="0"/>
          </p:cNvCxnSpPr>
          <p:nvPr/>
        </p:nvCxnSpPr>
        <p:spPr>
          <a:xfrm rot="5400000">
            <a:off x="4812479" y="2858374"/>
            <a:ext cx="194022" cy="1746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7120563" y="5625728"/>
            <a:ext cx="1208895" cy="4795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The </a:t>
            </a:r>
            <a:r>
              <a:rPr lang="en-US" altLang="zh-CN" sz="1000" dirty="0" err="1" smtClean="0"/>
              <a:t>prev</a:t>
            </a:r>
            <a:r>
              <a:rPr lang="en-US" altLang="zh-CN" sz="1000" dirty="0" smtClean="0"/>
              <a:t> task is schedule to execute next</a:t>
            </a:r>
            <a:endParaRPr lang="zh-CN" altLang="en-US" sz="10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5735411" y="4015764"/>
            <a:ext cx="77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yes</a:t>
            </a:r>
            <a:endParaRPr lang="zh-CN" altLang="en-US" sz="1000" dirty="0"/>
          </a:p>
        </p:txBody>
      </p:sp>
      <p:cxnSp>
        <p:nvCxnSpPr>
          <p:cNvPr id="127" name="肘形连接符 126"/>
          <p:cNvCxnSpPr>
            <a:stCxn id="5" idx="3"/>
            <a:endCxn id="124" idx="0"/>
          </p:cNvCxnSpPr>
          <p:nvPr/>
        </p:nvCxnSpPr>
        <p:spPr>
          <a:xfrm>
            <a:off x="7620006" y="1027197"/>
            <a:ext cx="105005" cy="45985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5049948" y="5730501"/>
            <a:ext cx="811425" cy="2759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Finish</a:t>
            </a:r>
            <a:endParaRPr lang="zh-CN" altLang="en-US" sz="1000" dirty="0"/>
          </a:p>
        </p:txBody>
      </p:sp>
      <p:cxnSp>
        <p:nvCxnSpPr>
          <p:cNvPr id="129" name="直接箭头连接符 128"/>
          <p:cNvCxnSpPr>
            <a:stCxn id="65" idx="2"/>
            <a:endCxn id="70" idx="0"/>
          </p:cNvCxnSpPr>
          <p:nvPr/>
        </p:nvCxnSpPr>
        <p:spPr>
          <a:xfrm>
            <a:off x="4036273" y="4620898"/>
            <a:ext cx="0" cy="20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5451800" y="4620898"/>
            <a:ext cx="0" cy="19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12" idx="2"/>
            <a:endCxn id="78" idx="0"/>
          </p:cNvCxnSpPr>
          <p:nvPr/>
        </p:nvCxnSpPr>
        <p:spPr>
          <a:xfrm>
            <a:off x="6979762" y="4620898"/>
            <a:ext cx="6957" cy="19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70" idx="2"/>
            <a:endCxn id="128" idx="0"/>
          </p:cNvCxnSpPr>
          <p:nvPr/>
        </p:nvCxnSpPr>
        <p:spPr>
          <a:xfrm rot="16200000" flipH="1">
            <a:off x="4524236" y="4799075"/>
            <a:ext cx="443463" cy="1419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78" idx="2"/>
            <a:endCxn id="128" idx="0"/>
          </p:cNvCxnSpPr>
          <p:nvPr/>
        </p:nvCxnSpPr>
        <p:spPr>
          <a:xfrm rot="5400000">
            <a:off x="6004264" y="4748045"/>
            <a:ext cx="433853" cy="15310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74" idx="2"/>
            <a:endCxn id="128" idx="0"/>
          </p:cNvCxnSpPr>
          <p:nvPr/>
        </p:nvCxnSpPr>
        <p:spPr>
          <a:xfrm>
            <a:off x="5451800" y="5287038"/>
            <a:ext cx="3861" cy="44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490530" y="976499"/>
            <a:ext cx="77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no</a:t>
            </a:r>
            <a:endParaRPr lang="zh-CN" altLang="en-US" sz="1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3555048" y="4555157"/>
            <a:ext cx="77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yes</a:t>
            </a:r>
            <a:endParaRPr lang="zh-CN" altLang="en-US" sz="10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986721" y="4545684"/>
            <a:ext cx="77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no</a:t>
            </a:r>
            <a:endParaRPr lang="zh-CN" altLang="en-US" sz="1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6346206" y="4554434"/>
            <a:ext cx="77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yes</a:t>
            </a:r>
            <a:endParaRPr lang="zh-CN" altLang="en-US" sz="1000" dirty="0"/>
          </a:p>
        </p:txBody>
      </p:sp>
      <p:cxnSp>
        <p:nvCxnSpPr>
          <p:cNvPr id="8" name="肘形连接符 7"/>
          <p:cNvCxnSpPr>
            <a:stCxn id="112" idx="1"/>
            <a:endCxn id="74" idx="3"/>
          </p:cNvCxnSpPr>
          <p:nvPr/>
        </p:nvCxnSpPr>
        <p:spPr>
          <a:xfrm rot="10800000" flipV="1">
            <a:off x="6033984" y="4224749"/>
            <a:ext cx="372477" cy="8272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675612" y="4458947"/>
            <a:ext cx="77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no</a:t>
            </a:r>
            <a:endParaRPr lang="zh-CN" altLang="en-US" sz="1000" dirty="0"/>
          </a:p>
        </p:txBody>
      </p:sp>
      <p:cxnSp>
        <p:nvCxnSpPr>
          <p:cNvPr id="30" name="直接箭头连接符 29"/>
          <p:cNvCxnSpPr>
            <a:stCxn id="124" idx="1"/>
            <a:endCxn id="128" idx="3"/>
          </p:cNvCxnSpPr>
          <p:nvPr/>
        </p:nvCxnSpPr>
        <p:spPr>
          <a:xfrm flipH="1">
            <a:off x="5861373" y="5865527"/>
            <a:ext cx="1259190" cy="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41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4469130" y="80010"/>
            <a:ext cx="3543300" cy="4309110"/>
            <a:chOff x="4469130" y="80010"/>
            <a:chExt cx="3543300" cy="4309110"/>
          </a:xfrm>
        </p:grpSpPr>
        <p:sp>
          <p:nvSpPr>
            <p:cNvPr id="2" name="矩形 1"/>
            <p:cNvSpPr/>
            <p:nvPr/>
          </p:nvSpPr>
          <p:spPr>
            <a:xfrm>
              <a:off x="4469130" y="80010"/>
              <a:ext cx="3543300" cy="4309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682878" y="297357"/>
              <a:ext cx="3097909" cy="3894160"/>
              <a:chOff x="4682878" y="297357"/>
              <a:chExt cx="3097909" cy="3894160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5376735" y="297357"/>
                <a:ext cx="811425" cy="27596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Schedule</a:t>
                </a:r>
                <a:endParaRPr lang="zh-CN" altLang="en-US" sz="1000" dirty="0"/>
              </a:p>
            </p:txBody>
          </p:sp>
          <p:sp>
            <p:nvSpPr>
              <p:cNvPr id="5" name="菱形 4"/>
              <p:cNvSpPr/>
              <p:nvPr/>
            </p:nvSpPr>
            <p:spPr>
              <a:xfrm>
                <a:off x="6699422" y="653964"/>
                <a:ext cx="920584" cy="746465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6716931" y="810665"/>
                <a:ext cx="8948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Is </a:t>
                </a:r>
                <a:r>
                  <a:rPr lang="en-US" altLang="zh-CN" sz="1000" dirty="0" err="1" smtClean="0"/>
                  <a:t>prev</a:t>
                </a:r>
                <a:r>
                  <a:rPr lang="en-US" altLang="zh-CN" sz="1000" dirty="0" smtClean="0"/>
                  <a:t> task preempted?</a:t>
                </a:r>
                <a:endParaRPr lang="zh-CN" altLang="en-US" sz="1000" dirty="0"/>
              </a:p>
            </p:txBody>
          </p:sp>
          <p:sp>
            <p:nvSpPr>
              <p:cNvPr id="9" name="菱形 8"/>
              <p:cNvSpPr/>
              <p:nvPr/>
            </p:nvSpPr>
            <p:spPr>
              <a:xfrm>
                <a:off x="5218671" y="675501"/>
                <a:ext cx="1127553" cy="707086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366797" y="794817"/>
                <a:ext cx="83130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Is </a:t>
                </a:r>
                <a:r>
                  <a:rPr lang="en-US" altLang="zh-CN" sz="1000" dirty="0" err="1" smtClean="0"/>
                  <a:t>prev</a:t>
                </a:r>
                <a:r>
                  <a:rPr lang="en-US" altLang="zh-CN" sz="1000" dirty="0" smtClean="0"/>
                  <a:t> task migrating away</a:t>
                </a:r>
                <a:endParaRPr lang="zh-CN" altLang="en-US" sz="1000" dirty="0"/>
              </a:p>
            </p:txBody>
          </p:sp>
          <p:cxnSp>
            <p:nvCxnSpPr>
              <p:cNvPr id="13" name="直接箭头连接符 12"/>
              <p:cNvCxnSpPr>
                <a:stCxn id="5" idx="1"/>
                <a:endCxn id="9" idx="3"/>
              </p:cNvCxnSpPr>
              <p:nvPr/>
            </p:nvCxnSpPr>
            <p:spPr>
              <a:xfrm flipH="1">
                <a:off x="6346224" y="1027197"/>
                <a:ext cx="353198" cy="18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6181623" y="975903"/>
                <a:ext cx="7743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yes</a:t>
                </a:r>
                <a:endParaRPr lang="zh-CN" altLang="en-US" sz="1000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682878" y="1001289"/>
                <a:ext cx="7743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yes</a:t>
                </a:r>
                <a:endParaRPr lang="zh-CN" altLang="en-US" sz="1000" dirty="0"/>
              </a:p>
            </p:txBody>
          </p:sp>
          <p:cxnSp>
            <p:nvCxnSpPr>
              <p:cNvPr id="24" name="直接箭头连接符 23"/>
              <p:cNvCxnSpPr>
                <a:stCxn id="9" idx="2"/>
                <a:endCxn id="26" idx="0"/>
              </p:cNvCxnSpPr>
              <p:nvPr/>
            </p:nvCxnSpPr>
            <p:spPr>
              <a:xfrm flipH="1">
                <a:off x="5781702" y="1382587"/>
                <a:ext cx="746" cy="2415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圆角矩形 25"/>
              <p:cNvSpPr/>
              <p:nvPr/>
            </p:nvSpPr>
            <p:spPr>
              <a:xfrm>
                <a:off x="5322431" y="1624163"/>
                <a:ext cx="918541" cy="34217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Re-queue the task</a:t>
                </a:r>
                <a:endParaRPr lang="zh-CN" altLang="en-US" sz="1000" dirty="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508023" y="1369272"/>
                <a:ext cx="7743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no</a:t>
                </a:r>
                <a:endParaRPr lang="zh-CN" altLang="en-US" sz="1000" dirty="0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5115442" y="2201883"/>
                <a:ext cx="1334527" cy="609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Peek the highest priority task in the run queue</a:t>
                </a:r>
                <a:endParaRPr lang="zh-CN" altLang="en-US" sz="1000" dirty="0"/>
              </a:p>
            </p:txBody>
          </p:sp>
          <p:cxnSp>
            <p:nvCxnSpPr>
              <p:cNvPr id="45" name="直接箭头连接符 44"/>
              <p:cNvCxnSpPr>
                <a:stCxn id="26" idx="2"/>
                <a:endCxn id="44" idx="0"/>
              </p:cNvCxnSpPr>
              <p:nvPr/>
            </p:nvCxnSpPr>
            <p:spPr>
              <a:xfrm>
                <a:off x="5781702" y="1966337"/>
                <a:ext cx="1004" cy="2355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肘形连接符 52"/>
              <p:cNvCxnSpPr>
                <a:stCxn id="4" idx="3"/>
                <a:endCxn id="5" idx="0"/>
              </p:cNvCxnSpPr>
              <p:nvPr/>
            </p:nvCxnSpPr>
            <p:spPr>
              <a:xfrm>
                <a:off x="6188160" y="435341"/>
                <a:ext cx="971554" cy="21862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54" idx="0"/>
              </p:cNvCxnSpPr>
              <p:nvPr/>
            </p:nvCxnSpPr>
            <p:spPr>
              <a:xfrm>
                <a:off x="5782706" y="2811483"/>
                <a:ext cx="0" cy="2134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圆角矩形 73"/>
              <p:cNvSpPr/>
              <p:nvPr/>
            </p:nvSpPr>
            <p:spPr>
              <a:xfrm>
                <a:off x="5218671" y="3038269"/>
                <a:ext cx="1164367" cy="46998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The task in RQ is scheduled to execute next</a:t>
                </a:r>
                <a:endParaRPr lang="zh-CN" altLang="en-US" sz="1000" dirty="0"/>
              </a:p>
            </p:txBody>
          </p:sp>
          <p:sp>
            <p:nvSpPr>
              <p:cNvPr id="124" name="圆角矩形 123"/>
              <p:cNvSpPr/>
              <p:nvPr/>
            </p:nvSpPr>
            <p:spPr>
              <a:xfrm>
                <a:off x="6571892" y="3711920"/>
                <a:ext cx="1208895" cy="47959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The </a:t>
                </a:r>
                <a:r>
                  <a:rPr lang="en-US" altLang="zh-CN" sz="1000" dirty="0" err="1" smtClean="0"/>
                  <a:t>prev</a:t>
                </a:r>
                <a:r>
                  <a:rPr lang="en-US" altLang="zh-CN" sz="1000" dirty="0" smtClean="0"/>
                  <a:t> task is schedule to execute next</a:t>
                </a:r>
                <a:endParaRPr lang="zh-CN" altLang="en-US" sz="1000" dirty="0"/>
              </a:p>
            </p:txBody>
          </p:sp>
          <p:sp>
            <p:nvSpPr>
              <p:cNvPr id="128" name="圆角矩形 127"/>
              <p:cNvSpPr/>
              <p:nvPr/>
            </p:nvSpPr>
            <p:spPr>
              <a:xfrm>
                <a:off x="5399003" y="3818711"/>
                <a:ext cx="811425" cy="27596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/>
                  <a:t>Finish</a:t>
                </a:r>
                <a:endParaRPr lang="zh-CN" altLang="en-US" sz="1000" dirty="0"/>
              </a:p>
            </p:txBody>
          </p:sp>
          <p:cxnSp>
            <p:nvCxnSpPr>
              <p:cNvPr id="148" name="直接箭头连接符 147"/>
              <p:cNvCxnSpPr>
                <a:stCxn id="74" idx="2"/>
                <a:endCxn id="128" idx="0"/>
              </p:cNvCxnSpPr>
              <p:nvPr/>
            </p:nvCxnSpPr>
            <p:spPr>
              <a:xfrm>
                <a:off x="5800855" y="3508256"/>
                <a:ext cx="3861" cy="3104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6933120" y="1387985"/>
                <a:ext cx="7743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 smtClean="0"/>
                  <a:t>no</a:t>
                </a:r>
                <a:endParaRPr lang="zh-CN" altLang="en-US" sz="1000" dirty="0"/>
              </a:p>
            </p:txBody>
          </p:sp>
          <p:cxnSp>
            <p:nvCxnSpPr>
              <p:cNvPr id="30" name="直接箭头连接符 29"/>
              <p:cNvCxnSpPr>
                <a:stCxn id="124" idx="1"/>
                <a:endCxn id="128" idx="3"/>
              </p:cNvCxnSpPr>
              <p:nvPr/>
            </p:nvCxnSpPr>
            <p:spPr>
              <a:xfrm flipH="1">
                <a:off x="6210428" y="3951719"/>
                <a:ext cx="361464" cy="4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肘形连接符 55"/>
              <p:cNvCxnSpPr>
                <a:stCxn id="9" idx="1"/>
                <a:endCxn id="44" idx="1"/>
              </p:cNvCxnSpPr>
              <p:nvPr/>
            </p:nvCxnSpPr>
            <p:spPr>
              <a:xfrm rot="10800000" flipV="1">
                <a:off x="5115443" y="1029043"/>
                <a:ext cx="103229" cy="1477639"/>
              </a:xfrm>
              <a:prstGeom prst="bentConnector3">
                <a:avLst>
                  <a:gd name="adj1" fmla="val 32144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>
                <a:stCxn id="5" idx="2"/>
                <a:endCxn id="124" idx="0"/>
              </p:cNvCxnSpPr>
              <p:nvPr/>
            </p:nvCxnSpPr>
            <p:spPr>
              <a:xfrm>
                <a:off x="7159714" y="1400429"/>
                <a:ext cx="16626" cy="2311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087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191</Words>
  <Application>Microsoft Macintosh PowerPoint</Application>
  <PresentationFormat>宽屏</PresentationFormat>
  <Paragraphs>58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Shuai Zhao</dc:creator>
  <cp:lastModifiedBy>Shuai Zhao</cp:lastModifiedBy>
  <cp:revision>19</cp:revision>
  <cp:lastPrinted>2016-06-10T18:27:28Z</cp:lastPrinted>
  <dcterms:created xsi:type="dcterms:W3CDTF">2016-05-02T03:12:19Z</dcterms:created>
  <dcterms:modified xsi:type="dcterms:W3CDTF">2016-06-10T18:30:17Z</dcterms:modified>
</cp:coreProperties>
</file>