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709" autoAdjust="0"/>
  </p:normalViewPr>
  <p:slideViewPr>
    <p:cSldViewPr>
      <p:cViewPr varScale="1">
        <p:scale>
          <a:sx n="104" d="100"/>
          <a:sy n="104" d="100"/>
        </p:scale>
        <p:origin x="-174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D87D-C5D7-4071-B12C-CC56FAE72ECE}" type="datetimeFigureOut">
              <a:rPr lang="en-US" smtClean="0"/>
              <a:pPr/>
              <a:t>11/23/2011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B639-ED9E-45A7-B1CB-7872504E04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D87D-C5D7-4071-B12C-CC56FAE72ECE}" type="datetimeFigureOut">
              <a:rPr lang="en-US" smtClean="0"/>
              <a:pPr/>
              <a:t>11/23/2011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B639-ED9E-45A7-B1CB-7872504E04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D87D-C5D7-4071-B12C-CC56FAE72ECE}" type="datetimeFigureOut">
              <a:rPr lang="en-US" smtClean="0"/>
              <a:pPr/>
              <a:t>11/23/2011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B639-ED9E-45A7-B1CB-7872504E04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D87D-C5D7-4071-B12C-CC56FAE72ECE}" type="datetimeFigureOut">
              <a:rPr lang="en-US" smtClean="0"/>
              <a:pPr/>
              <a:t>11/23/2011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B639-ED9E-45A7-B1CB-7872504E04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D87D-C5D7-4071-B12C-CC56FAE72ECE}" type="datetimeFigureOut">
              <a:rPr lang="en-US" smtClean="0"/>
              <a:pPr/>
              <a:t>11/23/2011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B639-ED9E-45A7-B1CB-7872504E04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D87D-C5D7-4071-B12C-CC56FAE72ECE}" type="datetimeFigureOut">
              <a:rPr lang="en-US" smtClean="0"/>
              <a:pPr/>
              <a:t>11/23/2011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B639-ED9E-45A7-B1CB-7872504E04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D87D-C5D7-4071-B12C-CC56FAE72ECE}" type="datetimeFigureOut">
              <a:rPr lang="en-US" smtClean="0"/>
              <a:pPr/>
              <a:t>11/23/2011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B639-ED9E-45A7-B1CB-7872504E04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D87D-C5D7-4071-B12C-CC56FAE72ECE}" type="datetimeFigureOut">
              <a:rPr lang="en-US" smtClean="0"/>
              <a:pPr/>
              <a:t>11/23/2011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B639-ED9E-45A7-B1CB-7872504E04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D87D-C5D7-4071-B12C-CC56FAE72ECE}" type="datetimeFigureOut">
              <a:rPr lang="en-US" smtClean="0"/>
              <a:pPr/>
              <a:t>11/23/2011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B639-ED9E-45A7-B1CB-7872504E04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D87D-C5D7-4071-B12C-CC56FAE72ECE}" type="datetimeFigureOut">
              <a:rPr lang="en-US" smtClean="0"/>
              <a:pPr/>
              <a:t>11/23/2011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B639-ED9E-45A7-B1CB-7872504E04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D87D-C5D7-4071-B12C-CC56FAE72ECE}" type="datetimeFigureOut">
              <a:rPr lang="en-US" smtClean="0"/>
              <a:pPr/>
              <a:t>11/23/2011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B639-ED9E-45A7-B1CB-7872504E04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D87D-C5D7-4071-B12C-CC56FAE72ECE}" type="datetimeFigureOut">
              <a:rPr lang="en-US" smtClean="0"/>
              <a:pPr/>
              <a:t>11/23/2011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EB639-ED9E-45A7-B1CB-7872504E04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otted pla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0"/>
            <a:ext cx="4724400" cy="6858000"/>
          </a:xfrm>
          <a:prstGeom prst="rect">
            <a:avLst/>
          </a:prstGeom>
        </p:spPr>
      </p:pic>
      <p:pic>
        <p:nvPicPr>
          <p:cNvPr id="14" name="Picture 13" descr="harlem460x2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4958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1000" y="0"/>
            <a:ext cx="2895600" cy="6096000"/>
          </a:xfrm>
        </p:spPr>
        <p:txBody>
          <a:bodyPr vert="wordArtVert">
            <a:norm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itchFamily="82" charset="0"/>
              </a:rPr>
              <a:t>Harlem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62484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Brush Script MT" pitchFamily="66" charset="0"/>
              </a:rPr>
              <a:t>By Jared and Nicole</a:t>
            </a:r>
            <a:endParaRPr lang="en-US" dirty="0">
              <a:solidFill>
                <a:srgbClr val="FFFFFF"/>
              </a:solidFill>
              <a:latin typeface="Brush Script MT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33800" y="-369332"/>
            <a:ext cx="2937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http://www.findsounds.com/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546632">
            <a:off x="5247217" y="1840243"/>
            <a:ext cx="3117827" cy="1077218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40000"/>
                    </a:srgbClr>
                  </a:glow>
                </a:effectLst>
                <a:latin typeface="Brush Script MT" pitchFamily="66" charset="0"/>
              </a:rPr>
              <a:t>And “A Raisin in </a:t>
            </a:r>
          </a:p>
          <a:p>
            <a:pPr algn="ctr"/>
            <a:r>
              <a:rPr lang="en-US" sz="54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40000"/>
                    </a:srgbClr>
                  </a:glow>
                </a:effectLst>
                <a:latin typeface="Brush Script MT" pitchFamily="66" charset="0"/>
              </a:rPr>
              <a:t>the Sun”</a:t>
            </a:r>
            <a:endParaRPr lang="en-US" sz="5400" dirty="0">
              <a:solidFill>
                <a:srgbClr val="FFFF00"/>
              </a:solidFill>
              <a:effectLst>
                <a:glow rad="101600">
                  <a:srgbClr val="C00000">
                    <a:alpha val="40000"/>
                  </a:srgbClr>
                </a:glow>
              </a:effectLst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28600"/>
            <a:ext cx="96012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Algerian" pitchFamily="82" charset="0"/>
              </a:rPr>
              <a:t>What happens to a dream deferred?</a:t>
            </a:r>
            <a:endParaRPr lang="en-US" sz="3600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5029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rush Script MT" pitchFamily="66" charset="0"/>
              </a:rPr>
              <a:t>Does it dry up</a:t>
            </a:r>
          </a:p>
          <a:p>
            <a:pPr>
              <a:buNone/>
            </a:pPr>
            <a:r>
              <a:rPr lang="en-US" sz="4400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Brush Script MT" pitchFamily="66" charset="0"/>
              </a:rPr>
              <a:t>like a raisin in the sun?</a:t>
            </a:r>
          </a:p>
        </p:txBody>
      </p:sp>
      <p:pic>
        <p:nvPicPr>
          <p:cNvPr id="5" name="Picture 4" descr="stress-relief-meditation-raisin.jpg"/>
          <p:cNvPicPr>
            <a:picLocks noChangeAspect="1"/>
          </p:cNvPicPr>
          <p:nvPr/>
        </p:nvPicPr>
        <p:blipFill>
          <a:blip r:embed="rId4" cstate="print">
            <a:lum/>
          </a:blip>
          <a:srcRect l="5379" t="13201" b="7595"/>
          <a:stretch>
            <a:fillRect/>
          </a:stretch>
        </p:blipFill>
        <p:spPr>
          <a:xfrm>
            <a:off x="5867400" y="1219200"/>
            <a:ext cx="2743200" cy="2807140"/>
          </a:xfrm>
          <a:prstGeom prst="roundRect">
            <a:avLst/>
          </a:prstGeom>
        </p:spPr>
      </p:pic>
      <p:pic>
        <p:nvPicPr>
          <p:cNvPr id="6" name="Picture 5" descr="imagesCA21UD4O.jpg"/>
          <p:cNvPicPr>
            <a:picLocks noChangeAspect="1"/>
          </p:cNvPicPr>
          <p:nvPr/>
        </p:nvPicPr>
        <p:blipFill>
          <a:blip r:embed="rId5" cstate="print"/>
          <a:srcRect b="20426"/>
          <a:stretch>
            <a:fillRect/>
          </a:stretch>
        </p:blipFill>
        <p:spPr>
          <a:xfrm>
            <a:off x="228600" y="3886200"/>
            <a:ext cx="4083717" cy="2205056"/>
          </a:xfrm>
          <a:prstGeom prst="flowChartMagneticDrum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86200" y="4038600"/>
            <a:ext cx="5029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sz="44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Brush Script MT" pitchFamily="66" charset="0"/>
              </a:rPr>
              <a:t>Or fester like a sore—</a:t>
            </a:r>
          </a:p>
          <a:p>
            <a:pPr algn="r">
              <a:buNone/>
            </a:pPr>
            <a:r>
              <a:rPr lang="en-US" sz="4400" dirty="0" smtClean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Brush Script MT" pitchFamily="66" charset="0"/>
              </a:rPr>
              <a:t>And then run? </a:t>
            </a:r>
            <a:endParaRPr lang="en-US" sz="4400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50" presetClass="entr" presetSubtype="0" decel="10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600"/>
                            </p:stCondLst>
                            <p:childTnLst>
                              <p:par>
                                <p:cTn id="34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rusty Suga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943600" y="2133600"/>
            <a:ext cx="3083898" cy="2057400"/>
          </a:xfrm>
          <a:prstGeom prst="round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066800" y="2514600"/>
            <a:ext cx="670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Brush Script MT" pitchFamily="66" charset="0"/>
              </a:rPr>
              <a:t>Or crust and sugar over—</a:t>
            </a:r>
          </a:p>
          <a:p>
            <a:pPr algn="r"/>
            <a:r>
              <a:rPr lang="en-US" sz="4400" dirty="0" smtClean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Brush Script MT" pitchFamily="66" charset="0"/>
              </a:rPr>
              <a:t>like a syrupy sweet?</a:t>
            </a:r>
            <a:endParaRPr lang="en-US" sz="4400" dirty="0"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Brush Script MT" pitchFamily="66" charset="0"/>
            </a:endParaRPr>
          </a:p>
        </p:txBody>
      </p:sp>
      <p:pic>
        <p:nvPicPr>
          <p:cNvPr id="8" name="Picture 7" descr="rotten meat"/>
          <p:cNvPicPr>
            <a:picLocks noChangeAspect="1"/>
          </p:cNvPicPr>
          <p:nvPr/>
        </p:nvPicPr>
        <p:blipFill>
          <a:blip r:embed="rId4" cstate="print"/>
          <a:srcRect b="14667"/>
          <a:stretch>
            <a:fillRect/>
          </a:stretch>
        </p:blipFill>
        <p:spPr>
          <a:xfrm>
            <a:off x="152400" y="152400"/>
            <a:ext cx="3352800" cy="21457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3733800" y="609600"/>
            <a:ext cx="480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Brush Script MT" pitchFamily="66" charset="0"/>
              </a:rPr>
              <a:t>Does it stink like rotten meat?</a:t>
            </a:r>
            <a:endParaRPr lang="en-US" sz="44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Brush Script MT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4419600"/>
            <a:ext cx="5867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Brush Script MT" pitchFamily="66" charset="0"/>
              </a:rPr>
              <a:t>Or maybe it just sags like a heavy load.</a:t>
            </a:r>
            <a:endParaRPr lang="en-US" sz="4400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Brush Script MT" pitchFamily="66" charset="0"/>
            </a:endParaRPr>
          </a:p>
        </p:txBody>
      </p:sp>
      <p:pic>
        <p:nvPicPr>
          <p:cNvPr id="11" name="Picture 10" descr="load.jpg"/>
          <p:cNvPicPr>
            <a:picLocks noChangeAspect="1"/>
          </p:cNvPicPr>
          <p:nvPr/>
        </p:nvPicPr>
        <p:blipFill>
          <a:blip r:embed="rId5" cstate="print"/>
          <a:srcRect l="16327" r="20408"/>
          <a:stretch>
            <a:fillRect/>
          </a:stretch>
        </p:blipFill>
        <p:spPr>
          <a:xfrm>
            <a:off x="381000" y="4267200"/>
            <a:ext cx="2441698" cy="2449272"/>
          </a:xfrm>
          <a:prstGeom prst="roundRect">
            <a:avLst>
              <a:gd name="adj" fmla="val 12655"/>
            </a:avLst>
          </a:prstGeom>
          <a:ln>
            <a:noFill/>
          </a:ln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plos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-304800"/>
            <a:ext cx="6019800" cy="6019800"/>
          </a:xfrm>
          <a:prstGeom prst="irregularSeal1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8534400" cy="838200"/>
          </a:xfrm>
        </p:spPr>
        <p:txBody>
          <a:bodyPr>
            <a:prstTxWarp prst="textStop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>
              <a:buNone/>
            </a:pPr>
            <a:r>
              <a:rPr lang="en-US" sz="4400" dirty="0" smtClean="0">
                <a:solidFill>
                  <a:srgbClr val="C0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Goudy Stout" pitchFamily="18" charset="0"/>
              </a:rPr>
              <a:t>Or does it explode</a:t>
            </a:r>
            <a:r>
              <a:rPr lang="en-US" sz="4400" dirty="0" smtClean="0">
                <a:solidFill>
                  <a:srgbClr val="C00000"/>
                </a:solidFill>
                <a:effectLst/>
                <a:latin typeface="Goudy Stout" pitchFamily="18" charset="0"/>
              </a:rPr>
              <a:t>?</a:t>
            </a:r>
            <a:endParaRPr lang="en-US" sz="4400" dirty="0">
              <a:solidFill>
                <a:srgbClr val="C00000"/>
              </a:solidFill>
              <a:effectLst/>
              <a:latin typeface="Goudy Stout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800" dirty="0" smtClean="0"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lgerian" pitchFamily="82" charset="0"/>
              </a:rPr>
              <a:t>Dreams</a:t>
            </a:r>
            <a:endParaRPr lang="en-US" dirty="0">
              <a:solidFill>
                <a:srgbClr val="0070C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44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Brush Script MT" pitchFamily="66" charset="0"/>
              </a:rPr>
              <a:t>The Family:</a:t>
            </a:r>
          </a:p>
          <a:p>
            <a:r>
              <a:rPr lang="en-US" sz="44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Brush Script MT" pitchFamily="66" charset="0"/>
              </a:rPr>
              <a:t>Wanted to move to a bigger home</a:t>
            </a:r>
          </a:p>
          <a:p>
            <a:pPr lvl="1"/>
            <a:r>
              <a:rPr lang="en-US" sz="40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Brush Script MT" pitchFamily="66" charset="0"/>
              </a:rPr>
              <a:t>Apartment was too small for all of them</a:t>
            </a:r>
          </a:p>
          <a:p>
            <a:pPr lvl="1"/>
            <a:r>
              <a:rPr lang="en-US" sz="40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Brush Script MT" pitchFamily="66" charset="0"/>
              </a:rPr>
              <a:t>Only planned to live there for a year or so</a:t>
            </a:r>
          </a:p>
          <a:p>
            <a:r>
              <a:rPr lang="en-US" sz="44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Brush Script MT" pitchFamily="66" charset="0"/>
              </a:rPr>
              <a:t>Dream “dried up” over time</a:t>
            </a:r>
          </a:p>
          <a:p>
            <a:pPr lvl="1"/>
            <a:r>
              <a:rPr lang="en-US" sz="40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Brush Script MT" pitchFamily="66" charset="0"/>
              </a:rPr>
              <a:t>Never got a chance to move out</a:t>
            </a:r>
            <a:endParaRPr lang="en-US" sz="4000" dirty="0" smtClean="0">
              <a:latin typeface="Brush Script MT" pitchFamily="66" charset="0"/>
            </a:endParaRPr>
          </a:p>
          <a:p>
            <a:pPr lvl="1"/>
            <a:endParaRPr lang="en-US" sz="4000" dirty="0">
              <a:latin typeface="Brush Script MT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800" dirty="0" smtClean="0">
                <a:solidFill>
                  <a:srgbClr val="7030A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Algerian" pitchFamily="82" charset="0"/>
              </a:rPr>
              <a:t>Dreams</a:t>
            </a:r>
            <a:endParaRPr lang="en-US" sz="4800" dirty="0">
              <a:solidFill>
                <a:srgbClr val="7030A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Brush Script MT" pitchFamily="66" charset="0"/>
              </a:rPr>
              <a:t>Mama:</a:t>
            </a:r>
          </a:p>
          <a:p>
            <a:r>
              <a:rPr lang="en-US" sz="4000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Brush Script MT" pitchFamily="66" charset="0"/>
              </a:rPr>
              <a:t>Wanted a garden of her own</a:t>
            </a:r>
            <a:endParaRPr lang="en-US" sz="4000" dirty="0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Brush Script MT" pitchFamily="66" charset="0"/>
            </a:endParaRPr>
          </a:p>
          <a:p>
            <a:pPr lvl="1"/>
            <a:r>
              <a:rPr lang="en-US" sz="3600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Brush Script MT" pitchFamily="66" charset="0"/>
              </a:rPr>
              <a:t>Only had a little plant</a:t>
            </a:r>
          </a:p>
          <a:p>
            <a:pPr lvl="1"/>
            <a:r>
              <a:rPr lang="en-US" sz="3600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Brush Script MT" pitchFamily="66" charset="0"/>
              </a:rPr>
              <a:t>Wanted a home with space for it</a:t>
            </a:r>
          </a:p>
          <a:p>
            <a:r>
              <a:rPr lang="en-US" sz="4000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Brush Script MT" pitchFamily="66" charset="0"/>
              </a:rPr>
              <a:t>“Sugared over” quietly.</a:t>
            </a:r>
          </a:p>
          <a:p>
            <a:pPr lvl="1"/>
            <a:r>
              <a:rPr lang="en-US" sz="3600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Brush Script MT" pitchFamily="66" charset="0"/>
              </a:rPr>
              <a:t>Her increasing age rendered it less likely every day</a:t>
            </a:r>
          </a:p>
          <a:p>
            <a:endParaRPr lang="en-US" sz="4000" dirty="0" smtClean="0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Brush Script MT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800" dirty="0" smtClean="0">
                <a:solidFill>
                  <a:srgbClr val="C00000"/>
                </a:solidFill>
                <a:latin typeface="Algerian" pitchFamily="82" charset="0"/>
              </a:rPr>
              <a:t>Dreams</a:t>
            </a:r>
            <a:endParaRPr lang="en-US" sz="4800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3600" dirty="0" err="1" smtClean="0">
                <a:latin typeface="Brush Script MT" pitchFamily="66" charset="0"/>
              </a:rPr>
              <a:t>Beneatha</a:t>
            </a:r>
            <a:r>
              <a:rPr lang="en-US" sz="3600" dirty="0" smtClean="0">
                <a:latin typeface="Brush Script MT" pitchFamily="66" charset="0"/>
              </a:rPr>
              <a:t>:</a:t>
            </a:r>
          </a:p>
          <a:p>
            <a:r>
              <a:rPr lang="en-US" sz="3600" dirty="0" smtClean="0">
                <a:latin typeface="Brush Script MT" pitchFamily="66" charset="0"/>
              </a:rPr>
              <a:t>Wanted money for med school</a:t>
            </a:r>
          </a:p>
          <a:p>
            <a:pPr lvl="1"/>
            <a:r>
              <a:rPr lang="en-US" sz="3200" dirty="0" smtClean="0">
                <a:latin typeface="Brush Script MT" pitchFamily="66" charset="0"/>
              </a:rPr>
              <a:t>Walter wasted this money accidentally</a:t>
            </a:r>
          </a:p>
          <a:p>
            <a:r>
              <a:rPr lang="en-US" sz="3600" dirty="0" smtClean="0">
                <a:latin typeface="Brush Script MT" pitchFamily="66" charset="0"/>
              </a:rPr>
              <a:t>Also wanted to find her “identity”</a:t>
            </a:r>
          </a:p>
          <a:p>
            <a:pPr lvl="1"/>
            <a:r>
              <a:rPr lang="en-US" sz="3200" dirty="0" smtClean="0">
                <a:latin typeface="Brush Script MT" pitchFamily="66" charset="0"/>
              </a:rPr>
              <a:t>Aided by her suitor </a:t>
            </a:r>
            <a:r>
              <a:rPr lang="en-US" sz="3200" dirty="0" err="1" smtClean="0">
                <a:latin typeface="Brush Script MT" pitchFamily="66" charset="0"/>
              </a:rPr>
              <a:t>Asagai</a:t>
            </a:r>
            <a:endParaRPr lang="en-US" sz="3200" dirty="0" smtClean="0">
              <a:latin typeface="Brush Script MT" pitchFamily="66" charset="0"/>
            </a:endParaRPr>
          </a:p>
          <a:p>
            <a:pPr lvl="1"/>
            <a:r>
              <a:rPr lang="en-US" sz="3200" dirty="0" smtClean="0">
                <a:latin typeface="Brush Script MT" pitchFamily="66" charset="0"/>
              </a:rPr>
              <a:t>Turned to her African roots</a:t>
            </a:r>
          </a:p>
          <a:p>
            <a:r>
              <a:rPr lang="en-US" sz="3600" dirty="0" smtClean="0">
                <a:latin typeface="Brush Script MT" pitchFamily="66" charset="0"/>
              </a:rPr>
              <a:t>Reeked with bitterness and grew stale until nearer  to the end</a:t>
            </a:r>
          </a:p>
          <a:p>
            <a:endParaRPr lang="en-US" sz="3600" dirty="0" smtClean="0">
              <a:latin typeface="Brush Script MT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800" dirty="0" smtClean="0">
                <a:solidFill>
                  <a:srgbClr val="C00000"/>
                </a:solidFill>
                <a:latin typeface="Algerian" pitchFamily="82" charset="0"/>
              </a:rPr>
              <a:t>Dreams</a:t>
            </a:r>
            <a:endParaRPr lang="en-US" sz="4800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200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Harlem</vt:lpstr>
      <vt:lpstr>What happens to a dream deferred?</vt:lpstr>
      <vt:lpstr>Slide 3</vt:lpstr>
      <vt:lpstr>Slide 4</vt:lpstr>
      <vt:lpstr>Dreams</vt:lpstr>
      <vt:lpstr>Dreams</vt:lpstr>
      <vt:lpstr>Dreams</vt:lpstr>
      <vt:lpstr>Dreams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Harlem</dc:title>
  <dc:creator>nicole.leingang</dc:creator>
  <cp:lastModifiedBy>nicole.leingang</cp:lastModifiedBy>
  <cp:revision>30</cp:revision>
  <dcterms:created xsi:type="dcterms:W3CDTF">2011-11-21T17:58:28Z</dcterms:created>
  <dcterms:modified xsi:type="dcterms:W3CDTF">2011-11-23T18:40:16Z</dcterms:modified>
</cp:coreProperties>
</file>