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1FF15"/>
    <a:srgbClr val="A62FFF"/>
    <a:srgbClr val="D44D02"/>
    <a:srgbClr val="FF0066"/>
    <a:srgbClr val="0082DA"/>
    <a:srgbClr val="8D00F6"/>
    <a:srgbClr val="13A200"/>
    <a:srgbClr val="0000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09" autoAdjust="0"/>
  </p:normalViewPr>
  <p:slideViewPr>
    <p:cSldViewPr>
      <p:cViewPr>
        <p:scale>
          <a:sx n="77" d="100"/>
          <a:sy n="77" d="100"/>
        </p:scale>
        <p:origin x="-78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238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87D-C5D7-4071-B12C-CC56FAE72ECE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D87D-C5D7-4071-B12C-CC56FAE72ECE}" type="datetimeFigureOut">
              <a:rPr lang="en-US" smtClean="0"/>
              <a:pPr/>
              <a:t>11/28/2011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EB639-ED9E-45A7-B1CB-7872504E046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otted pla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0"/>
            <a:ext cx="4724400" cy="6858000"/>
          </a:xfrm>
          <a:prstGeom prst="rect">
            <a:avLst/>
          </a:prstGeom>
        </p:spPr>
      </p:pic>
      <p:pic>
        <p:nvPicPr>
          <p:cNvPr id="14" name="Picture 13" descr="harlem460x2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4958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000" y="-533400"/>
            <a:ext cx="2895600" cy="7729505"/>
          </a:xfrm>
        </p:spPr>
        <p:txBody>
          <a:bodyPr vert="wordArtVert">
            <a:norm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r>
              <a:rPr lang="en-US" sz="48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Algerian" pitchFamily="82" charset="0"/>
              </a:rPr>
              <a:t>Harlem</a:t>
            </a:r>
            <a:endParaRPr 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50800" algn="tl" rotWithShape="0">
                  <a:srgbClr val="000000"/>
                </a:outerShdw>
              </a:effectLst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6172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Brush Script MT" pitchFamily="66" charset="0"/>
              </a:rPr>
              <a:t>By Jared and Nicole</a:t>
            </a:r>
            <a:endParaRPr lang="en-US" dirty="0">
              <a:solidFill>
                <a:srgbClr val="FFFFFF"/>
              </a:solidFill>
              <a:latin typeface="Brush Script MT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546632">
            <a:off x="5247217" y="1840243"/>
            <a:ext cx="3117827" cy="107721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40000"/>
                    </a:srgbClr>
                  </a:glow>
                </a:effectLst>
                <a:latin typeface="Brush Script MT" pitchFamily="66" charset="0"/>
              </a:rPr>
              <a:t>And “A Raisin in </a:t>
            </a:r>
          </a:p>
          <a:p>
            <a:pPr algn="ctr"/>
            <a:r>
              <a:rPr lang="en-US" sz="5400" dirty="0" smtClean="0">
                <a:solidFill>
                  <a:srgbClr val="FFFF00"/>
                </a:solidFill>
                <a:effectLst>
                  <a:glow rad="101600">
                    <a:srgbClr val="C00000">
                      <a:alpha val="40000"/>
                    </a:srgbClr>
                  </a:glow>
                </a:effectLst>
                <a:latin typeface="Brush Script MT" pitchFamily="66" charset="0"/>
              </a:rPr>
              <a:t>the Sun”</a:t>
            </a:r>
            <a:endParaRPr lang="en-US" sz="5400" dirty="0">
              <a:solidFill>
                <a:srgbClr val="FFFF00"/>
              </a:solidFill>
              <a:effectLst>
                <a:glow rad="101600">
                  <a:srgbClr val="C00000">
                    <a:alpha val="40000"/>
                  </a:srgbClr>
                </a:glow>
              </a:effectLst>
              <a:latin typeface="Brush Script MT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4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0876" y="-602550"/>
            <a:ext cx="762000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200" dirty="0" smtClean="0">
                <a:effectLst>
                  <a:glow rad="127000">
                    <a:schemeClr val="tx1">
                      <a:lumMod val="75000"/>
                      <a:lumOff val="25000"/>
                    </a:schemeClr>
                  </a:glow>
                </a:effectLst>
                <a:latin typeface="AR DARLING" pitchFamily="2" charset="0"/>
              </a:rPr>
              <a:t>T</a:t>
            </a:r>
            <a:r>
              <a:rPr lang="en-US" sz="24200" dirty="0" smtClean="0">
                <a:effectLst>
                  <a:glow rad="127000">
                    <a:srgbClr val="FF0066"/>
                  </a:glow>
                </a:effectLst>
                <a:latin typeface="AR DARLING" pitchFamily="2" charset="0"/>
              </a:rPr>
              <a:t>H</a:t>
            </a:r>
            <a:r>
              <a:rPr lang="en-US" sz="24200" dirty="0" smtClean="0">
                <a:effectLst>
                  <a:glow rad="127000">
                    <a:srgbClr val="D44D02"/>
                  </a:glow>
                </a:effectLst>
                <a:latin typeface="AR DARLING" pitchFamily="2" charset="0"/>
              </a:rPr>
              <a:t>E</a:t>
            </a:r>
            <a:r>
              <a:rPr lang="en-US" sz="24200" dirty="0" smtClean="0">
                <a:latin typeface="AR DARLING" pitchFamily="2" charset="0"/>
              </a:rPr>
              <a:t> </a:t>
            </a:r>
            <a:r>
              <a:rPr lang="en-US" sz="24200" dirty="0" smtClean="0">
                <a:effectLst>
                  <a:glow rad="127000">
                    <a:srgbClr val="00B0F0"/>
                  </a:glow>
                </a:effectLst>
                <a:latin typeface="AR DARLING" pitchFamily="2" charset="0"/>
              </a:rPr>
              <a:t>E</a:t>
            </a:r>
            <a:r>
              <a:rPr lang="en-US" sz="24200" dirty="0" smtClean="0">
                <a:effectLst>
                  <a:glow rad="127000">
                    <a:srgbClr val="A62FFF"/>
                  </a:glow>
                </a:effectLst>
                <a:latin typeface="AR DARLING" pitchFamily="2" charset="0"/>
              </a:rPr>
              <a:t>N</a:t>
            </a:r>
            <a:r>
              <a:rPr lang="en-US" sz="24200" dirty="0" smtClean="0">
                <a:effectLst>
                  <a:glow rad="127000">
                    <a:srgbClr val="31FF15"/>
                  </a:glow>
                </a:effectLst>
                <a:latin typeface="AR DARLING" pitchFamily="2" charset="0"/>
              </a:rPr>
              <a:t>D</a:t>
            </a:r>
            <a:endParaRPr lang="en-US" sz="24200" dirty="0">
              <a:effectLst>
                <a:glow rad="127000">
                  <a:srgbClr val="31FF15"/>
                </a:glow>
              </a:effectLst>
              <a:latin typeface="AR DARLI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62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228600"/>
            <a:ext cx="9601200" cy="11430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000000"/>
                </a:solidFill>
                <a:effectLst>
                  <a:glow rad="101600">
                    <a:schemeClr val="bg1">
                      <a:lumMod val="50000"/>
                      <a:alpha val="60000"/>
                    </a:schemeClr>
                  </a:glow>
                </a:effectLst>
                <a:latin typeface="Algerian" pitchFamily="82" charset="0"/>
              </a:rPr>
              <a:t>What happens to a dream deferred?</a:t>
            </a:r>
            <a:endParaRPr lang="en-US" sz="4800" dirty="0">
              <a:solidFill>
                <a:srgbClr val="000000"/>
              </a:solidFill>
              <a:effectLst>
                <a:glow rad="101600">
                  <a:schemeClr val="bg1">
                    <a:lumMod val="50000"/>
                    <a:alpha val="60000"/>
                  </a:schemeClr>
                </a:glo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029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dirty="0" smtClean="0">
                <a:effectLst>
                  <a:glow rad="76200">
                    <a:srgbClr val="FF0066">
                      <a:alpha val="75000"/>
                    </a:srgbClr>
                  </a:glow>
                </a:effectLst>
                <a:latin typeface="Brush Script MT" pitchFamily="66" charset="0"/>
              </a:rPr>
              <a:t>Does it dry up</a:t>
            </a:r>
          </a:p>
          <a:p>
            <a:pPr>
              <a:buNone/>
            </a:pPr>
            <a:r>
              <a:rPr lang="en-US" sz="4400" dirty="0" smtClean="0">
                <a:effectLst>
                  <a:glow rad="76200">
                    <a:srgbClr val="FF0066">
                      <a:alpha val="75000"/>
                    </a:srgbClr>
                  </a:glow>
                </a:effectLst>
                <a:latin typeface="Brush Script MT" pitchFamily="66" charset="0"/>
              </a:rPr>
              <a:t>like a raisin in the sun?</a:t>
            </a:r>
          </a:p>
        </p:txBody>
      </p:sp>
      <p:pic>
        <p:nvPicPr>
          <p:cNvPr id="5" name="Picture 4" descr="stress-relief-meditation-raisin.jpg"/>
          <p:cNvPicPr>
            <a:picLocks noChangeAspect="1"/>
          </p:cNvPicPr>
          <p:nvPr/>
        </p:nvPicPr>
        <p:blipFill>
          <a:blip r:embed="rId3" cstate="print">
            <a:lum/>
          </a:blip>
          <a:srcRect l="5379" t="13201" b="7595"/>
          <a:stretch>
            <a:fillRect/>
          </a:stretch>
        </p:blipFill>
        <p:spPr>
          <a:xfrm>
            <a:off x="5867400" y="1219200"/>
            <a:ext cx="2743200" cy="2807140"/>
          </a:xfrm>
          <a:prstGeom prst="roundRect">
            <a:avLst/>
          </a:prstGeom>
        </p:spPr>
      </p:pic>
      <p:pic>
        <p:nvPicPr>
          <p:cNvPr id="6" name="Picture 5" descr="imagesCA21UD4O.jpg"/>
          <p:cNvPicPr>
            <a:picLocks noChangeAspect="1"/>
          </p:cNvPicPr>
          <p:nvPr/>
        </p:nvPicPr>
        <p:blipFill>
          <a:blip r:embed="rId4" cstate="print"/>
          <a:srcRect b="20426"/>
          <a:stretch>
            <a:fillRect/>
          </a:stretch>
        </p:blipFill>
        <p:spPr>
          <a:xfrm>
            <a:off x="228600" y="3886200"/>
            <a:ext cx="4083717" cy="2205056"/>
          </a:xfrm>
          <a:prstGeom prst="flowChartMagneticDrum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86200" y="4038600"/>
            <a:ext cx="5029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sz="4400" dirty="0" smtClean="0">
                <a:effectLst>
                  <a:glow rad="63500">
                    <a:srgbClr val="31FF15"/>
                  </a:glow>
                </a:effectLst>
                <a:latin typeface="Brush Script MT" pitchFamily="66" charset="0"/>
              </a:rPr>
              <a:t>Or fester like a sore—</a:t>
            </a:r>
          </a:p>
          <a:p>
            <a:pPr algn="r">
              <a:buNone/>
            </a:pPr>
            <a:r>
              <a:rPr lang="en-US" sz="4400" dirty="0" smtClean="0">
                <a:effectLst>
                  <a:glow rad="63500">
                    <a:srgbClr val="31FF15"/>
                  </a:glow>
                </a:effectLst>
                <a:latin typeface="Brush Script MT" pitchFamily="66" charset="0"/>
              </a:rPr>
              <a:t>And then run? </a:t>
            </a:r>
            <a:endParaRPr lang="en-US" sz="4400" dirty="0">
              <a:effectLst>
                <a:glow rad="63500">
                  <a:srgbClr val="31FF15"/>
                </a:glow>
              </a:effectLst>
              <a:latin typeface="Brush Script MT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7661" b="39936"/>
          <a:stretch/>
        </p:blipFill>
        <p:spPr bwMode="auto">
          <a:xfrm>
            <a:off x="1066800" y="3679868"/>
            <a:ext cx="1830859" cy="317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1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usty Sugar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55983" y="2209175"/>
            <a:ext cx="3083898" cy="2057400"/>
          </a:xfrm>
          <a:prstGeom prst="round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685800" y="2514600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 smtClean="0">
                <a:effectLst>
                  <a:glow rad="76200">
                    <a:srgbClr val="D44D02">
                      <a:alpha val="82000"/>
                    </a:srgbClr>
                  </a:glow>
                </a:effectLst>
                <a:latin typeface="Brush Script MT" pitchFamily="66" charset="0"/>
              </a:rPr>
              <a:t>Or crust and sugar over—</a:t>
            </a:r>
          </a:p>
          <a:p>
            <a:pPr algn="r"/>
            <a:r>
              <a:rPr lang="en-US" sz="4000" dirty="0" smtClean="0">
                <a:effectLst>
                  <a:glow rad="76200">
                    <a:srgbClr val="D44D02">
                      <a:alpha val="82000"/>
                    </a:srgbClr>
                  </a:glow>
                </a:effectLst>
                <a:latin typeface="Brush Script MT" pitchFamily="66" charset="0"/>
              </a:rPr>
              <a:t>like a syrupy sweet?</a:t>
            </a:r>
            <a:endParaRPr lang="en-US" sz="4000" dirty="0">
              <a:effectLst>
                <a:glow rad="76200">
                  <a:srgbClr val="D44D02">
                    <a:alpha val="82000"/>
                  </a:srgbClr>
                </a:glow>
              </a:effectLst>
              <a:latin typeface="Brush Script MT" pitchFamily="66" charset="0"/>
            </a:endParaRPr>
          </a:p>
        </p:txBody>
      </p:sp>
      <p:pic>
        <p:nvPicPr>
          <p:cNvPr id="8" name="Picture 7" descr="rotten meat"/>
          <p:cNvPicPr>
            <a:picLocks noChangeAspect="1"/>
          </p:cNvPicPr>
          <p:nvPr/>
        </p:nvPicPr>
        <p:blipFill>
          <a:blip r:embed="rId4" cstate="print"/>
          <a:srcRect b="14667"/>
          <a:stretch>
            <a:fillRect/>
          </a:stretch>
        </p:blipFill>
        <p:spPr>
          <a:xfrm>
            <a:off x="152400" y="152400"/>
            <a:ext cx="3352800" cy="21457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3733800" y="609600"/>
            <a:ext cx="480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ffectLst>
                  <a:glow rad="76200">
                    <a:srgbClr val="00B0F0">
                      <a:alpha val="75000"/>
                    </a:srgbClr>
                  </a:glow>
                </a:effectLst>
                <a:latin typeface="Brush Script MT" pitchFamily="66" charset="0"/>
              </a:rPr>
              <a:t>Does it stink like rotten meat?</a:t>
            </a:r>
            <a:endParaRPr lang="en-US" sz="4400" dirty="0">
              <a:effectLst>
                <a:glow rad="76200">
                  <a:srgbClr val="00B0F0">
                    <a:alpha val="75000"/>
                  </a:srgbClr>
                </a:glow>
              </a:effectLst>
              <a:latin typeface="Brush Script MT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4419600"/>
            <a:ext cx="5867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effectLst>
                  <a:glow rad="76200">
                    <a:srgbClr val="A62FFF">
                      <a:alpha val="78000"/>
                    </a:srgbClr>
                  </a:glow>
                </a:effectLst>
                <a:latin typeface="Brush Script MT" pitchFamily="66" charset="0"/>
              </a:rPr>
              <a:t>Or maybe it just sags like a heavy load.</a:t>
            </a:r>
            <a:endParaRPr lang="en-US" sz="4400" dirty="0">
              <a:effectLst>
                <a:glow rad="76200">
                  <a:srgbClr val="A62FFF">
                    <a:alpha val="78000"/>
                  </a:srgbClr>
                </a:glow>
              </a:effectLst>
              <a:latin typeface="Brush Script MT" pitchFamily="66" charset="0"/>
            </a:endParaRPr>
          </a:p>
        </p:txBody>
      </p:sp>
      <p:pic>
        <p:nvPicPr>
          <p:cNvPr id="11" name="Picture 10" descr="load.jpg"/>
          <p:cNvPicPr>
            <a:picLocks noChangeAspect="1"/>
          </p:cNvPicPr>
          <p:nvPr/>
        </p:nvPicPr>
        <p:blipFill>
          <a:blip r:embed="rId5" cstate="print"/>
          <a:srcRect l="16327" r="20408"/>
          <a:stretch>
            <a:fillRect/>
          </a:stretch>
        </p:blipFill>
        <p:spPr>
          <a:xfrm>
            <a:off x="381000" y="4267200"/>
            <a:ext cx="2441698" cy="2449272"/>
          </a:xfrm>
          <a:prstGeom prst="roundRect">
            <a:avLst>
              <a:gd name="adj" fmla="val 12655"/>
            </a:avLst>
          </a:prstGeom>
          <a:ln>
            <a:noFill/>
          </a:ln>
          <a:effectLst>
            <a:softEdge rad="3175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plo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-304800"/>
            <a:ext cx="6019800" cy="6019800"/>
          </a:xfrm>
          <a:prstGeom prst="irregularSeal1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8534400" cy="838200"/>
          </a:xfrm>
        </p:spPr>
        <p:txBody>
          <a:bodyPr>
            <a:prstTxWarp prst="textStop">
              <a:avLst/>
            </a:prstTxWarp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>
              <a:buNone/>
            </a:pPr>
            <a:r>
              <a:rPr lang="en-US" sz="4400" dirty="0" smtClean="0">
                <a:solidFill>
                  <a:srgbClr val="C0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Goudy Stout" pitchFamily="18" charset="0"/>
              </a:rPr>
              <a:t>Or does it explode</a:t>
            </a:r>
            <a:r>
              <a:rPr lang="en-US" sz="4400" dirty="0" smtClean="0">
                <a:solidFill>
                  <a:srgbClr val="C00000"/>
                </a:solidFill>
                <a:effectLst/>
                <a:latin typeface="Goudy Stout" pitchFamily="18" charset="0"/>
              </a:rPr>
              <a:t>?</a:t>
            </a:r>
            <a:endParaRPr lang="en-US" sz="4400" dirty="0">
              <a:solidFill>
                <a:srgbClr val="C00000"/>
              </a:solidFill>
              <a:effectLst/>
              <a:latin typeface="Goudy Stout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600" dirty="0" smtClean="0">
                <a:solidFill>
                  <a:srgbClr val="FF0066"/>
                </a:solidFill>
                <a:effectLst>
                  <a:glow rad="63500">
                    <a:srgbClr val="FF0066">
                      <a:alpha val="40000"/>
                    </a:srgbClr>
                  </a:glow>
                </a:effectLst>
                <a:latin typeface="Algerian" pitchFamily="82" charset="0"/>
              </a:rPr>
              <a:t>Dreams</a:t>
            </a:r>
            <a:endParaRPr lang="en-US" sz="6000" dirty="0">
              <a:solidFill>
                <a:srgbClr val="FF0066"/>
              </a:solidFill>
              <a:effectLst>
                <a:glow rad="63500">
                  <a:srgbClr val="FF0066">
                    <a:alpha val="40000"/>
                  </a:srgbClr>
                </a:glow>
              </a:effectLst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>
                <a:effectLst>
                  <a:glow rad="76200">
                    <a:srgbClr val="FF0066">
                      <a:alpha val="75000"/>
                    </a:srgbClr>
                  </a:glow>
                </a:effectLst>
                <a:latin typeface="Brush Script MT" pitchFamily="66" charset="0"/>
              </a:rPr>
              <a:t>The Family:</a:t>
            </a:r>
          </a:p>
          <a:p>
            <a:r>
              <a:rPr lang="en-US" sz="4000" dirty="0" smtClean="0">
                <a:effectLst>
                  <a:glow rad="76200">
                    <a:srgbClr val="FF0066">
                      <a:alpha val="75000"/>
                    </a:srgbClr>
                  </a:glow>
                </a:effectLst>
                <a:latin typeface="Brush Script MT" pitchFamily="66" charset="0"/>
              </a:rPr>
              <a:t>Wanted to move to a bigger home</a:t>
            </a:r>
          </a:p>
          <a:p>
            <a:pPr lvl="1"/>
            <a:r>
              <a:rPr lang="en-US" sz="3600" dirty="0" smtClean="0">
                <a:effectLst>
                  <a:glow rad="76200">
                    <a:srgbClr val="FF0066">
                      <a:alpha val="75000"/>
                    </a:srgbClr>
                  </a:glow>
                </a:effectLst>
                <a:latin typeface="Brush Script MT" pitchFamily="66" charset="0"/>
              </a:rPr>
              <a:t>Apartment was too small for all of them</a:t>
            </a:r>
          </a:p>
          <a:p>
            <a:pPr lvl="1"/>
            <a:r>
              <a:rPr lang="en-US" sz="3600" dirty="0" smtClean="0">
                <a:effectLst>
                  <a:glow rad="76200">
                    <a:srgbClr val="FF0066">
                      <a:alpha val="75000"/>
                    </a:srgbClr>
                  </a:glow>
                </a:effectLst>
                <a:latin typeface="Brush Script MT" pitchFamily="66" charset="0"/>
              </a:rPr>
              <a:t>Only planned to live there for a year or so</a:t>
            </a:r>
          </a:p>
          <a:p>
            <a:r>
              <a:rPr lang="en-US" sz="4000" dirty="0" smtClean="0">
                <a:effectLst>
                  <a:glow rad="76200">
                    <a:srgbClr val="FF0066">
                      <a:alpha val="75000"/>
                    </a:srgbClr>
                  </a:glow>
                </a:effectLst>
                <a:latin typeface="Brush Script MT" pitchFamily="66" charset="0"/>
              </a:rPr>
              <a:t>Dream “dried up” over time</a:t>
            </a:r>
          </a:p>
          <a:p>
            <a:pPr lvl="1"/>
            <a:r>
              <a:rPr lang="en-US" sz="3600" dirty="0" smtClean="0">
                <a:effectLst>
                  <a:glow rad="76200">
                    <a:srgbClr val="FF0066">
                      <a:alpha val="75000"/>
                    </a:srgbClr>
                  </a:glow>
                </a:effectLst>
                <a:latin typeface="Brush Script MT" pitchFamily="66" charset="0"/>
              </a:rPr>
              <a:t>Never got a chance to move out </a:t>
            </a:r>
          </a:p>
          <a:p>
            <a:pPr marL="457200" lvl="1" indent="0">
              <a:buNone/>
            </a:pPr>
            <a:endParaRPr lang="en-US" sz="3600" dirty="0">
              <a:latin typeface="Brush Script MT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8449" y="1143000"/>
            <a:ext cx="523875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1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16" presetClass="exit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600" dirty="0" smtClean="0">
                <a:solidFill>
                  <a:srgbClr val="D44D02"/>
                </a:solidFill>
                <a:effectLst>
                  <a:glow rad="76200">
                    <a:srgbClr val="D44D02">
                      <a:alpha val="74000"/>
                    </a:srgbClr>
                  </a:glow>
                </a:effectLst>
                <a:latin typeface="Algerian" pitchFamily="82" charset="0"/>
              </a:rPr>
              <a:t>Dreams</a:t>
            </a:r>
            <a:endParaRPr lang="en-US" sz="6600" dirty="0">
              <a:solidFill>
                <a:srgbClr val="D44D02"/>
              </a:solidFill>
              <a:effectLst>
                <a:glow rad="76200">
                  <a:srgbClr val="D44D02">
                    <a:alpha val="74000"/>
                  </a:srgbClr>
                </a:glow>
              </a:effectLst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>
                <a:effectLst>
                  <a:glow rad="76200">
                    <a:srgbClr val="D44D02">
                      <a:alpha val="75000"/>
                    </a:srgbClr>
                  </a:glow>
                </a:effectLst>
                <a:latin typeface="Brush Script MT" pitchFamily="66" charset="0"/>
              </a:rPr>
              <a:t>Mama:</a:t>
            </a:r>
          </a:p>
          <a:p>
            <a:r>
              <a:rPr lang="en-US" sz="4000" dirty="0" smtClean="0">
                <a:effectLst>
                  <a:glow rad="76200">
                    <a:srgbClr val="D44D02">
                      <a:alpha val="75000"/>
                    </a:srgbClr>
                  </a:glow>
                </a:effectLst>
                <a:latin typeface="Brush Script MT" pitchFamily="66" charset="0"/>
              </a:rPr>
              <a:t>Wanted a garden of her own</a:t>
            </a:r>
            <a:endParaRPr lang="en-US" sz="4000" dirty="0">
              <a:effectLst>
                <a:glow rad="76200">
                  <a:srgbClr val="D44D02">
                    <a:alpha val="75000"/>
                  </a:srgbClr>
                </a:glow>
              </a:effectLst>
              <a:latin typeface="Brush Script MT" pitchFamily="66" charset="0"/>
            </a:endParaRPr>
          </a:p>
          <a:p>
            <a:pPr lvl="1"/>
            <a:r>
              <a:rPr lang="en-US" sz="3600" dirty="0" smtClean="0">
                <a:effectLst>
                  <a:glow rad="76200">
                    <a:srgbClr val="D44D02">
                      <a:alpha val="75000"/>
                    </a:srgbClr>
                  </a:glow>
                </a:effectLst>
                <a:latin typeface="Brush Script MT" pitchFamily="66" charset="0"/>
              </a:rPr>
              <a:t>Wanted a home with space for it</a:t>
            </a:r>
          </a:p>
          <a:p>
            <a:pPr lvl="1"/>
            <a:r>
              <a:rPr lang="en-US" sz="3600" dirty="0" smtClean="0">
                <a:effectLst>
                  <a:glow rad="76200">
                    <a:srgbClr val="D44D02">
                      <a:alpha val="75000"/>
                    </a:srgbClr>
                  </a:glow>
                </a:effectLst>
                <a:latin typeface="Brush Script MT" pitchFamily="66" charset="0"/>
              </a:rPr>
              <a:t>Only </a:t>
            </a:r>
            <a:r>
              <a:rPr lang="en-US" sz="3600" dirty="0" smtClean="0">
                <a:effectLst>
                  <a:glow rad="76200">
                    <a:srgbClr val="D44D02">
                      <a:alpha val="75000"/>
                    </a:srgbClr>
                  </a:glow>
                </a:effectLst>
                <a:latin typeface="Brush Script MT" pitchFamily="66" charset="0"/>
              </a:rPr>
              <a:t>had a little plant</a:t>
            </a:r>
          </a:p>
          <a:p>
            <a:r>
              <a:rPr lang="en-US" sz="4000" dirty="0" smtClean="0">
                <a:effectLst>
                  <a:glow rad="76200">
                    <a:srgbClr val="D44D02">
                      <a:alpha val="75000"/>
                    </a:srgbClr>
                  </a:glow>
                </a:effectLst>
                <a:latin typeface="Brush Script MT" pitchFamily="66" charset="0"/>
              </a:rPr>
              <a:t>“</a:t>
            </a:r>
            <a:r>
              <a:rPr lang="en-US" sz="4000" dirty="0" smtClean="0">
                <a:effectLst>
                  <a:glow rad="76200">
                    <a:srgbClr val="D44D02">
                      <a:alpha val="75000"/>
                    </a:srgbClr>
                  </a:glow>
                </a:effectLst>
                <a:latin typeface="Brush Script MT" pitchFamily="66" charset="0"/>
              </a:rPr>
              <a:t>Sugared over” quietly.</a:t>
            </a:r>
          </a:p>
          <a:p>
            <a:pPr lvl="1"/>
            <a:r>
              <a:rPr lang="en-US" sz="3600" dirty="0" smtClean="0">
                <a:effectLst>
                  <a:glow rad="76200">
                    <a:srgbClr val="D44D02">
                      <a:alpha val="75000"/>
                    </a:srgbClr>
                  </a:glow>
                </a:effectLst>
                <a:latin typeface="Brush Script MT" pitchFamily="66" charset="0"/>
              </a:rPr>
              <a:t>Her increasing age rendered it less likely every day</a:t>
            </a:r>
          </a:p>
          <a:p>
            <a:pPr marL="0" indent="0">
              <a:buNone/>
            </a:pPr>
            <a:endParaRPr lang="en-US" sz="4000" dirty="0" smtClean="0"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Brush Script MT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0226" b="18950"/>
          <a:stretch/>
        </p:blipFill>
        <p:spPr bwMode="auto">
          <a:xfrm>
            <a:off x="6116192" y="0"/>
            <a:ext cx="3027808" cy="2557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600" dirty="0" smtClean="0">
                <a:solidFill>
                  <a:srgbClr val="0082DA"/>
                </a:solidFill>
                <a:effectLst>
                  <a:glow rad="76200">
                    <a:srgbClr val="00B0F0">
                      <a:alpha val="75000"/>
                    </a:srgbClr>
                  </a:glow>
                </a:effectLst>
                <a:latin typeface="Algerian" pitchFamily="82" charset="0"/>
              </a:rPr>
              <a:t>Dreams</a:t>
            </a:r>
            <a:endParaRPr lang="en-US" sz="6600" dirty="0">
              <a:solidFill>
                <a:srgbClr val="0082DA"/>
              </a:solidFill>
              <a:effectLst>
                <a:glow rad="76200">
                  <a:srgbClr val="00B0F0">
                    <a:alpha val="75000"/>
                  </a:srgbClr>
                </a:glow>
              </a:effectLst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>
                <a:effectLst>
                  <a:glow rad="76200">
                    <a:srgbClr val="00B0F0">
                      <a:alpha val="75000"/>
                    </a:srgbClr>
                  </a:glow>
                </a:effectLst>
                <a:latin typeface="Brush Script MT" pitchFamily="66" charset="0"/>
              </a:rPr>
              <a:t>Beneatha:</a:t>
            </a:r>
          </a:p>
          <a:p>
            <a:r>
              <a:rPr lang="en-US" sz="3600" dirty="0" smtClean="0">
                <a:effectLst>
                  <a:glow rad="76200">
                    <a:srgbClr val="00B0F0">
                      <a:alpha val="75000"/>
                    </a:srgbClr>
                  </a:glow>
                </a:effectLst>
                <a:latin typeface="Brush Script MT" pitchFamily="66" charset="0"/>
              </a:rPr>
              <a:t>Wanted money for med school</a:t>
            </a:r>
          </a:p>
          <a:p>
            <a:pPr lvl="1"/>
            <a:r>
              <a:rPr lang="en-US" sz="3600" dirty="0" smtClean="0">
                <a:effectLst>
                  <a:glow rad="76200">
                    <a:srgbClr val="00B0F0">
                      <a:alpha val="75000"/>
                    </a:srgbClr>
                  </a:glow>
                </a:effectLst>
                <a:latin typeface="Brush Script MT" pitchFamily="66" charset="0"/>
              </a:rPr>
              <a:t>Walter wasted this money </a:t>
            </a:r>
          </a:p>
          <a:p>
            <a:pPr lvl="1"/>
            <a:r>
              <a:rPr lang="en-US" sz="3600" dirty="0" smtClean="0">
                <a:effectLst>
                  <a:glow rad="76200">
                    <a:srgbClr val="00B0F0">
                      <a:alpha val="75000"/>
                    </a:srgbClr>
                  </a:glow>
                </a:effectLst>
                <a:latin typeface="Brush Script MT" pitchFamily="66" charset="0"/>
              </a:rPr>
              <a:t>Also wanted to find her “identity”</a:t>
            </a:r>
          </a:p>
          <a:p>
            <a:pPr lvl="1"/>
            <a:r>
              <a:rPr lang="en-US" sz="3600" dirty="0" smtClean="0">
                <a:effectLst>
                  <a:glow rad="76200">
                    <a:srgbClr val="00B0F0">
                      <a:alpha val="75000"/>
                    </a:srgbClr>
                  </a:glow>
                </a:effectLst>
                <a:latin typeface="Brush Script MT" pitchFamily="66" charset="0"/>
              </a:rPr>
              <a:t>Aided by her suitor </a:t>
            </a:r>
            <a:r>
              <a:rPr lang="en-US" sz="3600" dirty="0" err="1" smtClean="0">
                <a:effectLst>
                  <a:glow rad="76200">
                    <a:srgbClr val="00B0F0">
                      <a:alpha val="75000"/>
                    </a:srgbClr>
                  </a:glow>
                </a:effectLst>
                <a:latin typeface="Brush Script MT" pitchFamily="66" charset="0"/>
              </a:rPr>
              <a:t>Asagai</a:t>
            </a:r>
            <a:endParaRPr lang="en-US" sz="3600" dirty="0" smtClean="0">
              <a:effectLst>
                <a:glow rad="76200">
                  <a:srgbClr val="00B0F0">
                    <a:alpha val="75000"/>
                  </a:srgbClr>
                </a:glow>
              </a:effectLst>
              <a:latin typeface="Brush Script MT" pitchFamily="66" charset="0"/>
            </a:endParaRPr>
          </a:p>
          <a:p>
            <a:pPr lvl="1"/>
            <a:r>
              <a:rPr lang="en-US" sz="3600" dirty="0" smtClean="0">
                <a:effectLst>
                  <a:glow rad="76200">
                    <a:srgbClr val="00B0F0">
                      <a:alpha val="75000"/>
                    </a:srgbClr>
                  </a:glow>
                </a:effectLst>
                <a:latin typeface="Brush Script MT" pitchFamily="66" charset="0"/>
              </a:rPr>
              <a:t>Turned to her African roots</a:t>
            </a:r>
          </a:p>
          <a:p>
            <a:r>
              <a:rPr lang="en-US" sz="3600" dirty="0" smtClean="0">
                <a:effectLst>
                  <a:glow rad="76200">
                    <a:srgbClr val="00B0F0">
                      <a:alpha val="75000"/>
                    </a:srgbClr>
                  </a:glow>
                </a:effectLst>
                <a:latin typeface="Brush Script MT" pitchFamily="66" charset="0"/>
              </a:rPr>
              <a:t>Got stronger each day, like the smell of rotten meat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"/>
            <a:ext cx="4876800" cy="323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0"/>
                            </p:stCondLst>
                            <p:childTnLst>
                              <p:par>
                                <p:cTn id="38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4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00"/>
                            </p:stCondLst>
                            <p:childTnLst>
                              <p:par>
                                <p:cTn id="54" presetID="55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5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6600" dirty="0" smtClean="0">
                <a:solidFill>
                  <a:srgbClr val="8D00F6"/>
                </a:solidFill>
                <a:effectLst>
                  <a:glow rad="76200">
                    <a:srgbClr val="A62FFF">
                      <a:alpha val="75686"/>
                    </a:srgbClr>
                  </a:glow>
                </a:effectLst>
                <a:latin typeface="Algerian" pitchFamily="82" charset="0"/>
              </a:rPr>
              <a:t>Dreams</a:t>
            </a:r>
            <a:endParaRPr lang="en-US" sz="6600" dirty="0">
              <a:solidFill>
                <a:srgbClr val="8D00F6"/>
              </a:solidFill>
              <a:effectLst>
                <a:glow rad="76200">
                  <a:srgbClr val="A62FFF">
                    <a:alpha val="75686"/>
                  </a:srgbClr>
                </a:glow>
              </a:effectLst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>
                <a:effectLst>
                  <a:glow rad="76200">
                    <a:srgbClr val="A62FFF">
                      <a:alpha val="75000"/>
                    </a:srgbClr>
                  </a:glow>
                </a:effectLst>
                <a:latin typeface="Brush Script MT"/>
              </a:rPr>
              <a:t>Ruth:</a:t>
            </a:r>
          </a:p>
          <a:p>
            <a:r>
              <a:rPr lang="en-US" sz="3600" dirty="0" smtClean="0">
                <a:effectLst>
                  <a:glow rad="76200">
                    <a:srgbClr val="A62FFF">
                      <a:alpha val="75000"/>
                    </a:srgbClr>
                  </a:glow>
                </a:effectLst>
                <a:latin typeface="Brush Script MT"/>
              </a:rPr>
              <a:t>Wanted a house to raise her family in</a:t>
            </a:r>
          </a:p>
          <a:p>
            <a:pPr lvl="1"/>
            <a:r>
              <a:rPr lang="en-US" sz="3600" dirty="0" smtClean="0">
                <a:effectLst>
                  <a:glow rad="76200">
                    <a:srgbClr val="A62FFF">
                      <a:alpha val="75000"/>
                    </a:srgbClr>
                  </a:glow>
                </a:effectLst>
                <a:latin typeface="Brush Script MT"/>
              </a:rPr>
              <a:t>Then</a:t>
            </a:r>
            <a:r>
              <a:rPr lang="en-US" sz="3600" baseline="0" dirty="0" smtClean="0">
                <a:effectLst>
                  <a:glow rad="76200">
                    <a:srgbClr val="A62FFF">
                      <a:alpha val="75000"/>
                    </a:srgbClr>
                  </a:glow>
                </a:effectLst>
                <a:latin typeface="Brush Script MT"/>
              </a:rPr>
              <a:t> she could keep her newborn</a:t>
            </a:r>
            <a:endParaRPr lang="en-US" sz="3600" dirty="0" smtClean="0">
              <a:effectLst>
                <a:glow rad="76200">
                  <a:srgbClr val="A62FFF">
                    <a:alpha val="75000"/>
                  </a:srgbClr>
                </a:glow>
              </a:effectLst>
              <a:latin typeface="Brush Script MT"/>
            </a:endParaRPr>
          </a:p>
          <a:p>
            <a:pPr lvl="1"/>
            <a:r>
              <a:rPr lang="en-US" sz="3600" dirty="0" smtClean="0">
                <a:effectLst>
                  <a:glow rad="76200">
                    <a:srgbClr val="A62FFF">
                      <a:alpha val="75000"/>
                    </a:srgbClr>
                  </a:glow>
                </a:effectLst>
                <a:latin typeface="Brush Script MT"/>
              </a:rPr>
              <a:t>Much too crowded in the two-bedroom</a:t>
            </a:r>
            <a:r>
              <a:rPr lang="en-US" sz="3600" baseline="0" dirty="0" smtClean="0">
                <a:effectLst>
                  <a:glow rad="76200">
                    <a:srgbClr val="A62FFF">
                      <a:alpha val="75000"/>
                    </a:srgbClr>
                  </a:glow>
                </a:effectLst>
                <a:latin typeface="Brush Script MT"/>
              </a:rPr>
              <a:t> apartment</a:t>
            </a:r>
            <a:endParaRPr lang="en-US" sz="3600" dirty="0" smtClean="0">
              <a:effectLst>
                <a:glow rad="76200">
                  <a:srgbClr val="A62FFF">
                    <a:alpha val="75000"/>
                  </a:srgbClr>
                </a:glow>
              </a:effectLst>
              <a:latin typeface="Brush Script MT"/>
            </a:endParaRPr>
          </a:p>
          <a:p>
            <a:pPr lvl="2"/>
            <a:r>
              <a:rPr lang="en-US" sz="3600" dirty="0" smtClean="0">
                <a:effectLst>
                  <a:glow rad="76200">
                    <a:srgbClr val="A62FFF">
                      <a:alpha val="75000"/>
                    </a:srgbClr>
                  </a:glow>
                </a:effectLst>
                <a:latin typeface="Brush Script MT"/>
              </a:rPr>
              <a:t>Wanted Travis to have </a:t>
            </a:r>
            <a:r>
              <a:rPr lang="en-US" sz="3600" dirty="0" smtClean="0">
                <a:effectLst>
                  <a:glow rad="76200">
                    <a:srgbClr val="A62FFF">
                      <a:alpha val="75000"/>
                    </a:srgbClr>
                  </a:glow>
                </a:effectLst>
                <a:latin typeface="Brush Script MT"/>
              </a:rPr>
              <a:t>his own room</a:t>
            </a:r>
          </a:p>
          <a:p>
            <a:pPr lvl="1"/>
            <a:r>
              <a:rPr lang="en-US" sz="3200" dirty="0" smtClean="0">
                <a:effectLst>
                  <a:glow rad="76200">
                    <a:srgbClr val="A62FFF">
                      <a:alpha val="75000"/>
                    </a:srgbClr>
                  </a:glow>
                </a:effectLst>
                <a:latin typeface="Brush Script MT"/>
              </a:rPr>
              <a:t>Sagged </a:t>
            </a:r>
            <a:r>
              <a:rPr lang="en-US" sz="3200" dirty="0" smtClean="0">
                <a:effectLst>
                  <a:glow rad="76200">
                    <a:srgbClr val="A62FFF">
                      <a:alpha val="75000"/>
                    </a:srgbClr>
                  </a:glow>
                </a:effectLst>
                <a:latin typeface="Brush Script MT"/>
              </a:rPr>
              <a:t>like a heavy load with the loss of the insurance check</a:t>
            </a:r>
            <a:r>
              <a:rPr lang="en-US" sz="3200" dirty="0">
                <a:effectLst>
                  <a:glow rad="76200">
                    <a:srgbClr val="A62FFF">
                      <a:alpha val="75000"/>
                    </a:srgbClr>
                  </a:glow>
                </a:effectLst>
                <a:latin typeface="Brush Script MT"/>
              </a:rPr>
              <a:t> </a:t>
            </a:r>
          </a:p>
          <a:p>
            <a:pPr lvl="1"/>
            <a:r>
              <a:rPr lang="en-US" sz="3600" dirty="0" smtClean="0">
                <a:effectLst>
                  <a:glow rad="76200">
                    <a:srgbClr val="A62FFF">
                      <a:alpha val="75000"/>
                    </a:srgbClr>
                  </a:glow>
                </a:effectLst>
                <a:latin typeface="Brush Script MT"/>
              </a:rPr>
              <a:t>Dream was repaired</a:t>
            </a:r>
            <a:r>
              <a:rPr lang="en-US" sz="3600" baseline="0" dirty="0" smtClean="0">
                <a:effectLst>
                  <a:glow rad="76200">
                    <a:srgbClr val="A62FFF">
                      <a:alpha val="75000"/>
                    </a:srgbClr>
                  </a:glow>
                </a:effectLst>
                <a:latin typeface="Brush Script MT"/>
              </a:rPr>
              <a:t> upon choosing to live in the new house in the “white” neighborhood</a:t>
            </a:r>
            <a:endParaRPr lang="en-US" sz="3600" dirty="0" smtClean="0">
              <a:effectLst>
                <a:glow rad="76200">
                  <a:srgbClr val="A62FFF">
                    <a:alpha val="75000"/>
                  </a:srgbClr>
                </a:glow>
              </a:effectLst>
              <a:latin typeface="Brush Script M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1000"/>
            <a:ext cx="3328989" cy="3328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4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6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8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00"/>
                            </p:stCondLst>
                            <p:childTnLst>
                              <p:par>
                                <p:cTn id="43" presetID="1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6600" dirty="0" smtClean="0">
                <a:solidFill>
                  <a:srgbClr val="31FF15"/>
                </a:solidFill>
                <a:effectLst>
                  <a:glow rad="139700">
                    <a:srgbClr val="31FF15">
                      <a:alpha val="40000"/>
                    </a:srgbClr>
                  </a:glow>
                </a:effectLst>
                <a:latin typeface="Algerian" pitchFamily="82" charset="0"/>
              </a:rPr>
              <a:t>Dreams</a:t>
            </a:r>
            <a:endParaRPr lang="en-US" sz="6600" dirty="0">
              <a:solidFill>
                <a:srgbClr val="31FF15"/>
              </a:solidFill>
              <a:effectLst>
                <a:glow rad="139700">
                  <a:srgbClr val="31FF15">
                    <a:alpha val="40000"/>
                  </a:srgbClr>
                </a:glow>
              </a:effectLst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525" y="1189037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effectLst>
                  <a:glow rad="139700">
                    <a:srgbClr val="31FF15"/>
                  </a:glow>
                </a:effectLst>
                <a:latin typeface="Brush Script MT"/>
              </a:rPr>
              <a:t>Walter:</a:t>
            </a:r>
          </a:p>
          <a:p>
            <a:r>
              <a:rPr lang="en-US" dirty="0" smtClean="0">
                <a:effectLst>
                  <a:glow rad="139700">
                    <a:srgbClr val="31FF15"/>
                  </a:glow>
                </a:effectLst>
                <a:latin typeface="Brush Script MT"/>
              </a:rPr>
              <a:t>Wanted to invest Mama’s money in a liquor</a:t>
            </a:r>
            <a:r>
              <a:rPr lang="en-US" baseline="0" dirty="0" smtClean="0">
                <a:effectLst>
                  <a:glow rad="139700">
                    <a:srgbClr val="31FF15"/>
                  </a:glow>
                </a:effectLst>
                <a:latin typeface="Brush Script MT"/>
              </a:rPr>
              <a:t> store</a:t>
            </a:r>
            <a:endParaRPr lang="en-US" dirty="0" smtClean="0">
              <a:effectLst>
                <a:glow rad="139700">
                  <a:srgbClr val="31FF15"/>
                </a:glow>
              </a:effectLst>
              <a:latin typeface="Brush Script MT"/>
            </a:endParaRPr>
          </a:p>
          <a:p>
            <a:pPr lvl="1"/>
            <a:r>
              <a:rPr lang="en-US" sz="3200" dirty="0" smtClean="0">
                <a:effectLst>
                  <a:glow rad="139700">
                    <a:srgbClr val="31FF15"/>
                  </a:glow>
                </a:effectLst>
                <a:latin typeface="Brush Script MT"/>
              </a:rPr>
              <a:t>Dream</a:t>
            </a:r>
            <a:r>
              <a:rPr lang="en-US" sz="3200" baseline="0" dirty="0" smtClean="0">
                <a:effectLst>
                  <a:glow rad="139700">
                    <a:srgbClr val="31FF15"/>
                  </a:glow>
                </a:effectLst>
                <a:latin typeface="Brush Script MT"/>
              </a:rPr>
              <a:t> </a:t>
            </a:r>
            <a:r>
              <a:rPr lang="en-US" sz="3200" dirty="0" smtClean="0">
                <a:effectLst>
                  <a:glow rad="139700">
                    <a:srgbClr val="31FF15"/>
                  </a:glow>
                </a:effectLst>
                <a:latin typeface="Brush Script MT"/>
              </a:rPr>
              <a:t>festered </a:t>
            </a:r>
            <a:r>
              <a:rPr lang="en-US" sz="3200" dirty="0" smtClean="0">
                <a:effectLst>
                  <a:glow rad="139700">
                    <a:srgbClr val="31FF15"/>
                  </a:glow>
                </a:effectLst>
                <a:latin typeface="Brush Script MT"/>
              </a:rPr>
              <a:t>like a sore when </a:t>
            </a:r>
            <a:r>
              <a:rPr lang="en-US" sz="3200" dirty="0" smtClean="0">
                <a:effectLst>
                  <a:glow rad="139700">
                    <a:srgbClr val="31FF15"/>
                  </a:glow>
                </a:effectLst>
                <a:latin typeface="Brush Script MT"/>
              </a:rPr>
              <a:t>Mama </a:t>
            </a:r>
            <a:r>
              <a:rPr lang="en-US" sz="3200" dirty="0" smtClean="0">
                <a:effectLst>
                  <a:glow rad="139700">
                    <a:srgbClr val="31FF15"/>
                  </a:glow>
                </a:effectLst>
                <a:latin typeface="Brush Script MT"/>
              </a:rPr>
              <a:t>told him he couldn’t</a:t>
            </a:r>
          </a:p>
          <a:p>
            <a:pPr lvl="2"/>
            <a:r>
              <a:rPr lang="en-US" sz="3200" dirty="0" smtClean="0">
                <a:effectLst>
                  <a:glow rad="139700">
                    <a:srgbClr val="31FF15"/>
                  </a:glow>
                </a:effectLst>
                <a:latin typeface="Brush Script MT"/>
              </a:rPr>
              <a:t>Began</a:t>
            </a:r>
            <a:r>
              <a:rPr lang="en-US" sz="3200" baseline="0" dirty="0" smtClean="0">
                <a:effectLst>
                  <a:glow rad="139700">
                    <a:srgbClr val="31FF15"/>
                  </a:glow>
                </a:effectLst>
                <a:latin typeface="Brush Script MT"/>
              </a:rPr>
              <a:t> to heal when Mama let him use most of the money</a:t>
            </a:r>
            <a:endParaRPr lang="en-US" sz="3200" dirty="0" smtClean="0">
              <a:effectLst>
                <a:glow rad="139700">
                  <a:srgbClr val="31FF15"/>
                </a:glow>
              </a:effectLst>
              <a:latin typeface="Brush Script MT"/>
            </a:endParaRPr>
          </a:p>
          <a:p>
            <a:pPr lvl="1"/>
            <a:r>
              <a:rPr lang="en-US" sz="3200" dirty="0" smtClean="0">
                <a:effectLst>
                  <a:glow rad="139700">
                    <a:srgbClr val="31FF15"/>
                  </a:glow>
                </a:effectLst>
                <a:latin typeface="Brush Script MT"/>
              </a:rPr>
              <a:t>His money,</a:t>
            </a:r>
            <a:r>
              <a:rPr lang="en-US" sz="3200" baseline="0" dirty="0" smtClean="0">
                <a:effectLst>
                  <a:glow rad="139700">
                    <a:srgbClr val="31FF15"/>
                  </a:glow>
                </a:effectLst>
                <a:latin typeface="Brush Script MT"/>
              </a:rPr>
              <a:t> his dream, and his pride ran away with Willy</a:t>
            </a:r>
            <a:endParaRPr lang="en-US" sz="3200" dirty="0" smtClean="0">
              <a:effectLst>
                <a:glow rad="139700">
                  <a:srgbClr val="31FF15"/>
                </a:glow>
              </a:effectLst>
              <a:latin typeface="Brush Script MT"/>
            </a:endParaRPr>
          </a:p>
          <a:p>
            <a:pPr lvl="2"/>
            <a:r>
              <a:rPr lang="en-US" sz="3200" dirty="0" smtClean="0">
                <a:effectLst>
                  <a:glow rad="139700">
                    <a:srgbClr val="31FF15"/>
                  </a:glow>
                </a:effectLst>
                <a:latin typeface="Brush Script MT"/>
              </a:rPr>
              <a:t>Regained </a:t>
            </a:r>
            <a:r>
              <a:rPr lang="en-US" sz="3200" dirty="0" smtClean="0">
                <a:effectLst>
                  <a:glow rad="139700">
                    <a:srgbClr val="31FF15"/>
                  </a:glow>
                </a:effectLst>
                <a:latin typeface="Brush Script MT"/>
              </a:rPr>
              <a:t>his pride when he refused to sell the house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572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895600"/>
            <a:ext cx="476250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778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125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 tmFilter="0,0; .5, 1; 1, 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425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314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Harlem</vt:lpstr>
      <vt:lpstr>What happens to a dream deferred?</vt:lpstr>
      <vt:lpstr>Slide 3</vt:lpstr>
      <vt:lpstr>Slide 4</vt:lpstr>
      <vt:lpstr>Dreams</vt:lpstr>
      <vt:lpstr>Dreams</vt:lpstr>
      <vt:lpstr>Dreams</vt:lpstr>
      <vt:lpstr>Dreams</vt:lpstr>
      <vt:lpstr>Dreams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Harlem</dc:title>
  <dc:creator>nicole.leingang</dc:creator>
  <cp:lastModifiedBy>nicole.leingang</cp:lastModifiedBy>
  <cp:revision>57</cp:revision>
  <dcterms:created xsi:type="dcterms:W3CDTF">2011-11-21T17:58:28Z</dcterms:created>
  <dcterms:modified xsi:type="dcterms:W3CDTF">2011-11-28T18:28:09Z</dcterms:modified>
</cp:coreProperties>
</file>