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30.xml" ContentType="application/vnd.openxmlformats-officedocument.presentationml.tags+xml"/>
  <Override PartName="/ppt/notesSlides/notesSlide16.xml" ContentType="application/vnd.openxmlformats-officedocument.presentationml.notesSlide+xml"/>
  <Override PartName="/ppt/tags/tag31.xml" ContentType="application/vnd.openxmlformats-officedocument.presentationml.tags+xml"/>
  <Override PartName="/ppt/notesSlides/notesSlide17.xml" ContentType="application/vnd.openxmlformats-officedocument.presentationml.notesSlide+xml"/>
  <Override PartName="/ppt/tags/tag32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69" r:id="rId5"/>
    <p:sldId id="267" r:id="rId6"/>
    <p:sldId id="268" r:id="rId7"/>
    <p:sldId id="264" r:id="rId8"/>
    <p:sldId id="272" r:id="rId9"/>
    <p:sldId id="270" r:id="rId10"/>
    <p:sldId id="265" r:id="rId11"/>
    <p:sldId id="276" r:id="rId12"/>
    <p:sldId id="274" r:id="rId13"/>
    <p:sldId id="273" r:id="rId14"/>
    <p:sldId id="266" r:id="rId15"/>
    <p:sldId id="275" r:id="rId16"/>
    <p:sldId id="278" r:id="rId17"/>
    <p:sldId id="279" r:id="rId18"/>
    <p:sldId id="281" r:id="rId19"/>
  </p:sldIdLst>
  <p:sldSz cx="12192000" cy="6858000"/>
  <p:notesSz cx="6858000" cy="9144000"/>
  <p:custDataLst>
    <p:tags r:id="rId21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7FC"/>
    <a:srgbClr val="F9FBFD"/>
    <a:srgbClr val="C80041"/>
    <a:srgbClr val="025471"/>
    <a:srgbClr val="E6E6E6"/>
    <a:srgbClr val="FBE1EA"/>
    <a:srgbClr val="F6BCCF"/>
    <a:srgbClr val="D91C5C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>
        <p:scale>
          <a:sx n="75" d="100"/>
          <a:sy n="75" d="100"/>
        </p:scale>
        <p:origin x="98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noProof="0" dirty="0">
                <a:solidFill>
                  <a:schemeClr val="tx1"/>
                </a:solidFill>
              </a:rPr>
              <a:t>Perte</a:t>
            </a:r>
            <a:r>
              <a:rPr lang="en-US" b="1" dirty="0">
                <a:solidFill>
                  <a:schemeClr val="tx1"/>
                </a:solidFill>
              </a:rPr>
              <a:t> de performance du </a:t>
            </a:r>
            <a:r>
              <a:rPr lang="fr-FR" b="1" noProof="0" dirty="0">
                <a:solidFill>
                  <a:schemeClr val="tx1"/>
                </a:solidFill>
              </a:rPr>
              <a:t>modèle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fr-FR" b="1" noProof="0" dirty="0">
                <a:solidFill>
                  <a:schemeClr val="tx1"/>
                </a:solidFill>
              </a:rPr>
              <a:t>en cas </a:t>
            </a:r>
            <a:r>
              <a:rPr lang="en-US" b="1" dirty="0">
                <a:solidFill>
                  <a:schemeClr val="tx1"/>
                </a:solidFill>
              </a:rPr>
              <a:t>de </a:t>
            </a:r>
            <a:r>
              <a:rPr lang="fr-FR" b="1" noProof="0" dirty="0">
                <a:solidFill>
                  <a:schemeClr val="tx1"/>
                </a:solidFill>
              </a:rPr>
              <a:t>retrait</a:t>
            </a:r>
            <a:r>
              <a:rPr lang="en-US" b="1" baseline="0" dirty="0">
                <a:solidFill>
                  <a:schemeClr val="tx1"/>
                </a:solidFill>
              </a:rPr>
              <a:t> de la variable</a:t>
            </a:r>
            <a:endParaRPr lang="en-US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0211891205745759"/>
          <c:y val="2.74278408422146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7.778678641732284E-2"/>
          <c:y val="0.17695071500057116"/>
          <c:w val="0.92221321358267716"/>
          <c:h val="0.6449909175079405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Impact sur la performance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Age</c:v>
                </c:pt>
                <c:pt idx="1">
                  <c:v>NumOfProducts</c:v>
                </c:pt>
                <c:pt idx="2">
                  <c:v>IsActiveMember</c:v>
                </c:pt>
                <c:pt idx="3">
                  <c:v>Geography</c:v>
                </c:pt>
                <c:pt idx="4">
                  <c:v>Balance</c:v>
                </c:pt>
                <c:pt idx="5">
                  <c:v>Gender</c:v>
                </c:pt>
                <c:pt idx="6">
                  <c:v>Tenure</c:v>
                </c:pt>
                <c:pt idx="7">
                  <c:v>CreditScore</c:v>
                </c:pt>
                <c:pt idx="8">
                  <c:v>EstimatedSalary</c:v>
                </c:pt>
                <c:pt idx="9">
                  <c:v>HasCrCard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0.292265</c:v>
                </c:pt>
                <c:pt idx="1">
                  <c:v>0.22915333333333335</c:v>
                </c:pt>
                <c:pt idx="2">
                  <c:v>9.2506666666666668E-2</c:v>
                </c:pt>
                <c:pt idx="3">
                  <c:v>8.6218333333333286E-2</c:v>
                </c:pt>
                <c:pt idx="4">
                  <c:v>7.2093333333333273E-2</c:v>
                </c:pt>
                <c:pt idx="5">
                  <c:v>5.0503333333333303E-2</c:v>
                </c:pt>
                <c:pt idx="6">
                  <c:v>4.0333333333333332E-2</c:v>
                </c:pt>
                <c:pt idx="7">
                  <c:v>3.9434999999999887E-2</c:v>
                </c:pt>
                <c:pt idx="8">
                  <c:v>3.1699999999999881E-2</c:v>
                </c:pt>
                <c:pt idx="9">
                  <c:v>2.5484999999999907E-2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9F-4426-BB6F-8FBC4AB61C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21425823"/>
        <c:axId val="721420415"/>
      </c:barChart>
      <c:catAx>
        <c:axId val="721425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21420415"/>
        <c:crosses val="autoZero"/>
        <c:auto val="0"/>
        <c:lblAlgn val="ctr"/>
        <c:lblOffset val="100"/>
        <c:noMultiLvlLbl val="0"/>
      </c:catAx>
      <c:valAx>
        <c:axId val="721420415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21425823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4953843031461251E-2"/>
          <c:y val="3.2557599454459851E-2"/>
          <c:w val="0.9198812746062992"/>
          <c:h val="0.9038785738263672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Regression Logistique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2.7383000000000001E-2</c:v>
                </c:pt>
                <c:pt idx="1">
                  <c:v>9.1942999999999997E-2</c:v>
                </c:pt>
                <c:pt idx="2">
                  <c:v>0.19239899999999999</c:v>
                </c:pt>
                <c:pt idx="3">
                  <c:v>0.29364099999999999</c:v>
                </c:pt>
                <c:pt idx="4">
                  <c:v>0.39967799999999998</c:v>
                </c:pt>
                <c:pt idx="5">
                  <c:v>0.49540000000000001</c:v>
                </c:pt>
                <c:pt idx="6">
                  <c:v>0.596356</c:v>
                </c:pt>
                <c:pt idx="7">
                  <c:v>0.69856799999999997</c:v>
                </c:pt>
                <c:pt idx="8">
                  <c:v>0.80216900000000002</c:v>
                </c:pt>
                <c:pt idx="9">
                  <c:v>0.89612899999999995</c:v>
                </c:pt>
                <c:pt idx="10">
                  <c:v>0.98443400000000003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3.2301999999999997E-2</c:v>
                </c:pt>
                <c:pt idx="1">
                  <c:v>9.1027999999999998E-2</c:v>
                </c:pt>
                <c:pt idx="2">
                  <c:v>0.191802</c:v>
                </c:pt>
                <c:pt idx="3">
                  <c:v>0.284939</c:v>
                </c:pt>
                <c:pt idx="4">
                  <c:v>0.35772399999999999</c:v>
                </c:pt>
                <c:pt idx="5">
                  <c:v>0.51117299999999999</c:v>
                </c:pt>
                <c:pt idx="6">
                  <c:v>0.54733699999999996</c:v>
                </c:pt>
                <c:pt idx="7">
                  <c:v>0.75095800000000001</c:v>
                </c:pt>
                <c:pt idx="8">
                  <c:v>0.84</c:v>
                </c:pt>
                <c:pt idx="9">
                  <c:v>0.92024499999999998</c:v>
                </c:pt>
                <c:pt idx="10">
                  <c:v>0.99212599999999995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FFA-41B2-809C-CDA28976F0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Regression Logistique équilibrée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2.7383000000000001E-2</c:v>
                </c:pt>
                <c:pt idx="1">
                  <c:v>9.1942999999999997E-2</c:v>
                </c:pt>
                <c:pt idx="2">
                  <c:v>0.19239899999999999</c:v>
                </c:pt>
                <c:pt idx="3">
                  <c:v>0.29364099999999999</c:v>
                </c:pt>
                <c:pt idx="4">
                  <c:v>0.39967799999999998</c:v>
                </c:pt>
                <c:pt idx="5">
                  <c:v>0.49540000000000001</c:v>
                </c:pt>
                <c:pt idx="6">
                  <c:v>0.596356</c:v>
                </c:pt>
                <c:pt idx="7">
                  <c:v>0.69856799999999997</c:v>
                </c:pt>
                <c:pt idx="8">
                  <c:v>0.80216900000000002</c:v>
                </c:pt>
                <c:pt idx="9">
                  <c:v>0.89612899999999995</c:v>
                </c:pt>
                <c:pt idx="10">
                  <c:v>0.98443400000000003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2.38485666E-4</c:v>
                </c:pt>
                <c:pt idx="1">
                  <c:v>6.5488274039999994E-3</c:v>
                </c:pt>
                <c:pt idx="2">
                  <c:v>3.3066472998000002E-2</c:v>
                </c:pt>
                <c:pt idx="3">
                  <c:v>7.7970992898999988E-2</c:v>
                </c:pt>
                <c:pt idx="4">
                  <c:v>0.13581993287199998</c:v>
                </c:pt>
                <c:pt idx="5">
                  <c:v>0.24301164419999999</c:v>
                </c:pt>
                <c:pt idx="6">
                  <c:v>0.31546096397199996</c:v>
                </c:pt>
                <c:pt idx="7">
                  <c:v>0.50957606814399992</c:v>
                </c:pt>
                <c:pt idx="8">
                  <c:v>0.65702196000000002</c:v>
                </c:pt>
                <c:pt idx="9">
                  <c:v>0.8062533316049999</c:v>
                </c:pt>
                <c:pt idx="10">
                  <c:v>0.99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FFA-41B2-809C-CDA28976F0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SVC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2.7383000000000001E-2</c:v>
                </c:pt>
                <c:pt idx="1">
                  <c:v>9.1942999999999997E-2</c:v>
                </c:pt>
                <c:pt idx="2">
                  <c:v>0.19239899999999999</c:v>
                </c:pt>
                <c:pt idx="3">
                  <c:v>0.29364099999999999</c:v>
                </c:pt>
                <c:pt idx="4">
                  <c:v>0.39967799999999998</c:v>
                </c:pt>
                <c:pt idx="5">
                  <c:v>0.49540000000000001</c:v>
                </c:pt>
                <c:pt idx="6">
                  <c:v>0.596356</c:v>
                </c:pt>
                <c:pt idx="7">
                  <c:v>0.69856799999999997</c:v>
                </c:pt>
                <c:pt idx="8">
                  <c:v>0.80216900000000002</c:v>
                </c:pt>
                <c:pt idx="9">
                  <c:v>0.89612899999999995</c:v>
                </c:pt>
                <c:pt idx="10">
                  <c:v>0.98443400000000003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0">
                  <c:v>0.11247211061446177</c:v>
                </c:pt>
                <c:pt idx="1">
                  <c:v>0.13287278053235096</c:v>
                </c:pt>
                <c:pt idx="2">
                  <c:v>0.32</c:v>
                </c:pt>
                <c:pt idx="3">
                  <c:v>0.45</c:v>
                </c:pt>
                <c:pt idx="4">
                  <c:v>0.6</c:v>
                </c:pt>
                <c:pt idx="5">
                  <c:v>0.7</c:v>
                </c:pt>
                <c:pt idx="6">
                  <c:v>0.8</c:v>
                </c:pt>
                <c:pt idx="7">
                  <c:v>0.9</c:v>
                </c:pt>
                <c:pt idx="8">
                  <c:v>0.93</c:v>
                </c:pt>
                <c:pt idx="9">
                  <c:v>0.93887506472032067</c:v>
                </c:pt>
                <c:pt idx="1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FFA-41B2-809C-CDA28976F0F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Arbre de décision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2.7383000000000001E-2</c:v>
                </c:pt>
                <c:pt idx="1">
                  <c:v>9.1942999999999997E-2</c:v>
                </c:pt>
                <c:pt idx="2">
                  <c:v>0.19239899999999999</c:v>
                </c:pt>
                <c:pt idx="3">
                  <c:v>0.29364099999999999</c:v>
                </c:pt>
                <c:pt idx="4">
                  <c:v>0.39967799999999998</c:v>
                </c:pt>
                <c:pt idx="5">
                  <c:v>0.49540000000000001</c:v>
                </c:pt>
                <c:pt idx="6">
                  <c:v>0.596356</c:v>
                </c:pt>
                <c:pt idx="7">
                  <c:v>0.69856799999999997</c:v>
                </c:pt>
                <c:pt idx="8">
                  <c:v>0.80216900000000002</c:v>
                </c:pt>
                <c:pt idx="9">
                  <c:v>0.89612899999999995</c:v>
                </c:pt>
                <c:pt idx="10">
                  <c:v>0.98443400000000003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0.35</c:v>
                </c:pt>
                <c:pt idx="3">
                  <c:v>0.35</c:v>
                </c:pt>
                <c:pt idx="4">
                  <c:v>0.376732548516863</c:v>
                </c:pt>
                <c:pt idx="5">
                  <c:v>0.376732548516863</c:v>
                </c:pt>
                <c:pt idx="6">
                  <c:v>0.62009914855551485</c:v>
                </c:pt>
                <c:pt idx="7">
                  <c:v>0.62040133926359431</c:v>
                </c:pt>
                <c:pt idx="8">
                  <c:v>0.72</c:v>
                </c:pt>
                <c:pt idx="9">
                  <c:v>0.72</c:v>
                </c:pt>
                <c:pt idx="10">
                  <c:v>0.72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FFA-41B2-809C-CDA28976F0F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XGBoost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2.7383000000000001E-2</c:v>
                </c:pt>
                <c:pt idx="1">
                  <c:v>9.1942999999999997E-2</c:v>
                </c:pt>
                <c:pt idx="2">
                  <c:v>0.19239899999999999</c:v>
                </c:pt>
                <c:pt idx="3">
                  <c:v>0.29364099999999999</c:v>
                </c:pt>
                <c:pt idx="4">
                  <c:v>0.39967799999999998</c:v>
                </c:pt>
                <c:pt idx="5">
                  <c:v>0.49540000000000001</c:v>
                </c:pt>
                <c:pt idx="6">
                  <c:v>0.596356</c:v>
                </c:pt>
                <c:pt idx="7">
                  <c:v>0.69856799999999997</c:v>
                </c:pt>
                <c:pt idx="8">
                  <c:v>0.80216900000000002</c:v>
                </c:pt>
                <c:pt idx="9">
                  <c:v>0.89612899999999995</c:v>
                </c:pt>
                <c:pt idx="10">
                  <c:v>0.98443400000000003</c:v>
                </c:pt>
              </c:numCache>
            </c:numRef>
          </c:xVal>
          <c:yVal>
            <c:numRef>
              <c:f>Sheet1!$F$2:$F$12</c:f>
              <c:numCache>
                <c:formatCode>General</c:formatCode>
                <c:ptCount val="11"/>
                <c:pt idx="0">
                  <c:v>1.344368E-2</c:v>
                </c:pt>
                <c:pt idx="1">
                  <c:v>0.04</c:v>
                </c:pt>
                <c:pt idx="2">
                  <c:v>0.172516820275915</c:v>
                </c:pt>
                <c:pt idx="3">
                  <c:v>0.21676589453409381</c:v>
                </c:pt>
                <c:pt idx="4">
                  <c:v>0.45</c:v>
                </c:pt>
                <c:pt idx="5">
                  <c:v>0.7</c:v>
                </c:pt>
                <c:pt idx="6">
                  <c:v>0.58491296285183825</c:v>
                </c:pt>
                <c:pt idx="7">
                  <c:v>0.68831549975453143</c:v>
                </c:pt>
                <c:pt idx="8">
                  <c:v>0.64633533048211544</c:v>
                </c:pt>
                <c:pt idx="9">
                  <c:v>0.77912548184893493</c:v>
                </c:pt>
                <c:pt idx="10">
                  <c:v>0.95793128819048656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9FFA-41B2-809C-CDA28976F0F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Idéal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prstDash val="sysDot"/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2.7383000000000001E-2</c:v>
                </c:pt>
                <c:pt idx="1">
                  <c:v>9.1942999999999997E-2</c:v>
                </c:pt>
                <c:pt idx="2">
                  <c:v>0.19239899999999999</c:v>
                </c:pt>
                <c:pt idx="3">
                  <c:v>0.29364099999999999</c:v>
                </c:pt>
                <c:pt idx="4">
                  <c:v>0.39967799999999998</c:v>
                </c:pt>
                <c:pt idx="5">
                  <c:v>0.49540000000000001</c:v>
                </c:pt>
                <c:pt idx="6">
                  <c:v>0.596356</c:v>
                </c:pt>
                <c:pt idx="7">
                  <c:v>0.69856799999999997</c:v>
                </c:pt>
                <c:pt idx="8">
                  <c:v>0.80216900000000002</c:v>
                </c:pt>
                <c:pt idx="9">
                  <c:v>0.89612899999999995</c:v>
                </c:pt>
                <c:pt idx="10">
                  <c:v>0.98443400000000003</c:v>
                </c:pt>
              </c:numCache>
            </c:numRef>
          </c:xVal>
          <c:yVal>
            <c:numRef>
              <c:f>Sheet1!$G$2:$G$12</c:f>
              <c:numCache>
                <c:formatCode>General</c:formatCode>
                <c:ptCount val="11"/>
                <c:pt idx="0">
                  <c:v>2.7383000000000001E-2</c:v>
                </c:pt>
                <c:pt idx="1">
                  <c:v>9.1942999999999997E-2</c:v>
                </c:pt>
                <c:pt idx="2">
                  <c:v>0.19239899999999999</c:v>
                </c:pt>
                <c:pt idx="3">
                  <c:v>0.29364099999999999</c:v>
                </c:pt>
                <c:pt idx="4">
                  <c:v>0.39967799999999998</c:v>
                </c:pt>
                <c:pt idx="5">
                  <c:v>0.49540000000000001</c:v>
                </c:pt>
                <c:pt idx="6">
                  <c:v>0.596356</c:v>
                </c:pt>
                <c:pt idx="7">
                  <c:v>0.69856799999999997</c:v>
                </c:pt>
                <c:pt idx="8">
                  <c:v>0.80216900000000002</c:v>
                </c:pt>
                <c:pt idx="9">
                  <c:v>0.89612899999999995</c:v>
                </c:pt>
                <c:pt idx="10">
                  <c:v>0.98443400000000003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9FFA-41B2-809C-CDA28976F0FD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1950576736"/>
        <c:axId val="1950558016"/>
      </c:scatterChart>
      <c:valAx>
        <c:axId val="195057673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Probabilité</a:t>
                </a:r>
                <a:r>
                  <a:rPr lang="fr-FR" baseline="0" dirty="0"/>
                  <a:t> estimée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40416433609929836"/>
              <c:y val="0.86515029894293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50558016"/>
        <c:crosses val="autoZero"/>
        <c:crossBetween val="midCat"/>
      </c:valAx>
      <c:valAx>
        <c:axId val="1950558016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Probabilité observée</a:t>
                </a:r>
              </a:p>
            </c:rich>
          </c:tx>
          <c:layout>
            <c:manualLayout>
              <c:xMode val="edge"/>
              <c:yMode val="edge"/>
              <c:x val="8.5765323146373917E-2"/>
              <c:y val="0.350028607078087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50576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1806372753577762"/>
          <c:y val="9.1253412264941641E-3"/>
          <c:w val="0.44209635295898003"/>
          <c:h val="0.503577684166770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Coefficients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Coefficient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f1_age</c:v>
                </c:pt>
                <c:pt idx="1">
                  <c:v>f2_isGermany</c:v>
                </c:pt>
                <c:pt idx="2">
                  <c:v>f3_gender</c:v>
                </c:pt>
                <c:pt idx="3">
                  <c:v>f4_isActive</c:v>
                </c:pt>
                <c:pt idx="4">
                  <c:v>f5_product_2</c:v>
                </c:pt>
                <c:pt idx="5">
                  <c:v>f5_product_3</c:v>
                </c:pt>
                <c:pt idx="6">
                  <c:v>f5_product_4</c:v>
                </c:pt>
                <c:pt idx="7">
                  <c:v>f6_hasBalance</c:v>
                </c:pt>
                <c:pt idx="8">
                  <c:v>intercept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5.632676</c:v>
                </c:pt>
                <c:pt idx="1">
                  <c:v>0.97348699999999999</c:v>
                </c:pt>
                <c:pt idx="2">
                  <c:v>-0.57128900000000005</c:v>
                </c:pt>
                <c:pt idx="3">
                  <c:v>-0.88649999999999995</c:v>
                </c:pt>
                <c:pt idx="4">
                  <c:v>-1.4910639999999999</c:v>
                </c:pt>
                <c:pt idx="5">
                  <c:v>2.5910829999999998</c:v>
                </c:pt>
                <c:pt idx="6">
                  <c:v>7.01302</c:v>
                </c:pt>
                <c:pt idx="7">
                  <c:v>-4.6358999999999997E-2</c:v>
                </c:pt>
                <c:pt idx="8">
                  <c:v>-0.62163900000000005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0-4961-8CB8-49829265DE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31214271"/>
        <c:axId val="731202207"/>
      </c:barChart>
      <c:catAx>
        <c:axId val="731214271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31202207"/>
        <c:crosses val="autoZero"/>
        <c:auto val="1"/>
        <c:lblAlgn val="ctr"/>
        <c:lblOffset val="100"/>
        <c:noMultiLvlLbl val="0"/>
      </c:catAx>
      <c:valAx>
        <c:axId val="731202207"/>
        <c:scaling>
          <c:orientation val="minMax"/>
          <c:min val="-2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31214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F35CB39-48B2-426D-B467-C164230DBF86}" type="datetimeFigureOut">
              <a:rPr lang="fr-FR" smtClean="0"/>
              <a:pPr/>
              <a:t>12/04/2023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7A00F690-D183-41AF-9DC7-D3FDE9FD0AB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108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0F690-D183-41AF-9DC7-D3FDE9FD0AB8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6158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0F690-D183-41AF-9DC7-D3FDE9FD0AB8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717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0F690-D183-41AF-9DC7-D3FDE9FD0AB8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2498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0F690-D183-41AF-9DC7-D3FDE9FD0AB8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0759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0F690-D183-41AF-9DC7-D3FDE9FD0AB8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4284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0F690-D183-41AF-9DC7-D3FDE9FD0AB8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295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0F690-D183-41AF-9DC7-D3FDE9FD0AB8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6650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0F690-D183-41AF-9DC7-D3FDE9FD0AB8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2378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0F690-D183-41AF-9DC7-D3FDE9FD0AB8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0293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0F690-D183-41AF-9DC7-D3FDE9FD0AB8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3136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0F690-D183-41AF-9DC7-D3FDE9FD0AB8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2024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0F690-D183-41AF-9DC7-D3FDE9FD0AB8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3774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0F690-D183-41AF-9DC7-D3FDE9FD0AB8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7229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0F690-D183-41AF-9DC7-D3FDE9FD0AB8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6351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0F690-D183-41AF-9DC7-D3FDE9FD0AB8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3701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0F690-D183-41AF-9DC7-D3FDE9FD0AB8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4546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0F690-D183-41AF-9DC7-D3FDE9FD0AB8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3309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0F690-D183-41AF-9DC7-D3FDE9FD0AB8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62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B2BC6453-22A6-2B10-D757-D9FF84F750D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19815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6" imgH="340" progId="TCLayout.ActiveDocument.1">
                  <p:embed/>
                </p:oleObj>
              </mc:Choice>
              <mc:Fallback>
                <p:oleObj name="think-cell Slide" r:id="rId3" imgW="336" imgH="34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C149BA5-7D87-3128-1C0D-D132B7055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vert="horz" anchor="b"/>
          <a:lstStyle>
            <a:lvl1pPr algn="ctr" rtl="0">
              <a:defRPr sz="6000"/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FE9E2-62E1-3B91-BD66-BBB153AF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subtitle</a:t>
            </a:r>
            <a:r>
              <a:rPr lang="fr-FR" dirty="0"/>
              <a:t>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06256-4DF4-318A-268F-590F8043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9EC9C92-79E2-427F-AAAD-C4B9F477B767}" type="datetimeFigureOut">
              <a:rPr lang="fr-FR" smtClean="0"/>
              <a:pPr/>
              <a:t>12/04/2023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16AA5-9698-5887-5D69-771FD15D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D2C7C-1E2F-A9CB-37FF-1B0B3452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FB0F25E8-938F-419C-A531-DA309C8A453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416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EA76AC49-365F-38BE-E65E-91281C7D6E8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5460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6" imgH="340" progId="TCLayout.ActiveDocument.1">
                  <p:embed/>
                </p:oleObj>
              </mc:Choice>
              <mc:Fallback>
                <p:oleObj name="think-cell Slide" r:id="rId3" imgW="336" imgH="34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BEFC8EF-A3EB-6D53-FCD4-4BF835B4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6F2F8-C671-99DF-6DAB-57BA6E202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668B8-DBD1-50E8-5D89-433AFBFE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9EC9C92-79E2-427F-AAAD-C4B9F477B767}" type="datetimeFigureOut">
              <a:rPr lang="fr-FR" smtClean="0"/>
              <a:pPr/>
              <a:t>12/04/2023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964E2-3A48-4B04-9827-72CBF1F0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5D459-EAA1-B484-9FAE-D68DD299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FB0F25E8-938F-419C-A531-DA309C8A453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645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2682DE9B-2E24-12B8-22C6-E87E4FA479A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472507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6" imgH="340" progId="TCLayout.ActiveDocument.1">
                  <p:embed/>
                </p:oleObj>
              </mc:Choice>
              <mc:Fallback>
                <p:oleObj name="think-cell Slide" r:id="rId3" imgW="336" imgH="34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C8EAB-69E4-965F-0EA5-9FE9D20FC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 rtl="0">
              <a:defRPr/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BC136-94F3-B0B5-8A66-84CB5F838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63D99-0D87-59DA-04ED-121FDFEC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9EC9C92-79E2-427F-AAAD-C4B9F477B767}" type="datetimeFigureOut">
              <a:rPr lang="fr-FR" smtClean="0"/>
              <a:pPr/>
              <a:t>12/04/2023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76BA-DD24-559F-2826-61DF84E1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08087-A380-6F24-6397-74F7581C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FB0F25E8-938F-419C-A531-DA309C8A453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220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42CE1757-B444-DF3C-9F2C-5023D273A69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971111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6" imgH="340" progId="TCLayout.ActiveDocument.1">
                  <p:embed/>
                </p:oleObj>
              </mc:Choice>
              <mc:Fallback>
                <p:oleObj name="think-cell Slide" r:id="rId3" imgW="336" imgH="34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16741BD-EF1D-B71A-C968-70B3FCD0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7946-29AA-67ED-EAAE-391036DD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E0A0D-06D2-93EB-4A43-278E5D9D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9EC9C92-79E2-427F-AAAD-C4B9F477B767}" type="datetimeFigureOut">
              <a:rPr lang="fr-FR" smtClean="0"/>
              <a:pPr/>
              <a:t>12/04/2023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1E1DE-097A-04AB-C6C6-5DC36F0C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DAADE-5E3E-A838-FBAD-EC994164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FB0F25E8-938F-419C-A531-DA309C8A453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545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275C06B7-2339-A336-AA69-F8D52FABE47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569801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6" imgH="340" progId="TCLayout.ActiveDocument.1">
                  <p:embed/>
                </p:oleObj>
              </mc:Choice>
              <mc:Fallback>
                <p:oleObj name="think-cell Slide" r:id="rId3" imgW="336" imgH="34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8FD6C17-F8D7-422E-8C12-93F16C10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vert="horz" anchor="b"/>
          <a:lstStyle>
            <a:lvl1pPr rtl="0">
              <a:defRPr sz="6000"/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FB74C-EF91-A09F-0E5A-179AB4B68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12FB0-E6F6-C57C-5454-FD5EA923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9EC9C92-79E2-427F-AAAD-C4B9F477B767}" type="datetimeFigureOut">
              <a:rPr lang="fr-FR" smtClean="0"/>
              <a:pPr/>
              <a:t>12/04/2023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29B18-5048-D6E6-008E-AB8A841F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83C6B-36DA-B525-1508-442BB14B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FB0F25E8-938F-419C-A531-DA309C8A453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ED688053-ADB0-13B4-F1F2-CD4E1AA17BA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683030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6" imgH="340" progId="TCLayout.ActiveDocument.1">
                  <p:embed/>
                </p:oleObj>
              </mc:Choice>
              <mc:Fallback>
                <p:oleObj name="think-cell Slide" r:id="rId3" imgW="336" imgH="34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7ABD4DC-0FEA-080D-085E-F37AEBE2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F711A-0C9E-8F0B-5360-28805B197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23F25-FA45-BB78-5DFF-68DF9898A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DE01D-C520-BA15-331F-C7589165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9EC9C92-79E2-427F-AAAD-C4B9F477B767}" type="datetimeFigureOut">
              <a:rPr lang="fr-FR" smtClean="0"/>
              <a:pPr/>
              <a:t>12/04/2023</a:t>
            </a:fld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3B659-899A-DE5A-493F-18202B28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8891D-FBDC-B6DE-0734-AFFED00D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FB0F25E8-938F-419C-A531-DA309C8A453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237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7AA837F4-33BC-C823-E737-3DB2CF7DD1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96829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6" imgH="340" progId="TCLayout.ActiveDocument.1">
                  <p:embed/>
                </p:oleObj>
              </mc:Choice>
              <mc:Fallback>
                <p:oleObj name="think-cell Slide" r:id="rId3" imgW="336" imgH="34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ECE47AD-5B8A-CE5F-FFDF-7D2E5FBB7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49316-9FFD-F9A1-29EC-9AB9CEC5A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75795-14CA-F5EF-F80C-CA4502EE6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E2C34-4785-2638-1C8F-B23AB72B1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59DC6-F5D2-625C-E33D-D92F8114A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D4293-3767-0297-0F0C-ADC31672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9EC9C92-79E2-427F-AAAD-C4B9F477B767}" type="datetimeFigureOut">
              <a:rPr lang="fr-FR" smtClean="0"/>
              <a:pPr/>
              <a:t>12/04/2023</a:t>
            </a:fld>
            <a:endParaRPr lang="fr-F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0465E-EBE4-6036-C268-6A260EBE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fr-F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3E607-C099-5D8A-8128-7FD3B216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FB0F25E8-938F-419C-A531-DA309C8A453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765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BDDE4874-681D-33AB-A873-3C8401C0A86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68832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6" imgH="340" progId="TCLayout.ActiveDocument.1">
                  <p:embed/>
                </p:oleObj>
              </mc:Choice>
              <mc:Fallback>
                <p:oleObj name="think-cell Slide" r:id="rId3" imgW="336" imgH="34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0A8781F-0C71-158C-2468-BE134701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59590-F7DE-A228-1329-5C478DD3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9EC9C92-79E2-427F-AAAD-C4B9F477B767}" type="datetimeFigureOut">
              <a:rPr lang="fr-FR" smtClean="0"/>
              <a:pPr/>
              <a:t>12/04/2023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F9524-C225-2EC4-76AC-FF6A16EC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FC500-3A0A-399B-ED35-D66E9F63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FB0F25E8-938F-419C-A531-DA309C8A453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40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CE2AD16-C980-5288-8621-E55BD301817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839530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6" imgH="340" progId="TCLayout.ActiveDocument.1">
                  <p:embed/>
                </p:oleObj>
              </mc:Choice>
              <mc:Fallback>
                <p:oleObj name="think-cell Slide" r:id="rId3" imgW="336" imgH="34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4052F-3698-99E1-D91F-9505D5A3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9EC9C92-79E2-427F-AAAD-C4B9F477B767}" type="datetimeFigureOut">
              <a:rPr lang="fr-FR" smtClean="0"/>
              <a:pPr/>
              <a:t>12/04/2023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76BC7-B314-C24C-8BDF-C547CF3C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231E4-CD11-B1B9-22CB-4A66326A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FB0F25E8-938F-419C-A531-DA309C8A453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196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008BB774-C2A3-44BC-5BFC-6424570AEE0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9914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6" imgH="340" progId="TCLayout.ActiveDocument.1">
                  <p:embed/>
                </p:oleObj>
              </mc:Choice>
              <mc:Fallback>
                <p:oleObj name="think-cell Slide" r:id="rId3" imgW="336" imgH="34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857CE6E-717F-9B38-DB24-AFE81D06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E2182-8BED-329D-21B8-FA4C869B3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663FE-83F6-DB45-9E34-3DF64362F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89601-FDCD-E270-65D5-4C58F2E4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9EC9C92-79E2-427F-AAAD-C4B9F477B767}" type="datetimeFigureOut">
              <a:rPr lang="fr-FR" smtClean="0"/>
              <a:pPr/>
              <a:t>12/04/2023</a:t>
            </a:fld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798D5-816F-8540-7DDC-4A2A4CE7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6D2D4-C68E-3F7A-55FF-2B9D2A86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FB0F25E8-938F-419C-A531-DA309C8A453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539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EAA666C7-031A-F178-E573-A29FDBAE6C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177954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6" imgH="340" progId="TCLayout.ActiveDocument.1">
                  <p:embed/>
                </p:oleObj>
              </mc:Choice>
              <mc:Fallback>
                <p:oleObj name="think-cell Slide" r:id="rId3" imgW="336" imgH="34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9B35053-5C39-CBA3-79FA-145C6075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BDF0B-A924-8776-D826-916442651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7547F-3DD2-22E1-21A6-72FD4FAF1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B8EB2-BEB4-CDE7-176B-7772FB6E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9EC9C92-79E2-427F-AAAD-C4B9F477B767}" type="datetimeFigureOut">
              <a:rPr lang="fr-FR" smtClean="0"/>
              <a:pPr/>
              <a:t>12/04/2023</a:t>
            </a:fld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F23AF-C07C-44F6-9299-D13CD137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6E666-1F13-8A48-92A6-1812545D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FB0F25E8-938F-419C-A531-DA309C8A453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672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B2E60495-6E89-3572-6F67-2494CE68D22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2307216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36" imgH="340" progId="TCLayout.ActiveDocument.1">
                  <p:embed/>
                </p:oleObj>
              </mc:Choice>
              <mc:Fallback>
                <p:oleObj name="think-cell Slide" r:id="rId14" imgW="336" imgH="34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3051D-6B5F-E6FD-73C9-BAA879BF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1BBC1-A339-E054-5AA9-3A3289EE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3A49-361C-8D7D-262D-0A0699EAF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C9C92-79E2-427F-AAAD-C4B9F477B767}" type="datetimeFigureOut">
              <a:rPr lang="fr-FR" smtClean="0"/>
              <a:pPr/>
              <a:t>12/04/2023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7DC5A-FEAE-369F-9EA8-6EBBE6C8C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06EF4-F6E0-71BB-F905-CB8B14BA9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25E8-938F-419C-A531-DA309C8A453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269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8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1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7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16.png"/><Relationship Id="rId5" Type="http://schemas.openxmlformats.org/officeDocument/2006/relationships/image" Target="../media/image1.e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24.bin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chart" Target="../charts/char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8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chart" Target="../charts/chart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6" Type="http://schemas.openxmlformats.org/officeDocument/2006/relationships/image" Target="../media/image2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6" Type="http://schemas.openxmlformats.org/officeDocument/2006/relationships/image" Target="../media/image8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10" Type="http://schemas.openxmlformats.org/officeDocument/2006/relationships/image" Target="../media/image7.sv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8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chart" Target="../charts/char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8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12.png"/><Relationship Id="rId11" Type="http://schemas.openxmlformats.org/officeDocument/2006/relationships/image" Target="../media/image7.svg"/><Relationship Id="rId5" Type="http://schemas.openxmlformats.org/officeDocument/2006/relationships/image" Target="../media/image1.e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1.bin"/><Relationship Id="rId9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0C29C261-2CAC-5810-F7FE-858C0BB5CD1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156799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40" progId="TCLayout.ActiveDocument.1">
                  <p:embed/>
                </p:oleObj>
              </mc:Choice>
              <mc:Fallback>
                <p:oleObj name="think-cell Slide" r:id="rId4" imgW="336" imgH="34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E1AB8C73-9150-C6F6-A8A1-2C1389C292C3}"/>
              </a:ext>
            </a:extLst>
          </p:cNvPr>
          <p:cNvSpPr/>
          <p:nvPr/>
        </p:nvSpPr>
        <p:spPr>
          <a:xfrm>
            <a:off x="0" y="2962275"/>
            <a:ext cx="12192000" cy="389572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63C6B-7E83-7D14-2EBA-D62D97406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1415252" cy="1584960"/>
          </a:xfrm>
        </p:spPr>
        <p:txBody>
          <a:bodyPr vert="horz">
            <a:normAutofit/>
          </a:bodyPr>
          <a:lstStyle/>
          <a:p>
            <a:r>
              <a:rPr lang="fr-FR" sz="3200" b="1" dirty="0"/>
              <a:t>Construction d’un modèle d’estimation du risque de résiliation</a:t>
            </a:r>
          </a:p>
        </p:txBody>
      </p:sp>
      <p:pic>
        <p:nvPicPr>
          <p:cNvPr id="1026" name="Picture 2" descr="Le churn, un indicateur qu'il ne faut pas oublier - Etowline">
            <a:extLst>
              <a:ext uri="{FF2B5EF4-FFF2-40B4-BE49-F238E27FC236}">
                <a16:creationId xmlns:a16="http://schemas.microsoft.com/office/drawing/2014/main" id="{4A18933F-91EB-9B80-E08A-404EB208F3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0"/>
          <a:stretch/>
        </p:blipFill>
        <p:spPr bwMode="auto">
          <a:xfrm>
            <a:off x="3619500" y="3718560"/>
            <a:ext cx="5715000" cy="31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ABA760F-91A0-3BCA-DDC3-9E5447BEFBA1}"/>
              </a:ext>
            </a:extLst>
          </p:cNvPr>
          <p:cNvSpPr/>
          <p:nvPr/>
        </p:nvSpPr>
        <p:spPr>
          <a:xfrm>
            <a:off x="0" y="2899955"/>
            <a:ext cx="12192000" cy="797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F93C76-71C9-22B9-8F50-56419C86AC75}"/>
              </a:ext>
            </a:extLst>
          </p:cNvPr>
          <p:cNvSpPr txBox="1"/>
          <p:nvPr/>
        </p:nvSpPr>
        <p:spPr>
          <a:xfrm>
            <a:off x="10101943" y="2126252"/>
            <a:ext cx="2017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Théophile Ravillion </a:t>
            </a:r>
          </a:p>
          <a:p>
            <a:r>
              <a:rPr lang="fr-FR" dirty="0"/>
              <a:t>12 Avril 2023</a:t>
            </a:r>
          </a:p>
        </p:txBody>
      </p:sp>
    </p:spTree>
    <p:extLst>
      <p:ext uri="{BB962C8B-B14F-4D97-AF65-F5344CB8AC3E}">
        <p14:creationId xmlns:p14="http://schemas.microsoft.com/office/powerpoint/2010/main" val="2923713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E2BBFC57-DF50-F34B-3C86-7DEAD70A3E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516305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40" progId="TCLayout.ActiveDocument.1">
                  <p:embed/>
                </p:oleObj>
              </mc:Choice>
              <mc:Fallback>
                <p:oleObj name="think-cell Slide" r:id="rId4" imgW="336" imgH="3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BBFC57-DF50-F34B-3C86-7DEAD70A3E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GettyImages_Pinkypills_527372881_ppt.jpg" descr="Businessman looking at shining chart on the wall">
            <a:extLst>
              <a:ext uri="{FF2B5EF4-FFF2-40B4-BE49-F238E27FC236}">
                <a16:creationId xmlns:a16="http://schemas.microsoft.com/office/drawing/2014/main" id="{14A94B4F-DD9F-8372-4840-B11A534814C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88"/>
          <a:stretch/>
        </p:blipFill>
        <p:spPr>
          <a:xfrm>
            <a:off x="975360" y="766089"/>
            <a:ext cx="11203940" cy="60919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432B6D-65C7-20F0-E56D-7EDAB3340F13}"/>
              </a:ext>
            </a:extLst>
          </p:cNvPr>
          <p:cNvSpPr/>
          <p:nvPr/>
        </p:nvSpPr>
        <p:spPr>
          <a:xfrm>
            <a:off x="433387" y="1"/>
            <a:ext cx="432000" cy="343995"/>
          </a:xfrm>
          <a:prstGeom prst="rect">
            <a:avLst/>
          </a:prstGeom>
          <a:solidFill>
            <a:srgbClr val="D91C5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9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6BE0DAF2-D61E-A458-53FA-8ECCC9CF47EA}"/>
              </a:ext>
            </a:extLst>
          </p:cNvPr>
          <p:cNvSpPr txBox="1">
            <a:spLocks/>
          </p:cNvSpPr>
          <p:nvPr/>
        </p:nvSpPr>
        <p:spPr>
          <a:xfrm>
            <a:off x="433388" y="401154"/>
            <a:ext cx="10920411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20541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2054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D91C5C"/>
                </a:solidFill>
                <a:effectLst/>
                <a:uLnTx/>
                <a:uFillTx/>
                <a:latin typeface="SimonKucher"/>
                <a:ea typeface="+mj-ea"/>
                <a:cs typeface="+mj-cs"/>
              </a:rPr>
              <a:t>Agenda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39322B"/>
              </a:solidFill>
              <a:effectLst/>
              <a:uLnTx/>
              <a:uFillTx/>
              <a:latin typeface="SimonKucher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8908D-AF62-7272-B48C-6FC772A7CBE4}"/>
              </a:ext>
            </a:extLst>
          </p:cNvPr>
          <p:cNvSpPr/>
          <p:nvPr/>
        </p:nvSpPr>
        <p:spPr>
          <a:xfrm>
            <a:off x="977392" y="766089"/>
            <a:ext cx="5569712" cy="6091912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954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39322B"/>
              </a:solidFill>
              <a:effectLst/>
              <a:uLnTx/>
              <a:uFillTx/>
              <a:latin typeface="SimonKucher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189D50-2449-54EC-6E37-75B5B1BDAEB3}"/>
              </a:ext>
            </a:extLst>
          </p:cNvPr>
          <p:cNvSpPr/>
          <p:nvPr/>
        </p:nvSpPr>
        <p:spPr>
          <a:xfrm>
            <a:off x="975360" y="3145874"/>
            <a:ext cx="5571744" cy="509858"/>
          </a:xfrm>
          <a:prstGeom prst="rect">
            <a:avLst/>
          </a:prstGeom>
          <a:solidFill>
            <a:srgbClr val="D91C5C">
              <a:alpha val="8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954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39322B"/>
              </a:solidFill>
              <a:effectLst/>
              <a:uLnTx/>
              <a:uFillTx/>
              <a:latin typeface="SimonKucher"/>
              <a:ea typeface="+mn-ea"/>
              <a:cs typeface="+mn-cs"/>
            </a:endParaRPr>
          </a:p>
        </p:txBody>
      </p:sp>
      <p:sp>
        <p:nvSpPr>
          <p:cNvPr id="11" name="ag_text">
            <a:extLst>
              <a:ext uri="{FF2B5EF4-FFF2-40B4-BE49-F238E27FC236}">
                <a16:creationId xmlns:a16="http://schemas.microsoft.com/office/drawing/2014/main" id="{868619E8-5E2E-3ED2-9AEA-8D8413D980FF}"/>
              </a:ext>
            </a:extLst>
          </p:cNvPr>
          <p:cNvSpPr txBox="1"/>
          <p:nvPr/>
        </p:nvSpPr>
        <p:spPr>
          <a:xfrm>
            <a:off x="1195968" y="1274687"/>
            <a:ext cx="8038800" cy="29238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358775" indent="-358775" defTabSz="995491">
              <a:spcBef>
                <a:spcPts val="3000"/>
              </a:spcBef>
              <a:buFont typeface="Wingdings" panose="05000000000000000000" pitchFamily="2" charset="2"/>
              <a:buAutoNum type="arabicPeriod"/>
              <a:defRPr/>
            </a:pPr>
            <a:r>
              <a:rPr lang="fr-FR" dirty="0">
                <a:latin typeface="SimonKucher"/>
              </a:rPr>
              <a:t>Résumé</a:t>
            </a:r>
          </a:p>
          <a:p>
            <a:pPr marL="358775" indent="-358775" defTabSz="995491">
              <a:spcBef>
                <a:spcPts val="3000"/>
              </a:spcBef>
              <a:buFont typeface="Wingdings" panose="05000000000000000000" pitchFamily="2" charset="2"/>
              <a:buAutoNum type="arabicPeriod"/>
              <a:defRPr/>
            </a:pPr>
            <a:r>
              <a:rPr lang="fr-FR" dirty="0">
                <a:latin typeface="SimonKucher"/>
              </a:rPr>
              <a:t>Identification des facteurs de résiliations</a:t>
            </a:r>
          </a:p>
          <a:p>
            <a:pPr marL="358775" indent="-358775" defTabSz="995491">
              <a:spcBef>
                <a:spcPts val="3000"/>
              </a:spcBef>
              <a:buFont typeface="Wingdings" panose="05000000000000000000" pitchFamily="2" charset="2"/>
              <a:buAutoNum type="arabicPeriod"/>
              <a:defRPr/>
            </a:pPr>
            <a:r>
              <a:rPr lang="fr-FR" dirty="0">
                <a:latin typeface="SimonKucher"/>
              </a:rPr>
              <a:t>Construction des variables explicatives</a:t>
            </a:r>
          </a:p>
          <a:p>
            <a:pPr marL="358775" indent="-358775" defTabSz="995491">
              <a:spcBef>
                <a:spcPts val="3000"/>
              </a:spcBef>
              <a:buFont typeface="Wingdings" panose="05000000000000000000" pitchFamily="2" charset="2"/>
              <a:buAutoNum type="arabicPeriod"/>
              <a:defRPr/>
            </a:pPr>
            <a:r>
              <a:rPr lang="fr-FR" b="1" dirty="0">
                <a:solidFill>
                  <a:schemeClr val="bg1"/>
                </a:solidFill>
                <a:latin typeface="SimonKucher"/>
              </a:rPr>
              <a:t>Sélection et optimisation du modèle</a:t>
            </a:r>
          </a:p>
          <a:p>
            <a:pPr marL="358775" indent="-358775" defTabSz="995491">
              <a:spcBef>
                <a:spcPts val="3000"/>
              </a:spcBef>
              <a:buFont typeface="Wingdings" panose="05000000000000000000" pitchFamily="2" charset="2"/>
              <a:buAutoNum type="arabicPeriod"/>
              <a:defRPr/>
            </a:pPr>
            <a:r>
              <a:rPr lang="fr-FR" dirty="0">
                <a:latin typeface="SimonKucher"/>
              </a:rPr>
              <a:t>Interprétation du modèle</a:t>
            </a:r>
          </a:p>
        </p:txBody>
      </p:sp>
    </p:spTree>
    <p:extLst>
      <p:ext uri="{BB962C8B-B14F-4D97-AF65-F5344CB8AC3E}">
        <p14:creationId xmlns:p14="http://schemas.microsoft.com/office/powerpoint/2010/main" val="1871132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E2BBFC57-DF50-F34B-3C86-7DEAD70A3E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084916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40" progId="TCLayout.ActiveDocument.1">
                  <p:embed/>
                </p:oleObj>
              </mc:Choice>
              <mc:Fallback>
                <p:oleObj name="think-cell Slide" r:id="rId4" imgW="336" imgH="3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BBFC57-DF50-F34B-3C86-7DEAD70A3E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153B8A0-A90F-6A31-A70F-88CEAA24923A}"/>
              </a:ext>
            </a:extLst>
          </p:cNvPr>
          <p:cNvSpPr/>
          <p:nvPr/>
        </p:nvSpPr>
        <p:spPr>
          <a:xfrm>
            <a:off x="433387" y="1186643"/>
            <a:ext cx="5088467" cy="5327361"/>
          </a:xfrm>
          <a:prstGeom prst="rect">
            <a:avLst/>
          </a:prstGeom>
          <a:pattFill prst="pct2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Le modèle est entrainé et évalué sur des jeux de données différents.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 La construction des échantillons se fait en conservant la proportion de client ayant résiliés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32B6D-65C7-20F0-E56D-7EDAB3340F13}"/>
              </a:ext>
            </a:extLst>
          </p:cNvPr>
          <p:cNvSpPr/>
          <p:nvPr/>
        </p:nvSpPr>
        <p:spPr>
          <a:xfrm>
            <a:off x="433387" y="1"/>
            <a:ext cx="432000" cy="343995"/>
          </a:xfrm>
          <a:prstGeom prst="rect">
            <a:avLst/>
          </a:prstGeom>
          <a:solidFill>
            <a:srgbClr val="D91C5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10</a:t>
            </a:r>
            <a:endParaRPr lang="fr-FR" sz="32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3.1. Cross-validation: evaluating estimator performance — scikit-learn  1.2.2 documentation">
            <a:extLst>
              <a:ext uri="{FF2B5EF4-FFF2-40B4-BE49-F238E27FC236}">
                <a16:creationId xmlns:a16="http://schemas.microsoft.com/office/drawing/2014/main" id="{B39DC25C-F29F-671C-CCA1-4AD039BF4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254" y="1962150"/>
            <a:ext cx="6192508" cy="428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5">
            <a:extLst>
              <a:ext uri="{FF2B5EF4-FFF2-40B4-BE49-F238E27FC236}">
                <a16:creationId xmlns:a16="http://schemas.microsoft.com/office/drawing/2014/main" id="{C33E73BA-9995-0371-611A-269D66C09E7C}"/>
              </a:ext>
            </a:extLst>
          </p:cNvPr>
          <p:cNvSpPr txBox="1">
            <a:spLocks/>
          </p:cNvSpPr>
          <p:nvPr/>
        </p:nvSpPr>
        <p:spPr>
          <a:xfrm>
            <a:off x="433387" y="343996"/>
            <a:ext cx="10920411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20541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 b="1" dirty="0">
                <a:latin typeface="SimonKucher"/>
              </a:rPr>
              <a:t>L’évaluation et l’optimisation de la performance des modèles passe par une méthodologie qui prémunit contre l’overfitting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imonKucher"/>
              <a:ea typeface="+mj-ea"/>
              <a:cs typeface="+mj-cs"/>
            </a:endParaRPr>
          </a:p>
        </p:txBody>
      </p:sp>
      <p:pic>
        <p:nvPicPr>
          <p:cNvPr id="5124" name="Picture 4" descr="3.1. Cross-validation: evaluating estimator performance — scikit-learn  1.2.2 documentation">
            <a:extLst>
              <a:ext uri="{FF2B5EF4-FFF2-40B4-BE49-F238E27FC236}">
                <a16:creationId xmlns:a16="http://schemas.microsoft.com/office/drawing/2014/main" id="{BCBDD326-5A84-5A7F-8064-BA7CDFF6D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50" y="2522386"/>
            <a:ext cx="4734572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A667293-F637-55C1-175F-D4966E70E2A3}"/>
              </a:ext>
            </a:extLst>
          </p:cNvPr>
          <p:cNvSpPr>
            <a:spLocks noChangeAspect="1"/>
          </p:cNvSpPr>
          <p:nvPr/>
        </p:nvSpPr>
        <p:spPr>
          <a:xfrm rot="600000">
            <a:off x="3423361" y="5601913"/>
            <a:ext cx="723090" cy="723090"/>
          </a:xfrm>
          <a:prstGeom prst="ellipse">
            <a:avLst/>
          </a:prstGeom>
          <a:solidFill>
            <a:srgbClr val="95374B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954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imonKucher"/>
                <a:ea typeface="+mn-ea"/>
                <a:cs typeface="+mn-cs"/>
              </a:rPr>
              <a:t>F score</a:t>
            </a:r>
          </a:p>
        </p:txBody>
      </p:sp>
    </p:spTree>
    <p:extLst>
      <p:ext uri="{BB962C8B-B14F-4D97-AF65-F5344CB8AC3E}">
        <p14:creationId xmlns:p14="http://schemas.microsoft.com/office/powerpoint/2010/main" val="2108737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E2BBFC57-DF50-F34B-3C86-7DEAD70A3E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104466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40" progId="TCLayout.ActiveDocument.1">
                  <p:embed/>
                </p:oleObj>
              </mc:Choice>
              <mc:Fallback>
                <p:oleObj name="think-cell Slide" r:id="rId4" imgW="336" imgH="3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BBFC57-DF50-F34B-3C86-7DEAD70A3E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1432B6D-65C7-20F0-E56D-7EDAB3340F13}"/>
              </a:ext>
            </a:extLst>
          </p:cNvPr>
          <p:cNvSpPr/>
          <p:nvPr/>
        </p:nvSpPr>
        <p:spPr>
          <a:xfrm>
            <a:off x="433387" y="1"/>
            <a:ext cx="432000" cy="343995"/>
          </a:xfrm>
          <a:prstGeom prst="rect">
            <a:avLst/>
          </a:prstGeom>
          <a:solidFill>
            <a:srgbClr val="D91C5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11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6BE0DAF2-D61E-A458-53FA-8ECCC9CF47EA}"/>
              </a:ext>
            </a:extLst>
          </p:cNvPr>
          <p:cNvSpPr txBox="1">
            <a:spLocks/>
          </p:cNvSpPr>
          <p:nvPr/>
        </p:nvSpPr>
        <p:spPr>
          <a:xfrm>
            <a:off x="433387" y="731810"/>
            <a:ext cx="10920411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20541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 b="1" dirty="0">
                <a:latin typeface="SimonKucher"/>
              </a:rPr>
              <a:t>La régression logistique offre ici le meilleur compromis efficacité / simplicité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imonKucher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3F6918-C60A-9224-185F-F5788534D558}"/>
              </a:ext>
            </a:extLst>
          </p:cNvPr>
          <p:cNvSpPr/>
          <p:nvPr/>
        </p:nvSpPr>
        <p:spPr>
          <a:xfrm>
            <a:off x="2741884" y="1814798"/>
            <a:ext cx="2592000" cy="1115936"/>
          </a:xfrm>
          <a:prstGeom prst="rect">
            <a:avLst/>
          </a:prstGeom>
          <a:solidFill>
            <a:srgbClr val="C0C0C0">
              <a:lumMod val="40000"/>
              <a:lumOff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4400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algn="ctr" defTabSz="99549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ct val="100000"/>
              <a:tabLst/>
              <a:defRPr/>
            </a:pPr>
            <a:r>
              <a:rPr lang="fr-FR" sz="1400" kern="0" dirty="0">
                <a:solidFill>
                  <a:srgbClr val="39322B"/>
                </a:solidFill>
                <a:latin typeface="SimonKucher"/>
              </a:rPr>
              <a:t>Combinaison d’une 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39322B"/>
                </a:solidFill>
                <a:effectLst/>
                <a:uLnTx/>
                <a:uFillTx/>
                <a:latin typeface="SimonKucher"/>
                <a:ea typeface="+mn-ea"/>
                <a:cs typeface="+mn-cs"/>
              </a:rPr>
              <a:t>régression Linéaire et d’une fonction logistique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C187E0-D0C7-8E6F-4BD9-9DC922CFF7D8}"/>
              </a:ext>
            </a:extLst>
          </p:cNvPr>
          <p:cNvSpPr/>
          <p:nvPr/>
        </p:nvSpPr>
        <p:spPr>
          <a:xfrm>
            <a:off x="223555" y="1814798"/>
            <a:ext cx="2342850" cy="1115936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44000" tIns="3600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954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monKucher"/>
                <a:ea typeface="+mn-ea"/>
                <a:cs typeface="+mn-cs"/>
              </a:rPr>
              <a:t>Régression Logistique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F7FA6B-2997-401D-2439-4F8D29765FA5}"/>
              </a:ext>
            </a:extLst>
          </p:cNvPr>
          <p:cNvSpPr/>
          <p:nvPr/>
        </p:nvSpPr>
        <p:spPr>
          <a:xfrm>
            <a:off x="2741883" y="1142458"/>
            <a:ext cx="2592000" cy="534600"/>
          </a:xfrm>
          <a:prstGeom prst="rect">
            <a:avLst/>
          </a:prstGeom>
          <a:solidFill>
            <a:srgbClr val="D91C5C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504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954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imonKucher"/>
                <a:ea typeface="+mn-ea"/>
                <a:cs typeface="+mn-cs"/>
              </a:rPr>
              <a:t>Fonctionnement</a:t>
            </a:r>
            <a:endParaRPr kumimoji="0" lang="fr-FR" sz="1400" b="0" i="0" u="none" strike="noStrike" kern="0" cap="none" spc="0" normalizeH="0" baseline="0" dirty="0">
              <a:ln>
                <a:noFill/>
              </a:ln>
              <a:solidFill>
                <a:srgbClr val="39322B"/>
              </a:solidFill>
              <a:effectLst/>
              <a:uLnTx/>
              <a:uFillTx/>
              <a:latin typeface="SimonKucher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7EB9E5-213F-2E60-E199-3639B9D4154E}"/>
              </a:ext>
            </a:extLst>
          </p:cNvPr>
          <p:cNvSpPr/>
          <p:nvPr/>
        </p:nvSpPr>
        <p:spPr>
          <a:xfrm>
            <a:off x="6745768" y="1142458"/>
            <a:ext cx="2592000" cy="534600"/>
          </a:xfrm>
          <a:prstGeom prst="rect">
            <a:avLst/>
          </a:prstGeom>
          <a:solidFill>
            <a:srgbClr val="D91C5C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504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954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imonKucher"/>
                <a:ea typeface="+mn-ea"/>
                <a:cs typeface="+mn-cs"/>
              </a:rPr>
              <a:t>Atouts</a:t>
            </a:r>
            <a:endParaRPr kumimoji="0" lang="fr-FR" sz="1400" b="0" i="0" u="none" strike="noStrike" kern="0" cap="none" spc="0" normalizeH="0" baseline="0" dirty="0">
              <a:ln>
                <a:noFill/>
              </a:ln>
              <a:solidFill>
                <a:srgbClr val="39322B"/>
              </a:solidFill>
              <a:effectLst/>
              <a:uLnTx/>
              <a:uFillTx/>
              <a:latin typeface="SimonKucher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C8CE41-6B2F-AA4D-0B50-1BEA44F46A86}"/>
              </a:ext>
            </a:extLst>
          </p:cNvPr>
          <p:cNvSpPr/>
          <p:nvPr/>
        </p:nvSpPr>
        <p:spPr>
          <a:xfrm>
            <a:off x="9485700" y="1142458"/>
            <a:ext cx="2592000" cy="534600"/>
          </a:xfrm>
          <a:prstGeom prst="rect">
            <a:avLst/>
          </a:prstGeom>
          <a:solidFill>
            <a:srgbClr val="D91C5C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504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954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imonKucher"/>
                <a:ea typeface="+mn-ea"/>
                <a:cs typeface="+mn-cs"/>
              </a:rPr>
              <a:t>Faiblesses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3FF6E0-80F4-60E4-8D62-0B299CDD71AE}"/>
              </a:ext>
            </a:extLst>
          </p:cNvPr>
          <p:cNvSpPr/>
          <p:nvPr/>
        </p:nvSpPr>
        <p:spPr>
          <a:xfrm>
            <a:off x="6734160" y="1814798"/>
            <a:ext cx="2592000" cy="1115936"/>
          </a:xfrm>
          <a:prstGeom prst="rect">
            <a:avLst/>
          </a:prstGeom>
          <a:solidFill>
            <a:srgbClr val="C0C0C0">
              <a:lumMod val="40000"/>
              <a:lumOff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4400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9388" marR="0" lvl="0" indent="-179388" defTabSz="99549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SimonKucher" pitchFamily="2" charset="0"/>
              <a:buChar char=""/>
              <a:tabLst/>
              <a:defRPr/>
            </a:pPr>
            <a:r>
              <a:rPr lang="fr-FR" sz="1400" kern="0" dirty="0">
                <a:solidFill>
                  <a:srgbClr val="39322B"/>
                </a:solidFill>
                <a:latin typeface="SimonKucher"/>
              </a:rPr>
              <a:t>Simplicité </a:t>
            </a:r>
          </a:p>
          <a:p>
            <a:pPr marL="179388" marR="0" lvl="0" indent="-179388" defTabSz="99549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SimonKucher" pitchFamily="2" charset="0"/>
              <a:buChar char=""/>
              <a:tabLst/>
              <a:defRPr/>
            </a:pPr>
            <a:r>
              <a:rPr lang="fr-FR" sz="1400" kern="0" dirty="0">
                <a:solidFill>
                  <a:srgbClr val="39322B"/>
                </a:solidFill>
                <a:latin typeface="SimonKucher"/>
              </a:rPr>
              <a:t>Performance décente</a:t>
            </a:r>
          </a:p>
          <a:p>
            <a:pPr marL="179388" marR="0" lvl="0" indent="-179388" defTabSz="99549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SimonKucher" pitchFamily="2" charset="0"/>
              <a:buChar char="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39322B"/>
                </a:solidFill>
                <a:effectLst/>
                <a:uLnTx/>
                <a:uFillTx/>
                <a:latin typeface="SimonKucher"/>
                <a:ea typeface="+mn-ea"/>
                <a:cs typeface="+mn-cs"/>
              </a:rPr>
              <a:t>Excellente Calibration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F67091-F5B2-A1AF-DADB-808B04C45B4A}"/>
              </a:ext>
            </a:extLst>
          </p:cNvPr>
          <p:cNvSpPr/>
          <p:nvPr/>
        </p:nvSpPr>
        <p:spPr>
          <a:xfrm>
            <a:off x="9485700" y="1814798"/>
            <a:ext cx="2592000" cy="1115936"/>
          </a:xfrm>
          <a:prstGeom prst="rect">
            <a:avLst/>
          </a:prstGeom>
          <a:solidFill>
            <a:srgbClr val="C0C0C0">
              <a:lumMod val="40000"/>
              <a:lumOff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4400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99549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ct val="100000"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39322B"/>
                </a:solidFill>
                <a:effectLst/>
                <a:uLnTx/>
                <a:uFillTx/>
                <a:latin typeface="SimonKucher"/>
                <a:ea typeface="+mn-ea"/>
                <a:cs typeface="+mn-cs"/>
              </a:rPr>
              <a:t>Nécessite un feature processing adéquat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B2547-72F3-79C8-BD86-43DF1105243E}"/>
              </a:ext>
            </a:extLst>
          </p:cNvPr>
          <p:cNvSpPr/>
          <p:nvPr/>
        </p:nvSpPr>
        <p:spPr>
          <a:xfrm>
            <a:off x="2741884" y="3094536"/>
            <a:ext cx="2592000" cy="1115936"/>
          </a:xfrm>
          <a:prstGeom prst="rect">
            <a:avLst/>
          </a:prstGeom>
          <a:solidFill>
            <a:srgbClr val="C0C0C0">
              <a:lumMod val="40000"/>
              <a:lumOff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4400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defTabSz="99549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ct val="100000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39322B"/>
                </a:solidFill>
                <a:effectLst/>
                <a:uLnTx/>
                <a:uFillTx/>
                <a:latin typeface="SimonKucher"/>
                <a:ea typeface="+mn-ea"/>
                <a:cs typeface="+mn-cs"/>
              </a:rPr>
              <a:t>Cherche une marge optimal dans un hyperplan. Ne donne  pas directement une probabilité.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DBB45-9654-584F-02BA-B425835EE63B}"/>
              </a:ext>
            </a:extLst>
          </p:cNvPr>
          <p:cNvSpPr/>
          <p:nvPr/>
        </p:nvSpPr>
        <p:spPr>
          <a:xfrm>
            <a:off x="6734159" y="3094536"/>
            <a:ext cx="2592000" cy="1115936"/>
          </a:xfrm>
          <a:prstGeom prst="rect">
            <a:avLst/>
          </a:prstGeom>
          <a:solidFill>
            <a:srgbClr val="C0C0C0">
              <a:lumMod val="40000"/>
              <a:lumOff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4400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9388" marR="0" lvl="0" indent="-179388" defTabSz="99549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SimonKucher" pitchFamily="2" charset="0"/>
              <a:buChar char="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39322B"/>
                </a:solidFill>
                <a:effectLst/>
                <a:uLnTx/>
                <a:uFillTx/>
                <a:latin typeface="SimonKucher"/>
                <a:ea typeface="+mn-ea"/>
                <a:cs typeface="+mn-cs"/>
              </a:rPr>
              <a:t>Performance excellente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0C1782-0B30-D18C-7A1D-B122A666DAF4}"/>
              </a:ext>
            </a:extLst>
          </p:cNvPr>
          <p:cNvSpPr/>
          <p:nvPr/>
        </p:nvSpPr>
        <p:spPr>
          <a:xfrm>
            <a:off x="9485700" y="3094536"/>
            <a:ext cx="2592000" cy="1115936"/>
          </a:xfrm>
          <a:prstGeom prst="rect">
            <a:avLst/>
          </a:prstGeom>
          <a:solidFill>
            <a:srgbClr val="C0C0C0">
              <a:lumMod val="40000"/>
              <a:lumOff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4400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99549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ct val="100000"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tabLst/>
              <a:defRPr/>
            </a:pPr>
            <a:r>
              <a:rPr lang="fr-FR" sz="1400" kern="0" dirty="0">
                <a:solidFill>
                  <a:srgbClr val="39322B"/>
                </a:solidFill>
                <a:latin typeface="SimonKucher"/>
              </a:rPr>
              <a:t>Boite noire</a:t>
            </a:r>
          </a:p>
          <a:p>
            <a:pPr marL="285750" marR="0" lvl="0" indent="-285750" defTabSz="99549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ct val="100000"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tabLst/>
              <a:defRPr/>
            </a:pPr>
            <a:r>
              <a:rPr lang="fr-FR" sz="1400" kern="0" dirty="0">
                <a:solidFill>
                  <a:srgbClr val="39322B"/>
                </a:solidFill>
                <a:latin typeface="SimonKucher"/>
              </a:rPr>
              <a:t>Complexe à déployer</a:t>
            </a:r>
          </a:p>
          <a:p>
            <a:pPr marL="285750" marR="0" lvl="0" indent="-285750" defTabSz="99549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ct val="100000"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39322B"/>
                </a:solidFill>
                <a:effectLst/>
                <a:uLnTx/>
                <a:uFillTx/>
                <a:latin typeface="SimonKucher"/>
                <a:ea typeface="+mn-ea"/>
                <a:cs typeface="+mn-cs"/>
              </a:rPr>
              <a:t>Calibration médiocre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EC1C53-A91D-10E7-99C8-EEC598767C1A}"/>
              </a:ext>
            </a:extLst>
          </p:cNvPr>
          <p:cNvSpPr/>
          <p:nvPr/>
        </p:nvSpPr>
        <p:spPr>
          <a:xfrm>
            <a:off x="2741883" y="4367570"/>
            <a:ext cx="2592000" cy="1115936"/>
          </a:xfrm>
          <a:prstGeom prst="rect">
            <a:avLst/>
          </a:prstGeom>
          <a:solidFill>
            <a:srgbClr val="C0C0C0">
              <a:lumMod val="40000"/>
              <a:lumOff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4400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defTabSz="99549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ct val="100000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39322B"/>
                </a:solidFill>
                <a:effectLst/>
                <a:uLnTx/>
                <a:uFillTx/>
                <a:latin typeface="SimonKucher"/>
                <a:ea typeface="+mn-ea"/>
                <a:cs typeface="+mn-cs"/>
              </a:rPr>
              <a:t>Un arbre de décision binaire unique sépare les données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B3B897-ACE1-B57C-7750-E4B3A0FBB440}"/>
              </a:ext>
            </a:extLst>
          </p:cNvPr>
          <p:cNvSpPr/>
          <p:nvPr/>
        </p:nvSpPr>
        <p:spPr>
          <a:xfrm>
            <a:off x="6745768" y="4374176"/>
            <a:ext cx="2592000" cy="1115936"/>
          </a:xfrm>
          <a:prstGeom prst="rect">
            <a:avLst/>
          </a:prstGeom>
          <a:solidFill>
            <a:srgbClr val="C0C0C0">
              <a:lumMod val="40000"/>
              <a:lumOff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4400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9388" marR="0" lvl="0" indent="-179388" defTabSz="99549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SimonKucher" pitchFamily="2" charset="0"/>
              <a:buChar char="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39322B"/>
                </a:solidFill>
                <a:effectLst/>
                <a:uLnTx/>
                <a:uFillTx/>
                <a:latin typeface="SimonKucher"/>
                <a:ea typeface="+mn-ea"/>
                <a:cs typeface="+mn-cs"/>
              </a:rPr>
              <a:t>Interprétabilité</a:t>
            </a:r>
          </a:p>
          <a:p>
            <a:pPr marL="179388" marR="0" lvl="0" indent="-179388" defTabSz="99549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SimonKucher" pitchFamily="2" charset="0"/>
              <a:buChar char="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39322B"/>
                </a:solidFill>
                <a:effectLst/>
                <a:uLnTx/>
                <a:uFillTx/>
                <a:latin typeface="SimonKucher"/>
                <a:ea typeface="+mn-ea"/>
                <a:cs typeface="+mn-cs"/>
              </a:rPr>
              <a:t>Simplicité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E33E6A-44DB-7813-0130-002F02DB5864}"/>
              </a:ext>
            </a:extLst>
          </p:cNvPr>
          <p:cNvSpPr/>
          <p:nvPr/>
        </p:nvSpPr>
        <p:spPr>
          <a:xfrm>
            <a:off x="2741883" y="5618239"/>
            <a:ext cx="2592000" cy="1115936"/>
          </a:xfrm>
          <a:prstGeom prst="rect">
            <a:avLst/>
          </a:prstGeom>
          <a:solidFill>
            <a:srgbClr val="C0C0C0">
              <a:lumMod val="40000"/>
              <a:lumOff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4400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defTabSz="99549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ct val="100000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39322B"/>
                </a:solidFill>
                <a:effectLst/>
                <a:uLnTx/>
                <a:uFillTx/>
                <a:latin typeface="SimonKucher"/>
                <a:ea typeface="+mn-ea"/>
                <a:cs typeface="+mn-cs"/>
              </a:rPr>
              <a:t>De multiples arbres de décisions sont construits d’une manière très sophistiquée et votent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20D268-171D-BA5B-0371-6A230F4F270B}"/>
              </a:ext>
            </a:extLst>
          </p:cNvPr>
          <p:cNvSpPr/>
          <p:nvPr/>
        </p:nvSpPr>
        <p:spPr>
          <a:xfrm>
            <a:off x="6734159" y="5618239"/>
            <a:ext cx="2592000" cy="1115936"/>
          </a:xfrm>
          <a:prstGeom prst="rect">
            <a:avLst/>
          </a:prstGeom>
          <a:solidFill>
            <a:srgbClr val="C0C0C0">
              <a:lumMod val="40000"/>
              <a:lumOff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4400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9388" marR="0" lvl="0" indent="-179388" defTabSz="99549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SimonKucher" pitchFamily="2" charset="0"/>
              <a:buChar char="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39322B"/>
                </a:solidFill>
                <a:effectLst/>
                <a:uLnTx/>
                <a:uFillTx/>
                <a:latin typeface="SimonKucher"/>
                <a:ea typeface="+mn-ea"/>
                <a:cs typeface="+mn-cs"/>
              </a:rPr>
              <a:t>Performance excellente</a:t>
            </a:r>
          </a:p>
          <a:p>
            <a:pPr marL="179388" marR="0" lvl="0" indent="-179388" defTabSz="99549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SimonKucher" pitchFamily="2" charset="0"/>
              <a:buChar char=""/>
              <a:tabLst/>
              <a:defRPr/>
            </a:pPr>
            <a:r>
              <a:rPr lang="fr-FR" sz="1400" kern="0" dirty="0">
                <a:solidFill>
                  <a:srgbClr val="39322B"/>
                </a:solidFill>
                <a:latin typeface="SimonKucher"/>
              </a:rPr>
              <a:t>Peu de feature processing nécessaire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39322B"/>
              </a:solidFill>
              <a:effectLst/>
              <a:uLnTx/>
              <a:uFillTx/>
              <a:latin typeface="SimonKucher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72EE3-7ED9-6941-9740-EC05BE991E91}"/>
              </a:ext>
            </a:extLst>
          </p:cNvPr>
          <p:cNvSpPr/>
          <p:nvPr/>
        </p:nvSpPr>
        <p:spPr>
          <a:xfrm>
            <a:off x="9485698" y="5618239"/>
            <a:ext cx="2592000" cy="1115936"/>
          </a:xfrm>
          <a:prstGeom prst="rect">
            <a:avLst/>
          </a:prstGeom>
          <a:solidFill>
            <a:srgbClr val="C0C0C0">
              <a:lumMod val="40000"/>
              <a:lumOff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4400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99549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ct val="100000"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tabLst/>
              <a:defRPr/>
            </a:pPr>
            <a:r>
              <a:rPr lang="fr-FR" sz="1400" kern="0" dirty="0">
                <a:solidFill>
                  <a:srgbClr val="39322B"/>
                </a:solidFill>
                <a:latin typeface="SimonKucher"/>
              </a:rPr>
              <a:t>Boite noire</a:t>
            </a:r>
          </a:p>
          <a:p>
            <a:pPr marL="285750" marR="0" lvl="0" indent="-285750" defTabSz="99549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ct val="100000"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tabLst/>
              <a:defRPr/>
            </a:pPr>
            <a:r>
              <a:rPr lang="fr-FR" sz="1400" kern="0" dirty="0">
                <a:solidFill>
                  <a:srgbClr val="39322B"/>
                </a:solidFill>
                <a:latin typeface="SimonKucher"/>
              </a:rPr>
              <a:t>Complexe à déployer</a:t>
            </a:r>
          </a:p>
          <a:p>
            <a:pPr marL="285750" marR="0" lvl="0" indent="-285750" defTabSz="99549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ct val="100000"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39322B"/>
                </a:solidFill>
                <a:effectLst/>
                <a:uLnTx/>
                <a:uFillTx/>
                <a:latin typeface="SimonKucher"/>
                <a:ea typeface="+mn-ea"/>
                <a:cs typeface="+mn-cs"/>
              </a:rPr>
              <a:t>Calibration médiocre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F71DABF-240F-F45F-5589-CC606A862E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147" y="1950559"/>
            <a:ext cx="2210308" cy="111593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618C24F-05EB-305F-08A8-BA19D41B2EF2}"/>
              </a:ext>
            </a:extLst>
          </p:cNvPr>
          <p:cNvSpPr/>
          <p:nvPr/>
        </p:nvSpPr>
        <p:spPr>
          <a:xfrm>
            <a:off x="223553" y="3101388"/>
            <a:ext cx="2342848" cy="1115936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44000" tIns="3600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954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monKucher"/>
                <a:ea typeface="+mn-ea"/>
                <a:cs typeface="+mn-cs"/>
              </a:rPr>
              <a:t>SVC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CA2386-2CC2-23E5-05DD-07E9739B9ACA}"/>
              </a:ext>
            </a:extLst>
          </p:cNvPr>
          <p:cNvSpPr/>
          <p:nvPr/>
        </p:nvSpPr>
        <p:spPr>
          <a:xfrm>
            <a:off x="223552" y="4367570"/>
            <a:ext cx="2342850" cy="1115936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44000" tIns="3600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954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monKucher"/>
                <a:ea typeface="+mn-ea"/>
                <a:cs typeface="+mn-cs"/>
              </a:rPr>
              <a:t>Arbre de décision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9C03D8-167A-1ABA-5952-10109C54DB4E}"/>
              </a:ext>
            </a:extLst>
          </p:cNvPr>
          <p:cNvSpPr/>
          <p:nvPr/>
        </p:nvSpPr>
        <p:spPr>
          <a:xfrm>
            <a:off x="211945" y="5618239"/>
            <a:ext cx="2342850" cy="1115936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44000" tIns="3600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954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monKucher"/>
                <a:ea typeface="+mn-ea"/>
                <a:cs typeface="+mn-cs"/>
              </a:rPr>
              <a:t>XGBoost</a:t>
            </a:r>
          </a:p>
        </p:txBody>
      </p:sp>
      <p:pic>
        <p:nvPicPr>
          <p:cNvPr id="4102" name="Picture 6" descr="Support Vector Machine(SVM): A Complete guide for beginners">
            <a:extLst>
              <a:ext uri="{FF2B5EF4-FFF2-40B4-BE49-F238E27FC236}">
                <a16:creationId xmlns:a16="http://schemas.microsoft.com/office/drawing/2014/main" id="{EF7E9324-06A4-3609-5BA5-B68DA15BE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07" y="3146131"/>
            <a:ext cx="1284188" cy="104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Understanding XGBoost Algorithm In Detail">
            <a:extLst>
              <a:ext uri="{FF2B5EF4-FFF2-40B4-BE49-F238E27FC236}">
                <a16:creationId xmlns:a16="http://schemas.microsoft.com/office/drawing/2014/main" id="{4D990FCC-A413-37C6-DFAD-9803D2EDF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" t="22951" r="4141" b="22500"/>
          <a:stretch/>
        </p:blipFill>
        <p:spPr bwMode="auto">
          <a:xfrm>
            <a:off x="302294" y="5943600"/>
            <a:ext cx="2176015" cy="67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Understanding XGBoost Algorithm In Detail">
            <a:extLst>
              <a:ext uri="{FF2B5EF4-FFF2-40B4-BE49-F238E27FC236}">
                <a16:creationId xmlns:a16="http://schemas.microsoft.com/office/drawing/2014/main" id="{5C9DB7EA-9C41-50A0-3719-B00D1AF3C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7" r="65625" b="19853"/>
          <a:stretch/>
        </p:blipFill>
        <p:spPr bwMode="auto">
          <a:xfrm>
            <a:off x="949825" y="4638675"/>
            <a:ext cx="880952" cy="81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75636C9-CFF2-6D0A-6ACA-F2848CB87148}"/>
              </a:ext>
            </a:extLst>
          </p:cNvPr>
          <p:cNvSpPr/>
          <p:nvPr/>
        </p:nvSpPr>
        <p:spPr>
          <a:xfrm>
            <a:off x="9485698" y="4374176"/>
            <a:ext cx="2592000" cy="1115936"/>
          </a:xfrm>
          <a:prstGeom prst="rect">
            <a:avLst/>
          </a:prstGeom>
          <a:solidFill>
            <a:srgbClr val="C0C0C0">
              <a:lumMod val="40000"/>
              <a:lumOff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4400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99549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ct val="100000"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tabLst/>
              <a:defRPr/>
            </a:pPr>
            <a:r>
              <a:rPr lang="fr-FR" sz="1400" kern="0" dirty="0">
                <a:solidFill>
                  <a:srgbClr val="39322B"/>
                </a:solidFill>
                <a:latin typeface="SimonKucher"/>
              </a:rPr>
              <a:t>Faible performance</a:t>
            </a:r>
          </a:p>
          <a:p>
            <a:pPr marL="285750" marR="0" lvl="0" indent="-285750" defTabSz="99549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ct val="100000"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39322B"/>
                </a:solidFill>
                <a:effectLst/>
                <a:uLnTx/>
                <a:uFillTx/>
                <a:latin typeface="SimonKucher"/>
                <a:ea typeface="+mn-ea"/>
                <a:cs typeface="+mn-cs"/>
              </a:rPr>
              <a:t>Calibration très médiocre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09938C-7070-5399-9644-DBD747867C4D}"/>
              </a:ext>
            </a:extLst>
          </p:cNvPr>
          <p:cNvSpPr/>
          <p:nvPr/>
        </p:nvSpPr>
        <p:spPr>
          <a:xfrm>
            <a:off x="5523734" y="1142458"/>
            <a:ext cx="1074102" cy="534600"/>
          </a:xfrm>
          <a:prstGeom prst="rect">
            <a:avLst/>
          </a:prstGeom>
          <a:solidFill>
            <a:srgbClr val="D91C5C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08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954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imonKucher"/>
                <a:ea typeface="+mn-ea"/>
                <a:cs typeface="+mn-cs"/>
              </a:rPr>
              <a:t>F Score</a:t>
            </a:r>
            <a:endParaRPr kumimoji="0" lang="fr-FR" sz="1400" b="0" i="0" u="none" strike="noStrike" kern="0" cap="none" spc="0" normalizeH="0" baseline="0" dirty="0">
              <a:ln>
                <a:noFill/>
              </a:ln>
              <a:solidFill>
                <a:srgbClr val="39322B"/>
              </a:solidFill>
              <a:effectLst/>
              <a:uLnTx/>
              <a:uFillTx/>
              <a:latin typeface="SimonKucher"/>
              <a:ea typeface="+mn-ea"/>
              <a:cs typeface="+mn-cs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B563B9-A270-7661-5FFA-175D2DA76353}"/>
              </a:ext>
            </a:extLst>
          </p:cNvPr>
          <p:cNvSpPr/>
          <p:nvPr/>
        </p:nvSpPr>
        <p:spPr>
          <a:xfrm>
            <a:off x="180975" y="1721800"/>
            <a:ext cx="11953873" cy="1289597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8FF77E-92A6-D5D5-34ED-A271FD86E2C6}"/>
              </a:ext>
            </a:extLst>
          </p:cNvPr>
          <p:cNvSpPr/>
          <p:nvPr/>
        </p:nvSpPr>
        <p:spPr>
          <a:xfrm>
            <a:off x="5523733" y="1802828"/>
            <a:ext cx="1106149" cy="1115936"/>
          </a:xfrm>
          <a:prstGeom prst="rect">
            <a:avLst/>
          </a:prstGeom>
          <a:solidFill>
            <a:srgbClr val="C0C0C0">
              <a:lumMod val="40000"/>
              <a:lumOff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44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ctr" defTabSz="99549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ct val="100000"/>
              <a:tabLst/>
              <a:defRPr/>
            </a:pPr>
            <a:r>
              <a:rPr lang="fr-FR" sz="1400" b="1" kern="0" dirty="0">
                <a:solidFill>
                  <a:schemeClr val="accent6"/>
                </a:solidFill>
                <a:latin typeface="SimonKucher"/>
              </a:rPr>
              <a:t>0,58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imonKucher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D353F3-07A5-BCE1-A631-A7445EBED4F9}"/>
              </a:ext>
            </a:extLst>
          </p:cNvPr>
          <p:cNvSpPr/>
          <p:nvPr/>
        </p:nvSpPr>
        <p:spPr>
          <a:xfrm>
            <a:off x="5523733" y="3092425"/>
            <a:ext cx="1106149" cy="1115936"/>
          </a:xfrm>
          <a:prstGeom prst="rect">
            <a:avLst/>
          </a:prstGeom>
          <a:solidFill>
            <a:srgbClr val="C0C0C0">
              <a:lumMod val="40000"/>
              <a:lumOff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44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ctr" defTabSz="99549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ct val="100000"/>
              <a:tabLst/>
              <a:defRPr/>
            </a:pPr>
            <a:r>
              <a:rPr lang="fr-FR" sz="1400" b="1" kern="0" dirty="0">
                <a:solidFill>
                  <a:srgbClr val="00B050"/>
                </a:solidFill>
                <a:latin typeface="SimonKucher"/>
              </a:rPr>
              <a:t>0,59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SimonKucher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FCFF36-052A-D0F0-4B85-0B83086D8299}"/>
              </a:ext>
            </a:extLst>
          </p:cNvPr>
          <p:cNvSpPr/>
          <p:nvPr/>
        </p:nvSpPr>
        <p:spPr>
          <a:xfrm>
            <a:off x="5507710" y="4389201"/>
            <a:ext cx="1106149" cy="1115936"/>
          </a:xfrm>
          <a:prstGeom prst="rect">
            <a:avLst/>
          </a:prstGeom>
          <a:solidFill>
            <a:srgbClr val="C0C0C0">
              <a:lumMod val="40000"/>
              <a:lumOff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44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ctr" defTabSz="99549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ct val="100000"/>
              <a:tabLst/>
              <a:defRPr/>
            </a:pPr>
            <a:r>
              <a:rPr lang="fr-FR" sz="1400" b="1" kern="0" dirty="0">
                <a:solidFill>
                  <a:srgbClr val="C80041"/>
                </a:solidFill>
                <a:latin typeface="SimonKucher"/>
              </a:rPr>
              <a:t>0,54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C80041"/>
              </a:solidFill>
              <a:effectLst/>
              <a:uLnTx/>
              <a:uFillTx/>
              <a:latin typeface="SimonKucher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2DE5B22-1533-A12F-C6B7-9EE8AB6E0A7D}"/>
              </a:ext>
            </a:extLst>
          </p:cNvPr>
          <p:cNvSpPr/>
          <p:nvPr/>
        </p:nvSpPr>
        <p:spPr>
          <a:xfrm>
            <a:off x="5481812" y="5618239"/>
            <a:ext cx="1106149" cy="1115936"/>
          </a:xfrm>
          <a:prstGeom prst="rect">
            <a:avLst/>
          </a:prstGeom>
          <a:solidFill>
            <a:srgbClr val="C0C0C0">
              <a:lumMod val="40000"/>
              <a:lumOff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44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ctr" defTabSz="99549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ct val="100000"/>
              <a:tabLst/>
              <a:defRPr/>
            </a:pPr>
            <a:r>
              <a:rPr lang="fr-FR" sz="1400" b="1" kern="0" dirty="0">
                <a:solidFill>
                  <a:srgbClr val="00B050"/>
                </a:solidFill>
                <a:latin typeface="SimonKucher"/>
              </a:rPr>
              <a:t>0,59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SimonKuche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48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E2BBFC57-DF50-F34B-3C86-7DEAD70A3E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813022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36" imgH="340" progId="TCLayout.ActiveDocument.1">
                  <p:embed/>
                </p:oleObj>
              </mc:Choice>
              <mc:Fallback>
                <p:oleObj name="think-cell Slide" r:id="rId5" imgW="336" imgH="3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BBFC57-DF50-F34B-3C86-7DEAD70A3E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7" name="Rectangle 2076">
            <a:extLst>
              <a:ext uri="{FF2B5EF4-FFF2-40B4-BE49-F238E27FC236}">
                <a16:creationId xmlns:a16="http://schemas.microsoft.com/office/drawing/2014/main" id="{E7E04EE5-8D4A-EDC1-46E7-1274E103BF0B}"/>
              </a:ext>
            </a:extLst>
          </p:cNvPr>
          <p:cNvSpPr/>
          <p:nvPr/>
        </p:nvSpPr>
        <p:spPr>
          <a:xfrm>
            <a:off x="6734175" y="4781550"/>
            <a:ext cx="5457825" cy="1924050"/>
          </a:xfrm>
          <a:prstGeom prst="rect">
            <a:avLst/>
          </a:prstGeom>
          <a:solidFill>
            <a:srgbClr val="0254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fr-FR" b="1" i="0" dirty="0">
                <a:solidFill>
                  <a:schemeClr val="bg1"/>
                </a:solidFill>
                <a:effectLst/>
                <a:latin typeface="inherit"/>
              </a:rPr>
              <a:t>Hypothèse : </a:t>
            </a:r>
            <a:r>
              <a:rPr lang="fr-FR" b="0" i="0" dirty="0">
                <a:solidFill>
                  <a:schemeClr val="bg1"/>
                </a:solidFill>
                <a:effectLst/>
                <a:latin typeface="inherit"/>
              </a:rPr>
              <a:t>Si on considère que la probabilité « a priori » d’un client de churn n’est pas de 20% mais de 50%, alors on peut sur échantillonner le jeu d’entrainement ce qui modifie la calibration du modèle (courbe orange au lieu de bleu foncée)</a:t>
            </a:r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4CC76C5B-FEEB-916B-05BE-54D87D03AF26}"/>
              </a:ext>
            </a:extLst>
          </p:cNvPr>
          <p:cNvSpPr/>
          <p:nvPr/>
        </p:nvSpPr>
        <p:spPr>
          <a:xfrm>
            <a:off x="433387" y="1254674"/>
            <a:ext cx="6110288" cy="5450926"/>
          </a:xfrm>
          <a:prstGeom prst="rect">
            <a:avLst/>
          </a:prstGeom>
          <a:solidFill>
            <a:srgbClr val="F9FBF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Probabilités estimés par différents modèles sur de nouvelles données après entrainement sur 80% des données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32B6D-65C7-20F0-E56D-7EDAB3340F13}"/>
              </a:ext>
            </a:extLst>
          </p:cNvPr>
          <p:cNvSpPr/>
          <p:nvPr/>
        </p:nvSpPr>
        <p:spPr>
          <a:xfrm>
            <a:off x="433387" y="1"/>
            <a:ext cx="432000" cy="343995"/>
          </a:xfrm>
          <a:prstGeom prst="rect">
            <a:avLst/>
          </a:prstGeom>
          <a:solidFill>
            <a:srgbClr val="D91C5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12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6BE0DAF2-D61E-A458-53FA-8ECCC9CF47EA}"/>
              </a:ext>
            </a:extLst>
          </p:cNvPr>
          <p:cNvSpPr txBox="1">
            <a:spLocks/>
          </p:cNvSpPr>
          <p:nvPr/>
        </p:nvSpPr>
        <p:spPr>
          <a:xfrm>
            <a:off x="433387" y="769272"/>
            <a:ext cx="10920411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20541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 b="1" dirty="0">
                <a:latin typeface="SimonKucher"/>
              </a:rPr>
              <a:t>La régression logistique est mieux calibrée que les autres modèles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imonKucher"/>
              <a:ea typeface="+mj-ea"/>
              <a:cs typeface="+mj-cs"/>
            </a:endParaRPr>
          </a:p>
        </p:txBody>
      </p:sp>
      <p:graphicFrame>
        <p:nvGraphicFramePr>
          <p:cNvPr id="2061" name="Chart 2060">
            <a:extLst>
              <a:ext uri="{FF2B5EF4-FFF2-40B4-BE49-F238E27FC236}">
                <a16:creationId xmlns:a16="http://schemas.microsoft.com/office/drawing/2014/main" id="{5B9C917B-AD7B-D57A-8546-6AE1A5EEE4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4407276"/>
              </p:ext>
            </p:extLst>
          </p:nvPr>
        </p:nvGraphicFramePr>
        <p:xfrm>
          <a:off x="489148" y="1807085"/>
          <a:ext cx="5883077" cy="4736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69" name="SBr text">
            <a:extLst>
              <a:ext uri="{FF2B5EF4-FFF2-40B4-BE49-F238E27FC236}">
                <a16:creationId xmlns:a16="http://schemas.microsoft.com/office/drawing/2014/main" id="{6E307319-C8B5-8D84-00E6-25363DC6361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467600" y="1653195"/>
            <a:ext cx="2689225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r-FR" sz="1400" b="1" dirty="0">
                <a:solidFill>
                  <a:schemeClr val="lt1"/>
                </a:solidFill>
              </a:rPr>
              <a:t>La régression logistique </a:t>
            </a:r>
          </a:p>
        </p:txBody>
      </p:sp>
      <p:sp>
        <p:nvSpPr>
          <p:cNvPr id="2074" name="TextBox 2073">
            <a:extLst>
              <a:ext uri="{FF2B5EF4-FFF2-40B4-BE49-F238E27FC236}">
                <a16:creationId xmlns:a16="http://schemas.microsoft.com/office/drawing/2014/main" id="{2B4F8054-B18B-D407-7CCC-301307092946}"/>
              </a:ext>
            </a:extLst>
          </p:cNvPr>
          <p:cNvSpPr txBox="1"/>
          <p:nvPr/>
        </p:nvSpPr>
        <p:spPr>
          <a:xfrm>
            <a:off x="6734175" y="1234487"/>
            <a:ext cx="54578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444444"/>
                </a:solidFill>
                <a:effectLst/>
                <a:latin typeface="inherit"/>
              </a:rPr>
              <a:t> Le F score ne suffit pas à qualifier la justesse d’un modèle de prédiction si l’on s’intéresse au probabilité estimé par le modèle plutôt qu’à la classification résiliation / client fidèle stricte</a:t>
            </a:r>
          </a:p>
          <a:p>
            <a:pPr algn="l" fontAlgn="base"/>
            <a:endParaRPr lang="fr-FR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444444"/>
                </a:solidFill>
                <a:effectLst/>
                <a:latin typeface="inherit"/>
              </a:rPr>
              <a:t> Les modèles qui n’optimisent pas la logloss ont souvent des problèmes de calibrations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fr-FR" dirty="0">
              <a:solidFill>
                <a:srgbClr val="444444"/>
              </a:solidFill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444444"/>
                </a:solidFill>
                <a:effectLst/>
                <a:latin typeface="inherit"/>
              </a:rPr>
              <a:t> La calibration du modèle est directement lié à l’équilibrage du jeu de données d’entrainement.</a:t>
            </a:r>
          </a:p>
        </p:txBody>
      </p:sp>
    </p:spTree>
    <p:extLst>
      <p:ext uri="{BB962C8B-B14F-4D97-AF65-F5344CB8AC3E}">
        <p14:creationId xmlns:p14="http://schemas.microsoft.com/office/powerpoint/2010/main" val="9940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E2BBFC57-DF50-F34B-3C86-7DEAD70A3E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694831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40" progId="TCLayout.ActiveDocument.1">
                  <p:embed/>
                </p:oleObj>
              </mc:Choice>
              <mc:Fallback>
                <p:oleObj name="think-cell Slide" r:id="rId4" imgW="336" imgH="3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BBFC57-DF50-F34B-3C86-7DEAD70A3E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GettyImages_Pinkypills_527372881_ppt.jpg" descr="Businessman looking at shining chart on the wall">
            <a:extLst>
              <a:ext uri="{FF2B5EF4-FFF2-40B4-BE49-F238E27FC236}">
                <a16:creationId xmlns:a16="http://schemas.microsoft.com/office/drawing/2014/main" id="{14A94B4F-DD9F-8372-4840-B11A534814C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88"/>
          <a:stretch/>
        </p:blipFill>
        <p:spPr>
          <a:xfrm>
            <a:off x="975360" y="766089"/>
            <a:ext cx="11203940" cy="60919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432B6D-65C7-20F0-E56D-7EDAB3340F13}"/>
              </a:ext>
            </a:extLst>
          </p:cNvPr>
          <p:cNvSpPr/>
          <p:nvPr/>
        </p:nvSpPr>
        <p:spPr>
          <a:xfrm>
            <a:off x="433387" y="1"/>
            <a:ext cx="432000" cy="343995"/>
          </a:xfrm>
          <a:prstGeom prst="rect">
            <a:avLst/>
          </a:prstGeom>
          <a:solidFill>
            <a:srgbClr val="D91C5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13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6BE0DAF2-D61E-A458-53FA-8ECCC9CF47EA}"/>
              </a:ext>
            </a:extLst>
          </p:cNvPr>
          <p:cNvSpPr txBox="1">
            <a:spLocks/>
          </p:cNvSpPr>
          <p:nvPr/>
        </p:nvSpPr>
        <p:spPr>
          <a:xfrm>
            <a:off x="433388" y="401154"/>
            <a:ext cx="10920411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20541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2054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D91C5C"/>
                </a:solidFill>
                <a:effectLst/>
                <a:uLnTx/>
                <a:uFillTx/>
                <a:latin typeface="SimonKucher"/>
                <a:ea typeface="+mj-ea"/>
                <a:cs typeface="+mj-cs"/>
              </a:rPr>
              <a:t>Agenda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39322B"/>
              </a:solidFill>
              <a:effectLst/>
              <a:uLnTx/>
              <a:uFillTx/>
              <a:latin typeface="SimonKucher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8908D-AF62-7272-B48C-6FC772A7CBE4}"/>
              </a:ext>
            </a:extLst>
          </p:cNvPr>
          <p:cNvSpPr/>
          <p:nvPr/>
        </p:nvSpPr>
        <p:spPr>
          <a:xfrm>
            <a:off x="977392" y="766089"/>
            <a:ext cx="5569712" cy="6091912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954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39322B"/>
              </a:solidFill>
              <a:effectLst/>
              <a:uLnTx/>
              <a:uFillTx/>
              <a:latin typeface="SimonKucher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189D50-2449-54EC-6E37-75B5B1BDAEB3}"/>
              </a:ext>
            </a:extLst>
          </p:cNvPr>
          <p:cNvSpPr/>
          <p:nvPr/>
        </p:nvSpPr>
        <p:spPr>
          <a:xfrm>
            <a:off x="975360" y="3767666"/>
            <a:ext cx="5571744" cy="509858"/>
          </a:xfrm>
          <a:prstGeom prst="rect">
            <a:avLst/>
          </a:prstGeom>
          <a:solidFill>
            <a:srgbClr val="D91C5C">
              <a:alpha val="8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954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39322B"/>
              </a:solidFill>
              <a:effectLst/>
              <a:uLnTx/>
              <a:uFillTx/>
              <a:latin typeface="SimonKucher"/>
              <a:ea typeface="+mn-ea"/>
              <a:cs typeface="+mn-cs"/>
            </a:endParaRPr>
          </a:p>
        </p:txBody>
      </p:sp>
      <p:sp>
        <p:nvSpPr>
          <p:cNvPr id="11" name="ag_text">
            <a:extLst>
              <a:ext uri="{FF2B5EF4-FFF2-40B4-BE49-F238E27FC236}">
                <a16:creationId xmlns:a16="http://schemas.microsoft.com/office/drawing/2014/main" id="{868619E8-5E2E-3ED2-9AEA-8D8413D980FF}"/>
              </a:ext>
            </a:extLst>
          </p:cNvPr>
          <p:cNvSpPr txBox="1"/>
          <p:nvPr/>
        </p:nvSpPr>
        <p:spPr>
          <a:xfrm>
            <a:off x="1195968" y="1274687"/>
            <a:ext cx="8038800" cy="29238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358775" indent="-358775" defTabSz="995491">
              <a:spcBef>
                <a:spcPts val="3000"/>
              </a:spcBef>
              <a:buFont typeface="Wingdings" panose="05000000000000000000" pitchFamily="2" charset="2"/>
              <a:buAutoNum type="arabicPeriod"/>
              <a:defRPr/>
            </a:pPr>
            <a:r>
              <a:rPr lang="fr-FR" dirty="0">
                <a:latin typeface="SimonKucher"/>
              </a:rPr>
              <a:t>Résumé</a:t>
            </a:r>
          </a:p>
          <a:p>
            <a:pPr marL="358775" indent="-358775" defTabSz="995491">
              <a:spcBef>
                <a:spcPts val="3000"/>
              </a:spcBef>
              <a:buFont typeface="Wingdings" panose="05000000000000000000" pitchFamily="2" charset="2"/>
              <a:buAutoNum type="arabicPeriod"/>
              <a:defRPr/>
            </a:pPr>
            <a:r>
              <a:rPr lang="fr-FR" dirty="0">
                <a:latin typeface="SimonKucher"/>
              </a:rPr>
              <a:t>Identification des facteurs de résiliations</a:t>
            </a:r>
          </a:p>
          <a:p>
            <a:pPr marL="358775" indent="-358775" defTabSz="995491">
              <a:spcBef>
                <a:spcPts val="3000"/>
              </a:spcBef>
              <a:buFont typeface="Wingdings" panose="05000000000000000000" pitchFamily="2" charset="2"/>
              <a:buAutoNum type="arabicPeriod"/>
              <a:defRPr/>
            </a:pPr>
            <a:r>
              <a:rPr lang="fr-FR" dirty="0">
                <a:latin typeface="SimonKucher"/>
              </a:rPr>
              <a:t>Construction des variables explicatives</a:t>
            </a:r>
          </a:p>
          <a:p>
            <a:pPr marL="358775" indent="-358775" defTabSz="995491">
              <a:spcBef>
                <a:spcPts val="3000"/>
              </a:spcBef>
              <a:buFont typeface="Wingdings" panose="05000000000000000000" pitchFamily="2" charset="2"/>
              <a:buAutoNum type="arabicPeriod"/>
              <a:defRPr/>
            </a:pPr>
            <a:r>
              <a:rPr lang="fr-FR" dirty="0">
                <a:latin typeface="SimonKucher"/>
              </a:rPr>
              <a:t>Sélection et optimisation du modèle</a:t>
            </a:r>
          </a:p>
          <a:p>
            <a:pPr marL="358775" indent="-358775" defTabSz="995491">
              <a:spcBef>
                <a:spcPts val="3000"/>
              </a:spcBef>
              <a:buFont typeface="Wingdings" panose="05000000000000000000" pitchFamily="2" charset="2"/>
              <a:buAutoNum type="arabicPeriod"/>
              <a:defRPr/>
            </a:pPr>
            <a:r>
              <a:rPr lang="fr-FR" b="1" dirty="0">
                <a:solidFill>
                  <a:schemeClr val="bg1"/>
                </a:solidFill>
                <a:latin typeface="SimonKucher"/>
              </a:rPr>
              <a:t>Interprétation du modèle</a:t>
            </a:r>
          </a:p>
        </p:txBody>
      </p:sp>
    </p:spTree>
    <p:extLst>
      <p:ext uri="{BB962C8B-B14F-4D97-AF65-F5344CB8AC3E}">
        <p14:creationId xmlns:p14="http://schemas.microsoft.com/office/powerpoint/2010/main" val="3749114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E2BBFC57-DF50-F34B-3C86-7DEAD70A3E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8228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40" progId="TCLayout.ActiveDocument.1">
                  <p:embed/>
                </p:oleObj>
              </mc:Choice>
              <mc:Fallback>
                <p:oleObj name="think-cell Slide" r:id="rId4" imgW="336" imgH="3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BBFC57-DF50-F34B-3C86-7DEAD70A3E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F8FB777-87FC-AFE6-04AA-4D9BD1CABC60}"/>
              </a:ext>
            </a:extLst>
          </p:cNvPr>
          <p:cNvSpPr/>
          <p:nvPr/>
        </p:nvSpPr>
        <p:spPr>
          <a:xfrm>
            <a:off x="407987" y="2018130"/>
            <a:ext cx="6856413" cy="4495874"/>
          </a:xfrm>
          <a:prstGeom prst="rect">
            <a:avLst/>
          </a:prstGeom>
          <a:pattFill prst="pct2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32B6D-65C7-20F0-E56D-7EDAB3340F13}"/>
              </a:ext>
            </a:extLst>
          </p:cNvPr>
          <p:cNvSpPr/>
          <p:nvPr/>
        </p:nvSpPr>
        <p:spPr>
          <a:xfrm>
            <a:off x="433387" y="1"/>
            <a:ext cx="432000" cy="343995"/>
          </a:xfrm>
          <a:prstGeom prst="rect">
            <a:avLst/>
          </a:prstGeom>
          <a:solidFill>
            <a:srgbClr val="D91C5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14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6BE0DAF2-D61E-A458-53FA-8ECCC9CF47EA}"/>
              </a:ext>
            </a:extLst>
          </p:cNvPr>
          <p:cNvSpPr txBox="1">
            <a:spLocks/>
          </p:cNvSpPr>
          <p:nvPr/>
        </p:nvSpPr>
        <p:spPr>
          <a:xfrm>
            <a:off x="433387" y="409580"/>
            <a:ext cx="10920411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20541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 b="1" dirty="0">
                <a:latin typeface="SimonKucher"/>
              </a:rPr>
              <a:t>Les coefficients du modèle indiquent l’importance des variables et le sens de leur action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imonKucher"/>
              <a:ea typeface="+mj-ea"/>
              <a:cs typeface="+mj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FBDC463-4DC4-AC34-D842-09B0851A89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616324"/>
              </p:ext>
            </p:extLst>
          </p:nvPr>
        </p:nvGraphicFramePr>
        <p:xfrm>
          <a:off x="127000" y="2081361"/>
          <a:ext cx="7200900" cy="303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26BAC8-E5F5-F3E9-B58B-0F6A83E4B617}"/>
                  </a:ext>
                </a:extLst>
              </p:cNvPr>
              <p:cNvSpPr txBox="1"/>
              <p:nvPr/>
            </p:nvSpPr>
            <p:spPr>
              <a:xfrm>
                <a:off x="411956" y="1181254"/>
                <a:ext cx="6852444" cy="680755"/>
              </a:xfrm>
              <a:prstGeom prst="rect">
                <a:avLst/>
              </a:prstGeom>
              <a:solidFill>
                <a:srgbClr val="F9FBFD"/>
              </a:solidFill>
              <a:ln>
                <a:solidFill>
                  <a:schemeClr val="tx1"/>
                </a:solidFill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fr-FR" dirty="0"/>
                  <a:t>P(résiliation | Age, géographie….)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𝑖𝑛𝑡𝑒𝑟𝑐𝑒𝑝𝑡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 ∗ 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 …+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 ∗ 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fr-FR" dirty="0"/>
              </a:p>
              <a:p>
                <a:r>
                  <a:rPr lang="fr-FR" sz="1400" dirty="0"/>
                  <a:t>Où </a:t>
                </a:r>
                <a14:m>
                  <m:oMath xmlns:m="http://schemas.openxmlformats.org/officeDocument/2006/math">
                    <m:r>
                      <a:rPr lang="fr-FR" sz="14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1400" dirty="0"/>
                  <a:t> correspond à la valeur de la variable i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400" dirty="0"/>
                  <a:t> à son coefficient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26BAC8-E5F5-F3E9-B58B-0F6A83E4B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56" y="1181254"/>
                <a:ext cx="6852444" cy="680755"/>
              </a:xfrm>
              <a:prstGeom prst="rect">
                <a:avLst/>
              </a:prstGeom>
              <a:blipFill>
                <a:blip r:embed="rId7"/>
                <a:stretch>
                  <a:fillRect l="-1510" b="-97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9762D76-6883-A220-9359-F4EA778A980C}"/>
              </a:ext>
            </a:extLst>
          </p:cNvPr>
          <p:cNvSpPr/>
          <p:nvPr/>
        </p:nvSpPr>
        <p:spPr>
          <a:xfrm>
            <a:off x="1204713" y="5194720"/>
            <a:ext cx="540000" cy="360000"/>
          </a:xfrm>
          <a:prstGeom prst="rect">
            <a:avLst/>
          </a:prstGeom>
          <a:solidFill>
            <a:srgbClr val="F9FBFD"/>
          </a:solidFill>
          <a:ln w="38100">
            <a:solidFill>
              <a:srgbClr val="C800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0,95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EFA25B-3C3D-C34D-2A60-4199616F9C36}"/>
              </a:ext>
            </a:extLst>
          </p:cNvPr>
          <p:cNvSpPr/>
          <p:nvPr/>
        </p:nvSpPr>
        <p:spPr>
          <a:xfrm>
            <a:off x="1909961" y="5194720"/>
            <a:ext cx="540000" cy="360000"/>
          </a:xfrm>
          <a:prstGeom prst="rect">
            <a:avLst/>
          </a:prstGeom>
          <a:solidFill>
            <a:srgbClr val="F9FB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&gt;1k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501CD5-6166-72BB-E2BC-0AB39B14EF09}"/>
              </a:ext>
            </a:extLst>
          </p:cNvPr>
          <p:cNvSpPr/>
          <p:nvPr/>
        </p:nvSpPr>
        <p:spPr>
          <a:xfrm>
            <a:off x="2615209" y="5194720"/>
            <a:ext cx="540000" cy="360000"/>
          </a:xfrm>
          <a:prstGeom prst="rect">
            <a:avLst/>
          </a:prstGeom>
          <a:solidFill>
            <a:srgbClr val="F9FB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6F2CD2-6136-C226-20EB-352D258B89F3}"/>
              </a:ext>
            </a:extLst>
          </p:cNvPr>
          <p:cNvSpPr/>
          <p:nvPr/>
        </p:nvSpPr>
        <p:spPr>
          <a:xfrm>
            <a:off x="3320457" y="5194720"/>
            <a:ext cx="540000" cy="360000"/>
          </a:xfrm>
          <a:prstGeom prst="rect">
            <a:avLst/>
          </a:prstGeom>
          <a:solidFill>
            <a:srgbClr val="F9FB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0,22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162C42-63BF-52D6-7046-8A5580338B5F}"/>
              </a:ext>
            </a:extLst>
          </p:cNvPr>
          <p:cNvSpPr/>
          <p:nvPr/>
        </p:nvSpPr>
        <p:spPr>
          <a:xfrm>
            <a:off x="4025705" y="5194720"/>
            <a:ext cx="540000" cy="360000"/>
          </a:xfrm>
          <a:prstGeom prst="rect">
            <a:avLst/>
          </a:prstGeom>
          <a:solidFill>
            <a:srgbClr val="F9FB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0,41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D0CDC-5C6E-170D-E606-B5389908A247}"/>
              </a:ext>
            </a:extLst>
          </p:cNvPr>
          <p:cNvSpPr/>
          <p:nvPr/>
        </p:nvSpPr>
        <p:spPr>
          <a:xfrm>
            <a:off x="4730953" y="5194720"/>
            <a:ext cx="540000" cy="360000"/>
          </a:xfrm>
          <a:prstGeom prst="rect">
            <a:avLst/>
          </a:prstGeom>
          <a:solidFill>
            <a:srgbClr val="F9FB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0,56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96CB81-B72D-9530-5333-53908C87098F}"/>
              </a:ext>
            </a:extLst>
          </p:cNvPr>
          <p:cNvSpPr/>
          <p:nvPr/>
        </p:nvSpPr>
        <p:spPr>
          <a:xfrm>
            <a:off x="5436201" y="5194720"/>
            <a:ext cx="540000" cy="360000"/>
          </a:xfrm>
          <a:prstGeom prst="rect">
            <a:avLst/>
          </a:prstGeom>
          <a:solidFill>
            <a:srgbClr val="F9FB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2,6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403A2C-DC9E-4176-6439-5C92FB818B65}"/>
              </a:ext>
            </a:extLst>
          </p:cNvPr>
          <p:cNvSpPr/>
          <p:nvPr/>
        </p:nvSpPr>
        <p:spPr>
          <a:xfrm>
            <a:off x="6141449" y="5194720"/>
            <a:ext cx="540000" cy="360000"/>
          </a:xfrm>
          <a:prstGeom prst="rect">
            <a:avLst/>
          </a:prstGeom>
          <a:solidFill>
            <a:srgbClr val="F9FB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279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13CEE-34D7-BC16-870C-CF64BC0E272C}"/>
              </a:ext>
            </a:extLst>
          </p:cNvPr>
          <p:cNvSpPr/>
          <p:nvPr/>
        </p:nvSpPr>
        <p:spPr>
          <a:xfrm>
            <a:off x="505812" y="5194720"/>
            <a:ext cx="591949" cy="360000"/>
          </a:xfrm>
          <a:prstGeom prst="rect">
            <a:avLst/>
          </a:prstGeom>
          <a:solidFill>
            <a:srgbClr val="F9FB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F8FACA-6183-E83A-4208-21B144C416B7}"/>
              </a:ext>
            </a:extLst>
          </p:cNvPr>
          <p:cNvSpPr txBox="1"/>
          <p:nvPr/>
        </p:nvSpPr>
        <p:spPr>
          <a:xfrm>
            <a:off x="7493148" y="2018130"/>
            <a:ext cx="44321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peut supprimer du modèle hasBalance dont le rapport de cote est environ égal à 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Interprétation des rapports de cotes : </a:t>
            </a:r>
            <a:r>
              <a:rPr lang="fr-FR" dirty="0"/>
              <a:t>Un client Allemand a 2,6 fois plus de risque de résiliation qu’un client non allemand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6E8262-FA0D-229A-B6E4-E3706D96C19F}"/>
              </a:ext>
            </a:extLst>
          </p:cNvPr>
          <p:cNvSpPr txBox="1"/>
          <p:nvPr/>
        </p:nvSpPr>
        <p:spPr>
          <a:xfrm>
            <a:off x="2615209" y="5639886"/>
            <a:ext cx="195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Rapports de cote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9DB10AB-2C9C-2DDF-ECB9-6367EEB5ACBA}"/>
                  </a:ext>
                </a:extLst>
              </p:cNvPr>
              <p:cNvSpPr/>
              <p:nvPr/>
            </p:nvSpPr>
            <p:spPr>
              <a:xfrm>
                <a:off x="7493148" y="4356100"/>
                <a:ext cx="4432152" cy="2092320"/>
              </a:xfrm>
              <a:prstGeom prst="rect">
                <a:avLst/>
              </a:prstGeom>
              <a:solidFill>
                <a:srgbClr val="F9FB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Soit P une probabilité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𝐶𝑜𝑡𝑒</m:t>
                      </m:r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Rapport de Cote (RC) 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𝑅𝐶</m:t>
                      </m:r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𝐶𝑜𝑡𝑒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𝐶𝑜𝑡𝑒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sub>
                          </m:sSub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9DB10AB-2C9C-2DDF-ECB9-6367EEB5AC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148" y="4356100"/>
                <a:ext cx="4432152" cy="20923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917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E2BBFC57-DF50-F34B-3C86-7DEAD70A3E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40" progId="TCLayout.ActiveDocument.1">
                  <p:embed/>
                </p:oleObj>
              </mc:Choice>
              <mc:Fallback>
                <p:oleObj name="think-cell Slide" r:id="rId4" imgW="336" imgH="3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BBFC57-DF50-F34B-3C86-7DEAD70A3E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1432B6D-65C7-20F0-E56D-7EDAB3340F13}"/>
              </a:ext>
            </a:extLst>
          </p:cNvPr>
          <p:cNvSpPr/>
          <p:nvPr/>
        </p:nvSpPr>
        <p:spPr>
          <a:xfrm>
            <a:off x="433387" y="1"/>
            <a:ext cx="432000" cy="343995"/>
          </a:xfrm>
          <a:prstGeom prst="rect">
            <a:avLst/>
          </a:prstGeom>
          <a:solidFill>
            <a:srgbClr val="D91C5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15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6BE0DAF2-D61E-A458-53FA-8ECCC9CF47EA}"/>
              </a:ext>
            </a:extLst>
          </p:cNvPr>
          <p:cNvSpPr txBox="1">
            <a:spLocks/>
          </p:cNvSpPr>
          <p:nvPr/>
        </p:nvSpPr>
        <p:spPr>
          <a:xfrm>
            <a:off x="433387" y="717356"/>
            <a:ext cx="10920411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20541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 b="1" dirty="0">
                <a:latin typeface="SimonKucher"/>
              </a:rPr>
              <a:t>Archétypes de clients qui ont plus de 50% de chance de résilier leur abonnement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imonKucher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82089D-AB81-B020-4DB5-D43143733A7C}"/>
              </a:ext>
            </a:extLst>
          </p:cNvPr>
          <p:cNvSpPr/>
          <p:nvPr/>
        </p:nvSpPr>
        <p:spPr>
          <a:xfrm>
            <a:off x="596900" y="1485900"/>
            <a:ext cx="4699000" cy="1079500"/>
          </a:xfrm>
          <a:prstGeom prst="rect">
            <a:avLst/>
          </a:prstGeom>
          <a:solidFill>
            <a:srgbClr val="F2F7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Archétype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A6764-56DC-6F56-FEA4-B300130689F6}"/>
              </a:ext>
            </a:extLst>
          </p:cNvPr>
          <p:cNvSpPr txBox="1"/>
          <p:nvPr/>
        </p:nvSpPr>
        <p:spPr>
          <a:xfrm>
            <a:off x="692150" y="1903216"/>
            <a:ext cx="450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âgé entre 42 et 65 ans ayant choisi le produit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169AD9-32A0-8CF9-29D6-0D8016DAF771}"/>
              </a:ext>
            </a:extLst>
          </p:cNvPr>
          <p:cNvSpPr/>
          <p:nvPr/>
        </p:nvSpPr>
        <p:spPr>
          <a:xfrm>
            <a:off x="596900" y="2700018"/>
            <a:ext cx="4699000" cy="1079500"/>
          </a:xfrm>
          <a:prstGeom prst="rect">
            <a:avLst/>
          </a:prstGeom>
          <a:solidFill>
            <a:srgbClr val="F2F7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Archétype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0B702F-5379-3D5D-88D9-7E198B1032F2}"/>
              </a:ext>
            </a:extLst>
          </p:cNvPr>
          <p:cNvSpPr txBox="1"/>
          <p:nvPr/>
        </p:nvSpPr>
        <p:spPr>
          <a:xfrm>
            <a:off x="692150" y="3244334"/>
            <a:ext cx="450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ayant choisit le produit 3 ou 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A2B5DB-E368-1DEA-A247-28C7844B3172}"/>
              </a:ext>
            </a:extLst>
          </p:cNvPr>
          <p:cNvSpPr/>
          <p:nvPr/>
        </p:nvSpPr>
        <p:spPr>
          <a:xfrm>
            <a:off x="596900" y="3914136"/>
            <a:ext cx="4699000" cy="1079500"/>
          </a:xfrm>
          <a:prstGeom prst="rect">
            <a:avLst/>
          </a:prstGeom>
          <a:solidFill>
            <a:srgbClr val="F2F7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Archétype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CF73A6-C8E1-762D-610B-84EC99662EE7}"/>
              </a:ext>
            </a:extLst>
          </p:cNvPr>
          <p:cNvSpPr txBox="1"/>
          <p:nvPr/>
        </p:nvSpPr>
        <p:spPr>
          <a:xfrm>
            <a:off x="692150" y="4458452"/>
            <a:ext cx="450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inactif ayant choisi le produit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67D931-96CA-BA67-F065-659EF1BB8B81}"/>
              </a:ext>
            </a:extLst>
          </p:cNvPr>
          <p:cNvSpPr/>
          <p:nvPr/>
        </p:nvSpPr>
        <p:spPr>
          <a:xfrm>
            <a:off x="596900" y="5128254"/>
            <a:ext cx="4699000" cy="1079500"/>
          </a:xfrm>
          <a:prstGeom prst="rect">
            <a:avLst/>
          </a:prstGeom>
          <a:solidFill>
            <a:srgbClr val="F2F7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Archétype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010C08-8502-9796-CD3E-D57DDC2F9E65}"/>
              </a:ext>
            </a:extLst>
          </p:cNvPr>
          <p:cNvSpPr txBox="1"/>
          <p:nvPr/>
        </p:nvSpPr>
        <p:spPr>
          <a:xfrm>
            <a:off x="692150" y="5672570"/>
            <a:ext cx="450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inactif âgé entre 42 et 65 ans 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B1AC3AD-4E27-34AB-BAA5-B76EBD4A6D0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935" r="15563"/>
          <a:stretch/>
        </p:blipFill>
        <p:spPr>
          <a:xfrm>
            <a:off x="5753100" y="1102107"/>
            <a:ext cx="6438900" cy="575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3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E2BBFC57-DF50-F34B-3C86-7DEAD70A3E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40" progId="TCLayout.ActiveDocument.1">
                  <p:embed/>
                </p:oleObj>
              </mc:Choice>
              <mc:Fallback>
                <p:oleObj name="think-cell Slide" r:id="rId4" imgW="336" imgH="3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BBFC57-DF50-F34B-3C86-7DEAD70A3E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1432B6D-65C7-20F0-E56D-7EDAB3340F13}"/>
              </a:ext>
            </a:extLst>
          </p:cNvPr>
          <p:cNvSpPr/>
          <p:nvPr/>
        </p:nvSpPr>
        <p:spPr>
          <a:xfrm>
            <a:off x="433387" y="1"/>
            <a:ext cx="432000" cy="343995"/>
          </a:xfrm>
          <a:prstGeom prst="rect">
            <a:avLst/>
          </a:prstGeom>
          <a:solidFill>
            <a:srgbClr val="D91C5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16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63E02F5C-962B-14FA-3DB5-5982FE12E485}"/>
              </a:ext>
            </a:extLst>
          </p:cNvPr>
          <p:cNvSpPr txBox="1">
            <a:spLocks/>
          </p:cNvSpPr>
          <p:nvPr/>
        </p:nvSpPr>
        <p:spPr>
          <a:xfrm>
            <a:off x="433387" y="769272"/>
            <a:ext cx="10920411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20541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 b="1" dirty="0">
                <a:latin typeface="SimonKucher"/>
              </a:rPr>
              <a:t>Performance du modèle appliqué à l’ensemble du jeu de données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imonKucher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C6A90A-90BE-1036-5ACF-8549A60FC83D}"/>
              </a:ext>
            </a:extLst>
          </p:cNvPr>
          <p:cNvSpPr/>
          <p:nvPr/>
        </p:nvSpPr>
        <p:spPr>
          <a:xfrm>
            <a:off x="433388" y="2217418"/>
            <a:ext cx="2030413" cy="513082"/>
          </a:xfrm>
          <a:prstGeom prst="rect">
            <a:avLst/>
          </a:prstGeom>
          <a:solidFill>
            <a:srgbClr val="F2F7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Client fidèle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DD31D-6BA8-326B-5CBD-F580F036DAAD}"/>
              </a:ext>
            </a:extLst>
          </p:cNvPr>
          <p:cNvSpPr/>
          <p:nvPr/>
        </p:nvSpPr>
        <p:spPr>
          <a:xfrm>
            <a:off x="433387" y="2915918"/>
            <a:ext cx="2030414" cy="513082"/>
          </a:xfrm>
          <a:prstGeom prst="rect">
            <a:avLst/>
          </a:prstGeom>
          <a:solidFill>
            <a:srgbClr val="F2F7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Client ayant résilié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263714-AE7F-6F23-A4A4-C5A81E1F0892}"/>
              </a:ext>
            </a:extLst>
          </p:cNvPr>
          <p:cNvSpPr/>
          <p:nvPr/>
        </p:nvSpPr>
        <p:spPr>
          <a:xfrm>
            <a:off x="2884488" y="1483401"/>
            <a:ext cx="2030413" cy="513082"/>
          </a:xfrm>
          <a:prstGeom prst="rect">
            <a:avLst/>
          </a:prstGeom>
          <a:solidFill>
            <a:srgbClr val="F2F7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Prédiction &lt; 0,5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776B87-FE7E-0E41-E7ED-A49445308760}"/>
              </a:ext>
            </a:extLst>
          </p:cNvPr>
          <p:cNvSpPr/>
          <p:nvPr/>
        </p:nvSpPr>
        <p:spPr>
          <a:xfrm>
            <a:off x="5080793" y="1483401"/>
            <a:ext cx="2030413" cy="513082"/>
          </a:xfrm>
          <a:prstGeom prst="rect">
            <a:avLst/>
          </a:prstGeom>
          <a:solidFill>
            <a:srgbClr val="F2F7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Prédiction &gt; 0,5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CF894-2062-88CF-19EB-974B61A0FCE2}"/>
              </a:ext>
            </a:extLst>
          </p:cNvPr>
          <p:cNvSpPr/>
          <p:nvPr/>
        </p:nvSpPr>
        <p:spPr>
          <a:xfrm>
            <a:off x="2884487" y="2217418"/>
            <a:ext cx="2030413" cy="513082"/>
          </a:xfrm>
          <a:prstGeom prst="rect">
            <a:avLst/>
          </a:prstGeom>
          <a:solidFill>
            <a:srgbClr val="F2F7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6298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A6D881-BC92-996D-79B5-1CB5A9CE68A2}"/>
              </a:ext>
            </a:extLst>
          </p:cNvPr>
          <p:cNvSpPr/>
          <p:nvPr/>
        </p:nvSpPr>
        <p:spPr>
          <a:xfrm>
            <a:off x="2884486" y="2915918"/>
            <a:ext cx="2030413" cy="513082"/>
          </a:xfrm>
          <a:prstGeom prst="rect">
            <a:avLst/>
          </a:prstGeom>
          <a:solidFill>
            <a:srgbClr val="F2F7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504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A92A1F-16C7-11F0-CCCF-E81C5434DFEE}"/>
              </a:ext>
            </a:extLst>
          </p:cNvPr>
          <p:cNvSpPr/>
          <p:nvPr/>
        </p:nvSpPr>
        <p:spPr>
          <a:xfrm>
            <a:off x="5080793" y="2217418"/>
            <a:ext cx="2030413" cy="513082"/>
          </a:xfrm>
          <a:prstGeom prst="rect">
            <a:avLst/>
          </a:prstGeom>
          <a:solidFill>
            <a:srgbClr val="F2F7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1665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ED9CCC-DB31-B2ED-301B-9BD44E3421C5}"/>
              </a:ext>
            </a:extLst>
          </p:cNvPr>
          <p:cNvSpPr/>
          <p:nvPr/>
        </p:nvSpPr>
        <p:spPr>
          <a:xfrm>
            <a:off x="5080792" y="2915918"/>
            <a:ext cx="2030413" cy="513082"/>
          </a:xfrm>
          <a:prstGeom prst="rect">
            <a:avLst/>
          </a:prstGeom>
          <a:solidFill>
            <a:srgbClr val="F2F7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1533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7BBD41-2DCC-0F77-17A3-635695D21038}"/>
              </a:ext>
            </a:extLst>
          </p:cNvPr>
          <p:cNvSpPr/>
          <p:nvPr/>
        </p:nvSpPr>
        <p:spPr>
          <a:xfrm>
            <a:off x="7531894" y="1483401"/>
            <a:ext cx="2030413" cy="513082"/>
          </a:xfrm>
          <a:prstGeom prst="rect">
            <a:avLst/>
          </a:prstGeom>
          <a:solidFill>
            <a:srgbClr val="F2F7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Précision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4A1C8F-14AF-AE6A-0210-6281257C30F0}"/>
              </a:ext>
            </a:extLst>
          </p:cNvPr>
          <p:cNvSpPr/>
          <p:nvPr/>
        </p:nvSpPr>
        <p:spPr>
          <a:xfrm>
            <a:off x="9728199" y="1483401"/>
            <a:ext cx="2030413" cy="513082"/>
          </a:xfrm>
          <a:prstGeom prst="rect">
            <a:avLst/>
          </a:prstGeom>
          <a:solidFill>
            <a:srgbClr val="F2F7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Rappel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E560BF-C57B-4171-2FB7-BE91F7AA90CB}"/>
              </a:ext>
            </a:extLst>
          </p:cNvPr>
          <p:cNvSpPr/>
          <p:nvPr/>
        </p:nvSpPr>
        <p:spPr>
          <a:xfrm>
            <a:off x="7531893" y="2217418"/>
            <a:ext cx="2030413" cy="513082"/>
          </a:xfrm>
          <a:prstGeom prst="rect">
            <a:avLst/>
          </a:prstGeom>
          <a:solidFill>
            <a:srgbClr val="F2F7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0,93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0E4156-F58D-8FC2-F015-93EEE311322F}"/>
              </a:ext>
            </a:extLst>
          </p:cNvPr>
          <p:cNvSpPr/>
          <p:nvPr/>
        </p:nvSpPr>
        <p:spPr>
          <a:xfrm>
            <a:off x="7531892" y="2915918"/>
            <a:ext cx="2030413" cy="513082"/>
          </a:xfrm>
          <a:prstGeom prst="rect">
            <a:avLst/>
          </a:prstGeom>
          <a:solidFill>
            <a:srgbClr val="F2F7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0,48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EBC805-07BE-DB92-B7A1-C69A3DC0755B}"/>
              </a:ext>
            </a:extLst>
          </p:cNvPr>
          <p:cNvSpPr/>
          <p:nvPr/>
        </p:nvSpPr>
        <p:spPr>
          <a:xfrm>
            <a:off x="9728199" y="2217418"/>
            <a:ext cx="2030413" cy="513082"/>
          </a:xfrm>
          <a:prstGeom prst="rect">
            <a:avLst/>
          </a:prstGeom>
          <a:solidFill>
            <a:srgbClr val="F2F7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0,79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C0D565-95AE-4C8A-813A-77BC03EC9E9F}"/>
              </a:ext>
            </a:extLst>
          </p:cNvPr>
          <p:cNvSpPr/>
          <p:nvPr/>
        </p:nvSpPr>
        <p:spPr>
          <a:xfrm>
            <a:off x="9728198" y="2915918"/>
            <a:ext cx="2030413" cy="513082"/>
          </a:xfrm>
          <a:prstGeom prst="rect">
            <a:avLst/>
          </a:prstGeom>
          <a:solidFill>
            <a:srgbClr val="F2F7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0,75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7A3E59-F302-F976-5C7F-AC45447E5084}"/>
              </a:ext>
            </a:extLst>
          </p:cNvPr>
          <p:cNvSpPr txBox="1"/>
          <p:nvPr/>
        </p:nvSpPr>
        <p:spPr>
          <a:xfrm>
            <a:off x="343048" y="3707356"/>
            <a:ext cx="7937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Ces indicateurs sont dépendant du seuil (ici de 0,5) de probabilité définissant qui est prédit comme </a:t>
            </a:r>
            <a:r>
              <a:rPr lang="fr-FR" dirty="0" err="1"/>
              <a:t>churner</a:t>
            </a:r>
            <a:r>
              <a:rPr lang="fr-FR" dirty="0"/>
              <a:t> ou non.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modification de ce seuil permettra par exemple de piloter une campagne de </a:t>
            </a:r>
            <a:r>
              <a:rPr lang="fr-FR" dirty="0" err="1"/>
              <a:t>retargeting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951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E2BBFC57-DF50-F34B-3C86-7DEAD70A3E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40" progId="TCLayout.ActiveDocument.1">
                  <p:embed/>
                </p:oleObj>
              </mc:Choice>
              <mc:Fallback>
                <p:oleObj name="think-cell Slide" r:id="rId4" imgW="336" imgH="3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BBFC57-DF50-F34B-3C86-7DEAD70A3E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GettyImages_Pinkypills_527372881_ppt.jpg" descr="Businessman looking at shining chart on the wall">
            <a:extLst>
              <a:ext uri="{FF2B5EF4-FFF2-40B4-BE49-F238E27FC236}">
                <a16:creationId xmlns:a16="http://schemas.microsoft.com/office/drawing/2014/main" id="{14A94B4F-DD9F-8372-4840-B11A534814C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88"/>
          <a:stretch/>
        </p:blipFill>
        <p:spPr>
          <a:xfrm>
            <a:off x="975360" y="766089"/>
            <a:ext cx="11203940" cy="60919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432B6D-65C7-20F0-E56D-7EDAB3340F13}"/>
              </a:ext>
            </a:extLst>
          </p:cNvPr>
          <p:cNvSpPr/>
          <p:nvPr/>
        </p:nvSpPr>
        <p:spPr>
          <a:xfrm>
            <a:off x="433387" y="1"/>
            <a:ext cx="432000" cy="343995"/>
          </a:xfrm>
          <a:prstGeom prst="rect">
            <a:avLst/>
          </a:prstGeom>
          <a:solidFill>
            <a:srgbClr val="D91C5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13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6BE0DAF2-D61E-A458-53FA-8ECCC9CF47EA}"/>
              </a:ext>
            </a:extLst>
          </p:cNvPr>
          <p:cNvSpPr txBox="1">
            <a:spLocks/>
          </p:cNvSpPr>
          <p:nvPr/>
        </p:nvSpPr>
        <p:spPr>
          <a:xfrm>
            <a:off x="433388" y="401154"/>
            <a:ext cx="10920411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20541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2054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D91C5C"/>
                </a:solidFill>
                <a:effectLst/>
                <a:uLnTx/>
                <a:uFillTx/>
                <a:latin typeface="SimonKucher"/>
                <a:ea typeface="+mj-ea"/>
                <a:cs typeface="+mj-cs"/>
              </a:rPr>
              <a:t>Conclusion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39322B"/>
              </a:solidFill>
              <a:effectLst/>
              <a:uLnTx/>
              <a:uFillTx/>
              <a:latin typeface="SimonKucher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189D50-2449-54EC-6E37-75B5B1BDAEB3}"/>
              </a:ext>
            </a:extLst>
          </p:cNvPr>
          <p:cNvSpPr/>
          <p:nvPr/>
        </p:nvSpPr>
        <p:spPr>
          <a:xfrm>
            <a:off x="975360" y="3767666"/>
            <a:ext cx="5571744" cy="509858"/>
          </a:xfrm>
          <a:prstGeom prst="rect">
            <a:avLst/>
          </a:prstGeom>
          <a:solidFill>
            <a:srgbClr val="D91C5C">
              <a:alpha val="8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954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39322B"/>
              </a:solidFill>
              <a:effectLst/>
              <a:uLnTx/>
              <a:uFillTx/>
              <a:latin typeface="SimonKucher"/>
              <a:ea typeface="+mn-ea"/>
              <a:cs typeface="+mn-cs"/>
            </a:endParaRPr>
          </a:p>
        </p:txBody>
      </p:sp>
      <p:sp>
        <p:nvSpPr>
          <p:cNvPr id="11" name="ag_text">
            <a:extLst>
              <a:ext uri="{FF2B5EF4-FFF2-40B4-BE49-F238E27FC236}">
                <a16:creationId xmlns:a16="http://schemas.microsoft.com/office/drawing/2014/main" id="{868619E8-5E2E-3ED2-9AEA-8D8413D980FF}"/>
              </a:ext>
            </a:extLst>
          </p:cNvPr>
          <p:cNvSpPr txBox="1"/>
          <p:nvPr/>
        </p:nvSpPr>
        <p:spPr>
          <a:xfrm>
            <a:off x="1324402" y="3884095"/>
            <a:ext cx="803880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995491">
              <a:spcBef>
                <a:spcPts val="3000"/>
              </a:spcBef>
              <a:defRPr/>
            </a:pPr>
            <a:r>
              <a:rPr lang="fr-FR" b="1" dirty="0">
                <a:solidFill>
                  <a:schemeClr val="bg1"/>
                </a:solidFill>
                <a:latin typeface="SimonKucher"/>
              </a:rPr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316737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E2BBFC57-DF50-F34B-3C86-7DEAD70A3E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492478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40" progId="TCLayout.ActiveDocument.1">
                  <p:embed/>
                </p:oleObj>
              </mc:Choice>
              <mc:Fallback>
                <p:oleObj name="think-cell Slide" r:id="rId4" imgW="336" imgH="34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GettyImages_Worawee-Meepian_875087884_ppt.jpg_">
            <a:extLst>
              <a:ext uri="{FF2B5EF4-FFF2-40B4-BE49-F238E27FC236}">
                <a16:creationId xmlns:a16="http://schemas.microsoft.com/office/drawing/2014/main" id="{62A69BBE-9C88-975A-5157-2D4BC934B9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17745"/>
          <a:stretch/>
        </p:blipFill>
        <p:spPr>
          <a:xfrm>
            <a:off x="357051" y="870857"/>
            <a:ext cx="5974278" cy="544285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562C256-27F7-CE89-E965-9E499ECE9025}"/>
              </a:ext>
            </a:extLst>
          </p:cNvPr>
          <p:cNvSpPr/>
          <p:nvPr/>
        </p:nvSpPr>
        <p:spPr>
          <a:xfrm>
            <a:off x="2762856" y="870857"/>
            <a:ext cx="3568474" cy="544285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32B6D-65C7-20F0-E56D-7EDAB3340F13}"/>
              </a:ext>
            </a:extLst>
          </p:cNvPr>
          <p:cNvSpPr/>
          <p:nvPr/>
        </p:nvSpPr>
        <p:spPr>
          <a:xfrm>
            <a:off x="433387" y="1"/>
            <a:ext cx="432000" cy="343995"/>
          </a:xfrm>
          <a:prstGeom prst="rect">
            <a:avLst/>
          </a:prstGeom>
          <a:solidFill>
            <a:srgbClr val="D91C5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1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6BE0DAF2-D61E-A458-53FA-8ECCC9CF47EA}"/>
              </a:ext>
            </a:extLst>
          </p:cNvPr>
          <p:cNvSpPr txBox="1">
            <a:spLocks/>
          </p:cNvSpPr>
          <p:nvPr/>
        </p:nvSpPr>
        <p:spPr>
          <a:xfrm>
            <a:off x="433388" y="401154"/>
            <a:ext cx="10920411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20541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2054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D91C5C"/>
                </a:solidFill>
                <a:effectLst/>
                <a:uLnTx/>
                <a:uFillTx/>
                <a:latin typeface="SimonKucher"/>
                <a:ea typeface="+mj-ea"/>
                <a:cs typeface="+mj-cs"/>
              </a:rPr>
              <a:t>Résumé :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39322B"/>
                </a:solidFill>
                <a:effectLst/>
                <a:uLnTx/>
                <a:uFillTx/>
                <a:latin typeface="SimonKucher"/>
                <a:ea typeface="+mj-ea"/>
                <a:cs typeface="+mj-cs"/>
              </a:rPr>
              <a:t>Construction d’un </a:t>
            </a:r>
            <a:r>
              <a:rPr kumimoji="0" lang="fr-FR" sz="2000" b="1" i="0" u="none" strike="noStrike" kern="1200" cap="none" spc="0" normalizeH="0" baseline="0" dirty="0">
                <a:ln>
                  <a:noFill/>
                </a:ln>
                <a:solidFill>
                  <a:srgbClr val="39322B"/>
                </a:solidFill>
                <a:effectLst/>
                <a:uLnTx/>
                <a:uFillTx/>
                <a:latin typeface="SimonKucher"/>
                <a:ea typeface="+mj-ea"/>
                <a:cs typeface="+mj-cs"/>
              </a:rPr>
              <a:t>modèle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39322B"/>
                </a:solidFill>
                <a:effectLst/>
                <a:uLnTx/>
                <a:uFillTx/>
                <a:latin typeface="SimonKucher"/>
                <a:ea typeface="+mj-ea"/>
                <a:cs typeface="+mj-cs"/>
              </a:rPr>
              <a:t> d’estimation du risque de résiliation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0E68D7-1EF3-935C-A08F-10FF4B9AFAC8}"/>
              </a:ext>
            </a:extLst>
          </p:cNvPr>
          <p:cNvSpPr/>
          <p:nvPr/>
        </p:nvSpPr>
        <p:spPr>
          <a:xfrm>
            <a:off x="2910234" y="1300805"/>
            <a:ext cx="2900586" cy="374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14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600" b="1" dirty="0">
                <a:solidFill>
                  <a:schemeClr val="tx1"/>
                </a:solidFill>
              </a:rPr>
              <a:t>Situation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618116-7ADC-A862-8393-1717721ECC3E}"/>
              </a:ext>
            </a:extLst>
          </p:cNvPr>
          <p:cNvSpPr/>
          <p:nvPr/>
        </p:nvSpPr>
        <p:spPr>
          <a:xfrm>
            <a:off x="2910234" y="4304754"/>
            <a:ext cx="1601712" cy="1872209"/>
          </a:xfrm>
          <a:prstGeom prst="rect">
            <a:avLst/>
          </a:prstGeom>
          <a:solidFill>
            <a:srgbClr val="D91C5C">
              <a:alpha val="9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Critères de qualité du modèle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AD8B07-8C68-2E45-135D-4CD38959D945}"/>
              </a:ext>
            </a:extLst>
          </p:cNvPr>
          <p:cNvSpPr/>
          <p:nvPr/>
        </p:nvSpPr>
        <p:spPr>
          <a:xfrm>
            <a:off x="4548931" y="4304754"/>
            <a:ext cx="7076816" cy="1872209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4D9A50-A1E6-3714-45C5-F26B6F3D1D56}"/>
              </a:ext>
            </a:extLst>
          </p:cNvPr>
          <p:cNvSpPr/>
          <p:nvPr/>
        </p:nvSpPr>
        <p:spPr>
          <a:xfrm>
            <a:off x="4636113" y="4376512"/>
            <a:ext cx="2241982" cy="172869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92000" rIns="144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200" b="1" dirty="0">
                <a:solidFill>
                  <a:schemeClr val="tx1"/>
                </a:solidFill>
              </a:rPr>
              <a:t>Précision</a:t>
            </a:r>
          </a:p>
          <a:p>
            <a:r>
              <a:rPr lang="fr-FR" sz="1200" dirty="0">
                <a:solidFill>
                  <a:schemeClr val="tx1"/>
                </a:solidFill>
              </a:rPr>
              <a:t>Les prédictions doivent nous donner la meilleure estimation du taux de résiliation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E3997E-1E4E-F137-72DA-14679D3E79A0}"/>
              </a:ext>
            </a:extLst>
          </p:cNvPr>
          <p:cNvSpPr/>
          <p:nvPr/>
        </p:nvSpPr>
        <p:spPr>
          <a:xfrm>
            <a:off x="6966348" y="4376512"/>
            <a:ext cx="2241982" cy="172869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92000" rIns="144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200" b="1" dirty="0">
                <a:solidFill>
                  <a:schemeClr val="tx1"/>
                </a:solidFill>
              </a:rPr>
              <a:t>Interprétabilité</a:t>
            </a:r>
            <a:br>
              <a:rPr lang="fr-FR" sz="1200" b="1" dirty="0">
                <a:solidFill>
                  <a:schemeClr val="tx1"/>
                </a:solidFill>
              </a:rPr>
            </a:br>
            <a:r>
              <a:rPr lang="fr-FR" sz="1200" dirty="0">
                <a:solidFill>
                  <a:schemeClr val="tx1"/>
                </a:solidFill>
              </a:rPr>
              <a:t>Les prédictions et l’impact des variables doivent pouvoir être compris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EB4A32-4091-7A8B-7289-74F6C5AD87D0}"/>
              </a:ext>
            </a:extLst>
          </p:cNvPr>
          <p:cNvSpPr/>
          <p:nvPr/>
        </p:nvSpPr>
        <p:spPr>
          <a:xfrm>
            <a:off x="9296583" y="4376512"/>
            <a:ext cx="2241982" cy="172869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92000" rIns="144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200" b="1" dirty="0">
                <a:solidFill>
                  <a:schemeClr val="tx1"/>
                </a:solidFill>
              </a:rPr>
              <a:t>Implémentation</a:t>
            </a:r>
          </a:p>
          <a:p>
            <a:r>
              <a:rPr lang="fr-FR" sz="1200" dirty="0">
                <a:solidFill>
                  <a:schemeClr val="tx1"/>
                </a:solidFill>
              </a:rPr>
              <a:t>Le modèle doit être simple pour pouvoir être implémenté et maintenu facilement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155202-2462-F087-DE20-57C03F02E872}"/>
              </a:ext>
            </a:extLst>
          </p:cNvPr>
          <p:cNvGrpSpPr/>
          <p:nvPr/>
        </p:nvGrpSpPr>
        <p:grpSpPr>
          <a:xfrm>
            <a:off x="3811030" y="5503472"/>
            <a:ext cx="513503" cy="508040"/>
            <a:chOff x="2053700" y="5884317"/>
            <a:chExt cx="407367" cy="403033"/>
          </a:xfrm>
        </p:grpSpPr>
        <p:sp>
          <p:nvSpPr>
            <p:cNvPr id="29" name="Freeform 409">
              <a:extLst>
                <a:ext uri="{FF2B5EF4-FFF2-40B4-BE49-F238E27FC236}">
                  <a16:creationId xmlns:a16="http://schemas.microsoft.com/office/drawing/2014/main" id="{76611F2C-CFBC-E480-B3F6-6B1A7B816B32}"/>
                </a:ext>
              </a:extLst>
            </p:cNvPr>
            <p:cNvSpPr/>
            <p:nvPr/>
          </p:nvSpPr>
          <p:spPr>
            <a:xfrm>
              <a:off x="2111439" y="5884317"/>
              <a:ext cx="349628" cy="349628"/>
            </a:xfrm>
            <a:custGeom>
              <a:avLst/>
              <a:gdLst>
                <a:gd name="connsiteX0" fmla="*/ 174815 w 349628"/>
                <a:gd name="connsiteY0" fmla="*/ 77036 h 349628"/>
                <a:gd name="connsiteX1" fmla="*/ 272593 w 349628"/>
                <a:gd name="connsiteY1" fmla="*/ 174814 h 349628"/>
                <a:gd name="connsiteX2" fmla="*/ 174815 w 349628"/>
                <a:gd name="connsiteY2" fmla="*/ 272592 h 349628"/>
                <a:gd name="connsiteX3" fmla="*/ 160341 w 349628"/>
                <a:gd name="connsiteY3" fmla="*/ 269670 h 349628"/>
                <a:gd name="connsiteX4" fmla="*/ 163074 w 349628"/>
                <a:gd name="connsiteY4" fmla="*/ 237427 h 349628"/>
                <a:gd name="connsiteX5" fmla="*/ 174815 w 349628"/>
                <a:gd name="connsiteY5" fmla="*/ 239797 h 349628"/>
                <a:gd name="connsiteX6" fmla="*/ 239798 w 349628"/>
                <a:gd name="connsiteY6" fmla="*/ 174814 h 349628"/>
                <a:gd name="connsiteX7" fmla="*/ 174815 w 349628"/>
                <a:gd name="connsiteY7" fmla="*/ 109831 h 349628"/>
                <a:gd name="connsiteX8" fmla="*/ 109832 w 349628"/>
                <a:gd name="connsiteY8" fmla="*/ 174814 h 349628"/>
                <a:gd name="connsiteX9" fmla="*/ 112355 w 349628"/>
                <a:gd name="connsiteY9" fmla="*/ 187309 h 349628"/>
                <a:gd name="connsiteX10" fmla="*/ 80111 w 349628"/>
                <a:gd name="connsiteY10" fmla="*/ 190042 h 349628"/>
                <a:gd name="connsiteX11" fmla="*/ 77037 w 349628"/>
                <a:gd name="connsiteY11" fmla="*/ 174814 h 349628"/>
                <a:gd name="connsiteX12" fmla="*/ 174815 w 349628"/>
                <a:gd name="connsiteY12" fmla="*/ 77036 h 349628"/>
                <a:gd name="connsiteX13" fmla="*/ 174814 w 349628"/>
                <a:gd name="connsiteY13" fmla="*/ 0 h 349628"/>
                <a:gd name="connsiteX14" fmla="*/ 349628 w 349628"/>
                <a:gd name="connsiteY14" fmla="*/ 174814 h 349628"/>
                <a:gd name="connsiteX15" fmla="*/ 174814 w 349628"/>
                <a:gd name="connsiteY15" fmla="*/ 349628 h 349628"/>
                <a:gd name="connsiteX16" fmla="*/ 153922 w 349628"/>
                <a:gd name="connsiteY16" fmla="*/ 345410 h 349628"/>
                <a:gd name="connsiteX17" fmla="*/ 156786 w 349628"/>
                <a:gd name="connsiteY17" fmla="*/ 311623 h 349628"/>
                <a:gd name="connsiteX18" fmla="*/ 174814 w 349628"/>
                <a:gd name="connsiteY18" fmla="*/ 315263 h 349628"/>
                <a:gd name="connsiteX19" fmla="*/ 315263 w 349628"/>
                <a:gd name="connsiteY19" fmla="*/ 174814 h 349628"/>
                <a:gd name="connsiteX20" fmla="*/ 174814 w 349628"/>
                <a:gd name="connsiteY20" fmla="*/ 34365 h 349628"/>
                <a:gd name="connsiteX21" fmla="*/ 34365 w 349628"/>
                <a:gd name="connsiteY21" fmla="*/ 174814 h 349628"/>
                <a:gd name="connsiteX22" fmla="*/ 38157 w 349628"/>
                <a:gd name="connsiteY22" fmla="*/ 193598 h 349628"/>
                <a:gd name="connsiteX23" fmla="*/ 4370 w 349628"/>
                <a:gd name="connsiteY23" fmla="*/ 196461 h 349628"/>
                <a:gd name="connsiteX24" fmla="*/ 0 w 349628"/>
                <a:gd name="connsiteY24" fmla="*/ 174814 h 349628"/>
                <a:gd name="connsiteX25" fmla="*/ 174814 w 349628"/>
                <a:gd name="connsiteY25" fmla="*/ 0 h 34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9628" h="349628">
                  <a:moveTo>
                    <a:pt x="174815" y="77036"/>
                  </a:moveTo>
                  <a:cubicBezTo>
                    <a:pt x="228816" y="77036"/>
                    <a:pt x="272593" y="120813"/>
                    <a:pt x="272593" y="174814"/>
                  </a:cubicBezTo>
                  <a:cubicBezTo>
                    <a:pt x="272593" y="228815"/>
                    <a:pt x="228816" y="272592"/>
                    <a:pt x="174815" y="272592"/>
                  </a:cubicBezTo>
                  <a:lnTo>
                    <a:pt x="160341" y="269670"/>
                  </a:lnTo>
                  <a:lnTo>
                    <a:pt x="163074" y="237427"/>
                  </a:lnTo>
                  <a:lnTo>
                    <a:pt x="174815" y="239797"/>
                  </a:lnTo>
                  <a:cubicBezTo>
                    <a:pt x="210704" y="239797"/>
                    <a:pt x="239798" y="210703"/>
                    <a:pt x="239798" y="174814"/>
                  </a:cubicBezTo>
                  <a:cubicBezTo>
                    <a:pt x="239798" y="138925"/>
                    <a:pt x="210704" y="109831"/>
                    <a:pt x="174815" y="109831"/>
                  </a:cubicBezTo>
                  <a:cubicBezTo>
                    <a:pt x="138926" y="109831"/>
                    <a:pt x="109832" y="138925"/>
                    <a:pt x="109832" y="174814"/>
                  </a:cubicBezTo>
                  <a:lnTo>
                    <a:pt x="112355" y="187309"/>
                  </a:lnTo>
                  <a:lnTo>
                    <a:pt x="80111" y="190042"/>
                  </a:lnTo>
                  <a:lnTo>
                    <a:pt x="77037" y="174814"/>
                  </a:lnTo>
                  <a:cubicBezTo>
                    <a:pt x="77037" y="120813"/>
                    <a:pt x="120814" y="77036"/>
                    <a:pt x="174815" y="77036"/>
                  </a:cubicBezTo>
                  <a:close/>
                  <a:moveTo>
                    <a:pt x="174814" y="0"/>
                  </a:moveTo>
                  <a:cubicBezTo>
                    <a:pt x="271361" y="0"/>
                    <a:pt x="349628" y="78267"/>
                    <a:pt x="349628" y="174814"/>
                  </a:cubicBezTo>
                  <a:cubicBezTo>
                    <a:pt x="349628" y="271361"/>
                    <a:pt x="271361" y="349628"/>
                    <a:pt x="174814" y="349628"/>
                  </a:cubicBezTo>
                  <a:lnTo>
                    <a:pt x="153922" y="345410"/>
                  </a:lnTo>
                  <a:lnTo>
                    <a:pt x="156786" y="311623"/>
                  </a:lnTo>
                  <a:lnTo>
                    <a:pt x="174814" y="315263"/>
                  </a:lnTo>
                  <a:cubicBezTo>
                    <a:pt x="252382" y="315263"/>
                    <a:pt x="315263" y="252382"/>
                    <a:pt x="315263" y="174814"/>
                  </a:cubicBezTo>
                  <a:cubicBezTo>
                    <a:pt x="315263" y="97246"/>
                    <a:pt x="252382" y="34365"/>
                    <a:pt x="174814" y="34365"/>
                  </a:cubicBezTo>
                  <a:cubicBezTo>
                    <a:pt x="97246" y="34365"/>
                    <a:pt x="34365" y="97246"/>
                    <a:pt x="34365" y="174814"/>
                  </a:cubicBezTo>
                  <a:lnTo>
                    <a:pt x="38157" y="193598"/>
                  </a:lnTo>
                  <a:lnTo>
                    <a:pt x="4370" y="196461"/>
                  </a:lnTo>
                  <a:lnTo>
                    <a:pt x="0" y="174814"/>
                  </a:lnTo>
                  <a:cubicBezTo>
                    <a:pt x="0" y="78267"/>
                    <a:pt x="78267" y="0"/>
                    <a:pt x="174814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fr-FR" sz="1400" b="1" dirty="0">
                <a:solidFill>
                  <a:schemeClr val="tx1"/>
                </a:solidFill>
                <a:latin typeface="SimonKucher" pitchFamily="2" charset="0"/>
              </a:endParaRPr>
            </a:p>
          </p:txBody>
        </p:sp>
        <p:sp>
          <p:nvSpPr>
            <p:cNvPr id="30" name="Up Arrow 410">
              <a:extLst>
                <a:ext uri="{FF2B5EF4-FFF2-40B4-BE49-F238E27FC236}">
                  <a16:creationId xmlns:a16="http://schemas.microsoft.com/office/drawing/2014/main" id="{32A6C4B8-7034-46BF-10CD-C330FA70B402}"/>
                </a:ext>
              </a:extLst>
            </p:cNvPr>
            <p:cNvSpPr/>
            <p:nvPr/>
          </p:nvSpPr>
          <p:spPr>
            <a:xfrm rot="2700000">
              <a:off x="2060458" y="6055395"/>
              <a:ext cx="225197" cy="238713"/>
            </a:xfrm>
            <a:prstGeom prst="upArrow">
              <a:avLst>
                <a:gd name="adj1" fmla="val 50000"/>
                <a:gd name="adj2" fmla="val 59612"/>
              </a:avLst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  <a:latin typeface="SimonKucher" pitchFamily="2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44771F9-53CF-67BA-B84D-C68DF4CC4C05}"/>
                </a:ext>
              </a:extLst>
            </p:cNvPr>
            <p:cNvSpPr/>
            <p:nvPr/>
          </p:nvSpPr>
          <p:spPr>
            <a:xfrm>
              <a:off x="2262550" y="6035427"/>
              <a:ext cx="47407" cy="47407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  <a:latin typeface="SimonKucher" pitchFamily="2" charset="0"/>
              </a:endParaRPr>
            </a:p>
          </p:txBody>
        </p:sp>
      </p:grpSp>
      <p:pic>
        <p:nvPicPr>
          <p:cNvPr id="32" name="Graphic 31">
            <a:extLst>
              <a:ext uri="{FF2B5EF4-FFF2-40B4-BE49-F238E27FC236}">
                <a16:creationId xmlns:a16="http://schemas.microsoft.com/office/drawing/2014/main" id="{E6797D67-B89D-C7D2-FD0E-39663FF9BB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45555" y="4348118"/>
            <a:ext cx="650489" cy="650489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383663B6-9711-B293-E016-4BBF1848F3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83893" y="4403363"/>
            <a:ext cx="503759" cy="54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0C7B7C9-57C5-B430-8B3A-EDDF794F6D06}"/>
              </a:ext>
            </a:extLst>
          </p:cNvPr>
          <p:cNvSpPr/>
          <p:nvPr/>
        </p:nvSpPr>
        <p:spPr>
          <a:xfrm>
            <a:off x="6110090" y="1300804"/>
            <a:ext cx="2900586" cy="374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14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600" b="1" dirty="0">
                <a:solidFill>
                  <a:schemeClr val="tx1"/>
                </a:solidFill>
              </a:rPr>
              <a:t>Objectifs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FDCF5A-066D-B66D-3753-56270FF7189E}"/>
              </a:ext>
            </a:extLst>
          </p:cNvPr>
          <p:cNvSpPr/>
          <p:nvPr/>
        </p:nvSpPr>
        <p:spPr>
          <a:xfrm>
            <a:off x="2910234" y="1809759"/>
            <a:ext cx="2900585" cy="21265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52000" rIns="144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200" b="1" dirty="0">
                <a:solidFill>
                  <a:schemeClr val="tx1"/>
                </a:solidFill>
              </a:rPr>
              <a:t>Nous disposons d’une base de données décrivant 10k clients. </a:t>
            </a:r>
            <a:r>
              <a:rPr lang="fr-FR" sz="1200" dirty="0">
                <a:solidFill>
                  <a:schemeClr val="tx1"/>
                </a:solidFill>
              </a:rPr>
              <a:t>De nombreuses informations sont associées à chacun d’entre eux dont l’information selon laquelle le client a résilié ou non son abonnement.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204495-EACE-7FCD-4A8F-5A81449C0595}"/>
              </a:ext>
            </a:extLst>
          </p:cNvPr>
          <p:cNvSpPr/>
          <p:nvPr/>
        </p:nvSpPr>
        <p:spPr>
          <a:xfrm>
            <a:off x="6110091" y="1809759"/>
            <a:ext cx="2900585" cy="21265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52000" rIns="144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200" b="1" dirty="0">
                <a:solidFill>
                  <a:schemeClr val="tx1"/>
                </a:solidFill>
              </a:rPr>
              <a:t>Construire un modèle de prédiction du risque de résiliation d’un client. </a:t>
            </a:r>
            <a:r>
              <a:rPr lang="fr-FR" sz="1200" dirty="0">
                <a:solidFill>
                  <a:schemeClr val="tx1"/>
                </a:solidFill>
              </a:rPr>
              <a:t>Un risque de résiliation sera estimé pour chaque client indépendamment du statut de résiliation du client.</a:t>
            </a:r>
          </a:p>
        </p:txBody>
      </p:sp>
      <p:grpSp>
        <p:nvGrpSpPr>
          <p:cNvPr id="42" name="Group 547">
            <a:extLst>
              <a:ext uri="{FF2B5EF4-FFF2-40B4-BE49-F238E27FC236}">
                <a16:creationId xmlns:a16="http://schemas.microsoft.com/office/drawing/2014/main" id="{4D795F76-E833-5B1E-5781-6AA0B5CB318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18358" y="4422443"/>
            <a:ext cx="574331" cy="520920"/>
            <a:chOff x="739775" y="303213"/>
            <a:chExt cx="4565650" cy="4537075"/>
          </a:xfrm>
          <a:solidFill>
            <a:srgbClr val="C80041"/>
          </a:solidFill>
        </p:grpSpPr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8528A586-7C2A-541E-7792-D4A607A1F7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775" y="303213"/>
              <a:ext cx="2155825" cy="2149475"/>
            </a:xfrm>
            <a:custGeom>
              <a:avLst/>
              <a:gdLst>
                <a:gd name="T0" fmla="*/ 2147483647 w 1358"/>
                <a:gd name="T1" fmla="*/ 2147483647 h 1354"/>
                <a:gd name="T2" fmla="*/ 2147483647 w 1358"/>
                <a:gd name="T3" fmla="*/ 2147483647 h 1354"/>
                <a:gd name="T4" fmla="*/ 2147483647 w 1358"/>
                <a:gd name="T5" fmla="*/ 2147483647 h 1354"/>
                <a:gd name="T6" fmla="*/ 2147483647 w 1358"/>
                <a:gd name="T7" fmla="*/ 2147483647 h 1354"/>
                <a:gd name="T8" fmla="*/ 2147483647 w 1358"/>
                <a:gd name="T9" fmla="*/ 2147483647 h 1354"/>
                <a:gd name="T10" fmla="*/ 2147483647 w 1358"/>
                <a:gd name="T11" fmla="*/ 2147483647 h 1354"/>
                <a:gd name="T12" fmla="*/ 2147483647 w 1358"/>
                <a:gd name="T13" fmla="*/ 2147483647 h 1354"/>
                <a:gd name="T14" fmla="*/ 2147483647 w 1358"/>
                <a:gd name="T15" fmla="*/ 2147483647 h 1354"/>
                <a:gd name="T16" fmla="*/ 2147483647 w 1358"/>
                <a:gd name="T17" fmla="*/ 2147483647 h 1354"/>
                <a:gd name="T18" fmla="*/ 2147483647 w 1358"/>
                <a:gd name="T19" fmla="*/ 2147483647 h 1354"/>
                <a:gd name="T20" fmla="*/ 2147483647 w 1358"/>
                <a:gd name="T21" fmla="*/ 2147483647 h 1354"/>
                <a:gd name="T22" fmla="*/ 2147483647 w 1358"/>
                <a:gd name="T23" fmla="*/ 2147483647 h 1354"/>
                <a:gd name="T24" fmla="*/ 2147483647 w 1358"/>
                <a:gd name="T25" fmla="*/ 2147483647 h 1354"/>
                <a:gd name="T26" fmla="*/ 2147483647 w 1358"/>
                <a:gd name="T27" fmla="*/ 2147483647 h 1354"/>
                <a:gd name="T28" fmla="*/ 2147483647 w 1358"/>
                <a:gd name="T29" fmla="*/ 2147483647 h 1354"/>
                <a:gd name="T30" fmla="*/ 2147483647 w 1358"/>
                <a:gd name="T31" fmla="*/ 2147483647 h 1354"/>
                <a:gd name="T32" fmla="*/ 2147483647 w 1358"/>
                <a:gd name="T33" fmla="*/ 2147483647 h 1354"/>
                <a:gd name="T34" fmla="*/ 2147483647 w 1358"/>
                <a:gd name="T35" fmla="*/ 2147483647 h 1354"/>
                <a:gd name="T36" fmla="*/ 2147483647 w 1358"/>
                <a:gd name="T37" fmla="*/ 2147483647 h 1354"/>
                <a:gd name="T38" fmla="*/ 2147483647 w 1358"/>
                <a:gd name="T39" fmla="*/ 2147483647 h 1354"/>
                <a:gd name="T40" fmla="*/ 2147483647 w 1358"/>
                <a:gd name="T41" fmla="*/ 2147483647 h 1354"/>
                <a:gd name="T42" fmla="*/ 2147483647 w 1358"/>
                <a:gd name="T43" fmla="*/ 2147483647 h 1354"/>
                <a:gd name="T44" fmla="*/ 2147483647 w 1358"/>
                <a:gd name="T45" fmla="*/ 2147483647 h 1354"/>
                <a:gd name="T46" fmla="*/ 2147483647 w 1358"/>
                <a:gd name="T47" fmla="*/ 2147483647 h 1354"/>
                <a:gd name="T48" fmla="*/ 2147483647 w 1358"/>
                <a:gd name="T49" fmla="*/ 2147483647 h 1354"/>
                <a:gd name="T50" fmla="*/ 2147483647 w 1358"/>
                <a:gd name="T51" fmla="*/ 2147483647 h 1354"/>
                <a:gd name="T52" fmla="*/ 2147483647 w 1358"/>
                <a:gd name="T53" fmla="*/ 2147483647 h 1354"/>
                <a:gd name="T54" fmla="*/ 2147483647 w 1358"/>
                <a:gd name="T55" fmla="*/ 2147483647 h 1354"/>
                <a:gd name="T56" fmla="*/ 2147483647 w 1358"/>
                <a:gd name="T57" fmla="*/ 2147483647 h 1354"/>
                <a:gd name="T58" fmla="*/ 2147483647 w 1358"/>
                <a:gd name="T59" fmla="*/ 2147483647 h 1354"/>
                <a:gd name="T60" fmla="*/ 2147483647 w 1358"/>
                <a:gd name="T61" fmla="*/ 2147483647 h 1354"/>
                <a:gd name="T62" fmla="*/ 2147483647 w 1358"/>
                <a:gd name="T63" fmla="*/ 2147483647 h 1354"/>
                <a:gd name="T64" fmla="*/ 2147483647 w 1358"/>
                <a:gd name="T65" fmla="*/ 2147483647 h 1354"/>
                <a:gd name="T66" fmla="*/ 2147483647 w 1358"/>
                <a:gd name="T67" fmla="*/ 2147483647 h 1354"/>
                <a:gd name="T68" fmla="*/ 2147483647 w 1358"/>
                <a:gd name="T69" fmla="*/ 2147483647 h 1354"/>
                <a:gd name="T70" fmla="*/ 2147483647 w 1358"/>
                <a:gd name="T71" fmla="*/ 2147483647 h 1354"/>
                <a:gd name="T72" fmla="*/ 2147483647 w 1358"/>
                <a:gd name="T73" fmla="*/ 2147483647 h 1354"/>
                <a:gd name="T74" fmla="*/ 2147483647 w 1358"/>
                <a:gd name="T75" fmla="*/ 2147483647 h 1354"/>
                <a:gd name="T76" fmla="*/ 2147483647 w 1358"/>
                <a:gd name="T77" fmla="*/ 2147483647 h 1354"/>
                <a:gd name="T78" fmla="*/ 2147483647 w 1358"/>
                <a:gd name="T79" fmla="*/ 2147483647 h 1354"/>
                <a:gd name="T80" fmla="*/ 2147483647 w 1358"/>
                <a:gd name="T81" fmla="*/ 2147483647 h 1354"/>
                <a:gd name="T82" fmla="*/ 2147483647 w 1358"/>
                <a:gd name="T83" fmla="*/ 2147483647 h 1354"/>
                <a:gd name="T84" fmla="*/ 2147483647 w 1358"/>
                <a:gd name="T85" fmla="*/ 2147483647 h 1354"/>
                <a:gd name="T86" fmla="*/ 2147483647 w 1358"/>
                <a:gd name="T87" fmla="*/ 2147483647 h 1354"/>
                <a:gd name="T88" fmla="*/ 2147483647 w 1358"/>
                <a:gd name="T89" fmla="*/ 2147483647 h 1354"/>
                <a:gd name="T90" fmla="*/ 2147483647 w 1358"/>
                <a:gd name="T91" fmla="*/ 2147483647 h 1354"/>
                <a:gd name="T92" fmla="*/ 2147483647 w 1358"/>
                <a:gd name="T93" fmla="*/ 2147483647 h 1354"/>
                <a:gd name="T94" fmla="*/ 2147483647 w 1358"/>
                <a:gd name="T95" fmla="*/ 2147483647 h 1354"/>
                <a:gd name="T96" fmla="*/ 2147483647 w 1358"/>
                <a:gd name="T97" fmla="*/ 2147483647 h 1354"/>
                <a:gd name="T98" fmla="*/ 2147483647 w 1358"/>
                <a:gd name="T99" fmla="*/ 2147483647 h 1354"/>
                <a:gd name="T100" fmla="*/ 2147483647 w 1358"/>
                <a:gd name="T101" fmla="*/ 2147483647 h 1354"/>
                <a:gd name="T102" fmla="*/ 2147483647 w 1358"/>
                <a:gd name="T103" fmla="*/ 2147483647 h 1354"/>
                <a:gd name="T104" fmla="*/ 2147483647 w 1358"/>
                <a:gd name="T105" fmla="*/ 2147483647 h 1354"/>
                <a:gd name="T106" fmla="*/ 2147483647 w 1358"/>
                <a:gd name="T107" fmla="*/ 2147483647 h 1354"/>
                <a:gd name="T108" fmla="*/ 2147483647 w 1358"/>
                <a:gd name="T109" fmla="*/ 2147483647 h 1354"/>
                <a:gd name="T110" fmla="*/ 2147483647 w 1358"/>
                <a:gd name="T111" fmla="*/ 2147483647 h 135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358" h="1354">
                  <a:moveTo>
                    <a:pt x="1324" y="564"/>
                  </a:moveTo>
                  <a:lnTo>
                    <a:pt x="1174" y="524"/>
                  </a:lnTo>
                  <a:lnTo>
                    <a:pt x="1158" y="476"/>
                  </a:lnTo>
                  <a:lnTo>
                    <a:pt x="1136" y="432"/>
                  </a:lnTo>
                  <a:lnTo>
                    <a:pt x="1212" y="300"/>
                  </a:lnTo>
                  <a:lnTo>
                    <a:pt x="1216" y="294"/>
                  </a:lnTo>
                  <a:lnTo>
                    <a:pt x="1220" y="288"/>
                  </a:lnTo>
                  <a:lnTo>
                    <a:pt x="1222" y="282"/>
                  </a:lnTo>
                  <a:lnTo>
                    <a:pt x="1222" y="276"/>
                  </a:lnTo>
                  <a:lnTo>
                    <a:pt x="1222" y="270"/>
                  </a:lnTo>
                  <a:lnTo>
                    <a:pt x="1220" y="262"/>
                  </a:lnTo>
                  <a:lnTo>
                    <a:pt x="1216" y="256"/>
                  </a:lnTo>
                  <a:lnTo>
                    <a:pt x="1212" y="252"/>
                  </a:lnTo>
                  <a:lnTo>
                    <a:pt x="1104" y="144"/>
                  </a:lnTo>
                  <a:lnTo>
                    <a:pt x="1100" y="140"/>
                  </a:lnTo>
                  <a:lnTo>
                    <a:pt x="1094" y="136"/>
                  </a:lnTo>
                  <a:lnTo>
                    <a:pt x="1088" y="134"/>
                  </a:lnTo>
                  <a:lnTo>
                    <a:pt x="1080" y="134"/>
                  </a:lnTo>
                  <a:lnTo>
                    <a:pt x="1074" y="134"/>
                  </a:lnTo>
                  <a:lnTo>
                    <a:pt x="1068" y="136"/>
                  </a:lnTo>
                  <a:lnTo>
                    <a:pt x="1062" y="140"/>
                  </a:lnTo>
                  <a:lnTo>
                    <a:pt x="1056" y="144"/>
                  </a:lnTo>
                  <a:lnTo>
                    <a:pt x="924" y="220"/>
                  </a:lnTo>
                  <a:lnTo>
                    <a:pt x="902" y="208"/>
                  </a:lnTo>
                  <a:lnTo>
                    <a:pt x="878" y="198"/>
                  </a:lnTo>
                  <a:lnTo>
                    <a:pt x="854" y="188"/>
                  </a:lnTo>
                  <a:lnTo>
                    <a:pt x="830" y="180"/>
                  </a:lnTo>
                  <a:lnTo>
                    <a:pt x="790" y="36"/>
                  </a:lnTo>
                  <a:lnTo>
                    <a:pt x="790" y="28"/>
                  </a:lnTo>
                  <a:lnTo>
                    <a:pt x="788" y="22"/>
                  </a:lnTo>
                  <a:lnTo>
                    <a:pt x="784" y="16"/>
                  </a:lnTo>
                  <a:lnTo>
                    <a:pt x="780" y="10"/>
                  </a:lnTo>
                  <a:lnTo>
                    <a:pt x="776" y="6"/>
                  </a:lnTo>
                  <a:lnTo>
                    <a:pt x="770" y="4"/>
                  </a:lnTo>
                  <a:lnTo>
                    <a:pt x="764" y="2"/>
                  </a:lnTo>
                  <a:lnTo>
                    <a:pt x="756" y="0"/>
                  </a:lnTo>
                  <a:lnTo>
                    <a:pt x="604" y="0"/>
                  </a:lnTo>
                  <a:lnTo>
                    <a:pt x="598" y="2"/>
                  </a:lnTo>
                  <a:lnTo>
                    <a:pt x="590" y="4"/>
                  </a:lnTo>
                  <a:lnTo>
                    <a:pt x="584" y="6"/>
                  </a:lnTo>
                  <a:lnTo>
                    <a:pt x="580" y="10"/>
                  </a:lnTo>
                  <a:lnTo>
                    <a:pt x="576" y="16"/>
                  </a:lnTo>
                  <a:lnTo>
                    <a:pt x="572" y="22"/>
                  </a:lnTo>
                  <a:lnTo>
                    <a:pt x="570" y="28"/>
                  </a:lnTo>
                  <a:lnTo>
                    <a:pt x="570" y="36"/>
                  </a:lnTo>
                  <a:lnTo>
                    <a:pt x="530" y="180"/>
                  </a:lnTo>
                  <a:lnTo>
                    <a:pt x="506" y="188"/>
                  </a:lnTo>
                  <a:lnTo>
                    <a:pt x="482" y="198"/>
                  </a:lnTo>
                  <a:lnTo>
                    <a:pt x="458" y="208"/>
                  </a:lnTo>
                  <a:lnTo>
                    <a:pt x="434" y="220"/>
                  </a:lnTo>
                  <a:lnTo>
                    <a:pt x="302" y="144"/>
                  </a:lnTo>
                  <a:lnTo>
                    <a:pt x="296" y="140"/>
                  </a:lnTo>
                  <a:lnTo>
                    <a:pt x="290" y="136"/>
                  </a:lnTo>
                  <a:lnTo>
                    <a:pt x="284" y="134"/>
                  </a:lnTo>
                  <a:lnTo>
                    <a:pt x="278" y="134"/>
                  </a:lnTo>
                  <a:lnTo>
                    <a:pt x="270" y="134"/>
                  </a:lnTo>
                  <a:lnTo>
                    <a:pt x="264" y="136"/>
                  </a:lnTo>
                  <a:lnTo>
                    <a:pt x="258" y="140"/>
                  </a:lnTo>
                  <a:lnTo>
                    <a:pt x="254" y="144"/>
                  </a:lnTo>
                  <a:lnTo>
                    <a:pt x="146" y="252"/>
                  </a:lnTo>
                  <a:lnTo>
                    <a:pt x="142" y="256"/>
                  </a:lnTo>
                  <a:lnTo>
                    <a:pt x="138" y="262"/>
                  </a:lnTo>
                  <a:lnTo>
                    <a:pt x="136" y="268"/>
                  </a:lnTo>
                  <a:lnTo>
                    <a:pt x="136" y="276"/>
                  </a:lnTo>
                  <a:lnTo>
                    <a:pt x="136" y="282"/>
                  </a:lnTo>
                  <a:lnTo>
                    <a:pt x="138" y="288"/>
                  </a:lnTo>
                  <a:lnTo>
                    <a:pt x="142" y="294"/>
                  </a:lnTo>
                  <a:lnTo>
                    <a:pt x="146" y="300"/>
                  </a:lnTo>
                  <a:lnTo>
                    <a:pt x="224" y="434"/>
                  </a:lnTo>
                  <a:lnTo>
                    <a:pt x="202" y="478"/>
                  </a:lnTo>
                  <a:lnTo>
                    <a:pt x="186" y="522"/>
                  </a:lnTo>
                  <a:lnTo>
                    <a:pt x="36" y="564"/>
                  </a:lnTo>
                  <a:lnTo>
                    <a:pt x="28" y="564"/>
                  </a:lnTo>
                  <a:lnTo>
                    <a:pt x="22" y="566"/>
                  </a:lnTo>
                  <a:lnTo>
                    <a:pt x="16" y="570"/>
                  </a:lnTo>
                  <a:lnTo>
                    <a:pt x="10" y="574"/>
                  </a:lnTo>
                  <a:lnTo>
                    <a:pt x="6" y="580"/>
                  </a:lnTo>
                  <a:lnTo>
                    <a:pt x="4" y="584"/>
                  </a:lnTo>
                  <a:lnTo>
                    <a:pt x="2" y="592"/>
                  </a:lnTo>
                  <a:lnTo>
                    <a:pt x="0" y="598"/>
                  </a:lnTo>
                  <a:lnTo>
                    <a:pt x="0" y="750"/>
                  </a:lnTo>
                  <a:lnTo>
                    <a:pt x="2" y="758"/>
                  </a:lnTo>
                  <a:lnTo>
                    <a:pt x="4" y="764"/>
                  </a:lnTo>
                  <a:lnTo>
                    <a:pt x="6" y="770"/>
                  </a:lnTo>
                  <a:lnTo>
                    <a:pt x="10" y="774"/>
                  </a:lnTo>
                  <a:lnTo>
                    <a:pt x="16" y="778"/>
                  </a:lnTo>
                  <a:lnTo>
                    <a:pt x="22" y="782"/>
                  </a:lnTo>
                  <a:lnTo>
                    <a:pt x="28" y="784"/>
                  </a:lnTo>
                  <a:lnTo>
                    <a:pt x="36" y="784"/>
                  </a:lnTo>
                  <a:lnTo>
                    <a:pt x="186" y="826"/>
                  </a:lnTo>
                  <a:lnTo>
                    <a:pt x="194" y="850"/>
                  </a:lnTo>
                  <a:lnTo>
                    <a:pt x="204" y="874"/>
                  </a:lnTo>
                  <a:lnTo>
                    <a:pt x="214" y="896"/>
                  </a:lnTo>
                  <a:lnTo>
                    <a:pt x="226" y="918"/>
                  </a:lnTo>
                  <a:lnTo>
                    <a:pt x="224" y="920"/>
                  </a:lnTo>
                  <a:lnTo>
                    <a:pt x="146" y="1056"/>
                  </a:lnTo>
                  <a:lnTo>
                    <a:pt x="142" y="1062"/>
                  </a:lnTo>
                  <a:lnTo>
                    <a:pt x="138" y="1068"/>
                  </a:lnTo>
                  <a:lnTo>
                    <a:pt x="136" y="1074"/>
                  </a:lnTo>
                  <a:lnTo>
                    <a:pt x="136" y="1080"/>
                  </a:lnTo>
                  <a:lnTo>
                    <a:pt x="136" y="1088"/>
                  </a:lnTo>
                  <a:lnTo>
                    <a:pt x="138" y="1094"/>
                  </a:lnTo>
                  <a:lnTo>
                    <a:pt x="142" y="1100"/>
                  </a:lnTo>
                  <a:lnTo>
                    <a:pt x="146" y="1106"/>
                  </a:lnTo>
                  <a:lnTo>
                    <a:pt x="254" y="1212"/>
                  </a:lnTo>
                  <a:lnTo>
                    <a:pt x="258" y="1216"/>
                  </a:lnTo>
                  <a:lnTo>
                    <a:pt x="264" y="1220"/>
                  </a:lnTo>
                  <a:lnTo>
                    <a:pt x="270" y="1222"/>
                  </a:lnTo>
                  <a:lnTo>
                    <a:pt x="278" y="1222"/>
                  </a:lnTo>
                  <a:lnTo>
                    <a:pt x="284" y="1222"/>
                  </a:lnTo>
                  <a:lnTo>
                    <a:pt x="290" y="1220"/>
                  </a:lnTo>
                  <a:lnTo>
                    <a:pt x="296" y="1216"/>
                  </a:lnTo>
                  <a:lnTo>
                    <a:pt x="302" y="1212"/>
                  </a:lnTo>
                  <a:lnTo>
                    <a:pt x="438" y="1134"/>
                  </a:lnTo>
                  <a:lnTo>
                    <a:pt x="440" y="1132"/>
                  </a:lnTo>
                  <a:lnTo>
                    <a:pt x="482" y="1150"/>
                  </a:lnTo>
                  <a:lnTo>
                    <a:pt x="524" y="1166"/>
                  </a:lnTo>
                  <a:lnTo>
                    <a:pt x="524" y="1168"/>
                  </a:lnTo>
                  <a:lnTo>
                    <a:pt x="566" y="1320"/>
                  </a:lnTo>
                  <a:lnTo>
                    <a:pt x="566" y="1328"/>
                  </a:lnTo>
                  <a:lnTo>
                    <a:pt x="568" y="1334"/>
                  </a:lnTo>
                  <a:lnTo>
                    <a:pt x="572" y="1340"/>
                  </a:lnTo>
                  <a:lnTo>
                    <a:pt x="576" y="1344"/>
                  </a:lnTo>
                  <a:lnTo>
                    <a:pt x="582" y="1348"/>
                  </a:lnTo>
                  <a:lnTo>
                    <a:pt x="586" y="1352"/>
                  </a:lnTo>
                  <a:lnTo>
                    <a:pt x="594" y="1354"/>
                  </a:lnTo>
                  <a:lnTo>
                    <a:pt x="600" y="1354"/>
                  </a:lnTo>
                  <a:lnTo>
                    <a:pt x="752" y="1354"/>
                  </a:lnTo>
                  <a:lnTo>
                    <a:pt x="760" y="1354"/>
                  </a:lnTo>
                  <a:lnTo>
                    <a:pt x="766" y="1352"/>
                  </a:lnTo>
                  <a:lnTo>
                    <a:pt x="772" y="1348"/>
                  </a:lnTo>
                  <a:lnTo>
                    <a:pt x="776" y="1344"/>
                  </a:lnTo>
                  <a:lnTo>
                    <a:pt x="780" y="1340"/>
                  </a:lnTo>
                  <a:lnTo>
                    <a:pt x="784" y="1334"/>
                  </a:lnTo>
                  <a:lnTo>
                    <a:pt x="786" y="1328"/>
                  </a:lnTo>
                  <a:lnTo>
                    <a:pt x="786" y="1320"/>
                  </a:lnTo>
                  <a:lnTo>
                    <a:pt x="828" y="1168"/>
                  </a:lnTo>
                  <a:lnTo>
                    <a:pt x="852" y="1162"/>
                  </a:lnTo>
                  <a:lnTo>
                    <a:pt x="874" y="1152"/>
                  </a:lnTo>
                  <a:lnTo>
                    <a:pt x="918" y="1132"/>
                  </a:lnTo>
                  <a:lnTo>
                    <a:pt x="920" y="1134"/>
                  </a:lnTo>
                  <a:lnTo>
                    <a:pt x="1056" y="1212"/>
                  </a:lnTo>
                  <a:lnTo>
                    <a:pt x="1062" y="1218"/>
                  </a:lnTo>
                  <a:lnTo>
                    <a:pt x="1068" y="1220"/>
                  </a:lnTo>
                  <a:lnTo>
                    <a:pt x="1074" y="1222"/>
                  </a:lnTo>
                  <a:lnTo>
                    <a:pt x="1080" y="1222"/>
                  </a:lnTo>
                  <a:lnTo>
                    <a:pt x="1088" y="1222"/>
                  </a:lnTo>
                  <a:lnTo>
                    <a:pt x="1094" y="1220"/>
                  </a:lnTo>
                  <a:lnTo>
                    <a:pt x="1100" y="1216"/>
                  </a:lnTo>
                  <a:lnTo>
                    <a:pt x="1104" y="1212"/>
                  </a:lnTo>
                  <a:lnTo>
                    <a:pt x="1212" y="1106"/>
                  </a:lnTo>
                  <a:lnTo>
                    <a:pt x="1216" y="1100"/>
                  </a:lnTo>
                  <a:lnTo>
                    <a:pt x="1220" y="1094"/>
                  </a:lnTo>
                  <a:lnTo>
                    <a:pt x="1222" y="1088"/>
                  </a:lnTo>
                  <a:lnTo>
                    <a:pt x="1222" y="1080"/>
                  </a:lnTo>
                  <a:lnTo>
                    <a:pt x="1222" y="1074"/>
                  </a:lnTo>
                  <a:lnTo>
                    <a:pt x="1220" y="1068"/>
                  </a:lnTo>
                  <a:lnTo>
                    <a:pt x="1216" y="1062"/>
                  </a:lnTo>
                  <a:lnTo>
                    <a:pt x="1212" y="1056"/>
                  </a:lnTo>
                  <a:lnTo>
                    <a:pt x="1134" y="920"/>
                  </a:lnTo>
                  <a:lnTo>
                    <a:pt x="1146" y="898"/>
                  </a:lnTo>
                  <a:lnTo>
                    <a:pt x="1156" y="874"/>
                  </a:lnTo>
                  <a:lnTo>
                    <a:pt x="1166" y="850"/>
                  </a:lnTo>
                  <a:lnTo>
                    <a:pt x="1174" y="826"/>
                  </a:lnTo>
                  <a:lnTo>
                    <a:pt x="1324" y="784"/>
                  </a:lnTo>
                  <a:lnTo>
                    <a:pt x="1330" y="784"/>
                  </a:lnTo>
                  <a:lnTo>
                    <a:pt x="1336" y="782"/>
                  </a:lnTo>
                  <a:lnTo>
                    <a:pt x="1342" y="778"/>
                  </a:lnTo>
                  <a:lnTo>
                    <a:pt x="1348" y="774"/>
                  </a:lnTo>
                  <a:lnTo>
                    <a:pt x="1352" y="770"/>
                  </a:lnTo>
                  <a:lnTo>
                    <a:pt x="1356" y="764"/>
                  </a:lnTo>
                  <a:lnTo>
                    <a:pt x="1358" y="758"/>
                  </a:lnTo>
                  <a:lnTo>
                    <a:pt x="1358" y="750"/>
                  </a:lnTo>
                  <a:lnTo>
                    <a:pt x="1358" y="598"/>
                  </a:lnTo>
                  <a:lnTo>
                    <a:pt x="1358" y="592"/>
                  </a:lnTo>
                  <a:lnTo>
                    <a:pt x="1356" y="584"/>
                  </a:lnTo>
                  <a:lnTo>
                    <a:pt x="1352" y="578"/>
                  </a:lnTo>
                  <a:lnTo>
                    <a:pt x="1348" y="574"/>
                  </a:lnTo>
                  <a:lnTo>
                    <a:pt x="1342" y="570"/>
                  </a:lnTo>
                  <a:lnTo>
                    <a:pt x="1336" y="566"/>
                  </a:lnTo>
                  <a:lnTo>
                    <a:pt x="1330" y="564"/>
                  </a:lnTo>
                  <a:lnTo>
                    <a:pt x="1324" y="564"/>
                  </a:lnTo>
                  <a:close/>
                  <a:moveTo>
                    <a:pt x="680" y="960"/>
                  </a:moveTo>
                  <a:lnTo>
                    <a:pt x="680" y="960"/>
                  </a:lnTo>
                  <a:lnTo>
                    <a:pt x="650" y="958"/>
                  </a:lnTo>
                  <a:lnTo>
                    <a:pt x="622" y="954"/>
                  </a:lnTo>
                  <a:lnTo>
                    <a:pt x="596" y="948"/>
                  </a:lnTo>
                  <a:lnTo>
                    <a:pt x="570" y="938"/>
                  </a:lnTo>
                  <a:lnTo>
                    <a:pt x="544" y="926"/>
                  </a:lnTo>
                  <a:lnTo>
                    <a:pt x="522" y="912"/>
                  </a:lnTo>
                  <a:lnTo>
                    <a:pt x="500" y="896"/>
                  </a:lnTo>
                  <a:lnTo>
                    <a:pt x="480" y="878"/>
                  </a:lnTo>
                  <a:lnTo>
                    <a:pt x="462" y="858"/>
                  </a:lnTo>
                  <a:lnTo>
                    <a:pt x="446" y="836"/>
                  </a:lnTo>
                  <a:lnTo>
                    <a:pt x="432" y="812"/>
                  </a:lnTo>
                  <a:lnTo>
                    <a:pt x="420" y="788"/>
                  </a:lnTo>
                  <a:lnTo>
                    <a:pt x="410" y="762"/>
                  </a:lnTo>
                  <a:lnTo>
                    <a:pt x="402" y="734"/>
                  </a:lnTo>
                  <a:lnTo>
                    <a:pt x="398" y="706"/>
                  </a:lnTo>
                  <a:lnTo>
                    <a:pt x="396" y="678"/>
                  </a:lnTo>
                  <a:lnTo>
                    <a:pt x="398" y="648"/>
                  </a:lnTo>
                  <a:lnTo>
                    <a:pt x="402" y="620"/>
                  </a:lnTo>
                  <a:lnTo>
                    <a:pt x="410" y="594"/>
                  </a:lnTo>
                  <a:lnTo>
                    <a:pt x="420" y="568"/>
                  </a:lnTo>
                  <a:lnTo>
                    <a:pt x="432" y="544"/>
                  </a:lnTo>
                  <a:lnTo>
                    <a:pt x="446" y="520"/>
                  </a:lnTo>
                  <a:lnTo>
                    <a:pt x="462" y="498"/>
                  </a:lnTo>
                  <a:lnTo>
                    <a:pt x="480" y="478"/>
                  </a:lnTo>
                  <a:lnTo>
                    <a:pt x="500" y="460"/>
                  </a:lnTo>
                  <a:lnTo>
                    <a:pt x="522" y="444"/>
                  </a:lnTo>
                  <a:lnTo>
                    <a:pt x="544" y="430"/>
                  </a:lnTo>
                  <a:lnTo>
                    <a:pt x="570" y="418"/>
                  </a:lnTo>
                  <a:lnTo>
                    <a:pt x="596" y="408"/>
                  </a:lnTo>
                  <a:lnTo>
                    <a:pt x="622" y="402"/>
                  </a:lnTo>
                  <a:lnTo>
                    <a:pt x="650" y="396"/>
                  </a:lnTo>
                  <a:lnTo>
                    <a:pt x="680" y="396"/>
                  </a:lnTo>
                  <a:lnTo>
                    <a:pt x="708" y="396"/>
                  </a:lnTo>
                  <a:lnTo>
                    <a:pt x="736" y="402"/>
                  </a:lnTo>
                  <a:lnTo>
                    <a:pt x="764" y="408"/>
                  </a:lnTo>
                  <a:lnTo>
                    <a:pt x="790" y="418"/>
                  </a:lnTo>
                  <a:lnTo>
                    <a:pt x="814" y="430"/>
                  </a:lnTo>
                  <a:lnTo>
                    <a:pt x="838" y="444"/>
                  </a:lnTo>
                  <a:lnTo>
                    <a:pt x="858" y="460"/>
                  </a:lnTo>
                  <a:lnTo>
                    <a:pt x="878" y="478"/>
                  </a:lnTo>
                  <a:lnTo>
                    <a:pt x="898" y="498"/>
                  </a:lnTo>
                  <a:lnTo>
                    <a:pt x="914" y="520"/>
                  </a:lnTo>
                  <a:lnTo>
                    <a:pt x="928" y="544"/>
                  </a:lnTo>
                  <a:lnTo>
                    <a:pt x="940" y="568"/>
                  </a:lnTo>
                  <a:lnTo>
                    <a:pt x="948" y="594"/>
                  </a:lnTo>
                  <a:lnTo>
                    <a:pt x="956" y="620"/>
                  </a:lnTo>
                  <a:lnTo>
                    <a:pt x="960" y="648"/>
                  </a:lnTo>
                  <a:lnTo>
                    <a:pt x="962" y="678"/>
                  </a:lnTo>
                  <a:lnTo>
                    <a:pt x="960" y="706"/>
                  </a:lnTo>
                  <a:lnTo>
                    <a:pt x="956" y="734"/>
                  </a:lnTo>
                  <a:lnTo>
                    <a:pt x="948" y="762"/>
                  </a:lnTo>
                  <a:lnTo>
                    <a:pt x="940" y="788"/>
                  </a:lnTo>
                  <a:lnTo>
                    <a:pt x="928" y="812"/>
                  </a:lnTo>
                  <a:lnTo>
                    <a:pt x="914" y="836"/>
                  </a:lnTo>
                  <a:lnTo>
                    <a:pt x="898" y="858"/>
                  </a:lnTo>
                  <a:lnTo>
                    <a:pt x="878" y="878"/>
                  </a:lnTo>
                  <a:lnTo>
                    <a:pt x="858" y="896"/>
                  </a:lnTo>
                  <a:lnTo>
                    <a:pt x="838" y="912"/>
                  </a:lnTo>
                  <a:lnTo>
                    <a:pt x="814" y="926"/>
                  </a:lnTo>
                  <a:lnTo>
                    <a:pt x="790" y="938"/>
                  </a:lnTo>
                  <a:lnTo>
                    <a:pt x="764" y="948"/>
                  </a:lnTo>
                  <a:lnTo>
                    <a:pt x="736" y="954"/>
                  </a:lnTo>
                  <a:lnTo>
                    <a:pt x="708" y="958"/>
                  </a:lnTo>
                  <a:lnTo>
                    <a:pt x="680" y="9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134398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3438" b="0" i="0" u="none" strike="noStrike" kern="0" cap="none" spc="0" normalizeH="0" baseline="0" noProof="0" dirty="0">
                <a:ln>
                  <a:noFill/>
                </a:ln>
                <a:solidFill>
                  <a:srgbClr val="445055"/>
                </a:solidFill>
                <a:effectLst/>
                <a:uLnTx/>
                <a:uFillTx/>
                <a:ea typeface="ヒラギノ角ゴ Pro W3" panose="020B0300000000000000" pitchFamily="34" charset="-128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5E8E172A-C8FA-A81E-9083-432172E08A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9975" y="1884363"/>
              <a:ext cx="2965450" cy="2955925"/>
            </a:xfrm>
            <a:custGeom>
              <a:avLst/>
              <a:gdLst>
                <a:gd name="T0" fmla="*/ 2147483647 w 1868"/>
                <a:gd name="T1" fmla="*/ 2147483647 h 1862"/>
                <a:gd name="T2" fmla="*/ 2147483647 w 1868"/>
                <a:gd name="T3" fmla="*/ 2147483647 h 1862"/>
                <a:gd name="T4" fmla="*/ 2147483647 w 1868"/>
                <a:gd name="T5" fmla="*/ 2147483647 h 1862"/>
                <a:gd name="T6" fmla="*/ 2147483647 w 1868"/>
                <a:gd name="T7" fmla="*/ 2147483647 h 1862"/>
                <a:gd name="T8" fmla="*/ 2147483647 w 1868"/>
                <a:gd name="T9" fmla="*/ 2147483647 h 1862"/>
                <a:gd name="T10" fmla="*/ 2147483647 w 1868"/>
                <a:gd name="T11" fmla="*/ 2147483647 h 1862"/>
                <a:gd name="T12" fmla="*/ 2147483647 w 1868"/>
                <a:gd name="T13" fmla="*/ 2147483647 h 1862"/>
                <a:gd name="T14" fmla="*/ 2147483647 w 1868"/>
                <a:gd name="T15" fmla="*/ 2147483647 h 1862"/>
                <a:gd name="T16" fmla="*/ 2147483647 w 1868"/>
                <a:gd name="T17" fmla="*/ 2147483647 h 1862"/>
                <a:gd name="T18" fmla="*/ 2147483647 w 1868"/>
                <a:gd name="T19" fmla="*/ 2147483647 h 1862"/>
                <a:gd name="T20" fmla="*/ 2147483647 w 1868"/>
                <a:gd name="T21" fmla="*/ 2147483647 h 1862"/>
                <a:gd name="T22" fmla="*/ 2147483647 w 1868"/>
                <a:gd name="T23" fmla="*/ 2147483647 h 1862"/>
                <a:gd name="T24" fmla="*/ 2147483647 w 1868"/>
                <a:gd name="T25" fmla="*/ 2147483647 h 1862"/>
                <a:gd name="T26" fmla="*/ 2147483647 w 1868"/>
                <a:gd name="T27" fmla="*/ 2147483647 h 1862"/>
                <a:gd name="T28" fmla="*/ 2147483647 w 1868"/>
                <a:gd name="T29" fmla="*/ 2147483647 h 1862"/>
                <a:gd name="T30" fmla="*/ 2147483647 w 1868"/>
                <a:gd name="T31" fmla="*/ 2147483647 h 1862"/>
                <a:gd name="T32" fmla="*/ 2147483647 w 1868"/>
                <a:gd name="T33" fmla="*/ 2147483647 h 1862"/>
                <a:gd name="T34" fmla="*/ 2147483647 w 1868"/>
                <a:gd name="T35" fmla="*/ 2147483647 h 1862"/>
                <a:gd name="T36" fmla="*/ 2147483647 w 1868"/>
                <a:gd name="T37" fmla="*/ 2147483647 h 1862"/>
                <a:gd name="T38" fmla="*/ 2147483647 w 1868"/>
                <a:gd name="T39" fmla="*/ 2147483647 h 1862"/>
                <a:gd name="T40" fmla="*/ 2147483647 w 1868"/>
                <a:gd name="T41" fmla="*/ 2147483647 h 1862"/>
                <a:gd name="T42" fmla="*/ 2147483647 w 1868"/>
                <a:gd name="T43" fmla="*/ 2147483647 h 1862"/>
                <a:gd name="T44" fmla="*/ 2147483647 w 1868"/>
                <a:gd name="T45" fmla="*/ 2147483647 h 1862"/>
                <a:gd name="T46" fmla="*/ 2147483647 w 1868"/>
                <a:gd name="T47" fmla="*/ 2147483647 h 1862"/>
                <a:gd name="T48" fmla="*/ 2147483647 w 1868"/>
                <a:gd name="T49" fmla="*/ 2147483647 h 1862"/>
                <a:gd name="T50" fmla="*/ 2147483647 w 1868"/>
                <a:gd name="T51" fmla="*/ 2147483647 h 1862"/>
                <a:gd name="T52" fmla="*/ 2147483647 w 1868"/>
                <a:gd name="T53" fmla="*/ 2147483647 h 1862"/>
                <a:gd name="T54" fmla="*/ 2147483647 w 1868"/>
                <a:gd name="T55" fmla="*/ 2147483647 h 1862"/>
                <a:gd name="T56" fmla="*/ 2147483647 w 1868"/>
                <a:gd name="T57" fmla="*/ 2147483647 h 1862"/>
                <a:gd name="T58" fmla="*/ 2147483647 w 1868"/>
                <a:gd name="T59" fmla="*/ 2147483647 h 1862"/>
                <a:gd name="T60" fmla="*/ 2147483647 w 1868"/>
                <a:gd name="T61" fmla="*/ 2147483647 h 1862"/>
                <a:gd name="T62" fmla="*/ 2147483647 w 1868"/>
                <a:gd name="T63" fmla="*/ 2147483647 h 1862"/>
                <a:gd name="T64" fmla="*/ 2147483647 w 1868"/>
                <a:gd name="T65" fmla="*/ 2147483647 h 1862"/>
                <a:gd name="T66" fmla="*/ 2147483647 w 1868"/>
                <a:gd name="T67" fmla="*/ 2147483647 h 1862"/>
                <a:gd name="T68" fmla="*/ 2147483647 w 1868"/>
                <a:gd name="T69" fmla="*/ 2147483647 h 1862"/>
                <a:gd name="T70" fmla="*/ 2147483647 w 1868"/>
                <a:gd name="T71" fmla="*/ 2147483647 h 1862"/>
                <a:gd name="T72" fmla="*/ 2147483647 w 1868"/>
                <a:gd name="T73" fmla="*/ 2147483647 h 1862"/>
                <a:gd name="T74" fmla="*/ 2147483647 w 1868"/>
                <a:gd name="T75" fmla="*/ 2147483647 h 1862"/>
                <a:gd name="T76" fmla="*/ 2147483647 w 1868"/>
                <a:gd name="T77" fmla="*/ 2147483647 h 1862"/>
                <a:gd name="T78" fmla="*/ 2147483647 w 1868"/>
                <a:gd name="T79" fmla="*/ 2147483647 h 1862"/>
                <a:gd name="T80" fmla="*/ 2147483647 w 1868"/>
                <a:gd name="T81" fmla="*/ 2147483647 h 1862"/>
                <a:gd name="T82" fmla="*/ 2147483647 w 1868"/>
                <a:gd name="T83" fmla="*/ 2147483647 h 1862"/>
                <a:gd name="T84" fmla="*/ 2147483647 w 1868"/>
                <a:gd name="T85" fmla="*/ 2147483647 h 1862"/>
                <a:gd name="T86" fmla="*/ 2147483647 w 1868"/>
                <a:gd name="T87" fmla="*/ 2147483647 h 1862"/>
                <a:gd name="T88" fmla="*/ 2147483647 w 1868"/>
                <a:gd name="T89" fmla="*/ 2147483647 h 1862"/>
                <a:gd name="T90" fmla="*/ 2147483647 w 1868"/>
                <a:gd name="T91" fmla="*/ 2147483647 h 1862"/>
                <a:gd name="T92" fmla="*/ 2147483647 w 1868"/>
                <a:gd name="T93" fmla="*/ 2147483647 h 1862"/>
                <a:gd name="T94" fmla="*/ 2147483647 w 1868"/>
                <a:gd name="T95" fmla="*/ 2147483647 h 1862"/>
                <a:gd name="T96" fmla="*/ 2147483647 w 1868"/>
                <a:gd name="T97" fmla="*/ 2147483647 h 1862"/>
                <a:gd name="T98" fmla="*/ 2147483647 w 1868"/>
                <a:gd name="T99" fmla="*/ 2147483647 h 1862"/>
                <a:gd name="T100" fmla="*/ 2147483647 w 1868"/>
                <a:gd name="T101" fmla="*/ 2147483647 h 1862"/>
                <a:gd name="T102" fmla="*/ 2147483647 w 1868"/>
                <a:gd name="T103" fmla="*/ 2147483647 h 1862"/>
                <a:gd name="T104" fmla="*/ 2147483647 w 1868"/>
                <a:gd name="T105" fmla="*/ 2147483647 h 1862"/>
                <a:gd name="T106" fmla="*/ 2147483647 w 1868"/>
                <a:gd name="T107" fmla="*/ 2147483647 h 1862"/>
                <a:gd name="T108" fmla="*/ 2147483647 w 1868"/>
                <a:gd name="T109" fmla="*/ 2147483647 h 1862"/>
                <a:gd name="T110" fmla="*/ 2147483647 w 1868"/>
                <a:gd name="T111" fmla="*/ 2147483647 h 1862"/>
                <a:gd name="T112" fmla="*/ 2147483647 w 1868"/>
                <a:gd name="T113" fmla="*/ 2147483647 h 186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868" h="1862">
                  <a:moveTo>
                    <a:pt x="1838" y="1114"/>
                  </a:moveTo>
                  <a:lnTo>
                    <a:pt x="1662" y="984"/>
                  </a:lnTo>
                  <a:lnTo>
                    <a:pt x="1664" y="948"/>
                  </a:lnTo>
                  <a:lnTo>
                    <a:pt x="1664" y="914"/>
                  </a:lnTo>
                  <a:lnTo>
                    <a:pt x="1662" y="880"/>
                  </a:lnTo>
                  <a:lnTo>
                    <a:pt x="1660" y="846"/>
                  </a:lnTo>
                  <a:lnTo>
                    <a:pt x="1828" y="710"/>
                  </a:lnTo>
                  <a:lnTo>
                    <a:pt x="1836" y="706"/>
                  </a:lnTo>
                  <a:lnTo>
                    <a:pt x="1844" y="698"/>
                  </a:lnTo>
                  <a:lnTo>
                    <a:pt x="1850" y="692"/>
                  </a:lnTo>
                  <a:lnTo>
                    <a:pt x="1854" y="684"/>
                  </a:lnTo>
                  <a:lnTo>
                    <a:pt x="1856" y="674"/>
                  </a:lnTo>
                  <a:lnTo>
                    <a:pt x="1858" y="664"/>
                  </a:lnTo>
                  <a:lnTo>
                    <a:pt x="1856" y="656"/>
                  </a:lnTo>
                  <a:lnTo>
                    <a:pt x="1854" y="646"/>
                  </a:lnTo>
                  <a:lnTo>
                    <a:pt x="1768" y="450"/>
                  </a:lnTo>
                  <a:lnTo>
                    <a:pt x="1762" y="440"/>
                  </a:lnTo>
                  <a:lnTo>
                    <a:pt x="1756" y="434"/>
                  </a:lnTo>
                  <a:lnTo>
                    <a:pt x="1750" y="428"/>
                  </a:lnTo>
                  <a:lnTo>
                    <a:pt x="1742" y="424"/>
                  </a:lnTo>
                  <a:lnTo>
                    <a:pt x="1732" y="420"/>
                  </a:lnTo>
                  <a:lnTo>
                    <a:pt x="1722" y="420"/>
                  </a:lnTo>
                  <a:lnTo>
                    <a:pt x="1714" y="420"/>
                  </a:lnTo>
                  <a:lnTo>
                    <a:pt x="1704" y="424"/>
                  </a:lnTo>
                  <a:lnTo>
                    <a:pt x="1492" y="456"/>
                  </a:lnTo>
                  <a:lnTo>
                    <a:pt x="1468" y="428"/>
                  </a:lnTo>
                  <a:lnTo>
                    <a:pt x="1442" y="402"/>
                  </a:lnTo>
                  <a:lnTo>
                    <a:pt x="1416" y="378"/>
                  </a:lnTo>
                  <a:lnTo>
                    <a:pt x="1388" y="356"/>
                  </a:lnTo>
                  <a:lnTo>
                    <a:pt x="1410" y="144"/>
                  </a:lnTo>
                  <a:lnTo>
                    <a:pt x="1414" y="134"/>
                  </a:lnTo>
                  <a:lnTo>
                    <a:pt x="1414" y="124"/>
                  </a:lnTo>
                  <a:lnTo>
                    <a:pt x="1414" y="116"/>
                  </a:lnTo>
                  <a:lnTo>
                    <a:pt x="1410" y="106"/>
                  </a:lnTo>
                  <a:lnTo>
                    <a:pt x="1406" y="98"/>
                  </a:lnTo>
                  <a:lnTo>
                    <a:pt x="1400" y="92"/>
                  </a:lnTo>
                  <a:lnTo>
                    <a:pt x="1392" y="86"/>
                  </a:lnTo>
                  <a:lnTo>
                    <a:pt x="1384" y="82"/>
                  </a:lnTo>
                  <a:lnTo>
                    <a:pt x="1184" y="2"/>
                  </a:lnTo>
                  <a:lnTo>
                    <a:pt x="1174" y="0"/>
                  </a:lnTo>
                  <a:lnTo>
                    <a:pt x="1164" y="0"/>
                  </a:lnTo>
                  <a:lnTo>
                    <a:pt x="1156" y="0"/>
                  </a:lnTo>
                  <a:lnTo>
                    <a:pt x="1146" y="4"/>
                  </a:lnTo>
                  <a:lnTo>
                    <a:pt x="1138" y="8"/>
                  </a:lnTo>
                  <a:lnTo>
                    <a:pt x="1132" y="14"/>
                  </a:lnTo>
                  <a:lnTo>
                    <a:pt x="1126" y="22"/>
                  </a:lnTo>
                  <a:lnTo>
                    <a:pt x="1120" y="30"/>
                  </a:lnTo>
                  <a:lnTo>
                    <a:pt x="994" y="200"/>
                  </a:lnTo>
                  <a:lnTo>
                    <a:pt x="958" y="198"/>
                  </a:lnTo>
                  <a:lnTo>
                    <a:pt x="920" y="198"/>
                  </a:lnTo>
                  <a:lnTo>
                    <a:pt x="884" y="200"/>
                  </a:lnTo>
                  <a:lnTo>
                    <a:pt x="848" y="204"/>
                  </a:lnTo>
                  <a:lnTo>
                    <a:pt x="712" y="34"/>
                  </a:lnTo>
                  <a:lnTo>
                    <a:pt x="708" y="26"/>
                  </a:lnTo>
                  <a:lnTo>
                    <a:pt x="702" y="18"/>
                  </a:lnTo>
                  <a:lnTo>
                    <a:pt x="694" y="12"/>
                  </a:lnTo>
                  <a:lnTo>
                    <a:pt x="686" y="8"/>
                  </a:lnTo>
                  <a:lnTo>
                    <a:pt x="676" y="6"/>
                  </a:lnTo>
                  <a:lnTo>
                    <a:pt x="668" y="6"/>
                  </a:lnTo>
                  <a:lnTo>
                    <a:pt x="658" y="6"/>
                  </a:lnTo>
                  <a:lnTo>
                    <a:pt x="648" y="10"/>
                  </a:lnTo>
                  <a:lnTo>
                    <a:pt x="452" y="94"/>
                  </a:lnTo>
                  <a:lnTo>
                    <a:pt x="444" y="100"/>
                  </a:lnTo>
                  <a:lnTo>
                    <a:pt x="436" y="106"/>
                  </a:lnTo>
                  <a:lnTo>
                    <a:pt x="430" y="114"/>
                  </a:lnTo>
                  <a:lnTo>
                    <a:pt x="426" y="122"/>
                  </a:lnTo>
                  <a:lnTo>
                    <a:pt x="424" y="130"/>
                  </a:lnTo>
                  <a:lnTo>
                    <a:pt x="422" y="140"/>
                  </a:lnTo>
                  <a:lnTo>
                    <a:pt x="424" y="150"/>
                  </a:lnTo>
                  <a:lnTo>
                    <a:pt x="426" y="158"/>
                  </a:lnTo>
                  <a:lnTo>
                    <a:pt x="458" y="376"/>
                  </a:lnTo>
                  <a:lnTo>
                    <a:pt x="434" y="398"/>
                  </a:lnTo>
                  <a:lnTo>
                    <a:pt x="410" y="422"/>
                  </a:lnTo>
                  <a:lnTo>
                    <a:pt x="388" y="446"/>
                  </a:lnTo>
                  <a:lnTo>
                    <a:pt x="366" y="472"/>
                  </a:lnTo>
                  <a:lnTo>
                    <a:pt x="146" y="448"/>
                  </a:lnTo>
                  <a:lnTo>
                    <a:pt x="136" y="446"/>
                  </a:lnTo>
                  <a:lnTo>
                    <a:pt x="126" y="444"/>
                  </a:lnTo>
                  <a:lnTo>
                    <a:pt x="116" y="446"/>
                  </a:lnTo>
                  <a:lnTo>
                    <a:pt x="108" y="448"/>
                  </a:lnTo>
                  <a:lnTo>
                    <a:pt x="100" y="454"/>
                  </a:lnTo>
                  <a:lnTo>
                    <a:pt x="92" y="460"/>
                  </a:lnTo>
                  <a:lnTo>
                    <a:pt x="86" y="468"/>
                  </a:lnTo>
                  <a:lnTo>
                    <a:pt x="82" y="476"/>
                  </a:lnTo>
                  <a:lnTo>
                    <a:pt x="4" y="676"/>
                  </a:lnTo>
                  <a:lnTo>
                    <a:pt x="0" y="684"/>
                  </a:lnTo>
                  <a:lnTo>
                    <a:pt x="0" y="694"/>
                  </a:lnTo>
                  <a:lnTo>
                    <a:pt x="2" y="704"/>
                  </a:lnTo>
                  <a:lnTo>
                    <a:pt x="4" y="712"/>
                  </a:lnTo>
                  <a:lnTo>
                    <a:pt x="8" y="720"/>
                  </a:lnTo>
                  <a:lnTo>
                    <a:pt x="14" y="728"/>
                  </a:lnTo>
                  <a:lnTo>
                    <a:pt x="22" y="734"/>
                  </a:lnTo>
                  <a:lnTo>
                    <a:pt x="30" y="738"/>
                  </a:lnTo>
                  <a:lnTo>
                    <a:pt x="208" y="870"/>
                  </a:lnTo>
                  <a:lnTo>
                    <a:pt x="206" y="906"/>
                  </a:lnTo>
                  <a:lnTo>
                    <a:pt x="206" y="942"/>
                  </a:lnTo>
                  <a:lnTo>
                    <a:pt x="208" y="978"/>
                  </a:lnTo>
                  <a:lnTo>
                    <a:pt x="212" y="1014"/>
                  </a:lnTo>
                  <a:lnTo>
                    <a:pt x="210" y="1014"/>
                  </a:lnTo>
                  <a:lnTo>
                    <a:pt x="36" y="1152"/>
                  </a:lnTo>
                  <a:lnTo>
                    <a:pt x="28" y="1158"/>
                  </a:lnTo>
                  <a:lnTo>
                    <a:pt x="20" y="1164"/>
                  </a:lnTo>
                  <a:lnTo>
                    <a:pt x="14" y="1172"/>
                  </a:lnTo>
                  <a:lnTo>
                    <a:pt x="10" y="1180"/>
                  </a:lnTo>
                  <a:lnTo>
                    <a:pt x="8" y="1188"/>
                  </a:lnTo>
                  <a:lnTo>
                    <a:pt x="6" y="1198"/>
                  </a:lnTo>
                  <a:lnTo>
                    <a:pt x="8" y="1208"/>
                  </a:lnTo>
                  <a:lnTo>
                    <a:pt x="10" y="1216"/>
                  </a:lnTo>
                  <a:lnTo>
                    <a:pt x="96" y="1414"/>
                  </a:lnTo>
                  <a:lnTo>
                    <a:pt x="102" y="1422"/>
                  </a:lnTo>
                  <a:lnTo>
                    <a:pt x="108" y="1430"/>
                  </a:lnTo>
                  <a:lnTo>
                    <a:pt x="114" y="1434"/>
                  </a:lnTo>
                  <a:lnTo>
                    <a:pt x="122" y="1440"/>
                  </a:lnTo>
                  <a:lnTo>
                    <a:pt x="132" y="1442"/>
                  </a:lnTo>
                  <a:lnTo>
                    <a:pt x="142" y="1442"/>
                  </a:lnTo>
                  <a:lnTo>
                    <a:pt x="150" y="1442"/>
                  </a:lnTo>
                  <a:lnTo>
                    <a:pt x="160" y="1438"/>
                  </a:lnTo>
                  <a:lnTo>
                    <a:pt x="380" y="1406"/>
                  </a:lnTo>
                  <a:lnTo>
                    <a:pt x="384" y="1404"/>
                  </a:lnTo>
                  <a:lnTo>
                    <a:pt x="406" y="1428"/>
                  </a:lnTo>
                  <a:lnTo>
                    <a:pt x="428" y="1450"/>
                  </a:lnTo>
                  <a:lnTo>
                    <a:pt x="452" y="1472"/>
                  </a:lnTo>
                  <a:lnTo>
                    <a:pt x="478" y="1494"/>
                  </a:lnTo>
                  <a:lnTo>
                    <a:pt x="476" y="1496"/>
                  </a:lnTo>
                  <a:lnTo>
                    <a:pt x="452" y="1716"/>
                  </a:lnTo>
                  <a:lnTo>
                    <a:pt x="448" y="1726"/>
                  </a:lnTo>
                  <a:lnTo>
                    <a:pt x="448" y="1736"/>
                  </a:lnTo>
                  <a:lnTo>
                    <a:pt x="450" y="1744"/>
                  </a:lnTo>
                  <a:lnTo>
                    <a:pt x="452" y="1754"/>
                  </a:lnTo>
                  <a:lnTo>
                    <a:pt x="456" y="1762"/>
                  </a:lnTo>
                  <a:lnTo>
                    <a:pt x="462" y="1770"/>
                  </a:lnTo>
                  <a:lnTo>
                    <a:pt x="470" y="1776"/>
                  </a:lnTo>
                  <a:lnTo>
                    <a:pt x="478" y="1780"/>
                  </a:lnTo>
                  <a:lnTo>
                    <a:pt x="678" y="1858"/>
                  </a:lnTo>
                  <a:lnTo>
                    <a:pt x="688" y="1860"/>
                  </a:lnTo>
                  <a:lnTo>
                    <a:pt x="698" y="1862"/>
                  </a:lnTo>
                  <a:lnTo>
                    <a:pt x="706" y="1860"/>
                  </a:lnTo>
                  <a:lnTo>
                    <a:pt x="716" y="1858"/>
                  </a:lnTo>
                  <a:lnTo>
                    <a:pt x="724" y="1852"/>
                  </a:lnTo>
                  <a:lnTo>
                    <a:pt x="732" y="1846"/>
                  </a:lnTo>
                  <a:lnTo>
                    <a:pt x="738" y="1840"/>
                  </a:lnTo>
                  <a:lnTo>
                    <a:pt x="742" y="1830"/>
                  </a:lnTo>
                  <a:lnTo>
                    <a:pt x="874" y="1652"/>
                  </a:lnTo>
                  <a:lnTo>
                    <a:pt x="908" y="1654"/>
                  </a:lnTo>
                  <a:lnTo>
                    <a:pt x="944" y="1656"/>
                  </a:lnTo>
                  <a:lnTo>
                    <a:pt x="978" y="1654"/>
                  </a:lnTo>
                  <a:lnTo>
                    <a:pt x="1012" y="1652"/>
                  </a:lnTo>
                  <a:lnTo>
                    <a:pt x="1012" y="1654"/>
                  </a:lnTo>
                  <a:lnTo>
                    <a:pt x="1152" y="1828"/>
                  </a:lnTo>
                  <a:lnTo>
                    <a:pt x="1156" y="1836"/>
                  </a:lnTo>
                  <a:lnTo>
                    <a:pt x="1162" y="1844"/>
                  </a:lnTo>
                  <a:lnTo>
                    <a:pt x="1170" y="1850"/>
                  </a:lnTo>
                  <a:lnTo>
                    <a:pt x="1178" y="1854"/>
                  </a:lnTo>
                  <a:lnTo>
                    <a:pt x="1188" y="1856"/>
                  </a:lnTo>
                  <a:lnTo>
                    <a:pt x="1196" y="1858"/>
                  </a:lnTo>
                  <a:lnTo>
                    <a:pt x="1206" y="1856"/>
                  </a:lnTo>
                  <a:lnTo>
                    <a:pt x="1216" y="1854"/>
                  </a:lnTo>
                  <a:lnTo>
                    <a:pt x="1412" y="1768"/>
                  </a:lnTo>
                  <a:lnTo>
                    <a:pt x="1420" y="1762"/>
                  </a:lnTo>
                  <a:lnTo>
                    <a:pt x="1428" y="1756"/>
                  </a:lnTo>
                  <a:lnTo>
                    <a:pt x="1434" y="1750"/>
                  </a:lnTo>
                  <a:lnTo>
                    <a:pt x="1438" y="1742"/>
                  </a:lnTo>
                  <a:lnTo>
                    <a:pt x="1440" y="1732"/>
                  </a:lnTo>
                  <a:lnTo>
                    <a:pt x="1442" y="1722"/>
                  </a:lnTo>
                  <a:lnTo>
                    <a:pt x="1440" y="1714"/>
                  </a:lnTo>
                  <a:lnTo>
                    <a:pt x="1438" y="1704"/>
                  </a:lnTo>
                  <a:lnTo>
                    <a:pt x="1404" y="1484"/>
                  </a:lnTo>
                  <a:lnTo>
                    <a:pt x="1432" y="1460"/>
                  </a:lnTo>
                  <a:lnTo>
                    <a:pt x="1458" y="1436"/>
                  </a:lnTo>
                  <a:lnTo>
                    <a:pt x="1482" y="1408"/>
                  </a:lnTo>
                  <a:lnTo>
                    <a:pt x="1506" y="1380"/>
                  </a:lnTo>
                  <a:lnTo>
                    <a:pt x="1724" y="1404"/>
                  </a:lnTo>
                  <a:lnTo>
                    <a:pt x="1734" y="1408"/>
                  </a:lnTo>
                  <a:lnTo>
                    <a:pt x="1742" y="1408"/>
                  </a:lnTo>
                  <a:lnTo>
                    <a:pt x="1752" y="1406"/>
                  </a:lnTo>
                  <a:lnTo>
                    <a:pt x="1760" y="1404"/>
                  </a:lnTo>
                  <a:lnTo>
                    <a:pt x="1770" y="1400"/>
                  </a:lnTo>
                  <a:lnTo>
                    <a:pt x="1776" y="1392"/>
                  </a:lnTo>
                  <a:lnTo>
                    <a:pt x="1782" y="1386"/>
                  </a:lnTo>
                  <a:lnTo>
                    <a:pt x="1786" y="1376"/>
                  </a:lnTo>
                  <a:lnTo>
                    <a:pt x="1866" y="1178"/>
                  </a:lnTo>
                  <a:lnTo>
                    <a:pt x="1868" y="1168"/>
                  </a:lnTo>
                  <a:lnTo>
                    <a:pt x="1868" y="1158"/>
                  </a:lnTo>
                  <a:lnTo>
                    <a:pt x="1868" y="1148"/>
                  </a:lnTo>
                  <a:lnTo>
                    <a:pt x="1864" y="1140"/>
                  </a:lnTo>
                  <a:lnTo>
                    <a:pt x="1860" y="1132"/>
                  </a:lnTo>
                  <a:lnTo>
                    <a:pt x="1854" y="1124"/>
                  </a:lnTo>
                  <a:lnTo>
                    <a:pt x="1846" y="1118"/>
                  </a:lnTo>
                  <a:lnTo>
                    <a:pt x="1838" y="1114"/>
                  </a:lnTo>
                  <a:close/>
                  <a:moveTo>
                    <a:pt x="786" y="1302"/>
                  </a:moveTo>
                  <a:lnTo>
                    <a:pt x="786" y="1302"/>
                  </a:lnTo>
                  <a:lnTo>
                    <a:pt x="750" y="1284"/>
                  </a:lnTo>
                  <a:lnTo>
                    <a:pt x="716" y="1264"/>
                  </a:lnTo>
                  <a:lnTo>
                    <a:pt x="684" y="1242"/>
                  </a:lnTo>
                  <a:lnTo>
                    <a:pt x="654" y="1216"/>
                  </a:lnTo>
                  <a:lnTo>
                    <a:pt x="628" y="1188"/>
                  </a:lnTo>
                  <a:lnTo>
                    <a:pt x="604" y="1156"/>
                  </a:lnTo>
                  <a:lnTo>
                    <a:pt x="584" y="1124"/>
                  </a:lnTo>
                  <a:lnTo>
                    <a:pt x="568" y="1090"/>
                  </a:lnTo>
                  <a:lnTo>
                    <a:pt x="554" y="1054"/>
                  </a:lnTo>
                  <a:lnTo>
                    <a:pt x="544" y="1018"/>
                  </a:lnTo>
                  <a:lnTo>
                    <a:pt x="538" y="980"/>
                  </a:lnTo>
                  <a:lnTo>
                    <a:pt x="534" y="940"/>
                  </a:lnTo>
                  <a:lnTo>
                    <a:pt x="536" y="902"/>
                  </a:lnTo>
                  <a:lnTo>
                    <a:pt x="540" y="862"/>
                  </a:lnTo>
                  <a:lnTo>
                    <a:pt x="548" y="824"/>
                  </a:lnTo>
                  <a:lnTo>
                    <a:pt x="562" y="784"/>
                  </a:lnTo>
                  <a:lnTo>
                    <a:pt x="578" y="748"/>
                  </a:lnTo>
                  <a:lnTo>
                    <a:pt x="598" y="714"/>
                  </a:lnTo>
                  <a:lnTo>
                    <a:pt x="622" y="682"/>
                  </a:lnTo>
                  <a:lnTo>
                    <a:pt x="648" y="652"/>
                  </a:lnTo>
                  <a:lnTo>
                    <a:pt x="676" y="626"/>
                  </a:lnTo>
                  <a:lnTo>
                    <a:pt x="706" y="602"/>
                  </a:lnTo>
                  <a:lnTo>
                    <a:pt x="740" y="582"/>
                  </a:lnTo>
                  <a:lnTo>
                    <a:pt x="774" y="566"/>
                  </a:lnTo>
                  <a:lnTo>
                    <a:pt x="810" y="552"/>
                  </a:lnTo>
                  <a:lnTo>
                    <a:pt x="846" y="542"/>
                  </a:lnTo>
                  <a:lnTo>
                    <a:pt x="884" y="536"/>
                  </a:lnTo>
                  <a:lnTo>
                    <a:pt x="922" y="532"/>
                  </a:lnTo>
                  <a:lnTo>
                    <a:pt x="962" y="534"/>
                  </a:lnTo>
                  <a:lnTo>
                    <a:pt x="1000" y="538"/>
                  </a:lnTo>
                  <a:lnTo>
                    <a:pt x="1040" y="546"/>
                  </a:lnTo>
                  <a:lnTo>
                    <a:pt x="1078" y="560"/>
                  </a:lnTo>
                  <a:lnTo>
                    <a:pt x="1116" y="576"/>
                  </a:lnTo>
                  <a:lnTo>
                    <a:pt x="1150" y="596"/>
                  </a:lnTo>
                  <a:lnTo>
                    <a:pt x="1182" y="620"/>
                  </a:lnTo>
                  <a:lnTo>
                    <a:pt x="1212" y="646"/>
                  </a:lnTo>
                  <a:lnTo>
                    <a:pt x="1238" y="674"/>
                  </a:lnTo>
                  <a:lnTo>
                    <a:pt x="1260" y="704"/>
                  </a:lnTo>
                  <a:lnTo>
                    <a:pt x="1282" y="738"/>
                  </a:lnTo>
                  <a:lnTo>
                    <a:pt x="1298" y="772"/>
                  </a:lnTo>
                  <a:lnTo>
                    <a:pt x="1312" y="808"/>
                  </a:lnTo>
                  <a:lnTo>
                    <a:pt x="1322" y="844"/>
                  </a:lnTo>
                  <a:lnTo>
                    <a:pt x="1328" y="882"/>
                  </a:lnTo>
                  <a:lnTo>
                    <a:pt x="1332" y="920"/>
                  </a:lnTo>
                  <a:lnTo>
                    <a:pt x="1330" y="960"/>
                  </a:lnTo>
                  <a:lnTo>
                    <a:pt x="1326" y="1000"/>
                  </a:lnTo>
                  <a:lnTo>
                    <a:pt x="1316" y="1038"/>
                  </a:lnTo>
                  <a:lnTo>
                    <a:pt x="1304" y="1076"/>
                  </a:lnTo>
                  <a:lnTo>
                    <a:pt x="1286" y="1114"/>
                  </a:lnTo>
                  <a:lnTo>
                    <a:pt x="1266" y="1148"/>
                  </a:lnTo>
                  <a:lnTo>
                    <a:pt x="1244" y="1180"/>
                  </a:lnTo>
                  <a:lnTo>
                    <a:pt x="1218" y="1210"/>
                  </a:lnTo>
                  <a:lnTo>
                    <a:pt x="1190" y="1236"/>
                  </a:lnTo>
                  <a:lnTo>
                    <a:pt x="1158" y="1260"/>
                  </a:lnTo>
                  <a:lnTo>
                    <a:pt x="1126" y="1280"/>
                  </a:lnTo>
                  <a:lnTo>
                    <a:pt x="1092" y="1296"/>
                  </a:lnTo>
                  <a:lnTo>
                    <a:pt x="1056" y="1310"/>
                  </a:lnTo>
                  <a:lnTo>
                    <a:pt x="1018" y="1320"/>
                  </a:lnTo>
                  <a:lnTo>
                    <a:pt x="982" y="1326"/>
                  </a:lnTo>
                  <a:lnTo>
                    <a:pt x="942" y="1330"/>
                  </a:lnTo>
                  <a:lnTo>
                    <a:pt x="904" y="1328"/>
                  </a:lnTo>
                  <a:lnTo>
                    <a:pt x="864" y="1324"/>
                  </a:lnTo>
                  <a:lnTo>
                    <a:pt x="826" y="1314"/>
                  </a:lnTo>
                  <a:lnTo>
                    <a:pt x="786" y="1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134398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3438" b="0" i="0" u="none" strike="noStrike" kern="0" cap="none" spc="0" normalizeH="0" baseline="0" noProof="0" dirty="0">
                <a:ln>
                  <a:noFill/>
                </a:ln>
                <a:solidFill>
                  <a:srgbClr val="445055"/>
                </a:solidFill>
                <a:effectLst/>
                <a:uLnTx/>
                <a:uFillTx/>
                <a:ea typeface="ヒラギノ角ゴ Pro W3" panose="020B0300000000000000" pitchFamily="34" charset="-128"/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A3BD4AE-2478-9CAA-10C1-8AA4D5B1E67D}"/>
              </a:ext>
            </a:extLst>
          </p:cNvPr>
          <p:cNvSpPr/>
          <p:nvPr/>
        </p:nvSpPr>
        <p:spPr>
          <a:xfrm>
            <a:off x="9208329" y="1296570"/>
            <a:ext cx="2900586" cy="374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14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600" b="1" dirty="0">
                <a:solidFill>
                  <a:schemeClr val="tx1"/>
                </a:solidFill>
              </a:rPr>
              <a:t>Démarche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9FCAA7-5DD0-D7F3-9C7B-E8F93500BC5C}"/>
              </a:ext>
            </a:extLst>
          </p:cNvPr>
          <p:cNvSpPr/>
          <p:nvPr/>
        </p:nvSpPr>
        <p:spPr>
          <a:xfrm>
            <a:off x="9208330" y="1805525"/>
            <a:ext cx="2900585" cy="21265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252000" rIns="144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200" dirty="0">
                <a:solidFill>
                  <a:schemeClr val="tx1"/>
                </a:solidFill>
              </a:rPr>
              <a:t>Après avoir </a:t>
            </a:r>
            <a:r>
              <a:rPr lang="fr-FR" sz="1200" b="1" dirty="0">
                <a:solidFill>
                  <a:schemeClr val="tx1"/>
                </a:solidFill>
              </a:rPr>
              <a:t>identifié les facteurs de résiliations</a:t>
            </a:r>
            <a:r>
              <a:rPr lang="fr-FR" sz="1200" dirty="0">
                <a:solidFill>
                  <a:schemeClr val="tx1"/>
                </a:solidFill>
              </a:rPr>
              <a:t>, nous avons construit des </a:t>
            </a:r>
            <a:r>
              <a:rPr lang="fr-FR" sz="1200" b="1" dirty="0">
                <a:solidFill>
                  <a:schemeClr val="tx1"/>
                </a:solidFill>
              </a:rPr>
              <a:t>variables explicatives</a:t>
            </a:r>
            <a:r>
              <a:rPr lang="fr-FR" sz="1200" dirty="0">
                <a:solidFill>
                  <a:schemeClr val="tx1"/>
                </a:solidFill>
              </a:rPr>
              <a:t>, puis nous avons </a:t>
            </a:r>
            <a:r>
              <a:rPr lang="fr-FR" sz="1200" b="1" dirty="0">
                <a:solidFill>
                  <a:schemeClr val="tx1"/>
                </a:solidFill>
              </a:rPr>
              <a:t>sélectionné et optimisé un modèle prédictif </a:t>
            </a:r>
            <a:r>
              <a:rPr lang="fr-FR" sz="1200" dirty="0">
                <a:solidFill>
                  <a:schemeClr val="tx1"/>
                </a:solidFill>
              </a:rPr>
              <a:t>que nous avons ensuite chercher à </a:t>
            </a:r>
            <a:r>
              <a:rPr lang="fr-FR" sz="1200" b="1" dirty="0">
                <a:solidFill>
                  <a:schemeClr val="tx1"/>
                </a:solidFill>
              </a:rPr>
              <a:t>expliciter</a:t>
            </a:r>
            <a:r>
              <a:rPr lang="fr-F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278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E2BBFC57-DF50-F34B-3C86-7DEAD70A3E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724322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40" progId="TCLayout.ActiveDocument.1">
                  <p:embed/>
                </p:oleObj>
              </mc:Choice>
              <mc:Fallback>
                <p:oleObj name="think-cell Slide" r:id="rId4" imgW="336" imgH="3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BBFC57-DF50-F34B-3C86-7DEAD70A3E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GettyImages_Pinkypills_527372881_ppt.jpg" descr="Businessman looking at shining chart on the wall">
            <a:extLst>
              <a:ext uri="{FF2B5EF4-FFF2-40B4-BE49-F238E27FC236}">
                <a16:creationId xmlns:a16="http://schemas.microsoft.com/office/drawing/2014/main" id="{14A94B4F-DD9F-8372-4840-B11A534814C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88"/>
          <a:stretch/>
        </p:blipFill>
        <p:spPr>
          <a:xfrm>
            <a:off x="975360" y="766089"/>
            <a:ext cx="11203940" cy="60919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432B6D-65C7-20F0-E56D-7EDAB3340F13}"/>
              </a:ext>
            </a:extLst>
          </p:cNvPr>
          <p:cNvSpPr/>
          <p:nvPr/>
        </p:nvSpPr>
        <p:spPr>
          <a:xfrm>
            <a:off x="433387" y="1"/>
            <a:ext cx="432000" cy="343995"/>
          </a:xfrm>
          <a:prstGeom prst="rect">
            <a:avLst/>
          </a:prstGeom>
          <a:solidFill>
            <a:srgbClr val="D91C5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2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6BE0DAF2-D61E-A458-53FA-8ECCC9CF47EA}"/>
              </a:ext>
            </a:extLst>
          </p:cNvPr>
          <p:cNvSpPr txBox="1">
            <a:spLocks/>
          </p:cNvSpPr>
          <p:nvPr/>
        </p:nvSpPr>
        <p:spPr>
          <a:xfrm>
            <a:off x="433388" y="401154"/>
            <a:ext cx="10920411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20541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2054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D91C5C"/>
                </a:solidFill>
                <a:effectLst/>
                <a:uLnTx/>
                <a:uFillTx/>
                <a:latin typeface="SimonKucher"/>
                <a:ea typeface="+mj-ea"/>
                <a:cs typeface="+mj-cs"/>
              </a:rPr>
              <a:t>Agenda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39322B"/>
              </a:solidFill>
              <a:effectLst/>
              <a:uLnTx/>
              <a:uFillTx/>
              <a:latin typeface="SimonKucher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8908D-AF62-7272-B48C-6FC772A7CBE4}"/>
              </a:ext>
            </a:extLst>
          </p:cNvPr>
          <p:cNvSpPr/>
          <p:nvPr/>
        </p:nvSpPr>
        <p:spPr>
          <a:xfrm>
            <a:off x="977392" y="766089"/>
            <a:ext cx="5569712" cy="6091912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954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39322B"/>
              </a:solidFill>
              <a:effectLst/>
              <a:uLnTx/>
              <a:uFillTx/>
              <a:latin typeface="SimonKucher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189D50-2449-54EC-6E37-75B5B1BDAEB3}"/>
              </a:ext>
            </a:extLst>
          </p:cNvPr>
          <p:cNvSpPr/>
          <p:nvPr/>
        </p:nvSpPr>
        <p:spPr>
          <a:xfrm>
            <a:off x="975360" y="1804754"/>
            <a:ext cx="5571744" cy="509858"/>
          </a:xfrm>
          <a:prstGeom prst="rect">
            <a:avLst/>
          </a:prstGeom>
          <a:solidFill>
            <a:srgbClr val="D91C5C">
              <a:alpha val="8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954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39322B"/>
              </a:solidFill>
              <a:effectLst/>
              <a:uLnTx/>
              <a:uFillTx/>
              <a:latin typeface="SimonKucher"/>
              <a:ea typeface="+mn-ea"/>
              <a:cs typeface="+mn-cs"/>
            </a:endParaRPr>
          </a:p>
        </p:txBody>
      </p:sp>
      <p:sp>
        <p:nvSpPr>
          <p:cNvPr id="11" name="ag_text">
            <a:extLst>
              <a:ext uri="{FF2B5EF4-FFF2-40B4-BE49-F238E27FC236}">
                <a16:creationId xmlns:a16="http://schemas.microsoft.com/office/drawing/2014/main" id="{868619E8-5E2E-3ED2-9AEA-8D8413D980FF}"/>
              </a:ext>
            </a:extLst>
          </p:cNvPr>
          <p:cNvSpPr txBox="1"/>
          <p:nvPr/>
        </p:nvSpPr>
        <p:spPr>
          <a:xfrm>
            <a:off x="1195968" y="1274687"/>
            <a:ext cx="8038800" cy="29238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358775" indent="-358775" defTabSz="995491">
              <a:spcBef>
                <a:spcPts val="3000"/>
              </a:spcBef>
              <a:buFont typeface="Wingdings" panose="05000000000000000000" pitchFamily="2" charset="2"/>
              <a:buAutoNum type="arabicPeriod"/>
              <a:defRPr/>
            </a:pPr>
            <a:r>
              <a:rPr lang="fr-FR" dirty="0">
                <a:latin typeface="SimonKucher"/>
              </a:rPr>
              <a:t>Résumé</a:t>
            </a:r>
          </a:p>
          <a:p>
            <a:pPr marL="358775" indent="-358775" defTabSz="995491">
              <a:spcBef>
                <a:spcPts val="3000"/>
              </a:spcBef>
              <a:buFont typeface="Wingdings" panose="05000000000000000000" pitchFamily="2" charset="2"/>
              <a:buAutoNum type="arabicPeriod"/>
              <a:defRPr/>
            </a:pPr>
            <a:r>
              <a:rPr lang="fr-FR" b="1" dirty="0">
                <a:solidFill>
                  <a:srgbClr val="FFFFFF"/>
                </a:solidFill>
                <a:latin typeface="SimonKucher"/>
              </a:rPr>
              <a:t>Identification des facteurs de résiliations</a:t>
            </a:r>
          </a:p>
          <a:p>
            <a:pPr marL="358775" indent="-358775" defTabSz="995491">
              <a:spcBef>
                <a:spcPts val="3000"/>
              </a:spcBef>
              <a:buFont typeface="Wingdings" panose="05000000000000000000" pitchFamily="2" charset="2"/>
              <a:buAutoNum type="arabicPeriod"/>
              <a:defRPr/>
            </a:pPr>
            <a:r>
              <a:rPr lang="fr-FR" dirty="0">
                <a:latin typeface="SimonKucher"/>
              </a:rPr>
              <a:t>Construction des variables explicatives</a:t>
            </a:r>
          </a:p>
          <a:p>
            <a:pPr marL="358775" indent="-358775" defTabSz="995491">
              <a:spcBef>
                <a:spcPts val="3000"/>
              </a:spcBef>
              <a:buFont typeface="Wingdings" panose="05000000000000000000" pitchFamily="2" charset="2"/>
              <a:buAutoNum type="arabicPeriod"/>
              <a:defRPr/>
            </a:pPr>
            <a:r>
              <a:rPr lang="fr-FR" dirty="0">
                <a:latin typeface="SimonKucher"/>
              </a:rPr>
              <a:t>Sélection et optimisation du modèle</a:t>
            </a:r>
          </a:p>
          <a:p>
            <a:pPr marL="358775" indent="-358775" defTabSz="995491">
              <a:spcBef>
                <a:spcPts val="3000"/>
              </a:spcBef>
              <a:buFont typeface="Wingdings" panose="05000000000000000000" pitchFamily="2" charset="2"/>
              <a:buAutoNum type="arabicPeriod"/>
              <a:defRPr/>
            </a:pPr>
            <a:r>
              <a:rPr lang="fr-FR" dirty="0">
                <a:latin typeface="SimonKucher"/>
              </a:rPr>
              <a:t>Interprétation du modèle</a:t>
            </a:r>
          </a:p>
        </p:txBody>
      </p:sp>
    </p:spTree>
    <p:extLst>
      <p:ext uri="{BB962C8B-B14F-4D97-AF65-F5344CB8AC3E}">
        <p14:creationId xmlns:p14="http://schemas.microsoft.com/office/powerpoint/2010/main" val="91190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E2BBFC57-DF50-F34B-3C86-7DEAD70A3E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33722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40" progId="TCLayout.ActiveDocument.1">
                  <p:embed/>
                </p:oleObj>
              </mc:Choice>
              <mc:Fallback>
                <p:oleObj name="think-cell Slide" r:id="rId4" imgW="336" imgH="3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BBFC57-DF50-F34B-3C86-7DEAD70A3E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7D7BDC7-51CA-959F-13B3-491A5996929C}"/>
              </a:ext>
            </a:extLst>
          </p:cNvPr>
          <p:cNvSpPr/>
          <p:nvPr/>
        </p:nvSpPr>
        <p:spPr>
          <a:xfrm>
            <a:off x="433387" y="1095979"/>
            <a:ext cx="3602165" cy="5215109"/>
          </a:xfrm>
          <a:prstGeom prst="rect">
            <a:avLst/>
          </a:prstGeom>
          <a:pattFill prst="pct2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32B6D-65C7-20F0-E56D-7EDAB3340F13}"/>
              </a:ext>
            </a:extLst>
          </p:cNvPr>
          <p:cNvSpPr/>
          <p:nvPr/>
        </p:nvSpPr>
        <p:spPr>
          <a:xfrm>
            <a:off x="433387" y="1"/>
            <a:ext cx="432000" cy="343995"/>
          </a:xfrm>
          <a:prstGeom prst="rect">
            <a:avLst/>
          </a:prstGeom>
          <a:solidFill>
            <a:srgbClr val="D91C5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3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6BE0DAF2-D61E-A458-53FA-8ECCC9CF47EA}"/>
              </a:ext>
            </a:extLst>
          </p:cNvPr>
          <p:cNvSpPr txBox="1">
            <a:spLocks/>
          </p:cNvSpPr>
          <p:nvPr/>
        </p:nvSpPr>
        <p:spPr>
          <a:xfrm>
            <a:off x="433388" y="401154"/>
            <a:ext cx="11169994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20541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2054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D91C5C"/>
                </a:solidFill>
                <a:effectLst/>
                <a:uLnTx/>
                <a:uFillTx/>
                <a:latin typeface="SimonKucher"/>
                <a:ea typeface="+mj-ea"/>
                <a:cs typeface="+mj-cs"/>
              </a:rPr>
              <a:t>Métrique de performance : </a:t>
            </a:r>
            <a:r>
              <a:rPr kumimoji="0" lang="fr-FR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monKucher"/>
                <a:ea typeface="+mj-ea"/>
                <a:cs typeface="+mj-cs"/>
              </a:rPr>
              <a:t>Le F score sera la mesure des capacités prédictives du modèle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32C2F3-53C9-3C88-97EB-7223710F1C6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1571"/>
          <a:stretch/>
        </p:blipFill>
        <p:spPr>
          <a:xfrm>
            <a:off x="608413" y="1796030"/>
            <a:ext cx="3315163" cy="43545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26CBC5-849F-F5EE-E46E-11A081C07A39}"/>
              </a:ext>
            </a:extLst>
          </p:cNvPr>
          <p:cNvSpPr/>
          <p:nvPr/>
        </p:nvSpPr>
        <p:spPr>
          <a:xfrm>
            <a:off x="4294917" y="1095978"/>
            <a:ext cx="3602165" cy="5215109"/>
          </a:xfrm>
          <a:prstGeom prst="rect">
            <a:avLst/>
          </a:prstGeom>
          <a:pattFill prst="pct2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7936E2-393B-3CE5-AF8A-324173977F79}"/>
              </a:ext>
            </a:extLst>
          </p:cNvPr>
          <p:cNvSpPr/>
          <p:nvPr/>
        </p:nvSpPr>
        <p:spPr>
          <a:xfrm>
            <a:off x="8156448" y="1095978"/>
            <a:ext cx="3602165" cy="5215109"/>
          </a:xfrm>
          <a:prstGeom prst="rect">
            <a:avLst/>
          </a:prstGeom>
          <a:pattFill prst="pct2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92000"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Le F Score est une synthèse de la précision et du rappel.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Le F Score permet de synthétiser en un seul indicateur les capacités prédictives d’un modèle de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C3939-E440-5189-0B26-1C254DDB790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392" t="80981" r="1370" b="2139"/>
          <a:stretch/>
        </p:blipFill>
        <p:spPr>
          <a:xfrm>
            <a:off x="4498823" y="3971736"/>
            <a:ext cx="3077218" cy="22540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B78835-B407-C22E-3A74-51E222CBFB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29" t="79471" r="50733" b="5461"/>
          <a:stretch/>
        </p:blipFill>
        <p:spPr>
          <a:xfrm>
            <a:off x="4498824" y="1816234"/>
            <a:ext cx="3077218" cy="20120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4C95FF-89C5-4ED1-0441-9446236C17CF}"/>
              </a:ext>
            </a:extLst>
          </p:cNvPr>
          <p:cNvSpPr/>
          <p:nvPr/>
        </p:nvSpPr>
        <p:spPr>
          <a:xfrm>
            <a:off x="455533" y="1125665"/>
            <a:ext cx="3602165" cy="509858"/>
          </a:xfrm>
          <a:prstGeom prst="rect">
            <a:avLst/>
          </a:prstGeom>
          <a:solidFill>
            <a:srgbClr val="D91C5C">
              <a:alpha val="8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954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imonKucher"/>
                <a:ea typeface="+mn-ea"/>
                <a:cs typeface="+mn-cs"/>
              </a:rPr>
              <a:t>VP, FP, VN, FN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B4C2B7-FA2F-E847-7450-910C2D1443DD}"/>
              </a:ext>
            </a:extLst>
          </p:cNvPr>
          <p:cNvSpPr/>
          <p:nvPr/>
        </p:nvSpPr>
        <p:spPr>
          <a:xfrm>
            <a:off x="4317063" y="1108259"/>
            <a:ext cx="3602165" cy="509858"/>
          </a:xfrm>
          <a:prstGeom prst="rect">
            <a:avLst/>
          </a:prstGeom>
          <a:solidFill>
            <a:srgbClr val="D91C5C">
              <a:alpha val="8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954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imonKucher"/>
                <a:ea typeface="+mn-ea"/>
                <a:cs typeface="+mn-cs"/>
              </a:rPr>
              <a:t>Précision et Rappel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3C770B-1F83-A52A-2AD5-0ADD572ECDD6}"/>
              </a:ext>
            </a:extLst>
          </p:cNvPr>
          <p:cNvSpPr/>
          <p:nvPr/>
        </p:nvSpPr>
        <p:spPr>
          <a:xfrm>
            <a:off x="8134301" y="1093662"/>
            <a:ext cx="3602165" cy="509858"/>
          </a:xfrm>
          <a:prstGeom prst="rect">
            <a:avLst/>
          </a:prstGeom>
          <a:solidFill>
            <a:srgbClr val="D91C5C">
              <a:alpha val="8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954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imonKucher"/>
                <a:ea typeface="+mn-ea"/>
                <a:cs typeface="+mn-cs"/>
              </a:rPr>
              <a:t>F1 Score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627CFAC-3B08-6687-99E7-12554D70B2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13294" y="5260393"/>
            <a:ext cx="503759" cy="54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BD89CFD-FF6E-4FD8-5DC4-9570E9C884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6966" y="1819282"/>
            <a:ext cx="3276416" cy="9726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D24741D-16E0-39CA-CDEB-8BAE3525D7D6}"/>
              </a:ext>
            </a:extLst>
          </p:cNvPr>
          <p:cNvSpPr/>
          <p:nvPr/>
        </p:nvSpPr>
        <p:spPr>
          <a:xfrm>
            <a:off x="688877" y="1816234"/>
            <a:ext cx="1597152" cy="191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Clients ayant résilié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94B5A5-460D-C34C-E8D4-40F22CCA51F6}"/>
              </a:ext>
            </a:extLst>
          </p:cNvPr>
          <p:cNvSpPr/>
          <p:nvPr/>
        </p:nvSpPr>
        <p:spPr>
          <a:xfrm>
            <a:off x="865386" y="5776009"/>
            <a:ext cx="1743701" cy="35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Clients prédits comme allant résilier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990A22-F51E-1598-867C-EDA27D9AB2BA}"/>
              </a:ext>
            </a:extLst>
          </p:cNvPr>
          <p:cNvSpPr/>
          <p:nvPr/>
        </p:nvSpPr>
        <p:spPr>
          <a:xfrm>
            <a:off x="4559807" y="2726759"/>
            <a:ext cx="1316737" cy="335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Précision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B5C067-DCFF-4735-9C3D-DEE016F61D22}"/>
              </a:ext>
            </a:extLst>
          </p:cNvPr>
          <p:cNvSpPr/>
          <p:nvPr/>
        </p:nvSpPr>
        <p:spPr>
          <a:xfrm>
            <a:off x="4523207" y="4709512"/>
            <a:ext cx="1133881" cy="335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Rappel</a:t>
            </a:r>
          </a:p>
        </p:txBody>
      </p:sp>
    </p:spTree>
    <p:extLst>
      <p:ext uri="{BB962C8B-B14F-4D97-AF65-F5344CB8AC3E}">
        <p14:creationId xmlns:p14="http://schemas.microsoft.com/office/powerpoint/2010/main" val="264360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E2BBFC57-DF50-F34B-3C86-7DEAD70A3E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5747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40" progId="TCLayout.ActiveDocument.1">
                  <p:embed/>
                </p:oleObj>
              </mc:Choice>
              <mc:Fallback>
                <p:oleObj name="think-cell Slide" r:id="rId4" imgW="336" imgH="3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BBFC57-DF50-F34B-3C86-7DEAD70A3E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1432B6D-65C7-20F0-E56D-7EDAB3340F13}"/>
              </a:ext>
            </a:extLst>
          </p:cNvPr>
          <p:cNvSpPr/>
          <p:nvPr/>
        </p:nvSpPr>
        <p:spPr>
          <a:xfrm>
            <a:off x="433387" y="1"/>
            <a:ext cx="432000" cy="343995"/>
          </a:xfrm>
          <a:prstGeom prst="rect">
            <a:avLst/>
          </a:prstGeom>
          <a:solidFill>
            <a:srgbClr val="D91C5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4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6BE0DAF2-D61E-A458-53FA-8ECCC9CF47EA}"/>
              </a:ext>
            </a:extLst>
          </p:cNvPr>
          <p:cNvSpPr txBox="1">
            <a:spLocks/>
          </p:cNvSpPr>
          <p:nvPr/>
        </p:nvSpPr>
        <p:spPr>
          <a:xfrm>
            <a:off x="433388" y="401154"/>
            <a:ext cx="10920411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20541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 b="1" dirty="0">
                <a:latin typeface="SimonKucher"/>
              </a:rPr>
              <a:t>L’Exploration visuelle des facteurs de résiliation permet de formuler des hypothèses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imonKucher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A588A2-8244-D992-6D46-96FFBC1F9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387" y="769685"/>
            <a:ext cx="10680192" cy="5990976"/>
          </a:xfrm>
          <a:prstGeom prst="rect">
            <a:avLst/>
          </a:prstGeom>
        </p:spPr>
      </p:pic>
      <p:sp>
        <p:nvSpPr>
          <p:cNvPr id="9" name="Star: 5 Points 8">
            <a:extLst>
              <a:ext uri="{FF2B5EF4-FFF2-40B4-BE49-F238E27FC236}">
                <a16:creationId xmlns:a16="http://schemas.microsoft.com/office/drawing/2014/main" id="{ABD2A878-1D72-43AF-E5DC-3B16DEA577FB}"/>
              </a:ext>
            </a:extLst>
          </p:cNvPr>
          <p:cNvSpPr/>
          <p:nvPr/>
        </p:nvSpPr>
        <p:spPr>
          <a:xfrm>
            <a:off x="4829683" y="869428"/>
            <a:ext cx="285750" cy="265192"/>
          </a:xfrm>
          <a:prstGeom prst="star5">
            <a:avLst>
              <a:gd name="adj" fmla="val 22347"/>
              <a:gd name="hf" fmla="val 105146"/>
              <a:gd name="vf" fmla="val 110557"/>
            </a:avLst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FCA427F5-1A8D-9D54-933B-C701F0FCA7CE}"/>
              </a:ext>
            </a:extLst>
          </p:cNvPr>
          <p:cNvSpPr/>
          <p:nvPr/>
        </p:nvSpPr>
        <p:spPr>
          <a:xfrm>
            <a:off x="5115433" y="869428"/>
            <a:ext cx="285750" cy="265192"/>
          </a:xfrm>
          <a:prstGeom prst="star5">
            <a:avLst>
              <a:gd name="adj" fmla="val 22347"/>
              <a:gd name="hf" fmla="val 105146"/>
              <a:gd name="vf" fmla="val 110557"/>
            </a:avLst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DD55D4CF-B9E4-086F-A969-93A1D8B99A2E}"/>
              </a:ext>
            </a:extLst>
          </p:cNvPr>
          <p:cNvSpPr/>
          <p:nvPr/>
        </p:nvSpPr>
        <p:spPr>
          <a:xfrm>
            <a:off x="5393245" y="869428"/>
            <a:ext cx="285750" cy="265192"/>
          </a:xfrm>
          <a:prstGeom prst="star5">
            <a:avLst>
              <a:gd name="adj" fmla="val 22347"/>
              <a:gd name="hf" fmla="val 105146"/>
              <a:gd name="vf" fmla="val 110557"/>
            </a:avLst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DCE57FDA-D8ED-3739-6494-3E401C4C4D89}"/>
              </a:ext>
            </a:extLst>
          </p:cNvPr>
          <p:cNvSpPr/>
          <p:nvPr/>
        </p:nvSpPr>
        <p:spPr>
          <a:xfrm>
            <a:off x="7783145" y="869428"/>
            <a:ext cx="285750" cy="265192"/>
          </a:xfrm>
          <a:prstGeom prst="star5">
            <a:avLst>
              <a:gd name="adj" fmla="val 22347"/>
              <a:gd name="hf" fmla="val 105146"/>
              <a:gd name="vf" fmla="val 110557"/>
            </a:avLst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7FD672E3-344A-DD72-6E86-0349D7F0746A}"/>
              </a:ext>
            </a:extLst>
          </p:cNvPr>
          <p:cNvSpPr/>
          <p:nvPr/>
        </p:nvSpPr>
        <p:spPr>
          <a:xfrm>
            <a:off x="8068895" y="869428"/>
            <a:ext cx="285750" cy="265192"/>
          </a:xfrm>
          <a:prstGeom prst="star5">
            <a:avLst>
              <a:gd name="adj" fmla="val 22347"/>
              <a:gd name="hf" fmla="val 105146"/>
              <a:gd name="vf" fmla="val 110557"/>
            </a:avLst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96F3F35B-308F-3E99-F46F-830D15FFA353}"/>
              </a:ext>
            </a:extLst>
          </p:cNvPr>
          <p:cNvSpPr/>
          <p:nvPr/>
        </p:nvSpPr>
        <p:spPr>
          <a:xfrm>
            <a:off x="2447996" y="4836267"/>
            <a:ext cx="285750" cy="265192"/>
          </a:xfrm>
          <a:prstGeom prst="star5">
            <a:avLst>
              <a:gd name="adj" fmla="val 22347"/>
              <a:gd name="hf" fmla="val 105146"/>
              <a:gd name="vf" fmla="val 110557"/>
            </a:avLst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4E1A6BC5-1E7F-92EB-264C-B1F395302369}"/>
              </a:ext>
            </a:extLst>
          </p:cNvPr>
          <p:cNvSpPr/>
          <p:nvPr/>
        </p:nvSpPr>
        <p:spPr>
          <a:xfrm>
            <a:off x="2733746" y="4836267"/>
            <a:ext cx="285750" cy="265192"/>
          </a:xfrm>
          <a:prstGeom prst="star5">
            <a:avLst>
              <a:gd name="adj" fmla="val 22347"/>
              <a:gd name="hf" fmla="val 105146"/>
              <a:gd name="vf" fmla="val 110557"/>
            </a:avLst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F156611F-D064-7B30-C4CE-072356A16E18}"/>
              </a:ext>
            </a:extLst>
          </p:cNvPr>
          <p:cNvSpPr/>
          <p:nvPr/>
        </p:nvSpPr>
        <p:spPr>
          <a:xfrm>
            <a:off x="7640270" y="2792389"/>
            <a:ext cx="285750" cy="265192"/>
          </a:xfrm>
          <a:prstGeom prst="star5">
            <a:avLst>
              <a:gd name="adj" fmla="val 22347"/>
              <a:gd name="hf" fmla="val 105146"/>
              <a:gd name="vf" fmla="val 110557"/>
            </a:avLst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D1AC119B-1537-7805-48F5-5BD422BEA88D}"/>
              </a:ext>
            </a:extLst>
          </p:cNvPr>
          <p:cNvSpPr/>
          <p:nvPr/>
        </p:nvSpPr>
        <p:spPr>
          <a:xfrm>
            <a:off x="7926020" y="2792389"/>
            <a:ext cx="285750" cy="265192"/>
          </a:xfrm>
          <a:prstGeom prst="star5">
            <a:avLst>
              <a:gd name="adj" fmla="val 22347"/>
              <a:gd name="hf" fmla="val 105146"/>
              <a:gd name="vf" fmla="val 110557"/>
            </a:avLst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42358582-4635-5C12-3C28-3EBE29395ACD}"/>
              </a:ext>
            </a:extLst>
          </p:cNvPr>
          <p:cNvSpPr/>
          <p:nvPr/>
        </p:nvSpPr>
        <p:spPr>
          <a:xfrm>
            <a:off x="8203832" y="2792389"/>
            <a:ext cx="285750" cy="265192"/>
          </a:xfrm>
          <a:prstGeom prst="star5">
            <a:avLst>
              <a:gd name="adj" fmla="val 22347"/>
              <a:gd name="hf" fmla="val 105146"/>
              <a:gd name="vf" fmla="val 110557"/>
            </a:avLst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B02EAFA6-DCDA-0DB1-E436-2EB979F09BAC}"/>
              </a:ext>
            </a:extLst>
          </p:cNvPr>
          <p:cNvSpPr/>
          <p:nvPr/>
        </p:nvSpPr>
        <p:spPr>
          <a:xfrm>
            <a:off x="10412125" y="2792389"/>
            <a:ext cx="285750" cy="265192"/>
          </a:xfrm>
          <a:prstGeom prst="star5">
            <a:avLst>
              <a:gd name="adj" fmla="val 22347"/>
              <a:gd name="hf" fmla="val 105146"/>
              <a:gd name="vf" fmla="val 110557"/>
            </a:avLst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ED6AE1D3-1AB6-ADF2-FD0C-7DB333B509B6}"/>
              </a:ext>
            </a:extLst>
          </p:cNvPr>
          <p:cNvSpPr/>
          <p:nvPr/>
        </p:nvSpPr>
        <p:spPr>
          <a:xfrm>
            <a:off x="10697875" y="2792389"/>
            <a:ext cx="285750" cy="265192"/>
          </a:xfrm>
          <a:prstGeom prst="star5">
            <a:avLst>
              <a:gd name="adj" fmla="val 22347"/>
              <a:gd name="hf" fmla="val 105146"/>
              <a:gd name="vf" fmla="val 110557"/>
            </a:avLst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E76C4578-1F8B-BE8C-16C3-1E4F2AE7C3E6}"/>
              </a:ext>
            </a:extLst>
          </p:cNvPr>
          <p:cNvSpPr/>
          <p:nvPr/>
        </p:nvSpPr>
        <p:spPr>
          <a:xfrm>
            <a:off x="4835039" y="4830256"/>
            <a:ext cx="285750" cy="265192"/>
          </a:xfrm>
          <a:prstGeom prst="star5">
            <a:avLst>
              <a:gd name="adj" fmla="val 22347"/>
              <a:gd name="hf" fmla="val 105146"/>
              <a:gd name="vf" fmla="val 110557"/>
            </a:avLst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F48D8721-7167-1322-A197-0FA52AB66CEC}"/>
              </a:ext>
            </a:extLst>
          </p:cNvPr>
          <p:cNvSpPr/>
          <p:nvPr/>
        </p:nvSpPr>
        <p:spPr>
          <a:xfrm>
            <a:off x="5120789" y="4830256"/>
            <a:ext cx="285750" cy="265192"/>
          </a:xfrm>
          <a:prstGeom prst="star5">
            <a:avLst>
              <a:gd name="adj" fmla="val 22347"/>
              <a:gd name="hf" fmla="val 105146"/>
              <a:gd name="vf" fmla="val 110557"/>
            </a:avLst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5888FBFE-1092-BEB3-58E7-B1DB1F40D3D4}"/>
              </a:ext>
            </a:extLst>
          </p:cNvPr>
          <p:cNvSpPr/>
          <p:nvPr/>
        </p:nvSpPr>
        <p:spPr>
          <a:xfrm>
            <a:off x="5398601" y="4830256"/>
            <a:ext cx="285750" cy="265192"/>
          </a:xfrm>
          <a:prstGeom prst="star5">
            <a:avLst>
              <a:gd name="adj" fmla="val 22347"/>
              <a:gd name="hf" fmla="val 105146"/>
              <a:gd name="vf" fmla="val 110557"/>
            </a:avLst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24CEED42-5D23-A610-15DC-ED3CDED5409A}"/>
              </a:ext>
            </a:extLst>
          </p:cNvPr>
          <p:cNvSpPr/>
          <p:nvPr/>
        </p:nvSpPr>
        <p:spPr>
          <a:xfrm>
            <a:off x="7505333" y="4830256"/>
            <a:ext cx="285750" cy="265192"/>
          </a:xfrm>
          <a:prstGeom prst="star5">
            <a:avLst>
              <a:gd name="adj" fmla="val 22347"/>
              <a:gd name="hf" fmla="val 105146"/>
              <a:gd name="vf" fmla="val 110557"/>
            </a:avLst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FDBA9F92-AF01-45C8-06C1-72A6301A9855}"/>
              </a:ext>
            </a:extLst>
          </p:cNvPr>
          <p:cNvSpPr/>
          <p:nvPr/>
        </p:nvSpPr>
        <p:spPr>
          <a:xfrm>
            <a:off x="7791083" y="4830256"/>
            <a:ext cx="285750" cy="265192"/>
          </a:xfrm>
          <a:prstGeom prst="star5">
            <a:avLst>
              <a:gd name="adj" fmla="val 22347"/>
              <a:gd name="hf" fmla="val 105146"/>
              <a:gd name="vf" fmla="val 110557"/>
            </a:avLst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AC638D9F-A77F-0EAA-37F7-7E8A0229078F}"/>
              </a:ext>
            </a:extLst>
          </p:cNvPr>
          <p:cNvSpPr/>
          <p:nvPr/>
        </p:nvSpPr>
        <p:spPr>
          <a:xfrm>
            <a:off x="8068895" y="4830256"/>
            <a:ext cx="285750" cy="265192"/>
          </a:xfrm>
          <a:prstGeom prst="star5">
            <a:avLst>
              <a:gd name="adj" fmla="val 22347"/>
              <a:gd name="hf" fmla="val 105146"/>
              <a:gd name="vf" fmla="val 110557"/>
            </a:avLst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69257284-D0BB-D991-9651-91964F0C34D3}"/>
              </a:ext>
            </a:extLst>
          </p:cNvPr>
          <p:cNvSpPr/>
          <p:nvPr/>
        </p:nvSpPr>
        <p:spPr>
          <a:xfrm>
            <a:off x="10692553" y="869428"/>
            <a:ext cx="285750" cy="265192"/>
          </a:xfrm>
          <a:prstGeom prst="star5">
            <a:avLst>
              <a:gd name="adj" fmla="val 22347"/>
              <a:gd name="hf" fmla="val 105146"/>
              <a:gd name="vf" fmla="val 110557"/>
            </a:avLst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B457A-0DE3-1BE9-3C64-A0F40B95F289}"/>
              </a:ext>
            </a:extLst>
          </p:cNvPr>
          <p:cNvSpPr/>
          <p:nvPr/>
        </p:nvSpPr>
        <p:spPr>
          <a:xfrm>
            <a:off x="8521183" y="4778657"/>
            <a:ext cx="2520000" cy="19440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80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Présomption d’explicativité</a:t>
            </a:r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E1C1C64E-F4C6-8055-B70A-F66B5489D44D}"/>
              </a:ext>
            </a:extLst>
          </p:cNvPr>
          <p:cNvSpPr/>
          <p:nvPr/>
        </p:nvSpPr>
        <p:spPr>
          <a:xfrm>
            <a:off x="8595390" y="5360458"/>
            <a:ext cx="285750" cy="265192"/>
          </a:xfrm>
          <a:prstGeom prst="star5">
            <a:avLst>
              <a:gd name="adj" fmla="val 22347"/>
              <a:gd name="hf" fmla="val 105146"/>
              <a:gd name="vf" fmla="val 110557"/>
            </a:avLst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F3D2EF78-E053-6A5C-F2F9-FBB255E9ED9F}"/>
              </a:ext>
            </a:extLst>
          </p:cNvPr>
          <p:cNvSpPr/>
          <p:nvPr/>
        </p:nvSpPr>
        <p:spPr>
          <a:xfrm>
            <a:off x="8881140" y="5360458"/>
            <a:ext cx="285750" cy="265192"/>
          </a:xfrm>
          <a:prstGeom prst="star5">
            <a:avLst>
              <a:gd name="adj" fmla="val 22347"/>
              <a:gd name="hf" fmla="val 105146"/>
              <a:gd name="vf" fmla="val 110557"/>
            </a:avLst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2DC46385-1EBA-F8E2-6DB4-B9FA180A3174}"/>
              </a:ext>
            </a:extLst>
          </p:cNvPr>
          <p:cNvSpPr/>
          <p:nvPr/>
        </p:nvSpPr>
        <p:spPr>
          <a:xfrm>
            <a:off x="9158952" y="5360458"/>
            <a:ext cx="285750" cy="265192"/>
          </a:xfrm>
          <a:prstGeom prst="star5">
            <a:avLst>
              <a:gd name="adj" fmla="val 22347"/>
              <a:gd name="hf" fmla="val 105146"/>
              <a:gd name="vf" fmla="val 110557"/>
            </a:avLst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8197F9BE-1147-82B3-A6A8-F17D878EFCAE}"/>
              </a:ext>
            </a:extLst>
          </p:cNvPr>
          <p:cNvSpPr/>
          <p:nvPr/>
        </p:nvSpPr>
        <p:spPr>
          <a:xfrm>
            <a:off x="8730327" y="5860997"/>
            <a:ext cx="285750" cy="265192"/>
          </a:xfrm>
          <a:prstGeom prst="star5">
            <a:avLst>
              <a:gd name="adj" fmla="val 22347"/>
              <a:gd name="hf" fmla="val 105146"/>
              <a:gd name="vf" fmla="val 110557"/>
            </a:avLst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387177E8-B301-5EEE-D182-31A969A669F9}"/>
              </a:ext>
            </a:extLst>
          </p:cNvPr>
          <p:cNvSpPr/>
          <p:nvPr/>
        </p:nvSpPr>
        <p:spPr>
          <a:xfrm>
            <a:off x="9016077" y="5860997"/>
            <a:ext cx="285750" cy="265192"/>
          </a:xfrm>
          <a:prstGeom prst="star5">
            <a:avLst>
              <a:gd name="adj" fmla="val 22347"/>
              <a:gd name="hf" fmla="val 105146"/>
              <a:gd name="vf" fmla="val 110557"/>
            </a:avLst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9551F786-DEAE-F28D-5AEE-41A0D507BE8B}"/>
              </a:ext>
            </a:extLst>
          </p:cNvPr>
          <p:cNvSpPr/>
          <p:nvPr/>
        </p:nvSpPr>
        <p:spPr>
          <a:xfrm>
            <a:off x="8873202" y="6310384"/>
            <a:ext cx="285750" cy="265192"/>
          </a:xfrm>
          <a:prstGeom prst="star5">
            <a:avLst>
              <a:gd name="adj" fmla="val 22347"/>
              <a:gd name="hf" fmla="val 105146"/>
              <a:gd name="vf" fmla="val 110557"/>
            </a:avLst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D1AD2D-AD33-CDBF-6EEB-5B929EDDE652}"/>
              </a:ext>
            </a:extLst>
          </p:cNvPr>
          <p:cNvSpPr txBox="1"/>
          <p:nvPr/>
        </p:nvSpPr>
        <p:spPr>
          <a:xfrm>
            <a:off x="9460533" y="5308388"/>
            <a:ext cx="142692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Forte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Faible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Très faible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D331D505-812F-8D20-7A41-19599ED5BF4F}"/>
              </a:ext>
            </a:extLst>
          </p:cNvPr>
          <p:cNvSpPr/>
          <p:nvPr/>
        </p:nvSpPr>
        <p:spPr>
          <a:xfrm>
            <a:off x="5115433" y="2803674"/>
            <a:ext cx="285750" cy="265192"/>
          </a:xfrm>
          <a:prstGeom prst="star5">
            <a:avLst>
              <a:gd name="adj" fmla="val 22347"/>
              <a:gd name="hf" fmla="val 105146"/>
              <a:gd name="vf" fmla="val 110557"/>
            </a:avLst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6F7B0451-8CF4-F05B-D03E-700145ADF3E3}"/>
              </a:ext>
            </a:extLst>
          </p:cNvPr>
          <p:cNvSpPr/>
          <p:nvPr/>
        </p:nvSpPr>
        <p:spPr>
          <a:xfrm>
            <a:off x="5401183" y="2803674"/>
            <a:ext cx="285750" cy="265192"/>
          </a:xfrm>
          <a:prstGeom prst="star5">
            <a:avLst>
              <a:gd name="adj" fmla="val 22347"/>
              <a:gd name="hf" fmla="val 105146"/>
              <a:gd name="vf" fmla="val 110557"/>
            </a:avLst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1D30B027-BF75-F3E8-0200-9B25992E399C}"/>
              </a:ext>
            </a:extLst>
          </p:cNvPr>
          <p:cNvSpPr/>
          <p:nvPr/>
        </p:nvSpPr>
        <p:spPr>
          <a:xfrm>
            <a:off x="2741409" y="2803674"/>
            <a:ext cx="285750" cy="265192"/>
          </a:xfrm>
          <a:prstGeom prst="star5">
            <a:avLst>
              <a:gd name="adj" fmla="val 22347"/>
              <a:gd name="hf" fmla="val 105146"/>
              <a:gd name="vf" fmla="val 110557"/>
            </a:avLst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E2BBFC57-DF50-F34B-3C86-7DEAD70A3E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669296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40" progId="TCLayout.ActiveDocument.1">
                  <p:embed/>
                </p:oleObj>
              </mc:Choice>
              <mc:Fallback>
                <p:oleObj name="think-cell Slide" r:id="rId4" imgW="336" imgH="3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BBFC57-DF50-F34B-3C86-7DEAD70A3E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" name="Isosceles Triangle 187">
            <a:extLst>
              <a:ext uri="{FF2B5EF4-FFF2-40B4-BE49-F238E27FC236}">
                <a16:creationId xmlns:a16="http://schemas.microsoft.com/office/drawing/2014/main" id="{00DF6B7F-AFBC-FBFF-6497-3537F249EC7A}"/>
              </a:ext>
            </a:extLst>
          </p:cNvPr>
          <p:cNvSpPr/>
          <p:nvPr/>
        </p:nvSpPr>
        <p:spPr>
          <a:xfrm flipH="1" flipV="1">
            <a:off x="2828222" y="3601491"/>
            <a:ext cx="1030170" cy="34137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C4D0D72-8F04-E439-EF5C-D00460CBBBCC}"/>
              </a:ext>
            </a:extLst>
          </p:cNvPr>
          <p:cNvSpPr/>
          <p:nvPr/>
        </p:nvSpPr>
        <p:spPr>
          <a:xfrm>
            <a:off x="6181344" y="1231808"/>
            <a:ext cx="5863859" cy="5481207"/>
          </a:xfrm>
          <a:prstGeom prst="rect">
            <a:avLst/>
          </a:prstGeom>
          <a:pattFill prst="pct2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32B6D-65C7-20F0-E56D-7EDAB3340F13}"/>
              </a:ext>
            </a:extLst>
          </p:cNvPr>
          <p:cNvSpPr/>
          <p:nvPr/>
        </p:nvSpPr>
        <p:spPr>
          <a:xfrm>
            <a:off x="433387" y="1"/>
            <a:ext cx="432000" cy="343995"/>
          </a:xfrm>
          <a:prstGeom prst="rect">
            <a:avLst/>
          </a:prstGeom>
          <a:solidFill>
            <a:srgbClr val="D91C5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5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6BE0DAF2-D61E-A458-53FA-8ECCC9CF47EA}"/>
              </a:ext>
            </a:extLst>
          </p:cNvPr>
          <p:cNvSpPr txBox="1">
            <a:spLocks/>
          </p:cNvSpPr>
          <p:nvPr/>
        </p:nvSpPr>
        <p:spPr>
          <a:xfrm>
            <a:off x="433387" y="424034"/>
            <a:ext cx="10920411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20541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 b="1" dirty="0">
                <a:latin typeface="SimonKucher"/>
              </a:rPr>
              <a:t>L’entrainement d’un modèle sur l’ensemble des données permet de valider / réfuter les hypothèses précédentes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imonKucher"/>
              <a:ea typeface="+mj-ea"/>
              <a:cs typeface="+mj-cs"/>
            </a:endParaRPr>
          </a:p>
        </p:txBody>
      </p:sp>
      <p:graphicFrame>
        <p:nvGraphicFramePr>
          <p:cNvPr id="172" name="Chart 171">
            <a:extLst>
              <a:ext uri="{FF2B5EF4-FFF2-40B4-BE49-F238E27FC236}">
                <a16:creationId xmlns:a16="http://schemas.microsoft.com/office/drawing/2014/main" id="{186645E2-932B-3F41-8D80-866DF0C36D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0615946"/>
              </p:ext>
            </p:extLst>
          </p:nvPr>
        </p:nvGraphicFramePr>
        <p:xfrm>
          <a:off x="6511847" y="1156617"/>
          <a:ext cx="5382196" cy="5556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74" name="Rectangle 173">
            <a:extLst>
              <a:ext uri="{FF2B5EF4-FFF2-40B4-BE49-F238E27FC236}">
                <a16:creationId xmlns:a16="http://schemas.microsoft.com/office/drawing/2014/main" id="{BC017F1D-8150-BD65-3E0E-00FF2B5B5E63}"/>
              </a:ext>
            </a:extLst>
          </p:cNvPr>
          <p:cNvSpPr/>
          <p:nvPr/>
        </p:nvSpPr>
        <p:spPr>
          <a:xfrm>
            <a:off x="6426503" y="3630367"/>
            <a:ext cx="5467540" cy="2241044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8FC8148-926E-D8D6-8ED4-6C0F95EABD4C}"/>
              </a:ext>
            </a:extLst>
          </p:cNvPr>
          <p:cNvSpPr/>
          <p:nvPr/>
        </p:nvSpPr>
        <p:spPr>
          <a:xfrm>
            <a:off x="6426503" y="2127183"/>
            <a:ext cx="5467540" cy="1406933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D91B4EC-26B1-4B1D-A311-334576BA0469}"/>
              </a:ext>
            </a:extLst>
          </p:cNvPr>
          <p:cNvSpPr txBox="1"/>
          <p:nvPr/>
        </p:nvSpPr>
        <p:spPr>
          <a:xfrm>
            <a:off x="9356584" y="2208724"/>
            <a:ext cx="234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Variables éliminées de la modélisation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CB23E86-4757-4896-BC09-BF49D246C00F}"/>
              </a:ext>
            </a:extLst>
          </p:cNvPr>
          <p:cNvSpPr txBox="1"/>
          <p:nvPr/>
        </p:nvSpPr>
        <p:spPr>
          <a:xfrm>
            <a:off x="9356584" y="4107194"/>
            <a:ext cx="234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Variables conservées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98B2EC8-8D49-81B4-2AB6-9A6998A6C78A}"/>
              </a:ext>
            </a:extLst>
          </p:cNvPr>
          <p:cNvSpPr/>
          <p:nvPr/>
        </p:nvSpPr>
        <p:spPr>
          <a:xfrm>
            <a:off x="907213" y="2504629"/>
            <a:ext cx="4872189" cy="1267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Entrainement d’un modèle XGBoost basé sur des arbres de décisions. Alliant puissance et polyvalence, il donne un premier aperçu de ce qu’il est possible de prédire.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72C76BB-4D3E-77FE-515B-CE1148275A22}"/>
              </a:ext>
            </a:extLst>
          </p:cNvPr>
          <p:cNvSpPr/>
          <p:nvPr/>
        </p:nvSpPr>
        <p:spPr>
          <a:xfrm>
            <a:off x="188624" y="2504629"/>
            <a:ext cx="567429" cy="1267550"/>
          </a:xfrm>
          <a:prstGeom prst="rect">
            <a:avLst/>
          </a:prstGeom>
          <a:solidFill>
            <a:srgbClr val="D91C5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9D809000-93A1-DECB-2AA0-E9DA67F89710}"/>
              </a:ext>
            </a:extLst>
          </p:cNvPr>
          <p:cNvSpPr/>
          <p:nvPr/>
        </p:nvSpPr>
        <p:spPr>
          <a:xfrm>
            <a:off x="907213" y="3972802"/>
            <a:ext cx="4872189" cy="1267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Pour chaque variable à disposition, on entraine le modèle sur l’ensemble des autres variables et mesure une nouvelle performance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B5AF677-7342-B2AE-C428-EFBBB60349EE}"/>
              </a:ext>
            </a:extLst>
          </p:cNvPr>
          <p:cNvSpPr/>
          <p:nvPr/>
        </p:nvSpPr>
        <p:spPr>
          <a:xfrm>
            <a:off x="188624" y="3972802"/>
            <a:ext cx="567429" cy="1267550"/>
          </a:xfrm>
          <a:prstGeom prst="rect">
            <a:avLst/>
          </a:prstGeom>
          <a:solidFill>
            <a:srgbClr val="D91C5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8D29CD0-4BAE-F5BA-D30C-808241FF328B}"/>
              </a:ext>
            </a:extLst>
          </p:cNvPr>
          <p:cNvSpPr/>
          <p:nvPr/>
        </p:nvSpPr>
        <p:spPr>
          <a:xfrm>
            <a:off x="907213" y="5440975"/>
            <a:ext cx="4872189" cy="1267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On mesure la perte de performance du modèle engendrée par l’élimination de la variable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8C818F0-6E54-1E9F-13C6-CE9F3C5460E7}"/>
              </a:ext>
            </a:extLst>
          </p:cNvPr>
          <p:cNvSpPr/>
          <p:nvPr/>
        </p:nvSpPr>
        <p:spPr>
          <a:xfrm>
            <a:off x="188624" y="5440975"/>
            <a:ext cx="567429" cy="1267550"/>
          </a:xfrm>
          <a:prstGeom prst="rect">
            <a:avLst/>
          </a:prstGeom>
          <a:solidFill>
            <a:srgbClr val="D91C5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7" name="Isosceles Triangle 186">
            <a:extLst>
              <a:ext uri="{FF2B5EF4-FFF2-40B4-BE49-F238E27FC236}">
                <a16:creationId xmlns:a16="http://schemas.microsoft.com/office/drawing/2014/main" id="{F315A50B-788D-931E-1421-D2EB1E7DD876}"/>
              </a:ext>
            </a:extLst>
          </p:cNvPr>
          <p:cNvSpPr/>
          <p:nvPr/>
        </p:nvSpPr>
        <p:spPr>
          <a:xfrm flipH="1" flipV="1">
            <a:off x="2828222" y="5063024"/>
            <a:ext cx="1030170" cy="34137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EE888B4D-A3B8-A2CF-AF3A-25CB7F2838F1}"/>
              </a:ext>
            </a:extLst>
          </p:cNvPr>
          <p:cNvSpPr/>
          <p:nvPr/>
        </p:nvSpPr>
        <p:spPr>
          <a:xfrm rot="16200000" flipH="1" flipV="1">
            <a:off x="5295458" y="5909078"/>
            <a:ext cx="1030170" cy="34137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E49518AD-ADCC-51FF-4712-BDE86DE95878}"/>
              </a:ext>
            </a:extLst>
          </p:cNvPr>
          <p:cNvSpPr/>
          <p:nvPr/>
        </p:nvSpPr>
        <p:spPr>
          <a:xfrm>
            <a:off x="188625" y="1243557"/>
            <a:ext cx="5590778" cy="1116444"/>
          </a:xfrm>
          <a:prstGeom prst="rect">
            <a:avLst/>
          </a:prstGeom>
          <a:pattFill prst="pct2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Le F Score de ce modèle « naïf » est de </a:t>
            </a:r>
            <a:r>
              <a:rPr lang="fr-FR" b="1" dirty="0">
                <a:solidFill>
                  <a:schemeClr val="tx1"/>
                </a:solidFill>
              </a:rPr>
              <a:t>0,59</a:t>
            </a:r>
          </a:p>
        </p:txBody>
      </p:sp>
    </p:spTree>
    <p:extLst>
      <p:ext uri="{BB962C8B-B14F-4D97-AF65-F5344CB8AC3E}">
        <p14:creationId xmlns:p14="http://schemas.microsoft.com/office/powerpoint/2010/main" val="400387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E2BBFC57-DF50-F34B-3C86-7DEAD70A3E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86869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40" progId="TCLayout.ActiveDocument.1">
                  <p:embed/>
                </p:oleObj>
              </mc:Choice>
              <mc:Fallback>
                <p:oleObj name="think-cell Slide" r:id="rId4" imgW="336" imgH="3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BBFC57-DF50-F34B-3C86-7DEAD70A3E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GettyImages_Pinkypills_527372881_ppt.jpg" descr="Businessman looking at shining chart on the wall">
            <a:extLst>
              <a:ext uri="{FF2B5EF4-FFF2-40B4-BE49-F238E27FC236}">
                <a16:creationId xmlns:a16="http://schemas.microsoft.com/office/drawing/2014/main" id="{14A94B4F-DD9F-8372-4840-B11A534814C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88"/>
          <a:stretch/>
        </p:blipFill>
        <p:spPr>
          <a:xfrm>
            <a:off x="975360" y="766089"/>
            <a:ext cx="11203940" cy="60919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432B6D-65C7-20F0-E56D-7EDAB3340F13}"/>
              </a:ext>
            </a:extLst>
          </p:cNvPr>
          <p:cNvSpPr/>
          <p:nvPr/>
        </p:nvSpPr>
        <p:spPr>
          <a:xfrm>
            <a:off x="433387" y="1"/>
            <a:ext cx="432000" cy="343995"/>
          </a:xfrm>
          <a:prstGeom prst="rect">
            <a:avLst/>
          </a:prstGeom>
          <a:solidFill>
            <a:srgbClr val="D91C5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6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6BE0DAF2-D61E-A458-53FA-8ECCC9CF47EA}"/>
              </a:ext>
            </a:extLst>
          </p:cNvPr>
          <p:cNvSpPr txBox="1">
            <a:spLocks/>
          </p:cNvSpPr>
          <p:nvPr/>
        </p:nvSpPr>
        <p:spPr>
          <a:xfrm>
            <a:off x="433388" y="401154"/>
            <a:ext cx="10920411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20541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2054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D91C5C"/>
                </a:solidFill>
                <a:effectLst/>
                <a:uLnTx/>
                <a:uFillTx/>
                <a:latin typeface="SimonKucher"/>
                <a:ea typeface="+mj-ea"/>
                <a:cs typeface="+mj-cs"/>
              </a:rPr>
              <a:t>Agenda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rgbClr val="39322B"/>
              </a:solidFill>
              <a:effectLst/>
              <a:uLnTx/>
              <a:uFillTx/>
              <a:latin typeface="SimonKucher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8908D-AF62-7272-B48C-6FC772A7CBE4}"/>
              </a:ext>
            </a:extLst>
          </p:cNvPr>
          <p:cNvSpPr/>
          <p:nvPr/>
        </p:nvSpPr>
        <p:spPr>
          <a:xfrm>
            <a:off x="977392" y="766089"/>
            <a:ext cx="5569712" cy="6091912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954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39322B"/>
              </a:solidFill>
              <a:effectLst/>
              <a:uLnTx/>
              <a:uFillTx/>
              <a:latin typeface="SimonKucher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189D50-2449-54EC-6E37-75B5B1BDAEB3}"/>
              </a:ext>
            </a:extLst>
          </p:cNvPr>
          <p:cNvSpPr/>
          <p:nvPr/>
        </p:nvSpPr>
        <p:spPr>
          <a:xfrm>
            <a:off x="975360" y="2463122"/>
            <a:ext cx="5571744" cy="509858"/>
          </a:xfrm>
          <a:prstGeom prst="rect">
            <a:avLst/>
          </a:prstGeom>
          <a:solidFill>
            <a:srgbClr val="D91C5C">
              <a:alpha val="80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954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39322B"/>
              </a:solidFill>
              <a:effectLst/>
              <a:uLnTx/>
              <a:uFillTx/>
              <a:latin typeface="SimonKucher"/>
              <a:ea typeface="+mn-ea"/>
              <a:cs typeface="+mn-cs"/>
            </a:endParaRPr>
          </a:p>
        </p:txBody>
      </p:sp>
      <p:sp>
        <p:nvSpPr>
          <p:cNvPr id="11" name="ag_text">
            <a:extLst>
              <a:ext uri="{FF2B5EF4-FFF2-40B4-BE49-F238E27FC236}">
                <a16:creationId xmlns:a16="http://schemas.microsoft.com/office/drawing/2014/main" id="{868619E8-5E2E-3ED2-9AEA-8D8413D980FF}"/>
              </a:ext>
            </a:extLst>
          </p:cNvPr>
          <p:cNvSpPr txBox="1"/>
          <p:nvPr/>
        </p:nvSpPr>
        <p:spPr>
          <a:xfrm>
            <a:off x="1195968" y="1274687"/>
            <a:ext cx="8038800" cy="29238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358775" indent="-358775" defTabSz="995491">
              <a:spcBef>
                <a:spcPts val="3000"/>
              </a:spcBef>
              <a:buFont typeface="Wingdings" panose="05000000000000000000" pitchFamily="2" charset="2"/>
              <a:buAutoNum type="arabicPeriod"/>
              <a:defRPr/>
            </a:pPr>
            <a:r>
              <a:rPr lang="fr-FR" dirty="0">
                <a:latin typeface="SimonKucher"/>
              </a:rPr>
              <a:t>Résumé</a:t>
            </a:r>
          </a:p>
          <a:p>
            <a:pPr marL="358775" indent="-358775" defTabSz="995491">
              <a:spcBef>
                <a:spcPts val="3000"/>
              </a:spcBef>
              <a:buFont typeface="Wingdings" panose="05000000000000000000" pitchFamily="2" charset="2"/>
              <a:buAutoNum type="arabicPeriod"/>
              <a:defRPr/>
            </a:pPr>
            <a:r>
              <a:rPr lang="fr-FR" dirty="0">
                <a:latin typeface="SimonKucher"/>
              </a:rPr>
              <a:t>Identification des facteurs de résiliations</a:t>
            </a:r>
          </a:p>
          <a:p>
            <a:pPr marL="358775" indent="-358775" defTabSz="995491">
              <a:spcBef>
                <a:spcPts val="3000"/>
              </a:spcBef>
              <a:buFont typeface="Wingdings" panose="05000000000000000000" pitchFamily="2" charset="2"/>
              <a:buAutoNum type="arabicPeriod"/>
              <a:defRPr/>
            </a:pPr>
            <a:r>
              <a:rPr lang="fr-FR" b="1" dirty="0">
                <a:solidFill>
                  <a:schemeClr val="bg1"/>
                </a:solidFill>
                <a:latin typeface="SimonKucher"/>
              </a:rPr>
              <a:t>Construction des variables explicatives</a:t>
            </a:r>
          </a:p>
          <a:p>
            <a:pPr marL="358775" indent="-358775" defTabSz="995491">
              <a:spcBef>
                <a:spcPts val="3000"/>
              </a:spcBef>
              <a:buFont typeface="Wingdings" panose="05000000000000000000" pitchFamily="2" charset="2"/>
              <a:buAutoNum type="arabicPeriod"/>
              <a:defRPr/>
            </a:pPr>
            <a:r>
              <a:rPr lang="fr-FR" dirty="0">
                <a:latin typeface="SimonKucher"/>
              </a:rPr>
              <a:t>Sélection et optimisation du modèle</a:t>
            </a:r>
          </a:p>
          <a:p>
            <a:pPr marL="358775" indent="-358775" defTabSz="995491">
              <a:spcBef>
                <a:spcPts val="3000"/>
              </a:spcBef>
              <a:buFont typeface="Wingdings" panose="05000000000000000000" pitchFamily="2" charset="2"/>
              <a:buAutoNum type="arabicPeriod"/>
              <a:defRPr/>
            </a:pPr>
            <a:r>
              <a:rPr lang="fr-FR" dirty="0">
                <a:latin typeface="SimonKucher"/>
              </a:rPr>
              <a:t>Interprétation du modèle</a:t>
            </a:r>
          </a:p>
        </p:txBody>
      </p:sp>
    </p:spTree>
    <p:extLst>
      <p:ext uri="{BB962C8B-B14F-4D97-AF65-F5344CB8AC3E}">
        <p14:creationId xmlns:p14="http://schemas.microsoft.com/office/powerpoint/2010/main" val="162083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E2BBFC57-DF50-F34B-3C86-7DEAD70A3E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352173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40" progId="TCLayout.ActiveDocument.1">
                  <p:embed/>
                </p:oleObj>
              </mc:Choice>
              <mc:Fallback>
                <p:oleObj name="think-cell Slide" r:id="rId4" imgW="336" imgH="3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BBFC57-DF50-F34B-3C86-7DEAD70A3E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1432B6D-65C7-20F0-E56D-7EDAB3340F13}"/>
              </a:ext>
            </a:extLst>
          </p:cNvPr>
          <p:cNvSpPr/>
          <p:nvPr/>
        </p:nvSpPr>
        <p:spPr>
          <a:xfrm>
            <a:off x="433387" y="1"/>
            <a:ext cx="432000" cy="343995"/>
          </a:xfrm>
          <a:prstGeom prst="rect">
            <a:avLst/>
          </a:prstGeom>
          <a:solidFill>
            <a:srgbClr val="D91C5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7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6BE0DAF2-D61E-A458-53FA-8ECCC9CF47EA}"/>
              </a:ext>
            </a:extLst>
          </p:cNvPr>
          <p:cNvSpPr txBox="1">
            <a:spLocks/>
          </p:cNvSpPr>
          <p:nvPr/>
        </p:nvSpPr>
        <p:spPr>
          <a:xfrm>
            <a:off x="433387" y="424034"/>
            <a:ext cx="10920411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20541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 b="1" dirty="0">
                <a:latin typeface="SimonKucher"/>
              </a:rPr>
              <a:t>Les variables du modèles sont transformées pour une exploitation optimale par un modèle machine learning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imonKucher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FBC7BB-D540-D99A-FBF9-AA93946B30E5}"/>
              </a:ext>
            </a:extLst>
          </p:cNvPr>
          <p:cNvSpPr/>
          <p:nvPr/>
        </p:nvSpPr>
        <p:spPr>
          <a:xfrm>
            <a:off x="433388" y="1119625"/>
            <a:ext cx="11376810" cy="5314341"/>
          </a:xfrm>
          <a:prstGeom prst="rect">
            <a:avLst/>
          </a:prstGeom>
          <a:pattFill prst="pct2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5951214-BF15-6BDA-859F-179243930E99}"/>
              </a:ext>
            </a:extLst>
          </p:cNvPr>
          <p:cNvGrpSpPr/>
          <p:nvPr/>
        </p:nvGrpSpPr>
        <p:grpSpPr>
          <a:xfrm>
            <a:off x="600682" y="1850060"/>
            <a:ext cx="7801692" cy="559480"/>
            <a:chOff x="600682" y="2071442"/>
            <a:chExt cx="7801692" cy="55948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8A2C3B6-F5A6-6052-BE50-735FCE4254C9}"/>
                </a:ext>
              </a:extLst>
            </p:cNvPr>
            <p:cNvSpPr/>
            <p:nvPr/>
          </p:nvSpPr>
          <p:spPr>
            <a:xfrm>
              <a:off x="600682" y="2071442"/>
              <a:ext cx="478901" cy="559479"/>
            </a:xfrm>
            <a:prstGeom prst="rect">
              <a:avLst/>
            </a:prstGeom>
            <a:solidFill>
              <a:srgbClr val="D91C5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id="{C3AEE9FA-48DC-00A7-3941-54AC7E046527}"/>
                </a:ext>
              </a:extLst>
            </p:cNvPr>
            <p:cNvSpPr/>
            <p:nvPr/>
          </p:nvSpPr>
          <p:spPr>
            <a:xfrm>
              <a:off x="1155947" y="2088856"/>
              <a:ext cx="2520000" cy="542066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Age</a:t>
              </a: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39E4DE7B-BECF-D9C6-A58D-A4CF9F9028B6}"/>
                </a:ext>
              </a:extLst>
            </p:cNvPr>
            <p:cNvSpPr/>
            <p:nvPr/>
          </p:nvSpPr>
          <p:spPr>
            <a:xfrm>
              <a:off x="3524410" y="2071442"/>
              <a:ext cx="2520000" cy="559479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Custom Target Encoding</a:t>
              </a: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0D234BA6-91D4-FEC2-5C85-5FC9609C3ABB}"/>
                </a:ext>
              </a:extLst>
            </p:cNvPr>
            <p:cNvSpPr/>
            <p:nvPr/>
          </p:nvSpPr>
          <p:spPr>
            <a:xfrm>
              <a:off x="5882374" y="2071442"/>
              <a:ext cx="2520000" cy="559479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F1_age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E5B5506-48BE-146E-D795-14EF8697CC64}"/>
              </a:ext>
            </a:extLst>
          </p:cNvPr>
          <p:cNvGrpSpPr/>
          <p:nvPr/>
        </p:nvGrpSpPr>
        <p:grpSpPr>
          <a:xfrm>
            <a:off x="600682" y="2561862"/>
            <a:ext cx="7801692" cy="559480"/>
            <a:chOff x="600682" y="2738970"/>
            <a:chExt cx="7801692" cy="5594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FEF00CE-F01C-B71A-9EBF-AC9880C7E3C8}"/>
                </a:ext>
              </a:extLst>
            </p:cNvPr>
            <p:cNvSpPr/>
            <p:nvPr/>
          </p:nvSpPr>
          <p:spPr>
            <a:xfrm>
              <a:off x="600682" y="2738970"/>
              <a:ext cx="478901" cy="559479"/>
            </a:xfrm>
            <a:prstGeom prst="rect">
              <a:avLst/>
            </a:prstGeom>
            <a:solidFill>
              <a:srgbClr val="D91C5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6" name="Arrow: Pentagon 25">
              <a:extLst>
                <a:ext uri="{FF2B5EF4-FFF2-40B4-BE49-F238E27FC236}">
                  <a16:creationId xmlns:a16="http://schemas.microsoft.com/office/drawing/2014/main" id="{82BCFD41-0BB9-84E7-EA52-E45E9997037F}"/>
                </a:ext>
              </a:extLst>
            </p:cNvPr>
            <p:cNvSpPr/>
            <p:nvPr/>
          </p:nvSpPr>
          <p:spPr>
            <a:xfrm>
              <a:off x="1155947" y="2756384"/>
              <a:ext cx="2520000" cy="542066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Geography</a:t>
              </a:r>
            </a:p>
          </p:txBody>
        </p: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1761EF6F-0A51-64B8-2FD3-654F3C08CD1B}"/>
                </a:ext>
              </a:extLst>
            </p:cNvPr>
            <p:cNvSpPr/>
            <p:nvPr/>
          </p:nvSpPr>
          <p:spPr>
            <a:xfrm>
              <a:off x="3524410" y="2738970"/>
              <a:ext cx="2520000" cy="559479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country = Germany ?</a:t>
              </a: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AA9DB6A7-FB29-76E1-8A26-4AFC310C77EB}"/>
                </a:ext>
              </a:extLst>
            </p:cNvPr>
            <p:cNvSpPr/>
            <p:nvPr/>
          </p:nvSpPr>
          <p:spPr>
            <a:xfrm>
              <a:off x="5882374" y="2738970"/>
              <a:ext cx="2520000" cy="559479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f2_isGermany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6BDF15E-BAC9-A58F-CE78-6DF043D3D34B}"/>
              </a:ext>
            </a:extLst>
          </p:cNvPr>
          <p:cNvGrpSpPr/>
          <p:nvPr/>
        </p:nvGrpSpPr>
        <p:grpSpPr>
          <a:xfrm>
            <a:off x="600682" y="3273664"/>
            <a:ext cx="7801692" cy="559480"/>
            <a:chOff x="600682" y="3406497"/>
            <a:chExt cx="7801692" cy="55948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F789AA2-E8BC-0C9D-F179-A14897E10EA4}"/>
                </a:ext>
              </a:extLst>
            </p:cNvPr>
            <p:cNvSpPr/>
            <p:nvPr/>
          </p:nvSpPr>
          <p:spPr>
            <a:xfrm>
              <a:off x="600682" y="3406497"/>
              <a:ext cx="478901" cy="559479"/>
            </a:xfrm>
            <a:prstGeom prst="rect">
              <a:avLst/>
            </a:prstGeom>
            <a:solidFill>
              <a:srgbClr val="D91C5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" name="Arrow: Pentagon 41">
              <a:extLst>
                <a:ext uri="{FF2B5EF4-FFF2-40B4-BE49-F238E27FC236}">
                  <a16:creationId xmlns:a16="http://schemas.microsoft.com/office/drawing/2014/main" id="{BF3709C9-D0C2-3473-0F8C-73FD9277E951}"/>
                </a:ext>
              </a:extLst>
            </p:cNvPr>
            <p:cNvSpPr/>
            <p:nvPr/>
          </p:nvSpPr>
          <p:spPr>
            <a:xfrm>
              <a:off x="1155947" y="3423911"/>
              <a:ext cx="2520000" cy="542066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Gender</a:t>
              </a:r>
            </a:p>
          </p:txBody>
        </p:sp>
        <p:sp>
          <p:nvSpPr>
            <p:cNvPr id="57" name="Arrow: Chevron 56">
              <a:extLst>
                <a:ext uri="{FF2B5EF4-FFF2-40B4-BE49-F238E27FC236}">
                  <a16:creationId xmlns:a16="http://schemas.microsoft.com/office/drawing/2014/main" id="{286BE811-0825-8E9D-6B16-36082C847080}"/>
                </a:ext>
              </a:extLst>
            </p:cNvPr>
            <p:cNvSpPr/>
            <p:nvPr/>
          </p:nvSpPr>
          <p:spPr>
            <a:xfrm>
              <a:off x="3524410" y="3406497"/>
              <a:ext cx="2520000" cy="559479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Gender = Male ?</a:t>
              </a:r>
            </a:p>
          </p:txBody>
        </p:sp>
        <p:sp>
          <p:nvSpPr>
            <p:cNvPr id="58" name="Arrow: Chevron 57">
              <a:extLst>
                <a:ext uri="{FF2B5EF4-FFF2-40B4-BE49-F238E27FC236}">
                  <a16:creationId xmlns:a16="http://schemas.microsoft.com/office/drawing/2014/main" id="{3FBFFF7F-AA47-D7FF-6923-DF7037A2850E}"/>
                </a:ext>
              </a:extLst>
            </p:cNvPr>
            <p:cNvSpPr/>
            <p:nvPr/>
          </p:nvSpPr>
          <p:spPr>
            <a:xfrm>
              <a:off x="5882374" y="3406497"/>
              <a:ext cx="2520000" cy="559479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f3_isMale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0808C7C-975C-EFA9-330D-0F17FE4C79E9}"/>
              </a:ext>
            </a:extLst>
          </p:cNvPr>
          <p:cNvGrpSpPr/>
          <p:nvPr/>
        </p:nvGrpSpPr>
        <p:grpSpPr>
          <a:xfrm>
            <a:off x="600682" y="3985466"/>
            <a:ext cx="7801692" cy="559480"/>
            <a:chOff x="600682" y="4074023"/>
            <a:chExt cx="7801692" cy="55948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DE64FB1-1A82-2007-EEAF-58F85B4174E9}"/>
                </a:ext>
              </a:extLst>
            </p:cNvPr>
            <p:cNvSpPr/>
            <p:nvPr/>
          </p:nvSpPr>
          <p:spPr>
            <a:xfrm>
              <a:off x="600682" y="4074023"/>
              <a:ext cx="478901" cy="559479"/>
            </a:xfrm>
            <a:prstGeom prst="rect">
              <a:avLst/>
            </a:prstGeom>
            <a:solidFill>
              <a:srgbClr val="D91C5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0" name="Arrow: Pentagon 59">
              <a:extLst>
                <a:ext uri="{FF2B5EF4-FFF2-40B4-BE49-F238E27FC236}">
                  <a16:creationId xmlns:a16="http://schemas.microsoft.com/office/drawing/2014/main" id="{6D612827-2249-4954-25A2-4D6DC432E2C7}"/>
                </a:ext>
              </a:extLst>
            </p:cNvPr>
            <p:cNvSpPr/>
            <p:nvPr/>
          </p:nvSpPr>
          <p:spPr>
            <a:xfrm>
              <a:off x="1155947" y="4091437"/>
              <a:ext cx="2520000" cy="542066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IsActiveMember</a:t>
              </a:r>
            </a:p>
          </p:txBody>
        </p:sp>
        <p:sp>
          <p:nvSpPr>
            <p:cNvPr id="61" name="Arrow: Chevron 60">
              <a:extLst>
                <a:ext uri="{FF2B5EF4-FFF2-40B4-BE49-F238E27FC236}">
                  <a16:creationId xmlns:a16="http://schemas.microsoft.com/office/drawing/2014/main" id="{3443538B-DACD-28C5-8BCB-DB91C2060541}"/>
                </a:ext>
              </a:extLst>
            </p:cNvPr>
            <p:cNvSpPr/>
            <p:nvPr/>
          </p:nvSpPr>
          <p:spPr>
            <a:xfrm>
              <a:off x="3524410" y="4074023"/>
              <a:ext cx="2520000" cy="559479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IsActiveMember ?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Arrow: Chevron 61">
              <a:extLst>
                <a:ext uri="{FF2B5EF4-FFF2-40B4-BE49-F238E27FC236}">
                  <a16:creationId xmlns:a16="http://schemas.microsoft.com/office/drawing/2014/main" id="{02F6F1E2-F839-CEA9-2409-88139ED4D7BF}"/>
                </a:ext>
              </a:extLst>
            </p:cNvPr>
            <p:cNvSpPr/>
            <p:nvPr/>
          </p:nvSpPr>
          <p:spPr>
            <a:xfrm>
              <a:off x="5882374" y="4074023"/>
              <a:ext cx="2520000" cy="559479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f4_isActive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5368C2-5F02-230B-3FF9-B527C505780B}"/>
              </a:ext>
            </a:extLst>
          </p:cNvPr>
          <p:cNvGrpSpPr/>
          <p:nvPr/>
        </p:nvGrpSpPr>
        <p:grpSpPr>
          <a:xfrm>
            <a:off x="600682" y="4697268"/>
            <a:ext cx="7801692" cy="878045"/>
            <a:chOff x="600682" y="4741548"/>
            <a:chExt cx="7801692" cy="87804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13E72B7-0C7C-8C70-7A25-66343DEC3D24}"/>
                </a:ext>
              </a:extLst>
            </p:cNvPr>
            <p:cNvSpPr/>
            <p:nvPr/>
          </p:nvSpPr>
          <p:spPr>
            <a:xfrm>
              <a:off x="600682" y="4741548"/>
              <a:ext cx="478901" cy="860631"/>
            </a:xfrm>
            <a:prstGeom prst="rect">
              <a:avLst/>
            </a:prstGeom>
            <a:solidFill>
              <a:srgbClr val="D91C5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64" name="Arrow: Pentagon 63">
              <a:extLst>
                <a:ext uri="{FF2B5EF4-FFF2-40B4-BE49-F238E27FC236}">
                  <a16:creationId xmlns:a16="http://schemas.microsoft.com/office/drawing/2014/main" id="{86176F2B-880E-3BD5-9ED9-8704BF6E0CC5}"/>
                </a:ext>
              </a:extLst>
            </p:cNvPr>
            <p:cNvSpPr/>
            <p:nvPr/>
          </p:nvSpPr>
          <p:spPr>
            <a:xfrm>
              <a:off x="1155947" y="4758961"/>
              <a:ext cx="2655656" cy="860631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Product</a:t>
              </a:r>
            </a:p>
          </p:txBody>
        </p:sp>
        <p:sp>
          <p:nvSpPr>
            <p:cNvPr id="65" name="Arrow: Chevron 64">
              <a:extLst>
                <a:ext uri="{FF2B5EF4-FFF2-40B4-BE49-F238E27FC236}">
                  <a16:creationId xmlns:a16="http://schemas.microsoft.com/office/drawing/2014/main" id="{A8884134-1B0E-E129-C1C6-CDA7051A2E44}"/>
                </a:ext>
              </a:extLst>
            </p:cNvPr>
            <p:cNvSpPr/>
            <p:nvPr/>
          </p:nvSpPr>
          <p:spPr>
            <a:xfrm>
              <a:off x="3524410" y="4741548"/>
              <a:ext cx="2655656" cy="878045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OneHotEncoding</a:t>
              </a:r>
            </a:p>
          </p:txBody>
        </p:sp>
        <p:sp>
          <p:nvSpPr>
            <p:cNvPr id="66" name="Arrow: Chevron 65">
              <a:extLst>
                <a:ext uri="{FF2B5EF4-FFF2-40B4-BE49-F238E27FC236}">
                  <a16:creationId xmlns:a16="http://schemas.microsoft.com/office/drawing/2014/main" id="{2EA1834A-974D-4032-53B4-10B7A2917063}"/>
                </a:ext>
              </a:extLst>
            </p:cNvPr>
            <p:cNvSpPr/>
            <p:nvPr/>
          </p:nvSpPr>
          <p:spPr>
            <a:xfrm>
              <a:off x="5882374" y="4741548"/>
              <a:ext cx="2520000" cy="878045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f5_product_2 f5_product_3</a:t>
              </a:r>
              <a:br>
                <a:rPr lang="fr-FR" dirty="0">
                  <a:solidFill>
                    <a:schemeClr val="tx1"/>
                  </a:solidFill>
                </a:rPr>
              </a:br>
              <a:r>
                <a:rPr lang="fr-FR" dirty="0">
                  <a:solidFill>
                    <a:schemeClr val="tx1"/>
                  </a:solidFill>
                </a:rPr>
                <a:t>f5_product_4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F043BBB-9A59-9D7C-9B4F-A59184983359}"/>
              </a:ext>
            </a:extLst>
          </p:cNvPr>
          <p:cNvGrpSpPr/>
          <p:nvPr/>
        </p:nvGrpSpPr>
        <p:grpSpPr>
          <a:xfrm>
            <a:off x="587434" y="5727637"/>
            <a:ext cx="7801692" cy="559480"/>
            <a:chOff x="587434" y="5727637"/>
            <a:chExt cx="7801692" cy="55948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2172F3-FA1A-FD30-D3AF-D3079064C58E}"/>
                </a:ext>
              </a:extLst>
            </p:cNvPr>
            <p:cNvSpPr/>
            <p:nvPr/>
          </p:nvSpPr>
          <p:spPr>
            <a:xfrm>
              <a:off x="587434" y="5727637"/>
              <a:ext cx="478901" cy="559479"/>
            </a:xfrm>
            <a:prstGeom prst="rect">
              <a:avLst/>
            </a:prstGeom>
            <a:solidFill>
              <a:srgbClr val="D91C5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72" name="Arrow: Pentagon 71">
              <a:extLst>
                <a:ext uri="{FF2B5EF4-FFF2-40B4-BE49-F238E27FC236}">
                  <a16:creationId xmlns:a16="http://schemas.microsoft.com/office/drawing/2014/main" id="{37E94DCC-8F26-4853-413B-8E8366B2E347}"/>
                </a:ext>
              </a:extLst>
            </p:cNvPr>
            <p:cNvSpPr/>
            <p:nvPr/>
          </p:nvSpPr>
          <p:spPr>
            <a:xfrm>
              <a:off x="1142699" y="5745051"/>
              <a:ext cx="2520000" cy="542066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Balance</a:t>
              </a:r>
            </a:p>
          </p:txBody>
        </p:sp>
        <p:sp>
          <p:nvSpPr>
            <p:cNvPr id="73" name="Arrow: Chevron 72">
              <a:extLst>
                <a:ext uri="{FF2B5EF4-FFF2-40B4-BE49-F238E27FC236}">
                  <a16:creationId xmlns:a16="http://schemas.microsoft.com/office/drawing/2014/main" id="{4BEBA010-33E1-8A21-0F7C-38F9B74BB82E}"/>
                </a:ext>
              </a:extLst>
            </p:cNvPr>
            <p:cNvSpPr/>
            <p:nvPr/>
          </p:nvSpPr>
          <p:spPr>
            <a:xfrm>
              <a:off x="3511162" y="5727637"/>
              <a:ext cx="2520000" cy="559479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Balance</a:t>
              </a:r>
              <a:r>
                <a:rPr lang="fr-FR" dirty="0">
                  <a:solidFill>
                    <a:schemeClr val="tx1"/>
                  </a:solidFill>
                </a:rPr>
                <a:t> &gt; 0 ?</a:t>
              </a:r>
            </a:p>
          </p:txBody>
        </p:sp>
        <p:sp>
          <p:nvSpPr>
            <p:cNvPr id="74" name="Arrow: Chevron 73">
              <a:extLst>
                <a:ext uri="{FF2B5EF4-FFF2-40B4-BE49-F238E27FC236}">
                  <a16:creationId xmlns:a16="http://schemas.microsoft.com/office/drawing/2014/main" id="{05977879-B58E-0DF6-BA02-8D9B51D37D62}"/>
                </a:ext>
              </a:extLst>
            </p:cNvPr>
            <p:cNvSpPr/>
            <p:nvPr/>
          </p:nvSpPr>
          <p:spPr>
            <a:xfrm>
              <a:off x="5869126" y="5727637"/>
              <a:ext cx="2520000" cy="559479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f6_HasBalance</a:t>
              </a:r>
            </a:p>
          </p:txBody>
        </p:sp>
      </p:grpSp>
      <p:sp>
        <p:nvSpPr>
          <p:cNvPr id="75" name="Arrow: Pentagon 74">
            <a:extLst>
              <a:ext uri="{FF2B5EF4-FFF2-40B4-BE49-F238E27FC236}">
                <a16:creationId xmlns:a16="http://schemas.microsoft.com/office/drawing/2014/main" id="{50CB5A25-3589-F806-378A-2504EE78F5C3}"/>
              </a:ext>
            </a:extLst>
          </p:cNvPr>
          <p:cNvSpPr/>
          <p:nvPr/>
        </p:nvSpPr>
        <p:spPr>
          <a:xfrm>
            <a:off x="1142699" y="1261811"/>
            <a:ext cx="2520000" cy="542066"/>
          </a:xfrm>
          <a:prstGeom prst="homePlate">
            <a:avLst/>
          </a:prstGeom>
          <a:solidFill>
            <a:srgbClr val="D91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Information d’origine</a:t>
            </a:r>
          </a:p>
        </p:txBody>
      </p:sp>
      <p:sp>
        <p:nvSpPr>
          <p:cNvPr id="76" name="Arrow: Chevron 75">
            <a:extLst>
              <a:ext uri="{FF2B5EF4-FFF2-40B4-BE49-F238E27FC236}">
                <a16:creationId xmlns:a16="http://schemas.microsoft.com/office/drawing/2014/main" id="{9D50952B-E17D-A40E-5FD7-73B41C2A3321}"/>
              </a:ext>
            </a:extLst>
          </p:cNvPr>
          <p:cNvSpPr/>
          <p:nvPr/>
        </p:nvSpPr>
        <p:spPr>
          <a:xfrm>
            <a:off x="3511162" y="1244397"/>
            <a:ext cx="2520000" cy="559479"/>
          </a:xfrm>
          <a:prstGeom prst="chevron">
            <a:avLst/>
          </a:prstGeom>
          <a:solidFill>
            <a:srgbClr val="D91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Transformation</a:t>
            </a:r>
          </a:p>
        </p:txBody>
      </p:sp>
      <p:sp>
        <p:nvSpPr>
          <p:cNvPr id="77" name="Arrow: Chevron 76">
            <a:extLst>
              <a:ext uri="{FF2B5EF4-FFF2-40B4-BE49-F238E27FC236}">
                <a16:creationId xmlns:a16="http://schemas.microsoft.com/office/drawing/2014/main" id="{B9955E16-C331-E84F-6C49-E20337313507}"/>
              </a:ext>
            </a:extLst>
          </p:cNvPr>
          <p:cNvSpPr/>
          <p:nvPr/>
        </p:nvSpPr>
        <p:spPr>
          <a:xfrm>
            <a:off x="5869126" y="1244397"/>
            <a:ext cx="2520000" cy="559479"/>
          </a:xfrm>
          <a:prstGeom prst="chevron">
            <a:avLst/>
          </a:prstGeom>
          <a:solidFill>
            <a:srgbClr val="D91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Variable explicative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0D170DA-BAB6-D9A3-E879-DF0502A2423F}"/>
              </a:ext>
            </a:extLst>
          </p:cNvPr>
          <p:cNvSpPr/>
          <p:nvPr/>
        </p:nvSpPr>
        <p:spPr>
          <a:xfrm>
            <a:off x="8640253" y="2561861"/>
            <a:ext cx="2954956" cy="559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L’Allemagne se démarque des autres pays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61A4CFB-40A8-E494-8A14-7728521DA5D6}"/>
              </a:ext>
            </a:extLst>
          </p:cNvPr>
          <p:cNvSpPr/>
          <p:nvPr/>
        </p:nvSpPr>
        <p:spPr>
          <a:xfrm>
            <a:off x="8649610" y="5727636"/>
            <a:ext cx="2954956" cy="559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Un solde à 0 est facteur de résiliation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068773D-5163-DF83-BF94-123341571154}"/>
              </a:ext>
            </a:extLst>
          </p:cNvPr>
          <p:cNvSpPr/>
          <p:nvPr/>
        </p:nvSpPr>
        <p:spPr>
          <a:xfrm>
            <a:off x="8649610" y="4612399"/>
            <a:ext cx="2961121" cy="10303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Product 1 est considéré comme le produit par défaut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01364D4-1B77-B647-88F2-C3947356C627}"/>
              </a:ext>
            </a:extLst>
          </p:cNvPr>
          <p:cNvSpPr/>
          <p:nvPr/>
        </p:nvSpPr>
        <p:spPr>
          <a:xfrm>
            <a:off x="8649610" y="1899105"/>
            <a:ext cx="2954956" cy="559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Voir slide suivante</a:t>
            </a:r>
          </a:p>
        </p:txBody>
      </p:sp>
    </p:spTree>
    <p:extLst>
      <p:ext uri="{BB962C8B-B14F-4D97-AF65-F5344CB8AC3E}">
        <p14:creationId xmlns:p14="http://schemas.microsoft.com/office/powerpoint/2010/main" val="320794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E2BBFC57-DF50-F34B-3C86-7DEAD70A3E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5247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40" progId="TCLayout.ActiveDocument.1">
                  <p:embed/>
                </p:oleObj>
              </mc:Choice>
              <mc:Fallback>
                <p:oleObj name="think-cell Slide" r:id="rId4" imgW="336" imgH="3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BBFC57-DF50-F34B-3C86-7DEAD70A3E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2F224645-F06E-627F-993B-6F9DBC8F500E}"/>
              </a:ext>
            </a:extLst>
          </p:cNvPr>
          <p:cNvSpPr/>
          <p:nvPr/>
        </p:nvSpPr>
        <p:spPr>
          <a:xfrm>
            <a:off x="218769" y="4358475"/>
            <a:ext cx="6076153" cy="2242357"/>
          </a:xfrm>
          <a:prstGeom prst="rect">
            <a:avLst/>
          </a:prstGeom>
          <a:pattFill prst="pct2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32B6D-65C7-20F0-E56D-7EDAB3340F13}"/>
              </a:ext>
            </a:extLst>
          </p:cNvPr>
          <p:cNvSpPr/>
          <p:nvPr/>
        </p:nvSpPr>
        <p:spPr>
          <a:xfrm>
            <a:off x="433387" y="1"/>
            <a:ext cx="432000" cy="343995"/>
          </a:xfrm>
          <a:prstGeom prst="rect">
            <a:avLst/>
          </a:prstGeom>
          <a:solidFill>
            <a:srgbClr val="D91C5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8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6BE0DAF2-D61E-A458-53FA-8ECCC9CF47EA}"/>
              </a:ext>
            </a:extLst>
          </p:cNvPr>
          <p:cNvSpPr txBox="1">
            <a:spLocks/>
          </p:cNvSpPr>
          <p:nvPr/>
        </p:nvSpPr>
        <p:spPr>
          <a:xfrm>
            <a:off x="433387" y="424034"/>
            <a:ext cx="10920411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20541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 b="1" dirty="0">
                <a:latin typeface="SimonKucher"/>
              </a:rPr>
              <a:t>L’âge est exploité pour construire une variable explicative ayant une relation linéaire avec le taux de résiliation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imonKucher"/>
              <a:ea typeface="+mj-ea"/>
              <a:cs typeface="+mj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BE8188-EAB9-4F5D-E814-3B169DC18E90}"/>
              </a:ext>
            </a:extLst>
          </p:cNvPr>
          <p:cNvGrpSpPr/>
          <p:nvPr/>
        </p:nvGrpSpPr>
        <p:grpSpPr>
          <a:xfrm>
            <a:off x="6718433" y="1231808"/>
            <a:ext cx="4911087" cy="4456723"/>
            <a:chOff x="433387" y="1328444"/>
            <a:chExt cx="5372850" cy="420111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B868F6E-6ADA-4ADD-289F-6DD8D5F6C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3387" y="1328444"/>
              <a:ext cx="5372850" cy="420111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78D98B6-17E3-F353-C212-2BCBECCD3C4F}"/>
                </a:ext>
              </a:extLst>
            </p:cNvPr>
            <p:cNvSpPr/>
            <p:nvPr/>
          </p:nvSpPr>
          <p:spPr>
            <a:xfrm>
              <a:off x="1241658" y="1953919"/>
              <a:ext cx="4422055" cy="2955349"/>
            </a:xfrm>
            <a:custGeom>
              <a:avLst/>
              <a:gdLst>
                <a:gd name="connsiteX0" fmla="*/ 0 w 5428648"/>
                <a:gd name="connsiteY0" fmla="*/ 2868337 h 3111162"/>
                <a:gd name="connsiteX1" fmla="*/ 1328286 w 5428648"/>
                <a:gd name="connsiteY1" fmla="*/ 2473701 h 3111162"/>
                <a:gd name="connsiteX2" fmla="*/ 2107933 w 5428648"/>
                <a:gd name="connsiteY2" fmla="*/ 8 h 3111162"/>
                <a:gd name="connsiteX3" fmla="*/ 3214838 w 5428648"/>
                <a:gd name="connsiteY3" fmla="*/ 2444825 h 3111162"/>
                <a:gd name="connsiteX4" fmla="*/ 4254366 w 5428648"/>
                <a:gd name="connsiteY4" fmla="*/ 2906838 h 3111162"/>
                <a:gd name="connsiteX5" fmla="*/ 5428648 w 5428648"/>
                <a:gd name="connsiteY5" fmla="*/ 3108968 h 3111162"/>
                <a:gd name="connsiteX0" fmla="*/ 0 w 4422055"/>
                <a:gd name="connsiteY0" fmla="*/ 2868337 h 2955349"/>
                <a:gd name="connsiteX1" fmla="*/ 1328286 w 4422055"/>
                <a:gd name="connsiteY1" fmla="*/ 2473701 h 2955349"/>
                <a:gd name="connsiteX2" fmla="*/ 2107933 w 4422055"/>
                <a:gd name="connsiteY2" fmla="*/ 8 h 2955349"/>
                <a:gd name="connsiteX3" fmla="*/ 3214838 w 4422055"/>
                <a:gd name="connsiteY3" fmla="*/ 2444825 h 2955349"/>
                <a:gd name="connsiteX4" fmla="*/ 4254366 w 4422055"/>
                <a:gd name="connsiteY4" fmla="*/ 2906838 h 2955349"/>
                <a:gd name="connsiteX5" fmla="*/ 4302493 w 4422055"/>
                <a:gd name="connsiteY5" fmla="*/ 2887587 h 295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2055" h="2955349">
                  <a:moveTo>
                    <a:pt x="0" y="2868337"/>
                  </a:moveTo>
                  <a:cubicBezTo>
                    <a:pt x="488482" y="2910046"/>
                    <a:pt x="976964" y="2951756"/>
                    <a:pt x="1328286" y="2473701"/>
                  </a:cubicBezTo>
                  <a:cubicBezTo>
                    <a:pt x="1679608" y="1995646"/>
                    <a:pt x="1793508" y="4821"/>
                    <a:pt x="2107933" y="8"/>
                  </a:cubicBezTo>
                  <a:cubicBezTo>
                    <a:pt x="2422358" y="-4805"/>
                    <a:pt x="2857099" y="1960353"/>
                    <a:pt x="3214838" y="2444825"/>
                  </a:cubicBezTo>
                  <a:cubicBezTo>
                    <a:pt x="3572577" y="2929297"/>
                    <a:pt x="3885398" y="2796148"/>
                    <a:pt x="4254366" y="2906838"/>
                  </a:cubicBezTo>
                  <a:cubicBezTo>
                    <a:pt x="4623334" y="3017528"/>
                    <a:pt x="4262388" y="2906837"/>
                    <a:pt x="4302493" y="2887587"/>
                  </a:cubicBezTo>
                </a:path>
              </a:pathLst>
            </a:custGeom>
            <a:ln w="28575"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B496851-E788-2119-C286-F01954BF5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15658" y="1330631"/>
              <a:ext cx="1019317" cy="1705213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459A25D-163A-6F6E-AE5B-9995A4CC00A8}"/>
                </a:ext>
              </a:extLst>
            </p:cNvPr>
            <p:cNvCxnSpPr>
              <a:cxnSpLocks/>
            </p:cNvCxnSpPr>
            <p:nvPr/>
          </p:nvCxnSpPr>
          <p:spPr>
            <a:xfrm>
              <a:off x="4937801" y="3624756"/>
              <a:ext cx="575029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1856D5C-6F3E-ECC1-0412-65CD00A89327}"/>
                </a:ext>
              </a:extLst>
            </p:cNvPr>
            <p:cNvSpPr txBox="1"/>
            <p:nvPr/>
          </p:nvSpPr>
          <p:spPr>
            <a:xfrm>
              <a:off x="4814946" y="3233244"/>
              <a:ext cx="897908" cy="348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f1_age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F2EF88B-267B-3466-83B4-A2C9D4D6861A}"/>
              </a:ext>
            </a:extLst>
          </p:cNvPr>
          <p:cNvSpPr/>
          <p:nvPr/>
        </p:nvSpPr>
        <p:spPr>
          <a:xfrm>
            <a:off x="213992" y="1199394"/>
            <a:ext cx="6080930" cy="3003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ysClr val="windowText" lastClr="000000"/>
                </a:solidFill>
              </a:rPr>
              <a:t>Tendanciellement, les clients proches de la cinquantaine résilient plus fréquemment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6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ysClr val="windowText" lastClr="000000"/>
                </a:solidFill>
              </a:rPr>
              <a:t>Afin d’obtenir une relation linéaire entre l'âge et le taux de churn nous créons une fonction qui associe le taux de churn </a:t>
            </a:r>
            <a:r>
              <a:rPr lang="fr-FR" sz="1600" b="1" dirty="0">
                <a:solidFill>
                  <a:sysClr val="windowText" lastClr="000000"/>
                </a:solidFill>
              </a:rPr>
              <a:t>f1_age</a:t>
            </a:r>
            <a:r>
              <a:rPr lang="fr-FR" sz="1600" dirty="0">
                <a:solidFill>
                  <a:sysClr val="windowText" lastClr="000000"/>
                </a:solidFill>
              </a:rPr>
              <a:t> à l’âge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6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ysClr val="windowText" lastClr="000000"/>
                </a:solidFill>
              </a:rPr>
              <a:t>Cette fonction correspond  à une loi normale affecté d’un coefficient de skew</a:t>
            </a:r>
          </a:p>
          <a:p>
            <a:endParaRPr lang="fr-FR" sz="16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ysClr val="windowText" lastClr="000000"/>
                </a:solidFill>
              </a:rPr>
              <a:t>F1_age = N(100-Age, mu, std, skew)*k</a:t>
            </a:r>
          </a:p>
          <a:p>
            <a:r>
              <a:rPr lang="fr-FR" sz="1600" dirty="0">
                <a:solidFill>
                  <a:sysClr val="windowText" lastClr="000000"/>
                </a:solidFill>
              </a:rPr>
              <a:t>     mu = 37, std = 15, skew = 2, k=14.5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217F94-3394-E398-6927-1C80E539C460}"/>
              </a:ext>
            </a:extLst>
          </p:cNvPr>
          <p:cNvSpPr/>
          <p:nvPr/>
        </p:nvSpPr>
        <p:spPr>
          <a:xfrm>
            <a:off x="213992" y="4370909"/>
            <a:ext cx="3713115" cy="288000"/>
          </a:xfrm>
          <a:prstGeom prst="rect">
            <a:avLst/>
          </a:prstGeom>
          <a:solidFill>
            <a:srgbClr val="D91C5C">
              <a:alpha val="9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Critères de qualité du feature processing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83E0BE-139D-F2AC-6FF3-343DB4CA7E41}"/>
              </a:ext>
            </a:extLst>
          </p:cNvPr>
          <p:cNvSpPr/>
          <p:nvPr/>
        </p:nvSpPr>
        <p:spPr>
          <a:xfrm>
            <a:off x="335783" y="4872140"/>
            <a:ext cx="1841805" cy="156182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80000" rIns="144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b="1" dirty="0">
                <a:solidFill>
                  <a:schemeClr val="tx1"/>
                </a:solidFill>
              </a:rPr>
              <a:t>Performance</a:t>
            </a:r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Très peu de perte d’ information. La linéarité permet une exploitation optimale dans un modèle.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D803E9-6B29-405E-B2F1-4072BB521ECE}"/>
              </a:ext>
            </a:extLst>
          </p:cNvPr>
          <p:cNvSpPr/>
          <p:nvPr/>
        </p:nvSpPr>
        <p:spPr>
          <a:xfrm>
            <a:off x="2309076" y="4870670"/>
            <a:ext cx="1841805" cy="156182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80000" rIns="144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b="1" dirty="0">
                <a:solidFill>
                  <a:schemeClr val="tx1"/>
                </a:solidFill>
              </a:rPr>
              <a:t>Interprétabilité</a:t>
            </a:r>
            <a:br>
              <a:rPr lang="fr-FR" sz="1400" b="1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La variable s’interprète directement comme une probabilité de churn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C16FEB-40FD-8A88-49E0-C9DA6D4FF091}"/>
              </a:ext>
            </a:extLst>
          </p:cNvPr>
          <p:cNvSpPr/>
          <p:nvPr/>
        </p:nvSpPr>
        <p:spPr>
          <a:xfrm>
            <a:off x="4280273" y="4870670"/>
            <a:ext cx="1841805" cy="156182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80000" rIns="144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b="1" dirty="0">
                <a:solidFill>
                  <a:schemeClr val="tx1"/>
                </a:solidFill>
              </a:rPr>
              <a:t>Implémentation</a:t>
            </a:r>
          </a:p>
          <a:p>
            <a:r>
              <a:rPr lang="fr-FR" sz="1400" dirty="0">
                <a:solidFill>
                  <a:schemeClr val="tx1"/>
                </a:solidFill>
              </a:rPr>
              <a:t>4 paramètres permettent de calculer la variable cible.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081514D7-4E3D-C874-E0EA-6F5AEDEEA8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5486" y="4646009"/>
            <a:ext cx="650489" cy="650489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71055D7D-A104-1F46-2BA2-C2DB3968C1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24805" y="4722003"/>
            <a:ext cx="503759" cy="540000"/>
          </a:xfrm>
          <a:prstGeom prst="rect">
            <a:avLst/>
          </a:prstGeom>
        </p:spPr>
      </p:pic>
      <p:grpSp>
        <p:nvGrpSpPr>
          <p:cNvPr id="53" name="Group 547">
            <a:extLst>
              <a:ext uri="{FF2B5EF4-FFF2-40B4-BE49-F238E27FC236}">
                <a16:creationId xmlns:a16="http://schemas.microsoft.com/office/drawing/2014/main" id="{6FF3D391-1BDC-1E6C-C255-D83AB325700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22177" y="4753217"/>
            <a:ext cx="574331" cy="520920"/>
            <a:chOff x="739775" y="303213"/>
            <a:chExt cx="4565650" cy="4537075"/>
          </a:xfrm>
          <a:solidFill>
            <a:srgbClr val="C80041"/>
          </a:solidFill>
        </p:grpSpPr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8F33DE9C-D466-56D2-10A1-7B5F5BDC8A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775" y="303213"/>
              <a:ext cx="2155825" cy="2149475"/>
            </a:xfrm>
            <a:custGeom>
              <a:avLst/>
              <a:gdLst>
                <a:gd name="T0" fmla="*/ 2147483647 w 1358"/>
                <a:gd name="T1" fmla="*/ 2147483647 h 1354"/>
                <a:gd name="T2" fmla="*/ 2147483647 w 1358"/>
                <a:gd name="T3" fmla="*/ 2147483647 h 1354"/>
                <a:gd name="T4" fmla="*/ 2147483647 w 1358"/>
                <a:gd name="T5" fmla="*/ 2147483647 h 1354"/>
                <a:gd name="T6" fmla="*/ 2147483647 w 1358"/>
                <a:gd name="T7" fmla="*/ 2147483647 h 1354"/>
                <a:gd name="T8" fmla="*/ 2147483647 w 1358"/>
                <a:gd name="T9" fmla="*/ 2147483647 h 1354"/>
                <a:gd name="T10" fmla="*/ 2147483647 w 1358"/>
                <a:gd name="T11" fmla="*/ 2147483647 h 1354"/>
                <a:gd name="T12" fmla="*/ 2147483647 w 1358"/>
                <a:gd name="T13" fmla="*/ 2147483647 h 1354"/>
                <a:gd name="T14" fmla="*/ 2147483647 w 1358"/>
                <a:gd name="T15" fmla="*/ 2147483647 h 1354"/>
                <a:gd name="T16" fmla="*/ 2147483647 w 1358"/>
                <a:gd name="T17" fmla="*/ 2147483647 h 1354"/>
                <a:gd name="T18" fmla="*/ 2147483647 w 1358"/>
                <a:gd name="T19" fmla="*/ 2147483647 h 1354"/>
                <a:gd name="T20" fmla="*/ 2147483647 w 1358"/>
                <a:gd name="T21" fmla="*/ 2147483647 h 1354"/>
                <a:gd name="T22" fmla="*/ 2147483647 w 1358"/>
                <a:gd name="T23" fmla="*/ 2147483647 h 1354"/>
                <a:gd name="T24" fmla="*/ 2147483647 w 1358"/>
                <a:gd name="T25" fmla="*/ 2147483647 h 1354"/>
                <a:gd name="T26" fmla="*/ 2147483647 w 1358"/>
                <a:gd name="T27" fmla="*/ 2147483647 h 1354"/>
                <a:gd name="T28" fmla="*/ 2147483647 w 1358"/>
                <a:gd name="T29" fmla="*/ 2147483647 h 1354"/>
                <a:gd name="T30" fmla="*/ 2147483647 w 1358"/>
                <a:gd name="T31" fmla="*/ 2147483647 h 1354"/>
                <a:gd name="T32" fmla="*/ 2147483647 w 1358"/>
                <a:gd name="T33" fmla="*/ 2147483647 h 1354"/>
                <a:gd name="T34" fmla="*/ 2147483647 w 1358"/>
                <a:gd name="T35" fmla="*/ 2147483647 h 1354"/>
                <a:gd name="T36" fmla="*/ 2147483647 w 1358"/>
                <a:gd name="T37" fmla="*/ 2147483647 h 1354"/>
                <a:gd name="T38" fmla="*/ 2147483647 w 1358"/>
                <a:gd name="T39" fmla="*/ 2147483647 h 1354"/>
                <a:gd name="T40" fmla="*/ 2147483647 w 1358"/>
                <a:gd name="T41" fmla="*/ 2147483647 h 1354"/>
                <a:gd name="T42" fmla="*/ 2147483647 w 1358"/>
                <a:gd name="T43" fmla="*/ 2147483647 h 1354"/>
                <a:gd name="T44" fmla="*/ 2147483647 w 1358"/>
                <a:gd name="T45" fmla="*/ 2147483647 h 1354"/>
                <a:gd name="T46" fmla="*/ 2147483647 w 1358"/>
                <a:gd name="T47" fmla="*/ 2147483647 h 1354"/>
                <a:gd name="T48" fmla="*/ 2147483647 w 1358"/>
                <a:gd name="T49" fmla="*/ 2147483647 h 1354"/>
                <a:gd name="T50" fmla="*/ 2147483647 w 1358"/>
                <a:gd name="T51" fmla="*/ 2147483647 h 1354"/>
                <a:gd name="T52" fmla="*/ 2147483647 w 1358"/>
                <a:gd name="T53" fmla="*/ 2147483647 h 1354"/>
                <a:gd name="T54" fmla="*/ 2147483647 w 1358"/>
                <a:gd name="T55" fmla="*/ 2147483647 h 1354"/>
                <a:gd name="T56" fmla="*/ 2147483647 w 1358"/>
                <a:gd name="T57" fmla="*/ 2147483647 h 1354"/>
                <a:gd name="T58" fmla="*/ 2147483647 w 1358"/>
                <a:gd name="T59" fmla="*/ 2147483647 h 1354"/>
                <a:gd name="T60" fmla="*/ 2147483647 w 1358"/>
                <a:gd name="T61" fmla="*/ 2147483647 h 1354"/>
                <a:gd name="T62" fmla="*/ 2147483647 w 1358"/>
                <a:gd name="T63" fmla="*/ 2147483647 h 1354"/>
                <a:gd name="T64" fmla="*/ 2147483647 w 1358"/>
                <a:gd name="T65" fmla="*/ 2147483647 h 1354"/>
                <a:gd name="T66" fmla="*/ 2147483647 w 1358"/>
                <a:gd name="T67" fmla="*/ 2147483647 h 1354"/>
                <a:gd name="T68" fmla="*/ 2147483647 w 1358"/>
                <a:gd name="T69" fmla="*/ 2147483647 h 1354"/>
                <a:gd name="T70" fmla="*/ 2147483647 w 1358"/>
                <a:gd name="T71" fmla="*/ 2147483647 h 1354"/>
                <a:gd name="T72" fmla="*/ 2147483647 w 1358"/>
                <a:gd name="T73" fmla="*/ 2147483647 h 1354"/>
                <a:gd name="T74" fmla="*/ 2147483647 w 1358"/>
                <a:gd name="T75" fmla="*/ 2147483647 h 1354"/>
                <a:gd name="T76" fmla="*/ 2147483647 w 1358"/>
                <a:gd name="T77" fmla="*/ 2147483647 h 1354"/>
                <a:gd name="T78" fmla="*/ 2147483647 w 1358"/>
                <a:gd name="T79" fmla="*/ 2147483647 h 1354"/>
                <a:gd name="T80" fmla="*/ 2147483647 w 1358"/>
                <a:gd name="T81" fmla="*/ 2147483647 h 1354"/>
                <a:gd name="T82" fmla="*/ 2147483647 w 1358"/>
                <a:gd name="T83" fmla="*/ 2147483647 h 1354"/>
                <a:gd name="T84" fmla="*/ 2147483647 w 1358"/>
                <a:gd name="T85" fmla="*/ 2147483647 h 1354"/>
                <a:gd name="T86" fmla="*/ 2147483647 w 1358"/>
                <a:gd name="T87" fmla="*/ 2147483647 h 1354"/>
                <a:gd name="T88" fmla="*/ 2147483647 w 1358"/>
                <a:gd name="T89" fmla="*/ 2147483647 h 1354"/>
                <a:gd name="T90" fmla="*/ 2147483647 w 1358"/>
                <a:gd name="T91" fmla="*/ 2147483647 h 1354"/>
                <a:gd name="T92" fmla="*/ 2147483647 w 1358"/>
                <a:gd name="T93" fmla="*/ 2147483647 h 1354"/>
                <a:gd name="T94" fmla="*/ 2147483647 w 1358"/>
                <a:gd name="T95" fmla="*/ 2147483647 h 1354"/>
                <a:gd name="T96" fmla="*/ 2147483647 w 1358"/>
                <a:gd name="T97" fmla="*/ 2147483647 h 1354"/>
                <a:gd name="T98" fmla="*/ 2147483647 w 1358"/>
                <a:gd name="T99" fmla="*/ 2147483647 h 1354"/>
                <a:gd name="T100" fmla="*/ 2147483647 w 1358"/>
                <a:gd name="T101" fmla="*/ 2147483647 h 1354"/>
                <a:gd name="T102" fmla="*/ 2147483647 w 1358"/>
                <a:gd name="T103" fmla="*/ 2147483647 h 1354"/>
                <a:gd name="T104" fmla="*/ 2147483647 w 1358"/>
                <a:gd name="T105" fmla="*/ 2147483647 h 1354"/>
                <a:gd name="T106" fmla="*/ 2147483647 w 1358"/>
                <a:gd name="T107" fmla="*/ 2147483647 h 1354"/>
                <a:gd name="T108" fmla="*/ 2147483647 w 1358"/>
                <a:gd name="T109" fmla="*/ 2147483647 h 1354"/>
                <a:gd name="T110" fmla="*/ 2147483647 w 1358"/>
                <a:gd name="T111" fmla="*/ 2147483647 h 135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358" h="1354">
                  <a:moveTo>
                    <a:pt x="1324" y="564"/>
                  </a:moveTo>
                  <a:lnTo>
                    <a:pt x="1174" y="524"/>
                  </a:lnTo>
                  <a:lnTo>
                    <a:pt x="1158" y="476"/>
                  </a:lnTo>
                  <a:lnTo>
                    <a:pt x="1136" y="432"/>
                  </a:lnTo>
                  <a:lnTo>
                    <a:pt x="1212" y="300"/>
                  </a:lnTo>
                  <a:lnTo>
                    <a:pt x="1216" y="294"/>
                  </a:lnTo>
                  <a:lnTo>
                    <a:pt x="1220" y="288"/>
                  </a:lnTo>
                  <a:lnTo>
                    <a:pt x="1222" y="282"/>
                  </a:lnTo>
                  <a:lnTo>
                    <a:pt x="1222" y="276"/>
                  </a:lnTo>
                  <a:lnTo>
                    <a:pt x="1222" y="270"/>
                  </a:lnTo>
                  <a:lnTo>
                    <a:pt x="1220" y="262"/>
                  </a:lnTo>
                  <a:lnTo>
                    <a:pt x="1216" y="256"/>
                  </a:lnTo>
                  <a:lnTo>
                    <a:pt x="1212" y="252"/>
                  </a:lnTo>
                  <a:lnTo>
                    <a:pt x="1104" y="144"/>
                  </a:lnTo>
                  <a:lnTo>
                    <a:pt x="1100" y="140"/>
                  </a:lnTo>
                  <a:lnTo>
                    <a:pt x="1094" y="136"/>
                  </a:lnTo>
                  <a:lnTo>
                    <a:pt x="1088" y="134"/>
                  </a:lnTo>
                  <a:lnTo>
                    <a:pt x="1080" y="134"/>
                  </a:lnTo>
                  <a:lnTo>
                    <a:pt x="1074" y="134"/>
                  </a:lnTo>
                  <a:lnTo>
                    <a:pt x="1068" y="136"/>
                  </a:lnTo>
                  <a:lnTo>
                    <a:pt x="1062" y="140"/>
                  </a:lnTo>
                  <a:lnTo>
                    <a:pt x="1056" y="144"/>
                  </a:lnTo>
                  <a:lnTo>
                    <a:pt x="924" y="220"/>
                  </a:lnTo>
                  <a:lnTo>
                    <a:pt x="902" y="208"/>
                  </a:lnTo>
                  <a:lnTo>
                    <a:pt x="878" y="198"/>
                  </a:lnTo>
                  <a:lnTo>
                    <a:pt x="854" y="188"/>
                  </a:lnTo>
                  <a:lnTo>
                    <a:pt x="830" y="180"/>
                  </a:lnTo>
                  <a:lnTo>
                    <a:pt x="790" y="36"/>
                  </a:lnTo>
                  <a:lnTo>
                    <a:pt x="790" y="28"/>
                  </a:lnTo>
                  <a:lnTo>
                    <a:pt x="788" y="22"/>
                  </a:lnTo>
                  <a:lnTo>
                    <a:pt x="784" y="16"/>
                  </a:lnTo>
                  <a:lnTo>
                    <a:pt x="780" y="10"/>
                  </a:lnTo>
                  <a:lnTo>
                    <a:pt x="776" y="6"/>
                  </a:lnTo>
                  <a:lnTo>
                    <a:pt x="770" y="4"/>
                  </a:lnTo>
                  <a:lnTo>
                    <a:pt x="764" y="2"/>
                  </a:lnTo>
                  <a:lnTo>
                    <a:pt x="756" y="0"/>
                  </a:lnTo>
                  <a:lnTo>
                    <a:pt x="604" y="0"/>
                  </a:lnTo>
                  <a:lnTo>
                    <a:pt x="598" y="2"/>
                  </a:lnTo>
                  <a:lnTo>
                    <a:pt x="590" y="4"/>
                  </a:lnTo>
                  <a:lnTo>
                    <a:pt x="584" y="6"/>
                  </a:lnTo>
                  <a:lnTo>
                    <a:pt x="580" y="10"/>
                  </a:lnTo>
                  <a:lnTo>
                    <a:pt x="576" y="16"/>
                  </a:lnTo>
                  <a:lnTo>
                    <a:pt x="572" y="22"/>
                  </a:lnTo>
                  <a:lnTo>
                    <a:pt x="570" y="28"/>
                  </a:lnTo>
                  <a:lnTo>
                    <a:pt x="570" y="36"/>
                  </a:lnTo>
                  <a:lnTo>
                    <a:pt x="530" y="180"/>
                  </a:lnTo>
                  <a:lnTo>
                    <a:pt x="506" y="188"/>
                  </a:lnTo>
                  <a:lnTo>
                    <a:pt x="482" y="198"/>
                  </a:lnTo>
                  <a:lnTo>
                    <a:pt x="458" y="208"/>
                  </a:lnTo>
                  <a:lnTo>
                    <a:pt x="434" y="220"/>
                  </a:lnTo>
                  <a:lnTo>
                    <a:pt x="302" y="144"/>
                  </a:lnTo>
                  <a:lnTo>
                    <a:pt x="296" y="140"/>
                  </a:lnTo>
                  <a:lnTo>
                    <a:pt x="290" y="136"/>
                  </a:lnTo>
                  <a:lnTo>
                    <a:pt x="284" y="134"/>
                  </a:lnTo>
                  <a:lnTo>
                    <a:pt x="278" y="134"/>
                  </a:lnTo>
                  <a:lnTo>
                    <a:pt x="270" y="134"/>
                  </a:lnTo>
                  <a:lnTo>
                    <a:pt x="264" y="136"/>
                  </a:lnTo>
                  <a:lnTo>
                    <a:pt x="258" y="140"/>
                  </a:lnTo>
                  <a:lnTo>
                    <a:pt x="254" y="144"/>
                  </a:lnTo>
                  <a:lnTo>
                    <a:pt x="146" y="252"/>
                  </a:lnTo>
                  <a:lnTo>
                    <a:pt x="142" y="256"/>
                  </a:lnTo>
                  <a:lnTo>
                    <a:pt x="138" y="262"/>
                  </a:lnTo>
                  <a:lnTo>
                    <a:pt x="136" y="268"/>
                  </a:lnTo>
                  <a:lnTo>
                    <a:pt x="136" y="276"/>
                  </a:lnTo>
                  <a:lnTo>
                    <a:pt x="136" y="282"/>
                  </a:lnTo>
                  <a:lnTo>
                    <a:pt x="138" y="288"/>
                  </a:lnTo>
                  <a:lnTo>
                    <a:pt x="142" y="294"/>
                  </a:lnTo>
                  <a:lnTo>
                    <a:pt x="146" y="300"/>
                  </a:lnTo>
                  <a:lnTo>
                    <a:pt x="224" y="434"/>
                  </a:lnTo>
                  <a:lnTo>
                    <a:pt x="202" y="478"/>
                  </a:lnTo>
                  <a:lnTo>
                    <a:pt x="186" y="522"/>
                  </a:lnTo>
                  <a:lnTo>
                    <a:pt x="36" y="564"/>
                  </a:lnTo>
                  <a:lnTo>
                    <a:pt x="28" y="564"/>
                  </a:lnTo>
                  <a:lnTo>
                    <a:pt x="22" y="566"/>
                  </a:lnTo>
                  <a:lnTo>
                    <a:pt x="16" y="570"/>
                  </a:lnTo>
                  <a:lnTo>
                    <a:pt x="10" y="574"/>
                  </a:lnTo>
                  <a:lnTo>
                    <a:pt x="6" y="580"/>
                  </a:lnTo>
                  <a:lnTo>
                    <a:pt x="4" y="584"/>
                  </a:lnTo>
                  <a:lnTo>
                    <a:pt x="2" y="592"/>
                  </a:lnTo>
                  <a:lnTo>
                    <a:pt x="0" y="598"/>
                  </a:lnTo>
                  <a:lnTo>
                    <a:pt x="0" y="750"/>
                  </a:lnTo>
                  <a:lnTo>
                    <a:pt x="2" y="758"/>
                  </a:lnTo>
                  <a:lnTo>
                    <a:pt x="4" y="764"/>
                  </a:lnTo>
                  <a:lnTo>
                    <a:pt x="6" y="770"/>
                  </a:lnTo>
                  <a:lnTo>
                    <a:pt x="10" y="774"/>
                  </a:lnTo>
                  <a:lnTo>
                    <a:pt x="16" y="778"/>
                  </a:lnTo>
                  <a:lnTo>
                    <a:pt x="22" y="782"/>
                  </a:lnTo>
                  <a:lnTo>
                    <a:pt x="28" y="784"/>
                  </a:lnTo>
                  <a:lnTo>
                    <a:pt x="36" y="784"/>
                  </a:lnTo>
                  <a:lnTo>
                    <a:pt x="186" y="826"/>
                  </a:lnTo>
                  <a:lnTo>
                    <a:pt x="194" y="850"/>
                  </a:lnTo>
                  <a:lnTo>
                    <a:pt x="204" y="874"/>
                  </a:lnTo>
                  <a:lnTo>
                    <a:pt x="214" y="896"/>
                  </a:lnTo>
                  <a:lnTo>
                    <a:pt x="226" y="918"/>
                  </a:lnTo>
                  <a:lnTo>
                    <a:pt x="224" y="920"/>
                  </a:lnTo>
                  <a:lnTo>
                    <a:pt x="146" y="1056"/>
                  </a:lnTo>
                  <a:lnTo>
                    <a:pt x="142" y="1062"/>
                  </a:lnTo>
                  <a:lnTo>
                    <a:pt x="138" y="1068"/>
                  </a:lnTo>
                  <a:lnTo>
                    <a:pt x="136" y="1074"/>
                  </a:lnTo>
                  <a:lnTo>
                    <a:pt x="136" y="1080"/>
                  </a:lnTo>
                  <a:lnTo>
                    <a:pt x="136" y="1088"/>
                  </a:lnTo>
                  <a:lnTo>
                    <a:pt x="138" y="1094"/>
                  </a:lnTo>
                  <a:lnTo>
                    <a:pt x="142" y="1100"/>
                  </a:lnTo>
                  <a:lnTo>
                    <a:pt x="146" y="1106"/>
                  </a:lnTo>
                  <a:lnTo>
                    <a:pt x="254" y="1212"/>
                  </a:lnTo>
                  <a:lnTo>
                    <a:pt x="258" y="1216"/>
                  </a:lnTo>
                  <a:lnTo>
                    <a:pt x="264" y="1220"/>
                  </a:lnTo>
                  <a:lnTo>
                    <a:pt x="270" y="1222"/>
                  </a:lnTo>
                  <a:lnTo>
                    <a:pt x="278" y="1222"/>
                  </a:lnTo>
                  <a:lnTo>
                    <a:pt x="284" y="1222"/>
                  </a:lnTo>
                  <a:lnTo>
                    <a:pt x="290" y="1220"/>
                  </a:lnTo>
                  <a:lnTo>
                    <a:pt x="296" y="1216"/>
                  </a:lnTo>
                  <a:lnTo>
                    <a:pt x="302" y="1212"/>
                  </a:lnTo>
                  <a:lnTo>
                    <a:pt x="438" y="1134"/>
                  </a:lnTo>
                  <a:lnTo>
                    <a:pt x="440" y="1132"/>
                  </a:lnTo>
                  <a:lnTo>
                    <a:pt x="482" y="1150"/>
                  </a:lnTo>
                  <a:lnTo>
                    <a:pt x="524" y="1166"/>
                  </a:lnTo>
                  <a:lnTo>
                    <a:pt x="524" y="1168"/>
                  </a:lnTo>
                  <a:lnTo>
                    <a:pt x="566" y="1320"/>
                  </a:lnTo>
                  <a:lnTo>
                    <a:pt x="566" y="1328"/>
                  </a:lnTo>
                  <a:lnTo>
                    <a:pt x="568" y="1334"/>
                  </a:lnTo>
                  <a:lnTo>
                    <a:pt x="572" y="1340"/>
                  </a:lnTo>
                  <a:lnTo>
                    <a:pt x="576" y="1344"/>
                  </a:lnTo>
                  <a:lnTo>
                    <a:pt x="582" y="1348"/>
                  </a:lnTo>
                  <a:lnTo>
                    <a:pt x="586" y="1352"/>
                  </a:lnTo>
                  <a:lnTo>
                    <a:pt x="594" y="1354"/>
                  </a:lnTo>
                  <a:lnTo>
                    <a:pt x="600" y="1354"/>
                  </a:lnTo>
                  <a:lnTo>
                    <a:pt x="752" y="1354"/>
                  </a:lnTo>
                  <a:lnTo>
                    <a:pt x="760" y="1354"/>
                  </a:lnTo>
                  <a:lnTo>
                    <a:pt x="766" y="1352"/>
                  </a:lnTo>
                  <a:lnTo>
                    <a:pt x="772" y="1348"/>
                  </a:lnTo>
                  <a:lnTo>
                    <a:pt x="776" y="1344"/>
                  </a:lnTo>
                  <a:lnTo>
                    <a:pt x="780" y="1340"/>
                  </a:lnTo>
                  <a:lnTo>
                    <a:pt x="784" y="1334"/>
                  </a:lnTo>
                  <a:lnTo>
                    <a:pt x="786" y="1328"/>
                  </a:lnTo>
                  <a:lnTo>
                    <a:pt x="786" y="1320"/>
                  </a:lnTo>
                  <a:lnTo>
                    <a:pt x="828" y="1168"/>
                  </a:lnTo>
                  <a:lnTo>
                    <a:pt x="852" y="1162"/>
                  </a:lnTo>
                  <a:lnTo>
                    <a:pt x="874" y="1152"/>
                  </a:lnTo>
                  <a:lnTo>
                    <a:pt x="918" y="1132"/>
                  </a:lnTo>
                  <a:lnTo>
                    <a:pt x="920" y="1134"/>
                  </a:lnTo>
                  <a:lnTo>
                    <a:pt x="1056" y="1212"/>
                  </a:lnTo>
                  <a:lnTo>
                    <a:pt x="1062" y="1218"/>
                  </a:lnTo>
                  <a:lnTo>
                    <a:pt x="1068" y="1220"/>
                  </a:lnTo>
                  <a:lnTo>
                    <a:pt x="1074" y="1222"/>
                  </a:lnTo>
                  <a:lnTo>
                    <a:pt x="1080" y="1222"/>
                  </a:lnTo>
                  <a:lnTo>
                    <a:pt x="1088" y="1222"/>
                  </a:lnTo>
                  <a:lnTo>
                    <a:pt x="1094" y="1220"/>
                  </a:lnTo>
                  <a:lnTo>
                    <a:pt x="1100" y="1216"/>
                  </a:lnTo>
                  <a:lnTo>
                    <a:pt x="1104" y="1212"/>
                  </a:lnTo>
                  <a:lnTo>
                    <a:pt x="1212" y="1106"/>
                  </a:lnTo>
                  <a:lnTo>
                    <a:pt x="1216" y="1100"/>
                  </a:lnTo>
                  <a:lnTo>
                    <a:pt x="1220" y="1094"/>
                  </a:lnTo>
                  <a:lnTo>
                    <a:pt x="1222" y="1088"/>
                  </a:lnTo>
                  <a:lnTo>
                    <a:pt x="1222" y="1080"/>
                  </a:lnTo>
                  <a:lnTo>
                    <a:pt x="1222" y="1074"/>
                  </a:lnTo>
                  <a:lnTo>
                    <a:pt x="1220" y="1068"/>
                  </a:lnTo>
                  <a:lnTo>
                    <a:pt x="1216" y="1062"/>
                  </a:lnTo>
                  <a:lnTo>
                    <a:pt x="1212" y="1056"/>
                  </a:lnTo>
                  <a:lnTo>
                    <a:pt x="1134" y="920"/>
                  </a:lnTo>
                  <a:lnTo>
                    <a:pt x="1146" y="898"/>
                  </a:lnTo>
                  <a:lnTo>
                    <a:pt x="1156" y="874"/>
                  </a:lnTo>
                  <a:lnTo>
                    <a:pt x="1166" y="850"/>
                  </a:lnTo>
                  <a:lnTo>
                    <a:pt x="1174" y="826"/>
                  </a:lnTo>
                  <a:lnTo>
                    <a:pt x="1324" y="784"/>
                  </a:lnTo>
                  <a:lnTo>
                    <a:pt x="1330" y="784"/>
                  </a:lnTo>
                  <a:lnTo>
                    <a:pt x="1336" y="782"/>
                  </a:lnTo>
                  <a:lnTo>
                    <a:pt x="1342" y="778"/>
                  </a:lnTo>
                  <a:lnTo>
                    <a:pt x="1348" y="774"/>
                  </a:lnTo>
                  <a:lnTo>
                    <a:pt x="1352" y="770"/>
                  </a:lnTo>
                  <a:lnTo>
                    <a:pt x="1356" y="764"/>
                  </a:lnTo>
                  <a:lnTo>
                    <a:pt x="1358" y="758"/>
                  </a:lnTo>
                  <a:lnTo>
                    <a:pt x="1358" y="750"/>
                  </a:lnTo>
                  <a:lnTo>
                    <a:pt x="1358" y="598"/>
                  </a:lnTo>
                  <a:lnTo>
                    <a:pt x="1358" y="592"/>
                  </a:lnTo>
                  <a:lnTo>
                    <a:pt x="1356" y="584"/>
                  </a:lnTo>
                  <a:lnTo>
                    <a:pt x="1352" y="578"/>
                  </a:lnTo>
                  <a:lnTo>
                    <a:pt x="1348" y="574"/>
                  </a:lnTo>
                  <a:lnTo>
                    <a:pt x="1342" y="570"/>
                  </a:lnTo>
                  <a:lnTo>
                    <a:pt x="1336" y="566"/>
                  </a:lnTo>
                  <a:lnTo>
                    <a:pt x="1330" y="564"/>
                  </a:lnTo>
                  <a:lnTo>
                    <a:pt x="1324" y="564"/>
                  </a:lnTo>
                  <a:close/>
                  <a:moveTo>
                    <a:pt x="680" y="960"/>
                  </a:moveTo>
                  <a:lnTo>
                    <a:pt x="680" y="960"/>
                  </a:lnTo>
                  <a:lnTo>
                    <a:pt x="650" y="958"/>
                  </a:lnTo>
                  <a:lnTo>
                    <a:pt x="622" y="954"/>
                  </a:lnTo>
                  <a:lnTo>
                    <a:pt x="596" y="948"/>
                  </a:lnTo>
                  <a:lnTo>
                    <a:pt x="570" y="938"/>
                  </a:lnTo>
                  <a:lnTo>
                    <a:pt x="544" y="926"/>
                  </a:lnTo>
                  <a:lnTo>
                    <a:pt x="522" y="912"/>
                  </a:lnTo>
                  <a:lnTo>
                    <a:pt x="500" y="896"/>
                  </a:lnTo>
                  <a:lnTo>
                    <a:pt x="480" y="878"/>
                  </a:lnTo>
                  <a:lnTo>
                    <a:pt x="462" y="858"/>
                  </a:lnTo>
                  <a:lnTo>
                    <a:pt x="446" y="836"/>
                  </a:lnTo>
                  <a:lnTo>
                    <a:pt x="432" y="812"/>
                  </a:lnTo>
                  <a:lnTo>
                    <a:pt x="420" y="788"/>
                  </a:lnTo>
                  <a:lnTo>
                    <a:pt x="410" y="762"/>
                  </a:lnTo>
                  <a:lnTo>
                    <a:pt x="402" y="734"/>
                  </a:lnTo>
                  <a:lnTo>
                    <a:pt x="398" y="706"/>
                  </a:lnTo>
                  <a:lnTo>
                    <a:pt x="396" y="678"/>
                  </a:lnTo>
                  <a:lnTo>
                    <a:pt x="398" y="648"/>
                  </a:lnTo>
                  <a:lnTo>
                    <a:pt x="402" y="620"/>
                  </a:lnTo>
                  <a:lnTo>
                    <a:pt x="410" y="594"/>
                  </a:lnTo>
                  <a:lnTo>
                    <a:pt x="420" y="568"/>
                  </a:lnTo>
                  <a:lnTo>
                    <a:pt x="432" y="544"/>
                  </a:lnTo>
                  <a:lnTo>
                    <a:pt x="446" y="520"/>
                  </a:lnTo>
                  <a:lnTo>
                    <a:pt x="462" y="498"/>
                  </a:lnTo>
                  <a:lnTo>
                    <a:pt x="480" y="478"/>
                  </a:lnTo>
                  <a:lnTo>
                    <a:pt x="500" y="460"/>
                  </a:lnTo>
                  <a:lnTo>
                    <a:pt x="522" y="444"/>
                  </a:lnTo>
                  <a:lnTo>
                    <a:pt x="544" y="430"/>
                  </a:lnTo>
                  <a:lnTo>
                    <a:pt x="570" y="418"/>
                  </a:lnTo>
                  <a:lnTo>
                    <a:pt x="596" y="408"/>
                  </a:lnTo>
                  <a:lnTo>
                    <a:pt x="622" y="402"/>
                  </a:lnTo>
                  <a:lnTo>
                    <a:pt x="650" y="396"/>
                  </a:lnTo>
                  <a:lnTo>
                    <a:pt x="680" y="396"/>
                  </a:lnTo>
                  <a:lnTo>
                    <a:pt x="708" y="396"/>
                  </a:lnTo>
                  <a:lnTo>
                    <a:pt x="736" y="402"/>
                  </a:lnTo>
                  <a:lnTo>
                    <a:pt x="764" y="408"/>
                  </a:lnTo>
                  <a:lnTo>
                    <a:pt x="790" y="418"/>
                  </a:lnTo>
                  <a:lnTo>
                    <a:pt x="814" y="430"/>
                  </a:lnTo>
                  <a:lnTo>
                    <a:pt x="838" y="444"/>
                  </a:lnTo>
                  <a:lnTo>
                    <a:pt x="858" y="460"/>
                  </a:lnTo>
                  <a:lnTo>
                    <a:pt x="878" y="478"/>
                  </a:lnTo>
                  <a:lnTo>
                    <a:pt x="898" y="498"/>
                  </a:lnTo>
                  <a:lnTo>
                    <a:pt x="914" y="520"/>
                  </a:lnTo>
                  <a:lnTo>
                    <a:pt x="928" y="544"/>
                  </a:lnTo>
                  <a:lnTo>
                    <a:pt x="940" y="568"/>
                  </a:lnTo>
                  <a:lnTo>
                    <a:pt x="948" y="594"/>
                  </a:lnTo>
                  <a:lnTo>
                    <a:pt x="956" y="620"/>
                  </a:lnTo>
                  <a:lnTo>
                    <a:pt x="960" y="648"/>
                  </a:lnTo>
                  <a:lnTo>
                    <a:pt x="962" y="678"/>
                  </a:lnTo>
                  <a:lnTo>
                    <a:pt x="960" y="706"/>
                  </a:lnTo>
                  <a:lnTo>
                    <a:pt x="956" y="734"/>
                  </a:lnTo>
                  <a:lnTo>
                    <a:pt x="948" y="762"/>
                  </a:lnTo>
                  <a:lnTo>
                    <a:pt x="940" y="788"/>
                  </a:lnTo>
                  <a:lnTo>
                    <a:pt x="928" y="812"/>
                  </a:lnTo>
                  <a:lnTo>
                    <a:pt x="914" y="836"/>
                  </a:lnTo>
                  <a:lnTo>
                    <a:pt x="898" y="858"/>
                  </a:lnTo>
                  <a:lnTo>
                    <a:pt x="878" y="878"/>
                  </a:lnTo>
                  <a:lnTo>
                    <a:pt x="858" y="896"/>
                  </a:lnTo>
                  <a:lnTo>
                    <a:pt x="838" y="912"/>
                  </a:lnTo>
                  <a:lnTo>
                    <a:pt x="814" y="926"/>
                  </a:lnTo>
                  <a:lnTo>
                    <a:pt x="790" y="938"/>
                  </a:lnTo>
                  <a:lnTo>
                    <a:pt x="764" y="948"/>
                  </a:lnTo>
                  <a:lnTo>
                    <a:pt x="736" y="954"/>
                  </a:lnTo>
                  <a:lnTo>
                    <a:pt x="708" y="958"/>
                  </a:lnTo>
                  <a:lnTo>
                    <a:pt x="680" y="9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134398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3438" b="0" i="0" u="none" strike="noStrike" kern="0" cap="none" spc="0" normalizeH="0" baseline="0" noProof="0" dirty="0">
                <a:ln>
                  <a:noFill/>
                </a:ln>
                <a:solidFill>
                  <a:srgbClr val="445055"/>
                </a:solidFill>
                <a:effectLst/>
                <a:uLnTx/>
                <a:uFillTx/>
                <a:ea typeface="ヒラギノ角ゴ Pro W3" panose="020B0300000000000000" pitchFamily="34" charset="-128"/>
              </a:endParaRPr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A6C36151-E73A-0E7F-989D-0EB1AE5D15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9975" y="1884363"/>
              <a:ext cx="2965450" cy="2955925"/>
            </a:xfrm>
            <a:custGeom>
              <a:avLst/>
              <a:gdLst>
                <a:gd name="T0" fmla="*/ 2147483647 w 1868"/>
                <a:gd name="T1" fmla="*/ 2147483647 h 1862"/>
                <a:gd name="T2" fmla="*/ 2147483647 w 1868"/>
                <a:gd name="T3" fmla="*/ 2147483647 h 1862"/>
                <a:gd name="T4" fmla="*/ 2147483647 w 1868"/>
                <a:gd name="T5" fmla="*/ 2147483647 h 1862"/>
                <a:gd name="T6" fmla="*/ 2147483647 w 1868"/>
                <a:gd name="T7" fmla="*/ 2147483647 h 1862"/>
                <a:gd name="T8" fmla="*/ 2147483647 w 1868"/>
                <a:gd name="T9" fmla="*/ 2147483647 h 1862"/>
                <a:gd name="T10" fmla="*/ 2147483647 w 1868"/>
                <a:gd name="T11" fmla="*/ 2147483647 h 1862"/>
                <a:gd name="T12" fmla="*/ 2147483647 w 1868"/>
                <a:gd name="T13" fmla="*/ 2147483647 h 1862"/>
                <a:gd name="T14" fmla="*/ 2147483647 w 1868"/>
                <a:gd name="T15" fmla="*/ 2147483647 h 1862"/>
                <a:gd name="T16" fmla="*/ 2147483647 w 1868"/>
                <a:gd name="T17" fmla="*/ 2147483647 h 1862"/>
                <a:gd name="T18" fmla="*/ 2147483647 w 1868"/>
                <a:gd name="T19" fmla="*/ 2147483647 h 1862"/>
                <a:gd name="T20" fmla="*/ 2147483647 w 1868"/>
                <a:gd name="T21" fmla="*/ 2147483647 h 1862"/>
                <a:gd name="T22" fmla="*/ 2147483647 w 1868"/>
                <a:gd name="T23" fmla="*/ 2147483647 h 1862"/>
                <a:gd name="T24" fmla="*/ 2147483647 w 1868"/>
                <a:gd name="T25" fmla="*/ 2147483647 h 1862"/>
                <a:gd name="T26" fmla="*/ 2147483647 w 1868"/>
                <a:gd name="T27" fmla="*/ 2147483647 h 1862"/>
                <a:gd name="T28" fmla="*/ 2147483647 w 1868"/>
                <a:gd name="T29" fmla="*/ 2147483647 h 1862"/>
                <a:gd name="T30" fmla="*/ 2147483647 w 1868"/>
                <a:gd name="T31" fmla="*/ 2147483647 h 1862"/>
                <a:gd name="T32" fmla="*/ 2147483647 w 1868"/>
                <a:gd name="T33" fmla="*/ 2147483647 h 1862"/>
                <a:gd name="T34" fmla="*/ 2147483647 w 1868"/>
                <a:gd name="T35" fmla="*/ 2147483647 h 1862"/>
                <a:gd name="T36" fmla="*/ 2147483647 w 1868"/>
                <a:gd name="T37" fmla="*/ 2147483647 h 1862"/>
                <a:gd name="T38" fmla="*/ 2147483647 w 1868"/>
                <a:gd name="T39" fmla="*/ 2147483647 h 1862"/>
                <a:gd name="T40" fmla="*/ 2147483647 w 1868"/>
                <a:gd name="T41" fmla="*/ 2147483647 h 1862"/>
                <a:gd name="T42" fmla="*/ 2147483647 w 1868"/>
                <a:gd name="T43" fmla="*/ 2147483647 h 1862"/>
                <a:gd name="T44" fmla="*/ 2147483647 w 1868"/>
                <a:gd name="T45" fmla="*/ 2147483647 h 1862"/>
                <a:gd name="T46" fmla="*/ 2147483647 w 1868"/>
                <a:gd name="T47" fmla="*/ 2147483647 h 1862"/>
                <a:gd name="T48" fmla="*/ 2147483647 w 1868"/>
                <a:gd name="T49" fmla="*/ 2147483647 h 1862"/>
                <a:gd name="T50" fmla="*/ 2147483647 w 1868"/>
                <a:gd name="T51" fmla="*/ 2147483647 h 1862"/>
                <a:gd name="T52" fmla="*/ 2147483647 w 1868"/>
                <a:gd name="T53" fmla="*/ 2147483647 h 1862"/>
                <a:gd name="T54" fmla="*/ 2147483647 w 1868"/>
                <a:gd name="T55" fmla="*/ 2147483647 h 1862"/>
                <a:gd name="T56" fmla="*/ 2147483647 w 1868"/>
                <a:gd name="T57" fmla="*/ 2147483647 h 1862"/>
                <a:gd name="T58" fmla="*/ 2147483647 w 1868"/>
                <a:gd name="T59" fmla="*/ 2147483647 h 1862"/>
                <a:gd name="T60" fmla="*/ 2147483647 w 1868"/>
                <a:gd name="T61" fmla="*/ 2147483647 h 1862"/>
                <a:gd name="T62" fmla="*/ 2147483647 w 1868"/>
                <a:gd name="T63" fmla="*/ 2147483647 h 1862"/>
                <a:gd name="T64" fmla="*/ 2147483647 w 1868"/>
                <a:gd name="T65" fmla="*/ 2147483647 h 1862"/>
                <a:gd name="T66" fmla="*/ 2147483647 w 1868"/>
                <a:gd name="T67" fmla="*/ 2147483647 h 1862"/>
                <a:gd name="T68" fmla="*/ 2147483647 w 1868"/>
                <a:gd name="T69" fmla="*/ 2147483647 h 1862"/>
                <a:gd name="T70" fmla="*/ 2147483647 w 1868"/>
                <a:gd name="T71" fmla="*/ 2147483647 h 1862"/>
                <a:gd name="T72" fmla="*/ 2147483647 w 1868"/>
                <a:gd name="T73" fmla="*/ 2147483647 h 1862"/>
                <a:gd name="T74" fmla="*/ 2147483647 w 1868"/>
                <a:gd name="T75" fmla="*/ 2147483647 h 1862"/>
                <a:gd name="T76" fmla="*/ 2147483647 w 1868"/>
                <a:gd name="T77" fmla="*/ 2147483647 h 1862"/>
                <a:gd name="T78" fmla="*/ 2147483647 w 1868"/>
                <a:gd name="T79" fmla="*/ 2147483647 h 1862"/>
                <a:gd name="T80" fmla="*/ 2147483647 w 1868"/>
                <a:gd name="T81" fmla="*/ 2147483647 h 1862"/>
                <a:gd name="T82" fmla="*/ 2147483647 w 1868"/>
                <a:gd name="T83" fmla="*/ 2147483647 h 1862"/>
                <a:gd name="T84" fmla="*/ 2147483647 w 1868"/>
                <a:gd name="T85" fmla="*/ 2147483647 h 1862"/>
                <a:gd name="T86" fmla="*/ 2147483647 w 1868"/>
                <a:gd name="T87" fmla="*/ 2147483647 h 1862"/>
                <a:gd name="T88" fmla="*/ 2147483647 w 1868"/>
                <a:gd name="T89" fmla="*/ 2147483647 h 1862"/>
                <a:gd name="T90" fmla="*/ 2147483647 w 1868"/>
                <a:gd name="T91" fmla="*/ 2147483647 h 1862"/>
                <a:gd name="T92" fmla="*/ 2147483647 w 1868"/>
                <a:gd name="T93" fmla="*/ 2147483647 h 1862"/>
                <a:gd name="T94" fmla="*/ 2147483647 w 1868"/>
                <a:gd name="T95" fmla="*/ 2147483647 h 1862"/>
                <a:gd name="T96" fmla="*/ 2147483647 w 1868"/>
                <a:gd name="T97" fmla="*/ 2147483647 h 1862"/>
                <a:gd name="T98" fmla="*/ 2147483647 w 1868"/>
                <a:gd name="T99" fmla="*/ 2147483647 h 1862"/>
                <a:gd name="T100" fmla="*/ 2147483647 w 1868"/>
                <a:gd name="T101" fmla="*/ 2147483647 h 1862"/>
                <a:gd name="T102" fmla="*/ 2147483647 w 1868"/>
                <a:gd name="T103" fmla="*/ 2147483647 h 1862"/>
                <a:gd name="T104" fmla="*/ 2147483647 w 1868"/>
                <a:gd name="T105" fmla="*/ 2147483647 h 1862"/>
                <a:gd name="T106" fmla="*/ 2147483647 w 1868"/>
                <a:gd name="T107" fmla="*/ 2147483647 h 1862"/>
                <a:gd name="T108" fmla="*/ 2147483647 w 1868"/>
                <a:gd name="T109" fmla="*/ 2147483647 h 1862"/>
                <a:gd name="T110" fmla="*/ 2147483647 w 1868"/>
                <a:gd name="T111" fmla="*/ 2147483647 h 1862"/>
                <a:gd name="T112" fmla="*/ 2147483647 w 1868"/>
                <a:gd name="T113" fmla="*/ 2147483647 h 186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868" h="1862">
                  <a:moveTo>
                    <a:pt x="1838" y="1114"/>
                  </a:moveTo>
                  <a:lnTo>
                    <a:pt x="1662" y="984"/>
                  </a:lnTo>
                  <a:lnTo>
                    <a:pt x="1664" y="948"/>
                  </a:lnTo>
                  <a:lnTo>
                    <a:pt x="1664" y="914"/>
                  </a:lnTo>
                  <a:lnTo>
                    <a:pt x="1662" y="880"/>
                  </a:lnTo>
                  <a:lnTo>
                    <a:pt x="1660" y="846"/>
                  </a:lnTo>
                  <a:lnTo>
                    <a:pt x="1828" y="710"/>
                  </a:lnTo>
                  <a:lnTo>
                    <a:pt x="1836" y="706"/>
                  </a:lnTo>
                  <a:lnTo>
                    <a:pt x="1844" y="698"/>
                  </a:lnTo>
                  <a:lnTo>
                    <a:pt x="1850" y="692"/>
                  </a:lnTo>
                  <a:lnTo>
                    <a:pt x="1854" y="684"/>
                  </a:lnTo>
                  <a:lnTo>
                    <a:pt x="1856" y="674"/>
                  </a:lnTo>
                  <a:lnTo>
                    <a:pt x="1858" y="664"/>
                  </a:lnTo>
                  <a:lnTo>
                    <a:pt x="1856" y="656"/>
                  </a:lnTo>
                  <a:lnTo>
                    <a:pt x="1854" y="646"/>
                  </a:lnTo>
                  <a:lnTo>
                    <a:pt x="1768" y="450"/>
                  </a:lnTo>
                  <a:lnTo>
                    <a:pt x="1762" y="440"/>
                  </a:lnTo>
                  <a:lnTo>
                    <a:pt x="1756" y="434"/>
                  </a:lnTo>
                  <a:lnTo>
                    <a:pt x="1750" y="428"/>
                  </a:lnTo>
                  <a:lnTo>
                    <a:pt x="1742" y="424"/>
                  </a:lnTo>
                  <a:lnTo>
                    <a:pt x="1732" y="420"/>
                  </a:lnTo>
                  <a:lnTo>
                    <a:pt x="1722" y="420"/>
                  </a:lnTo>
                  <a:lnTo>
                    <a:pt x="1714" y="420"/>
                  </a:lnTo>
                  <a:lnTo>
                    <a:pt x="1704" y="424"/>
                  </a:lnTo>
                  <a:lnTo>
                    <a:pt x="1492" y="456"/>
                  </a:lnTo>
                  <a:lnTo>
                    <a:pt x="1468" y="428"/>
                  </a:lnTo>
                  <a:lnTo>
                    <a:pt x="1442" y="402"/>
                  </a:lnTo>
                  <a:lnTo>
                    <a:pt x="1416" y="378"/>
                  </a:lnTo>
                  <a:lnTo>
                    <a:pt x="1388" y="356"/>
                  </a:lnTo>
                  <a:lnTo>
                    <a:pt x="1410" y="144"/>
                  </a:lnTo>
                  <a:lnTo>
                    <a:pt x="1414" y="134"/>
                  </a:lnTo>
                  <a:lnTo>
                    <a:pt x="1414" y="124"/>
                  </a:lnTo>
                  <a:lnTo>
                    <a:pt x="1414" y="116"/>
                  </a:lnTo>
                  <a:lnTo>
                    <a:pt x="1410" y="106"/>
                  </a:lnTo>
                  <a:lnTo>
                    <a:pt x="1406" y="98"/>
                  </a:lnTo>
                  <a:lnTo>
                    <a:pt x="1400" y="92"/>
                  </a:lnTo>
                  <a:lnTo>
                    <a:pt x="1392" y="86"/>
                  </a:lnTo>
                  <a:lnTo>
                    <a:pt x="1384" y="82"/>
                  </a:lnTo>
                  <a:lnTo>
                    <a:pt x="1184" y="2"/>
                  </a:lnTo>
                  <a:lnTo>
                    <a:pt x="1174" y="0"/>
                  </a:lnTo>
                  <a:lnTo>
                    <a:pt x="1164" y="0"/>
                  </a:lnTo>
                  <a:lnTo>
                    <a:pt x="1156" y="0"/>
                  </a:lnTo>
                  <a:lnTo>
                    <a:pt x="1146" y="4"/>
                  </a:lnTo>
                  <a:lnTo>
                    <a:pt x="1138" y="8"/>
                  </a:lnTo>
                  <a:lnTo>
                    <a:pt x="1132" y="14"/>
                  </a:lnTo>
                  <a:lnTo>
                    <a:pt x="1126" y="22"/>
                  </a:lnTo>
                  <a:lnTo>
                    <a:pt x="1120" y="30"/>
                  </a:lnTo>
                  <a:lnTo>
                    <a:pt x="994" y="200"/>
                  </a:lnTo>
                  <a:lnTo>
                    <a:pt x="958" y="198"/>
                  </a:lnTo>
                  <a:lnTo>
                    <a:pt x="920" y="198"/>
                  </a:lnTo>
                  <a:lnTo>
                    <a:pt x="884" y="200"/>
                  </a:lnTo>
                  <a:lnTo>
                    <a:pt x="848" y="204"/>
                  </a:lnTo>
                  <a:lnTo>
                    <a:pt x="712" y="34"/>
                  </a:lnTo>
                  <a:lnTo>
                    <a:pt x="708" y="26"/>
                  </a:lnTo>
                  <a:lnTo>
                    <a:pt x="702" y="18"/>
                  </a:lnTo>
                  <a:lnTo>
                    <a:pt x="694" y="12"/>
                  </a:lnTo>
                  <a:lnTo>
                    <a:pt x="686" y="8"/>
                  </a:lnTo>
                  <a:lnTo>
                    <a:pt x="676" y="6"/>
                  </a:lnTo>
                  <a:lnTo>
                    <a:pt x="668" y="6"/>
                  </a:lnTo>
                  <a:lnTo>
                    <a:pt x="658" y="6"/>
                  </a:lnTo>
                  <a:lnTo>
                    <a:pt x="648" y="10"/>
                  </a:lnTo>
                  <a:lnTo>
                    <a:pt x="452" y="94"/>
                  </a:lnTo>
                  <a:lnTo>
                    <a:pt x="444" y="100"/>
                  </a:lnTo>
                  <a:lnTo>
                    <a:pt x="436" y="106"/>
                  </a:lnTo>
                  <a:lnTo>
                    <a:pt x="430" y="114"/>
                  </a:lnTo>
                  <a:lnTo>
                    <a:pt x="426" y="122"/>
                  </a:lnTo>
                  <a:lnTo>
                    <a:pt x="424" y="130"/>
                  </a:lnTo>
                  <a:lnTo>
                    <a:pt x="422" y="140"/>
                  </a:lnTo>
                  <a:lnTo>
                    <a:pt x="424" y="150"/>
                  </a:lnTo>
                  <a:lnTo>
                    <a:pt x="426" y="158"/>
                  </a:lnTo>
                  <a:lnTo>
                    <a:pt x="458" y="376"/>
                  </a:lnTo>
                  <a:lnTo>
                    <a:pt x="434" y="398"/>
                  </a:lnTo>
                  <a:lnTo>
                    <a:pt x="410" y="422"/>
                  </a:lnTo>
                  <a:lnTo>
                    <a:pt x="388" y="446"/>
                  </a:lnTo>
                  <a:lnTo>
                    <a:pt x="366" y="472"/>
                  </a:lnTo>
                  <a:lnTo>
                    <a:pt x="146" y="448"/>
                  </a:lnTo>
                  <a:lnTo>
                    <a:pt x="136" y="446"/>
                  </a:lnTo>
                  <a:lnTo>
                    <a:pt x="126" y="444"/>
                  </a:lnTo>
                  <a:lnTo>
                    <a:pt x="116" y="446"/>
                  </a:lnTo>
                  <a:lnTo>
                    <a:pt x="108" y="448"/>
                  </a:lnTo>
                  <a:lnTo>
                    <a:pt x="100" y="454"/>
                  </a:lnTo>
                  <a:lnTo>
                    <a:pt x="92" y="460"/>
                  </a:lnTo>
                  <a:lnTo>
                    <a:pt x="86" y="468"/>
                  </a:lnTo>
                  <a:lnTo>
                    <a:pt x="82" y="476"/>
                  </a:lnTo>
                  <a:lnTo>
                    <a:pt x="4" y="676"/>
                  </a:lnTo>
                  <a:lnTo>
                    <a:pt x="0" y="684"/>
                  </a:lnTo>
                  <a:lnTo>
                    <a:pt x="0" y="694"/>
                  </a:lnTo>
                  <a:lnTo>
                    <a:pt x="2" y="704"/>
                  </a:lnTo>
                  <a:lnTo>
                    <a:pt x="4" y="712"/>
                  </a:lnTo>
                  <a:lnTo>
                    <a:pt x="8" y="720"/>
                  </a:lnTo>
                  <a:lnTo>
                    <a:pt x="14" y="728"/>
                  </a:lnTo>
                  <a:lnTo>
                    <a:pt x="22" y="734"/>
                  </a:lnTo>
                  <a:lnTo>
                    <a:pt x="30" y="738"/>
                  </a:lnTo>
                  <a:lnTo>
                    <a:pt x="208" y="870"/>
                  </a:lnTo>
                  <a:lnTo>
                    <a:pt x="206" y="906"/>
                  </a:lnTo>
                  <a:lnTo>
                    <a:pt x="206" y="942"/>
                  </a:lnTo>
                  <a:lnTo>
                    <a:pt x="208" y="978"/>
                  </a:lnTo>
                  <a:lnTo>
                    <a:pt x="212" y="1014"/>
                  </a:lnTo>
                  <a:lnTo>
                    <a:pt x="210" y="1014"/>
                  </a:lnTo>
                  <a:lnTo>
                    <a:pt x="36" y="1152"/>
                  </a:lnTo>
                  <a:lnTo>
                    <a:pt x="28" y="1158"/>
                  </a:lnTo>
                  <a:lnTo>
                    <a:pt x="20" y="1164"/>
                  </a:lnTo>
                  <a:lnTo>
                    <a:pt x="14" y="1172"/>
                  </a:lnTo>
                  <a:lnTo>
                    <a:pt x="10" y="1180"/>
                  </a:lnTo>
                  <a:lnTo>
                    <a:pt x="8" y="1188"/>
                  </a:lnTo>
                  <a:lnTo>
                    <a:pt x="6" y="1198"/>
                  </a:lnTo>
                  <a:lnTo>
                    <a:pt x="8" y="1208"/>
                  </a:lnTo>
                  <a:lnTo>
                    <a:pt x="10" y="1216"/>
                  </a:lnTo>
                  <a:lnTo>
                    <a:pt x="96" y="1414"/>
                  </a:lnTo>
                  <a:lnTo>
                    <a:pt x="102" y="1422"/>
                  </a:lnTo>
                  <a:lnTo>
                    <a:pt x="108" y="1430"/>
                  </a:lnTo>
                  <a:lnTo>
                    <a:pt x="114" y="1434"/>
                  </a:lnTo>
                  <a:lnTo>
                    <a:pt x="122" y="1440"/>
                  </a:lnTo>
                  <a:lnTo>
                    <a:pt x="132" y="1442"/>
                  </a:lnTo>
                  <a:lnTo>
                    <a:pt x="142" y="1442"/>
                  </a:lnTo>
                  <a:lnTo>
                    <a:pt x="150" y="1442"/>
                  </a:lnTo>
                  <a:lnTo>
                    <a:pt x="160" y="1438"/>
                  </a:lnTo>
                  <a:lnTo>
                    <a:pt x="380" y="1406"/>
                  </a:lnTo>
                  <a:lnTo>
                    <a:pt x="384" y="1404"/>
                  </a:lnTo>
                  <a:lnTo>
                    <a:pt x="406" y="1428"/>
                  </a:lnTo>
                  <a:lnTo>
                    <a:pt x="428" y="1450"/>
                  </a:lnTo>
                  <a:lnTo>
                    <a:pt x="452" y="1472"/>
                  </a:lnTo>
                  <a:lnTo>
                    <a:pt x="478" y="1494"/>
                  </a:lnTo>
                  <a:lnTo>
                    <a:pt x="476" y="1496"/>
                  </a:lnTo>
                  <a:lnTo>
                    <a:pt x="452" y="1716"/>
                  </a:lnTo>
                  <a:lnTo>
                    <a:pt x="448" y="1726"/>
                  </a:lnTo>
                  <a:lnTo>
                    <a:pt x="448" y="1736"/>
                  </a:lnTo>
                  <a:lnTo>
                    <a:pt x="450" y="1744"/>
                  </a:lnTo>
                  <a:lnTo>
                    <a:pt x="452" y="1754"/>
                  </a:lnTo>
                  <a:lnTo>
                    <a:pt x="456" y="1762"/>
                  </a:lnTo>
                  <a:lnTo>
                    <a:pt x="462" y="1770"/>
                  </a:lnTo>
                  <a:lnTo>
                    <a:pt x="470" y="1776"/>
                  </a:lnTo>
                  <a:lnTo>
                    <a:pt x="478" y="1780"/>
                  </a:lnTo>
                  <a:lnTo>
                    <a:pt x="678" y="1858"/>
                  </a:lnTo>
                  <a:lnTo>
                    <a:pt x="688" y="1860"/>
                  </a:lnTo>
                  <a:lnTo>
                    <a:pt x="698" y="1862"/>
                  </a:lnTo>
                  <a:lnTo>
                    <a:pt x="706" y="1860"/>
                  </a:lnTo>
                  <a:lnTo>
                    <a:pt x="716" y="1858"/>
                  </a:lnTo>
                  <a:lnTo>
                    <a:pt x="724" y="1852"/>
                  </a:lnTo>
                  <a:lnTo>
                    <a:pt x="732" y="1846"/>
                  </a:lnTo>
                  <a:lnTo>
                    <a:pt x="738" y="1840"/>
                  </a:lnTo>
                  <a:lnTo>
                    <a:pt x="742" y="1830"/>
                  </a:lnTo>
                  <a:lnTo>
                    <a:pt x="874" y="1652"/>
                  </a:lnTo>
                  <a:lnTo>
                    <a:pt x="908" y="1654"/>
                  </a:lnTo>
                  <a:lnTo>
                    <a:pt x="944" y="1656"/>
                  </a:lnTo>
                  <a:lnTo>
                    <a:pt x="978" y="1654"/>
                  </a:lnTo>
                  <a:lnTo>
                    <a:pt x="1012" y="1652"/>
                  </a:lnTo>
                  <a:lnTo>
                    <a:pt x="1012" y="1654"/>
                  </a:lnTo>
                  <a:lnTo>
                    <a:pt x="1152" y="1828"/>
                  </a:lnTo>
                  <a:lnTo>
                    <a:pt x="1156" y="1836"/>
                  </a:lnTo>
                  <a:lnTo>
                    <a:pt x="1162" y="1844"/>
                  </a:lnTo>
                  <a:lnTo>
                    <a:pt x="1170" y="1850"/>
                  </a:lnTo>
                  <a:lnTo>
                    <a:pt x="1178" y="1854"/>
                  </a:lnTo>
                  <a:lnTo>
                    <a:pt x="1188" y="1856"/>
                  </a:lnTo>
                  <a:lnTo>
                    <a:pt x="1196" y="1858"/>
                  </a:lnTo>
                  <a:lnTo>
                    <a:pt x="1206" y="1856"/>
                  </a:lnTo>
                  <a:lnTo>
                    <a:pt x="1216" y="1854"/>
                  </a:lnTo>
                  <a:lnTo>
                    <a:pt x="1412" y="1768"/>
                  </a:lnTo>
                  <a:lnTo>
                    <a:pt x="1420" y="1762"/>
                  </a:lnTo>
                  <a:lnTo>
                    <a:pt x="1428" y="1756"/>
                  </a:lnTo>
                  <a:lnTo>
                    <a:pt x="1434" y="1750"/>
                  </a:lnTo>
                  <a:lnTo>
                    <a:pt x="1438" y="1742"/>
                  </a:lnTo>
                  <a:lnTo>
                    <a:pt x="1440" y="1732"/>
                  </a:lnTo>
                  <a:lnTo>
                    <a:pt x="1442" y="1722"/>
                  </a:lnTo>
                  <a:lnTo>
                    <a:pt x="1440" y="1714"/>
                  </a:lnTo>
                  <a:lnTo>
                    <a:pt x="1438" y="1704"/>
                  </a:lnTo>
                  <a:lnTo>
                    <a:pt x="1404" y="1484"/>
                  </a:lnTo>
                  <a:lnTo>
                    <a:pt x="1432" y="1460"/>
                  </a:lnTo>
                  <a:lnTo>
                    <a:pt x="1458" y="1436"/>
                  </a:lnTo>
                  <a:lnTo>
                    <a:pt x="1482" y="1408"/>
                  </a:lnTo>
                  <a:lnTo>
                    <a:pt x="1506" y="1380"/>
                  </a:lnTo>
                  <a:lnTo>
                    <a:pt x="1724" y="1404"/>
                  </a:lnTo>
                  <a:lnTo>
                    <a:pt x="1734" y="1408"/>
                  </a:lnTo>
                  <a:lnTo>
                    <a:pt x="1742" y="1408"/>
                  </a:lnTo>
                  <a:lnTo>
                    <a:pt x="1752" y="1406"/>
                  </a:lnTo>
                  <a:lnTo>
                    <a:pt x="1760" y="1404"/>
                  </a:lnTo>
                  <a:lnTo>
                    <a:pt x="1770" y="1400"/>
                  </a:lnTo>
                  <a:lnTo>
                    <a:pt x="1776" y="1392"/>
                  </a:lnTo>
                  <a:lnTo>
                    <a:pt x="1782" y="1386"/>
                  </a:lnTo>
                  <a:lnTo>
                    <a:pt x="1786" y="1376"/>
                  </a:lnTo>
                  <a:lnTo>
                    <a:pt x="1866" y="1178"/>
                  </a:lnTo>
                  <a:lnTo>
                    <a:pt x="1868" y="1168"/>
                  </a:lnTo>
                  <a:lnTo>
                    <a:pt x="1868" y="1158"/>
                  </a:lnTo>
                  <a:lnTo>
                    <a:pt x="1868" y="1148"/>
                  </a:lnTo>
                  <a:lnTo>
                    <a:pt x="1864" y="1140"/>
                  </a:lnTo>
                  <a:lnTo>
                    <a:pt x="1860" y="1132"/>
                  </a:lnTo>
                  <a:lnTo>
                    <a:pt x="1854" y="1124"/>
                  </a:lnTo>
                  <a:lnTo>
                    <a:pt x="1846" y="1118"/>
                  </a:lnTo>
                  <a:lnTo>
                    <a:pt x="1838" y="1114"/>
                  </a:lnTo>
                  <a:close/>
                  <a:moveTo>
                    <a:pt x="786" y="1302"/>
                  </a:moveTo>
                  <a:lnTo>
                    <a:pt x="786" y="1302"/>
                  </a:lnTo>
                  <a:lnTo>
                    <a:pt x="750" y="1284"/>
                  </a:lnTo>
                  <a:lnTo>
                    <a:pt x="716" y="1264"/>
                  </a:lnTo>
                  <a:lnTo>
                    <a:pt x="684" y="1242"/>
                  </a:lnTo>
                  <a:lnTo>
                    <a:pt x="654" y="1216"/>
                  </a:lnTo>
                  <a:lnTo>
                    <a:pt x="628" y="1188"/>
                  </a:lnTo>
                  <a:lnTo>
                    <a:pt x="604" y="1156"/>
                  </a:lnTo>
                  <a:lnTo>
                    <a:pt x="584" y="1124"/>
                  </a:lnTo>
                  <a:lnTo>
                    <a:pt x="568" y="1090"/>
                  </a:lnTo>
                  <a:lnTo>
                    <a:pt x="554" y="1054"/>
                  </a:lnTo>
                  <a:lnTo>
                    <a:pt x="544" y="1018"/>
                  </a:lnTo>
                  <a:lnTo>
                    <a:pt x="538" y="980"/>
                  </a:lnTo>
                  <a:lnTo>
                    <a:pt x="534" y="940"/>
                  </a:lnTo>
                  <a:lnTo>
                    <a:pt x="536" y="902"/>
                  </a:lnTo>
                  <a:lnTo>
                    <a:pt x="540" y="862"/>
                  </a:lnTo>
                  <a:lnTo>
                    <a:pt x="548" y="824"/>
                  </a:lnTo>
                  <a:lnTo>
                    <a:pt x="562" y="784"/>
                  </a:lnTo>
                  <a:lnTo>
                    <a:pt x="578" y="748"/>
                  </a:lnTo>
                  <a:lnTo>
                    <a:pt x="598" y="714"/>
                  </a:lnTo>
                  <a:lnTo>
                    <a:pt x="622" y="682"/>
                  </a:lnTo>
                  <a:lnTo>
                    <a:pt x="648" y="652"/>
                  </a:lnTo>
                  <a:lnTo>
                    <a:pt x="676" y="626"/>
                  </a:lnTo>
                  <a:lnTo>
                    <a:pt x="706" y="602"/>
                  </a:lnTo>
                  <a:lnTo>
                    <a:pt x="740" y="582"/>
                  </a:lnTo>
                  <a:lnTo>
                    <a:pt x="774" y="566"/>
                  </a:lnTo>
                  <a:lnTo>
                    <a:pt x="810" y="552"/>
                  </a:lnTo>
                  <a:lnTo>
                    <a:pt x="846" y="542"/>
                  </a:lnTo>
                  <a:lnTo>
                    <a:pt x="884" y="536"/>
                  </a:lnTo>
                  <a:lnTo>
                    <a:pt x="922" y="532"/>
                  </a:lnTo>
                  <a:lnTo>
                    <a:pt x="962" y="534"/>
                  </a:lnTo>
                  <a:lnTo>
                    <a:pt x="1000" y="538"/>
                  </a:lnTo>
                  <a:lnTo>
                    <a:pt x="1040" y="546"/>
                  </a:lnTo>
                  <a:lnTo>
                    <a:pt x="1078" y="560"/>
                  </a:lnTo>
                  <a:lnTo>
                    <a:pt x="1116" y="576"/>
                  </a:lnTo>
                  <a:lnTo>
                    <a:pt x="1150" y="596"/>
                  </a:lnTo>
                  <a:lnTo>
                    <a:pt x="1182" y="620"/>
                  </a:lnTo>
                  <a:lnTo>
                    <a:pt x="1212" y="646"/>
                  </a:lnTo>
                  <a:lnTo>
                    <a:pt x="1238" y="674"/>
                  </a:lnTo>
                  <a:lnTo>
                    <a:pt x="1260" y="704"/>
                  </a:lnTo>
                  <a:lnTo>
                    <a:pt x="1282" y="738"/>
                  </a:lnTo>
                  <a:lnTo>
                    <a:pt x="1298" y="772"/>
                  </a:lnTo>
                  <a:lnTo>
                    <a:pt x="1312" y="808"/>
                  </a:lnTo>
                  <a:lnTo>
                    <a:pt x="1322" y="844"/>
                  </a:lnTo>
                  <a:lnTo>
                    <a:pt x="1328" y="882"/>
                  </a:lnTo>
                  <a:lnTo>
                    <a:pt x="1332" y="920"/>
                  </a:lnTo>
                  <a:lnTo>
                    <a:pt x="1330" y="960"/>
                  </a:lnTo>
                  <a:lnTo>
                    <a:pt x="1326" y="1000"/>
                  </a:lnTo>
                  <a:lnTo>
                    <a:pt x="1316" y="1038"/>
                  </a:lnTo>
                  <a:lnTo>
                    <a:pt x="1304" y="1076"/>
                  </a:lnTo>
                  <a:lnTo>
                    <a:pt x="1286" y="1114"/>
                  </a:lnTo>
                  <a:lnTo>
                    <a:pt x="1266" y="1148"/>
                  </a:lnTo>
                  <a:lnTo>
                    <a:pt x="1244" y="1180"/>
                  </a:lnTo>
                  <a:lnTo>
                    <a:pt x="1218" y="1210"/>
                  </a:lnTo>
                  <a:lnTo>
                    <a:pt x="1190" y="1236"/>
                  </a:lnTo>
                  <a:lnTo>
                    <a:pt x="1158" y="1260"/>
                  </a:lnTo>
                  <a:lnTo>
                    <a:pt x="1126" y="1280"/>
                  </a:lnTo>
                  <a:lnTo>
                    <a:pt x="1092" y="1296"/>
                  </a:lnTo>
                  <a:lnTo>
                    <a:pt x="1056" y="1310"/>
                  </a:lnTo>
                  <a:lnTo>
                    <a:pt x="1018" y="1320"/>
                  </a:lnTo>
                  <a:lnTo>
                    <a:pt x="982" y="1326"/>
                  </a:lnTo>
                  <a:lnTo>
                    <a:pt x="942" y="1330"/>
                  </a:lnTo>
                  <a:lnTo>
                    <a:pt x="904" y="1328"/>
                  </a:lnTo>
                  <a:lnTo>
                    <a:pt x="864" y="1324"/>
                  </a:lnTo>
                  <a:lnTo>
                    <a:pt x="826" y="1314"/>
                  </a:lnTo>
                  <a:lnTo>
                    <a:pt x="786" y="1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134398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3438" b="0" i="0" u="none" strike="noStrike" kern="0" cap="none" spc="0" normalizeH="0" baseline="0" noProof="0" dirty="0">
                <a:ln>
                  <a:noFill/>
                </a:ln>
                <a:solidFill>
                  <a:srgbClr val="445055"/>
                </a:solidFill>
                <a:effectLst/>
                <a:uLnTx/>
                <a:uFillTx/>
                <a:ea typeface="ヒラギノ角ゴ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82564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01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2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KSUMBOX_TXT" val="RIGH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1261</Words>
  <Application>Microsoft Office PowerPoint</Application>
  <PresentationFormat>Widescreen</PresentationFormat>
  <Paragraphs>252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inherit</vt:lpstr>
      <vt:lpstr>SimonKucher</vt:lpstr>
      <vt:lpstr>Wingdings</vt:lpstr>
      <vt:lpstr>Office Theme</vt:lpstr>
      <vt:lpstr>think-cell Slide</vt:lpstr>
      <vt:lpstr>Construction d’un modèle d’estimation du risque de résiliation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Simon-Kucher and Partners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d’un modèle d’estimation du risque de résiliation</dc:title>
  <dc:creator>Theophile Ravillion</dc:creator>
  <cp:lastModifiedBy>Theophile Ravillion</cp:lastModifiedBy>
  <cp:revision>12</cp:revision>
  <dcterms:created xsi:type="dcterms:W3CDTF">2023-04-11T19:10:19Z</dcterms:created>
  <dcterms:modified xsi:type="dcterms:W3CDTF">2023-04-13T08:24:16Z</dcterms:modified>
</cp:coreProperties>
</file>