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7" r:id="rId4"/>
    <p:sldId id="266" r:id="rId5"/>
    <p:sldId id="262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93B19-EE60-4CAB-A3B8-5EA652D53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A9580A-362F-479F-8F3B-98B00D92F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0A605-7CF6-4668-A84A-0E6BBDA3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77EA-37C5-46CF-8FCA-0AE88FA6BED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9826D1-BA61-4C66-BFAF-70F945DB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5909E0-E9B3-42F2-9810-046A653F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BC2-D64F-4669-BEF3-105492679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13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B1132-A4A9-4ABC-80DB-3572C0A3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C33613-6F66-4A9F-ADB2-DD000643C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23820B-F533-40B7-899A-CF0B8A4E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77EA-37C5-46CF-8FCA-0AE88FA6BED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4251F0-3DBB-4FF8-83E0-4F963F06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2B69FA-B1DA-403D-A0F0-BFD02D73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BC2-D64F-4669-BEF3-105492679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9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94678D-9A43-4DEF-873B-57E33F996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B6A3D2-B2EC-4458-BB2C-90858352C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C6F19-ECA8-477E-9458-DEE85286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77EA-37C5-46CF-8FCA-0AE88FA6BED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D5E991-B5D8-4E3E-8E8C-5C659530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BA89FA-F594-4C77-96B2-D3244E77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BC2-D64F-4669-BEF3-105492679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6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D9DDFA-5113-4359-B4DB-E31BCA477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B00F7E-D851-4E04-93AC-7C2F890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77EA-37C5-46CF-8FCA-0AE88FA6BED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6E11F7-EF99-4609-9D71-079E911A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934DD6-B92A-4732-8173-23AEAC7E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BC2-D64F-4669-BEF3-1054926797D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77D5C88-4A9B-47CB-AF7B-7E5C8EC1CB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9665"/>
            <a:ext cx="10515600" cy="747251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0463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92C48-60AB-4B13-8054-B450875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8C3912-AB5D-4DD7-B55D-6610EEFE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1576F4-8F6A-4C54-BD8E-4392958A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77EA-37C5-46CF-8FCA-0AE88FA6BED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44E1AF-DB15-4008-8FBF-CA8A412A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621D70-3E4A-402B-8884-1F02C079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BC2-D64F-4669-BEF3-1054926797D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378E4E6-F6FB-4182-8457-EE9FC6D006D4}"/>
              </a:ext>
            </a:extLst>
          </p:cNvPr>
          <p:cNvSpPr txBox="1">
            <a:spLocks/>
          </p:cNvSpPr>
          <p:nvPr userDrawn="1"/>
        </p:nvSpPr>
        <p:spPr>
          <a:xfrm>
            <a:off x="839788" y="19665"/>
            <a:ext cx="10515600" cy="74725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750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362BF-B29F-4B86-B431-6A0AC0481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F6E8F3-A649-408A-974E-695E4A57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3680CE-F2D3-43EE-A504-B236F21C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77EA-37C5-46CF-8FCA-0AE88FA6BED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257C39-2F9A-4027-A49A-B742182F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145CF4-ABC9-4F54-A06A-CF534825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BC2-D64F-4669-BEF3-1054926797D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9ADCF77-BCAB-4506-BDD4-EEE2880F0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9665"/>
            <a:ext cx="10515600" cy="747251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1074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C9F89-0862-45C8-B624-37679B619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9665"/>
            <a:ext cx="10515600" cy="747251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B843AC-DC26-40B8-A0C1-44C2297A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5C95EE-D715-413B-B0CF-BFBC582F6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585098-DE93-4F75-A333-0E7833958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F68DB6-A9F1-493F-9CBF-48AAEEEFE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D1822B-830B-4BDF-B5D5-2E228CFD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77EA-37C5-46CF-8FCA-0AE88FA6BED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DCD923-7939-4933-BD03-E497DFB6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2999DE-C2BD-4D17-9990-C6540FFF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BC2-D64F-4669-BEF3-105492679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86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EB56B0-7D12-4652-9ACB-2E1A3752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77EA-37C5-46CF-8FCA-0AE88FA6BED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F6B195-3046-4E0B-83B8-C027B743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F17905-5A24-4957-9E2B-4571DC17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BC2-D64F-4669-BEF3-1054926797D5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37DD398-203C-48EB-8BE7-ACA011376B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9665"/>
            <a:ext cx="10515600" cy="747251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1506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615339-6653-4E23-B6F1-B90DED30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77EA-37C5-46CF-8FCA-0AE88FA6BED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EC0CC1-5A63-4F61-966F-793EC227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BCF3BA-162D-4EA0-A53E-DBEA67C9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BC2-D64F-4669-BEF3-1054926797D5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215A94D-6115-4B57-B723-54EF3D99B3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9665"/>
            <a:ext cx="10515600" cy="747251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46163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E0F88-ED0D-4C24-B9CF-F6BACBDD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C5FF14-C7DF-402F-8CDC-C71CB99E3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E347E8-CC01-4FA2-BD10-6BBE29C0B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3EC722-AF83-4B38-A753-316EA33B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77EA-37C5-46CF-8FCA-0AE88FA6BED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EDE70C-1EC9-43C3-9C73-C8B6AF0A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619CA-03AB-4BD7-A9A1-4080B57E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BC2-D64F-4669-BEF3-105492679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8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BA567-E31D-4F60-8AE1-E14B8854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183178-A5F2-4604-ADF6-EA2DA8C62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9CC2B9-33A1-4F49-A988-353E0D12F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5EC8E2-C4A1-43C5-AA06-D533880F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77EA-37C5-46CF-8FCA-0AE88FA6BED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CF468E-1F79-4486-828E-9196614C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52F1D4-EE4C-4019-8E78-87670F29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1BC2-D64F-4669-BEF3-105492679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1B9E98-4228-4B43-A41F-8C27D5978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FF0D7-B857-4A39-8725-987ACB63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77EA-37C5-46CF-8FCA-0AE88FA6BED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67D71D-FA3D-4B86-A6BF-C82C7FCD5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8871A5-5679-46B6-9A4D-DBEFE566D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1BC2-D64F-4669-BEF3-1054926797D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9FD3EDE-353B-4C1A-B76D-48A3903EFBFF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788987"/>
          </a:xfrm>
          <a:prstGeom prst="rect">
            <a:avLst/>
          </a:prstGeom>
          <a:solidFill>
            <a:srgbClr val="D2161E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9263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2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sketball-reference.com/about/glossary.html#orb" TargetMode="External"/><Relationship Id="rId13" Type="http://schemas.openxmlformats.org/officeDocument/2006/relationships/hyperlink" Target="https://www.basketball-reference.com/about/glossary.html#pf" TargetMode="External"/><Relationship Id="rId3" Type="http://schemas.openxmlformats.org/officeDocument/2006/relationships/hyperlink" Target="https://www.basketball-reference.com/about/glossary.html#pts" TargetMode="External"/><Relationship Id="rId7" Type="http://schemas.openxmlformats.org/officeDocument/2006/relationships/hyperlink" Target="https://www.basketball-reference.com/about/glossary.html#ft" TargetMode="External"/><Relationship Id="rId12" Type="http://schemas.openxmlformats.org/officeDocument/2006/relationships/hyperlink" Target="https://www.basketball-reference.com/about/glossary.html#blk" TargetMode="External"/><Relationship Id="rId17" Type="http://schemas.openxmlformats.org/officeDocument/2006/relationships/image" Target="../media/image6.png"/><Relationship Id="rId2" Type="http://schemas.openxmlformats.org/officeDocument/2006/relationships/image" Target="../media/image3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sketball-reference.com/about/glossary.html#fta" TargetMode="External"/><Relationship Id="rId11" Type="http://schemas.openxmlformats.org/officeDocument/2006/relationships/hyperlink" Target="https://www.basketball-reference.com/about/glossary.html#ast" TargetMode="External"/><Relationship Id="rId5" Type="http://schemas.openxmlformats.org/officeDocument/2006/relationships/hyperlink" Target="https://www.basketball-reference.com/about/glossary.html#fga" TargetMode="External"/><Relationship Id="rId15" Type="http://schemas.openxmlformats.org/officeDocument/2006/relationships/image" Target="../media/image4.jpeg"/><Relationship Id="rId10" Type="http://schemas.openxmlformats.org/officeDocument/2006/relationships/hyperlink" Target="https://www.basketball-reference.com/about/glossary.html#stl" TargetMode="External"/><Relationship Id="rId4" Type="http://schemas.openxmlformats.org/officeDocument/2006/relationships/hyperlink" Target="https://www.basketball-reference.com/about/glossary.html#fg" TargetMode="External"/><Relationship Id="rId9" Type="http://schemas.openxmlformats.org/officeDocument/2006/relationships/hyperlink" Target="https://www.basketball-reference.com/about/glossary.html#drb" TargetMode="External"/><Relationship Id="rId14" Type="http://schemas.openxmlformats.org/officeDocument/2006/relationships/hyperlink" Target="https://www.basketball-reference.com/about/glossary.html#to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7269DB-C831-4FD9-84F6-AB1037562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138" y="1945453"/>
            <a:ext cx="8274269" cy="22523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3200" b="0" i="1" dirty="0">
                <a:solidFill>
                  <a:srgbClr val="000000"/>
                </a:solidFill>
                <a:effectLst/>
              </a:rPr>
              <a:t>A partir des données fournies, proposer une côte pour la victoire finale de </a:t>
            </a:r>
            <a:r>
              <a:rPr lang="fr-FR" sz="3200" b="1" i="1" dirty="0">
                <a:solidFill>
                  <a:srgbClr val="000000"/>
                </a:solidFill>
                <a:effectLst/>
              </a:rPr>
              <a:t>chacune des 30 équipes</a:t>
            </a:r>
            <a:r>
              <a:rPr lang="fr-FR" sz="3200" b="0" i="1" dirty="0">
                <a:solidFill>
                  <a:srgbClr val="000000"/>
                </a:solidFill>
                <a:effectLst/>
              </a:rPr>
              <a:t> de la ligue </a:t>
            </a:r>
            <a:r>
              <a:rPr lang="fr-FR" sz="3200" b="1" i="1" dirty="0">
                <a:solidFill>
                  <a:srgbClr val="000000"/>
                </a:solidFill>
                <a:effectLst/>
              </a:rPr>
              <a:t>avant le début de la saison</a:t>
            </a:r>
            <a:r>
              <a:rPr lang="fr-FR" sz="3200" b="0" i="1" dirty="0">
                <a:solidFill>
                  <a:srgbClr val="000000"/>
                </a:solidFill>
                <a:effectLst/>
              </a:rPr>
              <a:t> 2018-2019 puis </a:t>
            </a:r>
            <a:r>
              <a:rPr lang="fr-FR" sz="3200" b="1" i="1" dirty="0">
                <a:solidFill>
                  <a:srgbClr val="000000"/>
                </a:solidFill>
                <a:effectLst/>
              </a:rPr>
              <a:t>avant les </a:t>
            </a:r>
            <a:r>
              <a:rPr lang="fr-FR" sz="3200" b="1" i="1" dirty="0" err="1">
                <a:solidFill>
                  <a:srgbClr val="000000"/>
                </a:solidFill>
                <a:effectLst/>
              </a:rPr>
              <a:t>playoffs</a:t>
            </a:r>
            <a:r>
              <a:rPr lang="fr-FR" sz="3200" b="0" i="1" dirty="0">
                <a:solidFill>
                  <a:srgbClr val="000000"/>
                </a:solidFill>
                <a:effectLst/>
              </a:rPr>
              <a:t> (à la fin de la saison régulière) de cette même saison.</a:t>
            </a:r>
            <a:endParaRPr lang="fr-FR" sz="3200" i="1" dirty="0"/>
          </a:p>
          <a:p>
            <a:pPr algn="just"/>
            <a:endParaRPr lang="fr-FR" sz="3200" i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ACD4E-78CC-49DC-BA91-7A8F37D0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NBA Challenge – énoncé </a:t>
            </a:r>
          </a:p>
        </p:txBody>
      </p:sp>
      <p:pic>
        <p:nvPicPr>
          <p:cNvPr id="2052" name="Picture 4" descr="Icône Objectif - Téléchargement gratuit en PNG et vecteurs">
            <a:extLst>
              <a:ext uri="{FF2B5EF4-FFF2-40B4-BE49-F238E27FC236}">
                <a16:creationId xmlns:a16="http://schemas.microsoft.com/office/drawing/2014/main" id="{78D87919-F316-4A31-841E-D89BE1271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5" y="2269410"/>
            <a:ext cx="1604477" cy="160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BA logo : histoire, signification et évolution, symbole">
            <a:extLst>
              <a:ext uri="{FF2B5EF4-FFF2-40B4-BE49-F238E27FC236}">
                <a16:creationId xmlns:a16="http://schemas.microsoft.com/office/drawing/2014/main" id="{A97856B1-37AD-478A-A45F-6A9D6FC1C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781" y="5079109"/>
            <a:ext cx="2653335" cy="1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59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378EDB8-7F23-4B4E-AE48-2D81DDCA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2" y="2677886"/>
            <a:ext cx="5405534" cy="3499077"/>
          </a:xfrm>
        </p:spPr>
        <p:txBody>
          <a:bodyPr/>
          <a:lstStyle/>
          <a:p>
            <a:r>
              <a:rPr lang="fr-FR" dirty="0"/>
              <a:t>Un réseau de neurone n’aurait pas permis d’obtenir des résultats significativement meilleurs.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4DE8AFE-7210-4C1A-BC56-82BB686D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Précision du prédicteur de match</a:t>
            </a:r>
          </a:p>
        </p:txBody>
      </p:sp>
      <p:pic>
        <p:nvPicPr>
          <p:cNvPr id="4" name="Image 65">
            <a:extLst>
              <a:ext uri="{FF2B5EF4-FFF2-40B4-BE49-F238E27FC236}">
                <a16:creationId xmlns:a16="http://schemas.microsoft.com/office/drawing/2014/main" id="{6CC87E43-BFE7-400F-AB96-EFE296815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5" t="10148" r="54554" b="9330"/>
          <a:stretch/>
        </p:blipFill>
        <p:spPr>
          <a:xfrm>
            <a:off x="5872065" y="1399700"/>
            <a:ext cx="5725886" cy="458054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77B8057-045C-4BC8-ADEC-F8BC8468BB6B}"/>
              </a:ext>
            </a:extLst>
          </p:cNvPr>
          <p:cNvSpPr txBox="1"/>
          <p:nvPr/>
        </p:nvSpPr>
        <p:spPr>
          <a:xfrm>
            <a:off x="9411478" y="5770824"/>
            <a:ext cx="278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Nombre de saisons utilisées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2BBE2F-DD4E-4E10-A1AD-781121E4B540}"/>
              </a:ext>
            </a:extLst>
          </p:cNvPr>
          <p:cNvSpPr txBox="1"/>
          <p:nvPr/>
        </p:nvSpPr>
        <p:spPr>
          <a:xfrm>
            <a:off x="5645021" y="1687126"/>
            <a:ext cx="278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Précision</a:t>
            </a:r>
          </a:p>
        </p:txBody>
      </p:sp>
    </p:spTree>
    <p:extLst>
      <p:ext uri="{BB962C8B-B14F-4D97-AF65-F5344CB8AC3E}">
        <p14:creationId xmlns:p14="http://schemas.microsoft.com/office/powerpoint/2010/main" val="192783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911E3BB-A789-45EC-AAD6-6029E0BC5FD9}"/>
              </a:ext>
            </a:extLst>
          </p:cNvPr>
          <p:cNvSpPr/>
          <p:nvPr/>
        </p:nvSpPr>
        <p:spPr>
          <a:xfrm>
            <a:off x="1250271" y="3316073"/>
            <a:ext cx="10805095" cy="244229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400" b="1" dirty="0">
                <a:solidFill>
                  <a:srgbClr val="D2161E"/>
                </a:solidFill>
              </a:rPr>
              <a:t>Simulation de la NBA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A56237-B4E7-4BBE-999E-027AD5AD65E7}"/>
              </a:ext>
            </a:extLst>
          </p:cNvPr>
          <p:cNvGrpSpPr/>
          <p:nvPr/>
        </p:nvGrpSpPr>
        <p:grpSpPr>
          <a:xfrm>
            <a:off x="1272339" y="4113712"/>
            <a:ext cx="5578169" cy="1671807"/>
            <a:chOff x="1291734" y="4153127"/>
            <a:chExt cx="5578169" cy="16718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4BC15F-A51B-49C7-96C7-B58B2C066F95}"/>
                </a:ext>
              </a:extLst>
            </p:cNvPr>
            <p:cNvSpPr/>
            <p:nvPr/>
          </p:nvSpPr>
          <p:spPr>
            <a:xfrm>
              <a:off x="1291734" y="4495012"/>
              <a:ext cx="176727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2161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Simuler la saison régulière 2018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052C5-44D1-4368-8DBC-46B3D61B71E4}"/>
                </a:ext>
              </a:extLst>
            </p:cNvPr>
            <p:cNvSpPr/>
            <p:nvPr/>
          </p:nvSpPr>
          <p:spPr>
            <a:xfrm>
              <a:off x="3197182" y="4495012"/>
              <a:ext cx="176727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2161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Simuler les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play-offs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A970F1-76EB-4C46-8429-908453939750}"/>
                </a:ext>
              </a:extLst>
            </p:cNvPr>
            <p:cNvSpPr/>
            <p:nvPr/>
          </p:nvSpPr>
          <p:spPr>
            <a:xfrm>
              <a:off x="5102630" y="4495012"/>
              <a:ext cx="176727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2161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Trouver un vainqueur</a:t>
              </a:r>
            </a:p>
          </p:txBody>
        </p:sp>
        <p:sp>
          <p:nvSpPr>
            <p:cNvPr id="14" name="Flèche : demi-tour 13">
              <a:extLst>
                <a:ext uri="{FF2B5EF4-FFF2-40B4-BE49-F238E27FC236}">
                  <a16:creationId xmlns:a16="http://schemas.microsoft.com/office/drawing/2014/main" id="{316EDCB6-D189-45BE-A15F-5253298B088B}"/>
                </a:ext>
              </a:extLst>
            </p:cNvPr>
            <p:cNvSpPr/>
            <p:nvPr/>
          </p:nvSpPr>
          <p:spPr>
            <a:xfrm rot="10800000">
              <a:off x="2289606" y="5281302"/>
              <a:ext cx="3841113" cy="4025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D2161E"/>
            </a:solidFill>
            <a:ln>
              <a:solidFill>
                <a:srgbClr val="D2161E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Flèche : courbe vers le bas 16">
              <a:extLst>
                <a:ext uri="{FF2B5EF4-FFF2-40B4-BE49-F238E27FC236}">
                  <a16:creationId xmlns:a16="http://schemas.microsoft.com/office/drawing/2014/main" id="{19772F0B-304D-4C2F-A91B-4411B9A7A9D1}"/>
                </a:ext>
              </a:extLst>
            </p:cNvPr>
            <p:cNvSpPr/>
            <p:nvPr/>
          </p:nvSpPr>
          <p:spPr>
            <a:xfrm>
              <a:off x="4705933" y="4153127"/>
              <a:ext cx="1038331" cy="402536"/>
            </a:xfrm>
            <a:prstGeom prst="curvedDownArrow">
              <a:avLst/>
            </a:prstGeom>
            <a:solidFill>
              <a:srgbClr val="D2161E"/>
            </a:solidFill>
            <a:ln>
              <a:solidFill>
                <a:srgbClr val="D2161E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8" name="Flèche : courbe vers le bas 17">
              <a:extLst>
                <a:ext uri="{FF2B5EF4-FFF2-40B4-BE49-F238E27FC236}">
                  <a16:creationId xmlns:a16="http://schemas.microsoft.com/office/drawing/2014/main" id="{A606A0C8-21EE-4C94-8E41-CD5B4358221D}"/>
                </a:ext>
              </a:extLst>
            </p:cNvPr>
            <p:cNvSpPr/>
            <p:nvPr/>
          </p:nvSpPr>
          <p:spPr>
            <a:xfrm>
              <a:off x="2656031" y="4210544"/>
              <a:ext cx="1038331" cy="402536"/>
            </a:xfrm>
            <a:prstGeom prst="curvedDownArrow">
              <a:avLst/>
            </a:prstGeom>
            <a:solidFill>
              <a:srgbClr val="D2161E"/>
            </a:solidFill>
            <a:ln>
              <a:solidFill>
                <a:srgbClr val="D2161E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8253004-A0E9-4A38-A0BA-DA8B2D87CCEE}"/>
                </a:ext>
              </a:extLst>
            </p:cNvPr>
            <p:cNvSpPr/>
            <p:nvPr/>
          </p:nvSpPr>
          <p:spPr>
            <a:xfrm>
              <a:off x="3317030" y="5422398"/>
              <a:ext cx="1964266" cy="4025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16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D2161E"/>
                  </a:solidFill>
                </a:rPr>
                <a:t>x500 000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001B354-7695-42B5-8169-8356260D984D}"/>
              </a:ext>
            </a:extLst>
          </p:cNvPr>
          <p:cNvSpPr/>
          <p:nvPr/>
        </p:nvSpPr>
        <p:spPr>
          <a:xfrm>
            <a:off x="1250271" y="947216"/>
            <a:ext cx="10805095" cy="244229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400" b="1" dirty="0">
                <a:solidFill>
                  <a:srgbClr val="D2161E"/>
                </a:solidFill>
              </a:rPr>
              <a:t>Travail préparatoire </a:t>
            </a:r>
            <a:endParaRPr lang="fr-FR" b="1" i="1" dirty="0">
              <a:solidFill>
                <a:srgbClr val="D2161E"/>
              </a:solidFill>
            </a:endParaRPr>
          </a:p>
          <a:p>
            <a:r>
              <a:rPr lang="fr-FR" i="1" dirty="0">
                <a:solidFill>
                  <a:schemeClr val="tx1"/>
                </a:solidFill>
              </a:rPr>
              <a:t>Comprendre et retraiter les données mises à disposition pour mettre au point un modèle performant de 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0EDDB-A4E3-448A-9B4E-4224599D4D0F}"/>
              </a:ext>
            </a:extLst>
          </p:cNvPr>
          <p:cNvSpPr/>
          <p:nvPr/>
        </p:nvSpPr>
        <p:spPr>
          <a:xfrm>
            <a:off x="5744264" y="1740754"/>
            <a:ext cx="5908781" cy="1385750"/>
          </a:xfrm>
          <a:prstGeom prst="rect">
            <a:avLst/>
          </a:prstGeom>
          <a:solidFill>
            <a:schemeClr val="bg1"/>
          </a:solidFill>
          <a:ln>
            <a:solidFill>
              <a:srgbClr val="D216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Entraînement algo &amp; mesure </a:t>
            </a:r>
            <a:r>
              <a:rPr lang="fr-FR" sz="2000" b="1" dirty="0">
                <a:solidFill>
                  <a:prstClr val="black"/>
                </a:solidFill>
                <a:latin typeface="Calibri" panose="020F0502020204030204"/>
              </a:rPr>
              <a:t>de la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Recherche d’un modèle Machine Learning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Entraînement de l’algorithme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Evaluation des performances du modèle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9EC5ED-E82F-4E4F-B682-71F486ED3195}"/>
              </a:ext>
            </a:extLst>
          </p:cNvPr>
          <p:cNvSpPr/>
          <p:nvPr/>
        </p:nvSpPr>
        <p:spPr>
          <a:xfrm>
            <a:off x="3394611" y="-875463"/>
            <a:ext cx="10032763" cy="9273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063CB-7D83-4A66-8D60-10449B5A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Une approche de travail en 3 étapes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08C0FC-C21E-4911-8F29-077FC7240B71}"/>
              </a:ext>
            </a:extLst>
          </p:cNvPr>
          <p:cNvSpPr/>
          <p:nvPr/>
        </p:nvSpPr>
        <p:spPr>
          <a:xfrm>
            <a:off x="759556" y="1014475"/>
            <a:ext cx="451947" cy="567558"/>
          </a:xfrm>
          <a:prstGeom prst="roundRect">
            <a:avLst/>
          </a:prstGeom>
          <a:solidFill>
            <a:srgbClr val="D216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867769-DB80-40EA-BF5F-61896989EB41}"/>
              </a:ext>
            </a:extLst>
          </p:cNvPr>
          <p:cNvSpPr/>
          <p:nvPr/>
        </p:nvSpPr>
        <p:spPr>
          <a:xfrm>
            <a:off x="759556" y="3302153"/>
            <a:ext cx="451947" cy="567558"/>
          </a:xfrm>
          <a:prstGeom prst="roundRect">
            <a:avLst/>
          </a:prstGeom>
          <a:solidFill>
            <a:srgbClr val="D216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0A1AEC-4873-4F5B-BA91-634CB8FD5B0B}"/>
              </a:ext>
            </a:extLst>
          </p:cNvPr>
          <p:cNvSpPr/>
          <p:nvPr/>
        </p:nvSpPr>
        <p:spPr>
          <a:xfrm>
            <a:off x="1250271" y="1746605"/>
            <a:ext cx="4288680" cy="1385750"/>
          </a:xfrm>
          <a:prstGeom prst="rect">
            <a:avLst/>
          </a:prstGeom>
          <a:solidFill>
            <a:schemeClr val="bg1"/>
          </a:solidFill>
          <a:ln>
            <a:solidFill>
              <a:srgbClr val="D216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Pre-</a:t>
            </a:r>
            <a:r>
              <a:rPr lang="fr-FR" sz="2000" b="1" dirty="0" err="1">
                <a:solidFill>
                  <a:schemeClr val="tx1"/>
                </a:solidFill>
              </a:rPr>
              <a:t>processing</a:t>
            </a:r>
            <a:r>
              <a:rPr lang="fr-FR" sz="20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Compréhension de la problématique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Récupération des données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Traitement &amp; consolidation des données Définition et extraction des variables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69C04CC-6EB4-4389-B779-236C3C15D662}"/>
              </a:ext>
            </a:extLst>
          </p:cNvPr>
          <p:cNvSpPr/>
          <p:nvPr/>
        </p:nvSpPr>
        <p:spPr>
          <a:xfrm>
            <a:off x="1140880" y="1693817"/>
            <a:ext cx="447658" cy="378363"/>
          </a:xfrm>
          <a:prstGeom prst="roundRect">
            <a:avLst/>
          </a:prstGeom>
          <a:solidFill>
            <a:schemeClr val="bg1"/>
          </a:solidFill>
          <a:ln>
            <a:solidFill>
              <a:srgbClr val="D216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D2161E"/>
                </a:solidFill>
              </a:rPr>
              <a:t>1a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870FE78-1D88-402B-BB72-D5485AD9BFA2}"/>
              </a:ext>
            </a:extLst>
          </p:cNvPr>
          <p:cNvSpPr/>
          <p:nvPr/>
        </p:nvSpPr>
        <p:spPr>
          <a:xfrm>
            <a:off x="5648342" y="1693817"/>
            <a:ext cx="447658" cy="378363"/>
          </a:xfrm>
          <a:prstGeom prst="roundRect">
            <a:avLst/>
          </a:prstGeom>
          <a:solidFill>
            <a:schemeClr val="bg1"/>
          </a:solidFill>
          <a:ln>
            <a:solidFill>
              <a:srgbClr val="D216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D2161E"/>
                </a:solidFill>
              </a:rPr>
              <a:t>1b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C6DB51-1583-4072-9E81-1C1D149D2DC3}"/>
              </a:ext>
            </a:extLst>
          </p:cNvPr>
          <p:cNvGrpSpPr/>
          <p:nvPr/>
        </p:nvGrpSpPr>
        <p:grpSpPr>
          <a:xfrm>
            <a:off x="7324775" y="4113712"/>
            <a:ext cx="3672721" cy="1671807"/>
            <a:chOff x="3197182" y="4153127"/>
            <a:chExt cx="3672721" cy="167180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409B65-E9B7-4B0C-B52F-A2E2C78BA812}"/>
                </a:ext>
              </a:extLst>
            </p:cNvPr>
            <p:cNvSpPr/>
            <p:nvPr/>
          </p:nvSpPr>
          <p:spPr>
            <a:xfrm>
              <a:off x="3197182" y="4495012"/>
              <a:ext cx="1767273" cy="7066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2161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Simuler les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play-offs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ACCBA8-C323-4057-A50E-3ED258A95581}"/>
                </a:ext>
              </a:extLst>
            </p:cNvPr>
            <p:cNvSpPr/>
            <p:nvPr/>
          </p:nvSpPr>
          <p:spPr>
            <a:xfrm>
              <a:off x="5102630" y="4495012"/>
              <a:ext cx="1767273" cy="7066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2161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Trouver un vainqueur</a:t>
              </a:r>
            </a:p>
          </p:txBody>
        </p:sp>
        <p:sp>
          <p:nvSpPr>
            <p:cNvPr id="44" name="Flèche : demi-tour 13">
              <a:extLst>
                <a:ext uri="{FF2B5EF4-FFF2-40B4-BE49-F238E27FC236}">
                  <a16:creationId xmlns:a16="http://schemas.microsoft.com/office/drawing/2014/main" id="{5D3EAAC1-0214-4A85-AA16-9BA8360CC995}"/>
                </a:ext>
              </a:extLst>
            </p:cNvPr>
            <p:cNvSpPr/>
            <p:nvPr/>
          </p:nvSpPr>
          <p:spPr>
            <a:xfrm rot="10800000">
              <a:off x="4040709" y="5281301"/>
              <a:ext cx="2090009" cy="363447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D2161E"/>
            </a:solidFill>
            <a:ln>
              <a:solidFill>
                <a:srgbClr val="D2161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D2161E"/>
                </a:solidFill>
              </a:endParaRPr>
            </a:p>
          </p:txBody>
        </p:sp>
        <p:sp>
          <p:nvSpPr>
            <p:cNvPr id="45" name="Flèche : courbe vers le bas 16">
              <a:extLst>
                <a:ext uri="{FF2B5EF4-FFF2-40B4-BE49-F238E27FC236}">
                  <a16:creationId xmlns:a16="http://schemas.microsoft.com/office/drawing/2014/main" id="{BE2BEF43-72BC-40ED-A481-01422BA1F34F}"/>
                </a:ext>
              </a:extLst>
            </p:cNvPr>
            <p:cNvSpPr/>
            <p:nvPr/>
          </p:nvSpPr>
          <p:spPr>
            <a:xfrm>
              <a:off x="4705933" y="4153127"/>
              <a:ext cx="1038331" cy="402536"/>
            </a:xfrm>
            <a:prstGeom prst="curvedDownArrow">
              <a:avLst/>
            </a:prstGeom>
            <a:solidFill>
              <a:srgbClr val="D2161E"/>
            </a:solidFill>
            <a:ln>
              <a:solidFill>
                <a:srgbClr val="D2161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D2161E"/>
                </a:solidFill>
              </a:endParaRPr>
            </a:p>
          </p:txBody>
        </p:sp>
        <p:sp>
          <p:nvSpPr>
            <p:cNvPr id="47" name="Ellipse 19">
              <a:extLst>
                <a:ext uri="{FF2B5EF4-FFF2-40B4-BE49-F238E27FC236}">
                  <a16:creationId xmlns:a16="http://schemas.microsoft.com/office/drawing/2014/main" id="{0EEF407D-22D2-44AD-80B9-07454B5B8E1A}"/>
                </a:ext>
              </a:extLst>
            </p:cNvPr>
            <p:cNvSpPr/>
            <p:nvPr/>
          </p:nvSpPr>
          <p:spPr>
            <a:xfrm>
              <a:off x="4364739" y="5422398"/>
              <a:ext cx="1475782" cy="4025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161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D2161E"/>
                  </a:solidFill>
                </a:rPr>
                <a:t>x500 000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8FE62FBB-0909-45F9-96F7-359EA99B93E2}"/>
              </a:ext>
            </a:extLst>
          </p:cNvPr>
          <p:cNvSpPr/>
          <p:nvPr/>
        </p:nvSpPr>
        <p:spPr>
          <a:xfrm>
            <a:off x="1250271" y="5684930"/>
            <a:ext cx="10805095" cy="244229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400" b="1" dirty="0">
                <a:solidFill>
                  <a:srgbClr val="D2161E"/>
                </a:solidFill>
              </a:rPr>
              <a:t>Etablissement des cotes </a:t>
            </a:r>
            <a:endParaRPr lang="fr-FR" b="1" i="1" dirty="0">
              <a:solidFill>
                <a:srgbClr val="D2161E"/>
              </a:solidFill>
            </a:endParaRPr>
          </a:p>
          <a:p>
            <a:r>
              <a:rPr lang="fr-FR" i="1" dirty="0">
                <a:solidFill>
                  <a:schemeClr val="tx1"/>
                </a:solidFill>
              </a:rPr>
              <a:t>Le pourcentage de victoire obtenu par chaque équipe converge vers sa probabilité de victoire et permet d’établir </a:t>
            </a:r>
          </a:p>
          <a:p>
            <a:r>
              <a:rPr lang="fr-FR" i="1" dirty="0">
                <a:solidFill>
                  <a:schemeClr val="tx1"/>
                </a:solidFill>
              </a:rPr>
              <a:t>sa cote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BE9F87E-7A95-4F7D-A458-C36DAA71638A}"/>
              </a:ext>
            </a:extLst>
          </p:cNvPr>
          <p:cNvSpPr/>
          <p:nvPr/>
        </p:nvSpPr>
        <p:spPr>
          <a:xfrm>
            <a:off x="759556" y="5671010"/>
            <a:ext cx="451947" cy="567558"/>
          </a:xfrm>
          <a:prstGeom prst="roundRect">
            <a:avLst/>
          </a:prstGeom>
          <a:solidFill>
            <a:srgbClr val="D216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B0A636E-4E3D-402B-A643-755B0B119ABA}"/>
              </a:ext>
            </a:extLst>
          </p:cNvPr>
          <p:cNvSpPr txBox="1"/>
          <p:nvPr/>
        </p:nvSpPr>
        <p:spPr>
          <a:xfrm>
            <a:off x="7059982" y="3385429"/>
            <a:ext cx="420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la saison régulière a déjà eu lieu, on entraine un model avec des données à jour et n’utilise plus que le simulateur dédié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4A3EB7-6994-446B-A9EA-90592B4D2B6C}"/>
              </a:ext>
            </a:extLst>
          </p:cNvPr>
          <p:cNvSpPr txBox="1"/>
          <p:nvPr/>
        </p:nvSpPr>
        <p:spPr>
          <a:xfrm>
            <a:off x="1245637" y="3672444"/>
            <a:ext cx="507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/>
                </a:solidFill>
              </a:rPr>
              <a:t>On simule la saison régulière et utilise le classement </a:t>
            </a:r>
            <a:br>
              <a:rPr lang="fr-FR" i="1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obtenu pour simuler des play-offs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34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avec coins rognés en diagonale 18">
            <a:extLst>
              <a:ext uri="{FF2B5EF4-FFF2-40B4-BE49-F238E27FC236}">
                <a16:creationId xmlns:a16="http://schemas.microsoft.com/office/drawing/2014/main" id="{3E6F7A46-7E6C-42EB-B718-DA5273BBB19F}"/>
              </a:ext>
            </a:extLst>
          </p:cNvPr>
          <p:cNvSpPr/>
          <p:nvPr/>
        </p:nvSpPr>
        <p:spPr>
          <a:xfrm>
            <a:off x="664806" y="1909153"/>
            <a:ext cx="4923193" cy="828000"/>
          </a:xfrm>
          <a:prstGeom prst="snip2DiagRect">
            <a:avLst/>
          </a:prstGeom>
          <a:solidFill>
            <a:schemeClr val="bg1"/>
          </a:solidFill>
          <a:ln>
            <a:solidFill>
              <a:srgbClr val="D216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Calcul du </a:t>
            </a:r>
            <a:r>
              <a:rPr lang="fr-FR" b="1" dirty="0">
                <a:solidFill>
                  <a:schemeClr val="tx1"/>
                </a:solidFill>
              </a:rPr>
              <a:t>Game Score par joueur et par match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 err="1">
                <a:solidFill>
                  <a:schemeClr val="tx1"/>
                </a:solidFill>
              </a:rPr>
              <a:t>Kpi</a:t>
            </a:r>
            <a:r>
              <a:rPr lang="fr-FR" dirty="0">
                <a:solidFill>
                  <a:schemeClr val="tx1"/>
                </a:solidFill>
              </a:rPr>
              <a:t> haut </a:t>
            </a:r>
            <a:r>
              <a:rPr lang="fr-FR" dirty="0" err="1">
                <a:solidFill>
                  <a:schemeClr val="tx1"/>
                </a:solidFill>
              </a:rPr>
              <a:t>level</a:t>
            </a:r>
            <a:r>
              <a:rPr lang="fr-FR" dirty="0">
                <a:solidFill>
                  <a:schemeClr val="tx1"/>
                </a:solidFill>
              </a:rPr>
              <a:t> du statisticien John </a:t>
            </a:r>
            <a:r>
              <a:rPr lang="fr-FR" dirty="0" err="1">
                <a:solidFill>
                  <a:schemeClr val="tx1"/>
                </a:solidFill>
              </a:rPr>
              <a:t>Hollinger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 : avec coins rognés en diagonale 21">
            <a:extLst>
              <a:ext uri="{FF2B5EF4-FFF2-40B4-BE49-F238E27FC236}">
                <a16:creationId xmlns:a16="http://schemas.microsoft.com/office/drawing/2014/main" id="{F8F0D869-668B-4977-B480-E4821D42E1E0}"/>
              </a:ext>
            </a:extLst>
          </p:cNvPr>
          <p:cNvSpPr/>
          <p:nvPr/>
        </p:nvSpPr>
        <p:spPr>
          <a:xfrm>
            <a:off x="664806" y="2932557"/>
            <a:ext cx="4923193" cy="828000"/>
          </a:xfrm>
          <a:prstGeom prst="snip2DiagRect">
            <a:avLst/>
          </a:prstGeom>
          <a:solidFill>
            <a:schemeClr val="bg1"/>
          </a:solidFill>
          <a:ln>
            <a:solidFill>
              <a:srgbClr val="D216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Pour chaque équipe, chaque joueur et chaque match : Calcul de la </a:t>
            </a:r>
            <a:r>
              <a:rPr lang="fr-FR" b="1" dirty="0">
                <a:solidFill>
                  <a:schemeClr val="tx1"/>
                </a:solidFill>
              </a:rPr>
              <a:t>moyenne pondérée de chaque KPI disponible des 150 derniers matchs</a:t>
            </a:r>
          </a:p>
        </p:txBody>
      </p:sp>
      <p:sp>
        <p:nvSpPr>
          <p:cNvPr id="23" name="Rectangle : avec coins rognés en diagonale 22">
            <a:extLst>
              <a:ext uri="{FF2B5EF4-FFF2-40B4-BE49-F238E27FC236}">
                <a16:creationId xmlns:a16="http://schemas.microsoft.com/office/drawing/2014/main" id="{03BF62C4-C140-4733-9A5D-31D395AA67C2}"/>
              </a:ext>
            </a:extLst>
          </p:cNvPr>
          <p:cNvSpPr/>
          <p:nvPr/>
        </p:nvSpPr>
        <p:spPr>
          <a:xfrm>
            <a:off x="664806" y="3858259"/>
            <a:ext cx="4923193" cy="828000"/>
          </a:xfrm>
          <a:prstGeom prst="snip2DiagRect">
            <a:avLst/>
          </a:prstGeom>
          <a:solidFill>
            <a:schemeClr val="bg1"/>
          </a:solidFill>
          <a:ln>
            <a:solidFill>
              <a:srgbClr val="D216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Calcul pour chaque équipe de la </a:t>
            </a:r>
            <a:r>
              <a:rPr lang="fr-FR" b="1" dirty="0">
                <a:solidFill>
                  <a:schemeClr val="tx1"/>
                </a:solidFill>
              </a:rPr>
              <a:t>moyenne des </a:t>
            </a:r>
            <a:r>
              <a:rPr lang="fr-FR" b="1" dirty="0" err="1">
                <a:solidFill>
                  <a:schemeClr val="tx1"/>
                </a:solidFill>
              </a:rPr>
              <a:t>kpi’s</a:t>
            </a:r>
            <a:r>
              <a:rPr lang="fr-FR" b="1" dirty="0">
                <a:solidFill>
                  <a:schemeClr val="tx1"/>
                </a:solidFill>
              </a:rPr>
              <a:t> de chacun de ses joueurs</a:t>
            </a:r>
          </a:p>
        </p:txBody>
      </p:sp>
      <p:sp>
        <p:nvSpPr>
          <p:cNvPr id="36" name="Rectangle : avec coins rognés en diagonale 35">
            <a:extLst>
              <a:ext uri="{FF2B5EF4-FFF2-40B4-BE49-F238E27FC236}">
                <a16:creationId xmlns:a16="http://schemas.microsoft.com/office/drawing/2014/main" id="{47CE5AB4-EA63-4C8F-B8BB-AAEC4DF26572}"/>
              </a:ext>
            </a:extLst>
          </p:cNvPr>
          <p:cNvSpPr/>
          <p:nvPr/>
        </p:nvSpPr>
        <p:spPr>
          <a:xfrm>
            <a:off x="664806" y="885749"/>
            <a:ext cx="4923193" cy="828000"/>
          </a:xfrm>
          <a:prstGeom prst="snip2DiagRect">
            <a:avLst/>
          </a:prstGeom>
          <a:solidFill>
            <a:schemeClr val="bg1"/>
          </a:solidFill>
          <a:ln>
            <a:solidFill>
              <a:srgbClr val="D216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Identification de </a:t>
            </a:r>
            <a:r>
              <a:rPr lang="fr-FR" b="1" dirty="0">
                <a:solidFill>
                  <a:schemeClr val="tx1"/>
                </a:solidFill>
              </a:rPr>
              <a:t>l’équipe de chaque joueur pour chaque match</a:t>
            </a: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6E35A600-64B2-46FB-BDB2-083A341A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666" y="884755"/>
            <a:ext cx="5901770" cy="899414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B33B1708-06C9-4BFF-9A67-A4AA93440270}"/>
              </a:ext>
            </a:extLst>
          </p:cNvPr>
          <p:cNvSpPr txBox="1"/>
          <p:nvPr/>
        </p:nvSpPr>
        <p:spPr>
          <a:xfrm>
            <a:off x="5985430" y="1896028"/>
            <a:ext cx="6049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Game Score = </a:t>
            </a:r>
            <a:r>
              <a:rPr lang="fr-FR" b="0" i="0" dirty="0">
                <a:solidFill>
                  <a:srgbClr val="884488"/>
                </a:solidFill>
                <a:effectLst/>
                <a:latin typeface="Helvetica Neue"/>
                <a:hlinkClick r:id="rId3"/>
              </a:rPr>
              <a:t>PTS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 + 0.4 * </a:t>
            </a:r>
            <a:r>
              <a:rPr lang="fr-FR" b="0" i="0" dirty="0">
                <a:solidFill>
                  <a:srgbClr val="884488"/>
                </a:solidFill>
                <a:effectLst/>
                <a:latin typeface="Helvetica Neue"/>
                <a:hlinkClick r:id="rId4"/>
              </a:rPr>
              <a:t>FG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 - 0.7 * </a:t>
            </a:r>
            <a:r>
              <a:rPr lang="fr-FR" b="0" i="0" dirty="0">
                <a:solidFill>
                  <a:srgbClr val="884488"/>
                </a:solidFill>
                <a:effectLst/>
                <a:latin typeface="Helvetica Neue"/>
                <a:hlinkClick r:id="rId5"/>
              </a:rPr>
              <a:t>FGA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+ 0.4*(</a:t>
            </a:r>
            <a:r>
              <a:rPr lang="fr-FR" b="0" i="0" dirty="0">
                <a:solidFill>
                  <a:srgbClr val="884488"/>
                </a:solidFill>
                <a:effectLst/>
                <a:latin typeface="Helvetica Neue"/>
                <a:hlinkClick r:id="rId6"/>
              </a:rPr>
              <a:t>FTA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 - </a:t>
            </a:r>
            <a:r>
              <a:rPr lang="fr-FR" b="0" i="0" dirty="0">
                <a:solidFill>
                  <a:srgbClr val="884488"/>
                </a:solidFill>
                <a:effectLst/>
                <a:latin typeface="Helvetica Neue"/>
                <a:hlinkClick r:id="rId7"/>
              </a:rPr>
              <a:t>FT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) + 0.7 * </a:t>
            </a:r>
            <a:r>
              <a:rPr lang="fr-FR" b="0" i="0" dirty="0">
                <a:solidFill>
                  <a:srgbClr val="884488"/>
                </a:solidFill>
                <a:effectLst/>
                <a:latin typeface="Helvetica Neue"/>
                <a:hlinkClick r:id="rId8"/>
              </a:rPr>
              <a:t>ORB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 + 0.3 * </a:t>
            </a:r>
            <a:r>
              <a:rPr lang="fr-FR" b="0" i="0" dirty="0">
                <a:solidFill>
                  <a:srgbClr val="884488"/>
                </a:solidFill>
                <a:effectLst/>
                <a:latin typeface="Helvetica Neue"/>
                <a:hlinkClick r:id="rId9"/>
              </a:rPr>
              <a:t>DRB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+ </a:t>
            </a:r>
            <a:r>
              <a:rPr lang="fr-FR" b="0" i="0" dirty="0">
                <a:solidFill>
                  <a:srgbClr val="884488"/>
                </a:solidFill>
                <a:effectLst/>
                <a:latin typeface="Helvetica Neue"/>
                <a:hlinkClick r:id="rId10"/>
              </a:rPr>
              <a:t>STL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 + 0.7 * </a:t>
            </a:r>
            <a:r>
              <a:rPr lang="fr-FR" b="0" i="0" dirty="0">
                <a:solidFill>
                  <a:srgbClr val="884488"/>
                </a:solidFill>
                <a:effectLst/>
                <a:latin typeface="Helvetica Neue"/>
                <a:hlinkClick r:id="rId11"/>
              </a:rPr>
              <a:t>AST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 + 0.7 * </a:t>
            </a:r>
            <a:r>
              <a:rPr lang="fr-FR" b="0" i="0" dirty="0">
                <a:solidFill>
                  <a:srgbClr val="884488"/>
                </a:solidFill>
                <a:effectLst/>
                <a:latin typeface="Helvetica Neue"/>
                <a:hlinkClick r:id="rId12"/>
              </a:rPr>
              <a:t>BLK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 - 0.4 * </a:t>
            </a:r>
            <a:r>
              <a:rPr lang="fr-FR" b="0" i="0" dirty="0">
                <a:solidFill>
                  <a:srgbClr val="884488"/>
                </a:solidFill>
                <a:effectLst/>
                <a:latin typeface="Helvetica Neue"/>
                <a:hlinkClick r:id="rId13"/>
              </a:rPr>
              <a:t>PF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 - </a:t>
            </a:r>
            <a:r>
              <a:rPr lang="fr-FR" b="0" i="0" dirty="0">
                <a:solidFill>
                  <a:srgbClr val="884488"/>
                </a:solidFill>
                <a:effectLst/>
                <a:latin typeface="Helvetica Neue"/>
                <a:hlinkClick r:id="rId14"/>
              </a:rPr>
              <a:t>TOV</a:t>
            </a:r>
            <a:endParaRPr lang="fr-FR"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7353FC95-AD3C-4C8D-9448-B397D396AB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93" y="2850354"/>
            <a:ext cx="2963507" cy="1950028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E8498641-3F32-415F-B1BF-D488E893C828}"/>
              </a:ext>
            </a:extLst>
          </p:cNvPr>
          <p:cNvSpPr txBox="1"/>
          <p:nvPr/>
        </p:nvSpPr>
        <p:spPr>
          <a:xfrm>
            <a:off x="8597900" y="3039064"/>
            <a:ext cx="342899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Une régression logistique a permis d’identifier le coefficient de la </a:t>
            </a:r>
            <a:r>
              <a:rPr lang="fr-FR" b="1" dirty="0">
                <a:solidFill>
                  <a:srgbClr val="D2161E"/>
                </a:solidFill>
              </a:rPr>
              <a:t>loi de puissance qui décrit la</a:t>
            </a:r>
            <a:r>
              <a:rPr lang="fr-FR" dirty="0"/>
              <a:t> </a:t>
            </a:r>
            <a:r>
              <a:rPr lang="fr-FR" b="1" dirty="0">
                <a:solidFill>
                  <a:srgbClr val="D2161E"/>
                </a:solidFill>
              </a:rPr>
              <a:t>décroissance de l’importance des matchs passés pour prédire le présent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FF492-46E6-45F7-BB80-3E85C249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1. Travail préparatoire  (1/2)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7055BB-4FAA-48F6-8C41-A97AAD364F90}"/>
              </a:ext>
            </a:extLst>
          </p:cNvPr>
          <p:cNvCxnSpPr>
            <a:cxnSpLocks/>
          </p:cNvCxnSpPr>
          <p:nvPr/>
        </p:nvCxnSpPr>
        <p:spPr>
          <a:xfrm>
            <a:off x="266700" y="1832471"/>
            <a:ext cx="11658600" cy="0"/>
          </a:xfrm>
          <a:prstGeom prst="line">
            <a:avLst/>
          </a:prstGeom>
          <a:ln w="12700">
            <a:solidFill>
              <a:srgbClr val="D2161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AD12D3-A576-492B-B1E1-3A4BD814111A}"/>
              </a:ext>
            </a:extLst>
          </p:cNvPr>
          <p:cNvCxnSpPr>
            <a:cxnSpLocks/>
          </p:cNvCxnSpPr>
          <p:nvPr/>
        </p:nvCxnSpPr>
        <p:spPr>
          <a:xfrm>
            <a:off x="266700" y="2834855"/>
            <a:ext cx="11658600" cy="0"/>
          </a:xfrm>
          <a:prstGeom prst="line">
            <a:avLst/>
          </a:prstGeom>
          <a:ln w="12700">
            <a:solidFill>
              <a:srgbClr val="D2161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DE4931-1A4E-4C70-96BC-73C47492C2A4}"/>
              </a:ext>
            </a:extLst>
          </p:cNvPr>
          <p:cNvCxnSpPr>
            <a:cxnSpLocks/>
          </p:cNvCxnSpPr>
          <p:nvPr/>
        </p:nvCxnSpPr>
        <p:spPr>
          <a:xfrm>
            <a:off x="266700" y="4783961"/>
            <a:ext cx="11658600" cy="0"/>
          </a:xfrm>
          <a:prstGeom prst="line">
            <a:avLst/>
          </a:prstGeom>
          <a:ln w="12700">
            <a:solidFill>
              <a:srgbClr val="D2161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avec coins rognés en diagonale 18">
            <a:extLst>
              <a:ext uri="{FF2B5EF4-FFF2-40B4-BE49-F238E27FC236}">
                <a16:creationId xmlns:a16="http://schemas.microsoft.com/office/drawing/2014/main" id="{C15969C2-B160-4076-93FA-C3AAB58D93C1}"/>
              </a:ext>
            </a:extLst>
          </p:cNvPr>
          <p:cNvSpPr/>
          <p:nvPr/>
        </p:nvSpPr>
        <p:spPr>
          <a:xfrm>
            <a:off x="664806" y="5905064"/>
            <a:ext cx="4923193" cy="828000"/>
          </a:xfrm>
          <a:prstGeom prst="snip2DiagRect">
            <a:avLst/>
          </a:prstGeom>
          <a:solidFill>
            <a:schemeClr val="bg1"/>
          </a:solidFill>
          <a:ln>
            <a:solidFill>
              <a:srgbClr val="D216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Recherche du modèle approprié </a:t>
            </a:r>
          </a:p>
        </p:txBody>
      </p:sp>
      <p:sp>
        <p:nvSpPr>
          <p:cNvPr id="28" name="Rectangle : avec coins rognés en diagonale 35">
            <a:extLst>
              <a:ext uri="{FF2B5EF4-FFF2-40B4-BE49-F238E27FC236}">
                <a16:creationId xmlns:a16="http://schemas.microsoft.com/office/drawing/2014/main" id="{18006A19-59D9-414C-834E-181DF06D77EB}"/>
              </a:ext>
            </a:extLst>
          </p:cNvPr>
          <p:cNvSpPr/>
          <p:nvPr/>
        </p:nvSpPr>
        <p:spPr>
          <a:xfrm>
            <a:off x="664806" y="4881663"/>
            <a:ext cx="4923193" cy="828000"/>
          </a:xfrm>
          <a:prstGeom prst="snip2DiagRect">
            <a:avLst/>
          </a:prstGeom>
          <a:solidFill>
            <a:schemeClr val="bg1"/>
          </a:solidFill>
          <a:ln>
            <a:solidFill>
              <a:srgbClr val="D216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Synthèse des nombreuses variables créées via un PCA qui ne garde que </a:t>
            </a:r>
            <a:r>
              <a:rPr lang="fr-FR" b="1" dirty="0">
                <a:solidFill>
                  <a:schemeClr val="tx1"/>
                </a:solidFill>
              </a:rPr>
              <a:t>5 variables par équipe</a:t>
            </a:r>
          </a:p>
        </p:txBody>
      </p:sp>
      <p:pic>
        <p:nvPicPr>
          <p:cNvPr id="30" name="Espace réservé du contenu 4">
            <a:extLst>
              <a:ext uri="{FF2B5EF4-FFF2-40B4-BE49-F238E27FC236}">
                <a16:creationId xmlns:a16="http://schemas.microsoft.com/office/drawing/2014/main" id="{E1881EA6-FEFA-49EB-BD8D-C7BE5A108C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66" y="4819615"/>
            <a:ext cx="2517351" cy="100020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286BA6-A8BD-48DD-9F90-7FDB77BA5BFB}"/>
              </a:ext>
            </a:extLst>
          </p:cNvPr>
          <p:cNvCxnSpPr>
            <a:cxnSpLocks/>
          </p:cNvCxnSpPr>
          <p:nvPr/>
        </p:nvCxnSpPr>
        <p:spPr>
          <a:xfrm>
            <a:off x="266700" y="5796855"/>
            <a:ext cx="11658600" cy="0"/>
          </a:xfrm>
          <a:prstGeom prst="line">
            <a:avLst/>
          </a:prstGeom>
          <a:ln w="12700">
            <a:solidFill>
              <a:srgbClr val="D2161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61">
            <a:extLst>
              <a:ext uri="{FF2B5EF4-FFF2-40B4-BE49-F238E27FC236}">
                <a16:creationId xmlns:a16="http://schemas.microsoft.com/office/drawing/2014/main" id="{A8921E5D-93C9-4C83-B7E2-8D6629DB572C}"/>
              </a:ext>
            </a:extLst>
          </p:cNvPr>
          <p:cNvSpPr txBox="1"/>
          <p:nvPr/>
        </p:nvSpPr>
        <p:spPr>
          <a:xfrm>
            <a:off x="8333623" y="4934725"/>
            <a:ext cx="369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D2161E"/>
                </a:solidFill>
              </a:rPr>
              <a:t>5 composants est le meilleur compromis biais variance</a:t>
            </a:r>
          </a:p>
        </p:txBody>
      </p:sp>
      <p:pic>
        <p:nvPicPr>
          <p:cNvPr id="33" name="Image 65">
            <a:extLst>
              <a:ext uri="{FF2B5EF4-FFF2-40B4-BE49-F238E27FC236}">
                <a16:creationId xmlns:a16="http://schemas.microsoft.com/office/drawing/2014/main" id="{F91ACB7D-0131-4B51-8024-6D38D7A291A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185" t="10148" r="54554" b="9330"/>
          <a:stretch/>
        </p:blipFill>
        <p:spPr>
          <a:xfrm>
            <a:off x="6096000" y="5847952"/>
            <a:ext cx="1261754" cy="1009366"/>
          </a:xfrm>
          <a:prstGeom prst="rect">
            <a:avLst/>
          </a:prstGeom>
        </p:spPr>
      </p:pic>
      <p:sp>
        <p:nvSpPr>
          <p:cNvPr id="34" name="ZoneTexte 67">
            <a:extLst>
              <a:ext uri="{FF2B5EF4-FFF2-40B4-BE49-F238E27FC236}">
                <a16:creationId xmlns:a16="http://schemas.microsoft.com/office/drawing/2014/main" id="{A505D555-42E1-4300-925F-598691D900C1}"/>
              </a:ext>
            </a:extLst>
          </p:cNvPr>
          <p:cNvSpPr txBox="1"/>
          <p:nvPr/>
        </p:nvSpPr>
        <p:spPr>
          <a:xfrm>
            <a:off x="7462345" y="5713834"/>
            <a:ext cx="4589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Neural Network et </a:t>
            </a:r>
            <a:r>
              <a:rPr lang="fr-FR" b="1" dirty="0" err="1">
                <a:solidFill>
                  <a:srgbClr val="D2161E"/>
                </a:solidFill>
              </a:rPr>
              <a:t>Logistic</a:t>
            </a:r>
            <a:r>
              <a:rPr lang="fr-FR" b="1" dirty="0">
                <a:solidFill>
                  <a:srgbClr val="D2161E"/>
                </a:solidFill>
              </a:rPr>
              <a:t> </a:t>
            </a:r>
            <a:r>
              <a:rPr lang="fr-FR" b="1" dirty="0" err="1">
                <a:solidFill>
                  <a:srgbClr val="D2161E"/>
                </a:solidFill>
              </a:rPr>
              <a:t>Regression</a:t>
            </a:r>
            <a:r>
              <a:rPr lang="fr-FR" b="1" dirty="0">
                <a:solidFill>
                  <a:srgbClr val="D2161E"/>
                </a:solidFill>
              </a:rPr>
              <a:t> </a:t>
            </a:r>
            <a:r>
              <a:rPr lang="fr-FR" dirty="0"/>
              <a:t>parviennent à des résultats sensiblement identiques : </a:t>
            </a:r>
            <a:r>
              <a:rPr lang="fr-FR" dirty="0" err="1"/>
              <a:t>accuracy</a:t>
            </a:r>
            <a:r>
              <a:rPr lang="fr-FR" dirty="0"/>
              <a:t>=~68%. </a:t>
            </a:r>
            <a:r>
              <a:rPr lang="fr-FR" b="1" dirty="0">
                <a:solidFill>
                  <a:srgbClr val="D2161E"/>
                </a:solidFill>
              </a:rPr>
              <a:t>On préfèrera la simplicité de la deuxième solution.</a:t>
            </a:r>
          </a:p>
        </p:txBody>
      </p:sp>
    </p:spTree>
    <p:extLst>
      <p:ext uri="{BB962C8B-B14F-4D97-AF65-F5344CB8AC3E}">
        <p14:creationId xmlns:p14="http://schemas.microsoft.com/office/powerpoint/2010/main" val="251348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850CCB3B-32D8-4748-9B35-4A128985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60" y="2016095"/>
            <a:ext cx="3110392" cy="208751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3803C72-9530-43C9-91BC-6904E8CEB7B8}"/>
              </a:ext>
            </a:extLst>
          </p:cNvPr>
          <p:cNvSpPr txBox="1"/>
          <p:nvPr/>
        </p:nvSpPr>
        <p:spPr>
          <a:xfrm>
            <a:off x="9017876" y="2260037"/>
            <a:ext cx="2753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Le Basket évolue…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>
                <a:solidFill>
                  <a:srgbClr val="D2161E"/>
                </a:solidFill>
              </a:rPr>
              <a:t>Utiliser 12 ans de données maximum pour entrainer le modèle est optimal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69B24A-F5B7-4730-AE76-B24994CF06C7}"/>
              </a:ext>
            </a:extLst>
          </p:cNvPr>
          <p:cNvSpPr txBox="1"/>
          <p:nvPr/>
        </p:nvSpPr>
        <p:spPr>
          <a:xfrm>
            <a:off x="5874201" y="912552"/>
            <a:ext cx="5309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permet de conclure qu’</a:t>
            </a:r>
            <a:r>
              <a:rPr lang="fr-FR" b="1" dirty="0">
                <a:solidFill>
                  <a:srgbClr val="D2161E"/>
                </a:solidFill>
              </a:rPr>
              <a:t>une absence de régularisation sera ici le plus efficace</a:t>
            </a:r>
            <a:r>
              <a:rPr lang="fr-FR" dirty="0"/>
              <a:t>. Nous obtenons un modèle d’une grande simplicité.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52E5F-C10E-4198-9AA5-C31C3447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2. Simulation de la NBA</a:t>
            </a:r>
          </a:p>
        </p:txBody>
      </p:sp>
      <p:sp>
        <p:nvSpPr>
          <p:cNvPr id="22" name="Rectangle : avec coins rognés en diagonale 18">
            <a:extLst>
              <a:ext uri="{FF2B5EF4-FFF2-40B4-BE49-F238E27FC236}">
                <a16:creationId xmlns:a16="http://schemas.microsoft.com/office/drawing/2014/main" id="{39E1E2DB-36ED-4922-9A11-16C24936B7CA}"/>
              </a:ext>
            </a:extLst>
          </p:cNvPr>
          <p:cNvSpPr/>
          <p:nvPr/>
        </p:nvSpPr>
        <p:spPr>
          <a:xfrm>
            <a:off x="664806" y="2113796"/>
            <a:ext cx="4923193" cy="828000"/>
          </a:xfrm>
          <a:prstGeom prst="snip2DiagRect">
            <a:avLst/>
          </a:prstGeom>
          <a:solidFill>
            <a:schemeClr val="bg1"/>
          </a:solidFill>
          <a:ln>
            <a:solidFill>
              <a:srgbClr val="D216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Recherche des hyper paramètres : </a:t>
            </a:r>
            <a:r>
              <a:rPr lang="fr-FR" b="1" dirty="0">
                <a:solidFill>
                  <a:schemeClr val="tx1"/>
                </a:solidFill>
              </a:rPr>
              <a:t>On utilise seulement les 12 années précédentes</a:t>
            </a:r>
          </a:p>
        </p:txBody>
      </p:sp>
      <p:sp>
        <p:nvSpPr>
          <p:cNvPr id="23" name="Rectangle : avec coins rognés en diagonale 21">
            <a:extLst>
              <a:ext uri="{FF2B5EF4-FFF2-40B4-BE49-F238E27FC236}">
                <a16:creationId xmlns:a16="http://schemas.microsoft.com/office/drawing/2014/main" id="{C93411C2-EE03-48D6-A30A-1D99E72614DC}"/>
              </a:ext>
            </a:extLst>
          </p:cNvPr>
          <p:cNvSpPr/>
          <p:nvPr/>
        </p:nvSpPr>
        <p:spPr>
          <a:xfrm>
            <a:off x="664806" y="3137200"/>
            <a:ext cx="4923193" cy="828000"/>
          </a:xfrm>
          <a:prstGeom prst="snip2DiagRect">
            <a:avLst/>
          </a:prstGeom>
          <a:solidFill>
            <a:schemeClr val="bg1"/>
          </a:solidFill>
          <a:ln>
            <a:solidFill>
              <a:srgbClr val="D216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Evaluation des résultats des  </a:t>
            </a:r>
            <a:r>
              <a:rPr lang="fr-FR" b="1" dirty="0">
                <a:solidFill>
                  <a:schemeClr val="tx1"/>
                </a:solidFill>
              </a:rPr>
              <a:t>870 affrontements possibles et de la saison régulière</a:t>
            </a:r>
          </a:p>
        </p:txBody>
      </p:sp>
      <p:sp>
        <p:nvSpPr>
          <p:cNvPr id="24" name="Rectangle : avec coins rognés en diagonale 35">
            <a:extLst>
              <a:ext uri="{FF2B5EF4-FFF2-40B4-BE49-F238E27FC236}">
                <a16:creationId xmlns:a16="http://schemas.microsoft.com/office/drawing/2014/main" id="{48F5EBC5-EB81-4B92-B4F6-CCAB30958905}"/>
              </a:ext>
            </a:extLst>
          </p:cNvPr>
          <p:cNvSpPr/>
          <p:nvPr/>
        </p:nvSpPr>
        <p:spPr>
          <a:xfrm>
            <a:off x="664806" y="952220"/>
            <a:ext cx="4923193" cy="828000"/>
          </a:xfrm>
          <a:prstGeom prst="snip2DiagRect">
            <a:avLst/>
          </a:prstGeom>
          <a:solidFill>
            <a:schemeClr val="bg1"/>
          </a:solidFill>
          <a:ln>
            <a:solidFill>
              <a:srgbClr val="D216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Entraînement d’une </a:t>
            </a:r>
            <a:r>
              <a:rPr lang="fr-FR" b="1" dirty="0">
                <a:solidFill>
                  <a:schemeClr val="tx1"/>
                </a:solidFill>
              </a:rPr>
              <a:t>régression logistique </a:t>
            </a:r>
            <a:r>
              <a:rPr lang="fr-FR" dirty="0">
                <a:solidFill>
                  <a:schemeClr val="tx1"/>
                </a:solidFill>
              </a:rPr>
              <a:t>&amp; </a:t>
            </a:r>
            <a:r>
              <a:rPr lang="fr-FR" b="1" dirty="0">
                <a:solidFill>
                  <a:schemeClr val="tx1"/>
                </a:solidFill>
              </a:rPr>
              <a:t>recherche des hypers paramètres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6B6EB2-2D6F-406F-9005-9329A8DAFBBE}"/>
              </a:ext>
            </a:extLst>
          </p:cNvPr>
          <p:cNvCxnSpPr>
            <a:cxnSpLocks/>
          </p:cNvCxnSpPr>
          <p:nvPr/>
        </p:nvCxnSpPr>
        <p:spPr>
          <a:xfrm>
            <a:off x="266700" y="1951492"/>
            <a:ext cx="11658600" cy="0"/>
          </a:xfrm>
          <a:prstGeom prst="line">
            <a:avLst/>
          </a:prstGeom>
          <a:ln w="12700">
            <a:solidFill>
              <a:srgbClr val="D2161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upload.wikimedia.org/wikipedia/fr/thumb/8/83/Gr...">
            <a:extLst>
              <a:ext uri="{FF2B5EF4-FFF2-40B4-BE49-F238E27FC236}">
                <a16:creationId xmlns:a16="http://schemas.microsoft.com/office/drawing/2014/main" id="{A314C303-0768-4D36-826C-12CD0607F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15"/>
          <a:stretch/>
        </p:blipFill>
        <p:spPr bwMode="auto">
          <a:xfrm>
            <a:off x="8679441" y="4370280"/>
            <a:ext cx="975878" cy="8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Warriors de Golden State — Wikipédia">
            <a:extLst>
              <a:ext uri="{FF2B5EF4-FFF2-40B4-BE49-F238E27FC236}">
                <a16:creationId xmlns:a16="http://schemas.microsoft.com/office/drawing/2014/main" id="{31742398-A6E7-4603-A454-83CA4179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019" y="4274115"/>
            <a:ext cx="775035" cy="93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Vs : images, photos et images vectorielles de stock | Shutterstock">
            <a:extLst>
              <a:ext uri="{FF2B5EF4-FFF2-40B4-BE49-F238E27FC236}">
                <a16:creationId xmlns:a16="http://schemas.microsoft.com/office/drawing/2014/main" id="{EF711963-7868-442D-A371-2E5EFB56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2" t="18992" r="34263" b="26155"/>
          <a:stretch/>
        </p:blipFill>
        <p:spPr bwMode="auto">
          <a:xfrm>
            <a:off x="9946042" y="4206748"/>
            <a:ext cx="577444" cy="109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Les jeux de dés">
            <a:extLst>
              <a:ext uri="{FF2B5EF4-FFF2-40B4-BE49-F238E27FC236}">
                <a16:creationId xmlns:a16="http://schemas.microsoft.com/office/drawing/2014/main" id="{2FFD86EC-F28C-4ED9-A490-1AAF3C052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368" y="4515865"/>
            <a:ext cx="839474" cy="59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19">
            <a:extLst>
              <a:ext uri="{FF2B5EF4-FFF2-40B4-BE49-F238E27FC236}">
                <a16:creationId xmlns:a16="http://schemas.microsoft.com/office/drawing/2014/main" id="{EE3D2B17-A57C-4271-A5B1-808417DDCE6D}"/>
              </a:ext>
            </a:extLst>
          </p:cNvPr>
          <p:cNvSpPr txBox="1"/>
          <p:nvPr/>
        </p:nvSpPr>
        <p:spPr>
          <a:xfrm>
            <a:off x="5822365" y="4296998"/>
            <a:ext cx="1871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 Grizzly n’a plus qu’a espérer un double six !</a:t>
            </a:r>
          </a:p>
        </p:txBody>
      </p:sp>
      <p:sp>
        <p:nvSpPr>
          <p:cNvPr id="35" name="ZoneTexte 20">
            <a:extLst>
              <a:ext uri="{FF2B5EF4-FFF2-40B4-BE49-F238E27FC236}">
                <a16:creationId xmlns:a16="http://schemas.microsoft.com/office/drawing/2014/main" id="{D8857278-28AC-452A-8D1C-BEB297B5B8AD}"/>
              </a:ext>
            </a:extLst>
          </p:cNvPr>
          <p:cNvSpPr txBox="1"/>
          <p:nvPr/>
        </p:nvSpPr>
        <p:spPr>
          <a:xfrm>
            <a:off x="5841939" y="5356721"/>
            <a:ext cx="617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D2161E"/>
                </a:solidFill>
              </a:rPr>
              <a:t>Une exploitation de la loi binomiale nous permet de passer des probabilités de gagner à domicile et à l’extérieur à celle de gagner un BO7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403065-2672-4CD0-8133-04525539ED6C}"/>
              </a:ext>
            </a:extLst>
          </p:cNvPr>
          <p:cNvCxnSpPr>
            <a:cxnSpLocks/>
          </p:cNvCxnSpPr>
          <p:nvPr/>
        </p:nvCxnSpPr>
        <p:spPr>
          <a:xfrm>
            <a:off x="112987" y="4160604"/>
            <a:ext cx="11658600" cy="0"/>
          </a:xfrm>
          <a:prstGeom prst="line">
            <a:avLst/>
          </a:prstGeom>
          <a:ln w="12700">
            <a:solidFill>
              <a:srgbClr val="D2161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avec coins rognés en diagonale 18">
            <a:extLst>
              <a:ext uri="{FF2B5EF4-FFF2-40B4-BE49-F238E27FC236}">
                <a16:creationId xmlns:a16="http://schemas.microsoft.com/office/drawing/2014/main" id="{80CF6C6D-AD85-474C-A0A4-493549A50091}"/>
              </a:ext>
            </a:extLst>
          </p:cNvPr>
          <p:cNvSpPr/>
          <p:nvPr/>
        </p:nvSpPr>
        <p:spPr>
          <a:xfrm>
            <a:off x="664806" y="4320460"/>
            <a:ext cx="4923193" cy="828000"/>
          </a:xfrm>
          <a:prstGeom prst="snip2DiagRect">
            <a:avLst/>
          </a:prstGeom>
          <a:solidFill>
            <a:schemeClr val="bg1"/>
          </a:solidFill>
          <a:ln>
            <a:solidFill>
              <a:srgbClr val="D216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Simulation de la saison régulière : </a:t>
            </a:r>
            <a:r>
              <a:rPr lang="fr-FR" b="1" dirty="0">
                <a:solidFill>
                  <a:schemeClr val="tx1"/>
                </a:solidFill>
              </a:rPr>
              <a:t>Pour chaque match, on lance un dé</a:t>
            </a:r>
          </a:p>
        </p:txBody>
      </p:sp>
      <p:sp>
        <p:nvSpPr>
          <p:cNvPr id="38" name="Rectangle : avec coins rognés en diagonale 21">
            <a:extLst>
              <a:ext uri="{FF2B5EF4-FFF2-40B4-BE49-F238E27FC236}">
                <a16:creationId xmlns:a16="http://schemas.microsoft.com/office/drawing/2014/main" id="{194B9903-F363-4086-A641-03471108D117}"/>
              </a:ext>
            </a:extLst>
          </p:cNvPr>
          <p:cNvSpPr/>
          <p:nvPr/>
        </p:nvSpPr>
        <p:spPr>
          <a:xfrm>
            <a:off x="664806" y="5379413"/>
            <a:ext cx="4923193" cy="828000"/>
          </a:xfrm>
          <a:prstGeom prst="snip2DiagRect">
            <a:avLst/>
          </a:prstGeom>
          <a:solidFill>
            <a:schemeClr val="bg1"/>
          </a:solidFill>
          <a:ln>
            <a:solidFill>
              <a:srgbClr val="D216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Simulation des play-offs : </a:t>
            </a:r>
            <a:r>
              <a:rPr lang="fr-FR" b="1" dirty="0">
                <a:solidFill>
                  <a:schemeClr val="tx1"/>
                </a:solidFill>
              </a:rPr>
              <a:t>Pour chaque « Best Of 7 », on lance un dé</a:t>
            </a:r>
          </a:p>
        </p:txBody>
      </p:sp>
    </p:spTree>
    <p:extLst>
      <p:ext uri="{BB962C8B-B14F-4D97-AF65-F5344CB8AC3E}">
        <p14:creationId xmlns:p14="http://schemas.microsoft.com/office/powerpoint/2010/main" val="171713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2E5F-C10E-4198-9AA5-C31C3447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3. Prédiction des cotes </a:t>
            </a:r>
          </a:p>
        </p:txBody>
      </p:sp>
      <p:pic>
        <p:nvPicPr>
          <p:cNvPr id="41" name="Image 14">
            <a:extLst>
              <a:ext uri="{FF2B5EF4-FFF2-40B4-BE49-F238E27FC236}">
                <a16:creationId xmlns:a16="http://schemas.microsoft.com/office/drawing/2014/main" id="{7F04F7C6-15A8-4AFB-BF71-B74B6BE1D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" r="1878"/>
          <a:stretch/>
        </p:blipFill>
        <p:spPr>
          <a:xfrm>
            <a:off x="324782" y="931178"/>
            <a:ext cx="8622665" cy="5926822"/>
          </a:xfrm>
          <a:prstGeom prst="rect">
            <a:avLst/>
          </a:prstGeom>
        </p:spPr>
      </p:pic>
      <p:sp>
        <p:nvSpPr>
          <p:cNvPr id="24" name="Rectangle : avec coins rognés en diagonale 35">
            <a:extLst>
              <a:ext uri="{FF2B5EF4-FFF2-40B4-BE49-F238E27FC236}">
                <a16:creationId xmlns:a16="http://schemas.microsoft.com/office/drawing/2014/main" id="{48F5EBC5-EB81-4B92-B4F6-CCAB30958905}"/>
              </a:ext>
            </a:extLst>
          </p:cNvPr>
          <p:cNvSpPr/>
          <p:nvPr/>
        </p:nvSpPr>
        <p:spPr>
          <a:xfrm>
            <a:off x="6806298" y="1943444"/>
            <a:ext cx="4923193" cy="828000"/>
          </a:xfrm>
          <a:prstGeom prst="snip2DiagRect">
            <a:avLst/>
          </a:prstGeom>
          <a:solidFill>
            <a:schemeClr val="bg1"/>
          </a:solidFill>
          <a:ln>
            <a:solidFill>
              <a:srgbClr val="D2161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Cote = 1 / Probabilité estimée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69B24A-F5B7-4730-AE76-B24994CF06C7}"/>
              </a:ext>
            </a:extLst>
          </p:cNvPr>
          <p:cNvSpPr txBox="1"/>
          <p:nvPr/>
        </p:nvSpPr>
        <p:spPr>
          <a:xfrm>
            <a:off x="2466029" y="4418618"/>
            <a:ext cx="509032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La cote des favoris converge très rapidement, pour d’autres</a:t>
            </a:r>
            <a:r>
              <a:rPr lang="fr-FR" b="1" dirty="0">
                <a:solidFill>
                  <a:srgbClr val="D2161E"/>
                </a:solidFill>
              </a:rPr>
              <a:t> 500 000 ne suffisent pas</a:t>
            </a:r>
            <a:r>
              <a:rPr lang="fr-FR" dirty="0"/>
              <a:t>.</a:t>
            </a:r>
            <a:endParaRPr lang="fr-FR" b="1" dirty="0">
              <a:solidFill>
                <a:srgbClr val="D2161E"/>
              </a:solidFill>
            </a:endParaRPr>
          </a:p>
          <a:p>
            <a:r>
              <a:rPr lang="fr-FR" dirty="0"/>
              <a:t>Pour ces très hautes côtes, </a:t>
            </a:r>
            <a:r>
              <a:rPr lang="fr-FR" b="1" dirty="0">
                <a:solidFill>
                  <a:srgbClr val="D2161E"/>
                </a:solidFill>
              </a:rPr>
              <a:t>un modèle adapté aux évènements rares serait plus adéquat.</a:t>
            </a:r>
          </a:p>
        </p:txBody>
      </p:sp>
    </p:spTree>
    <p:extLst>
      <p:ext uri="{BB962C8B-B14F-4D97-AF65-F5344CB8AC3E}">
        <p14:creationId xmlns:p14="http://schemas.microsoft.com/office/powerpoint/2010/main" val="191100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6B4B813-88B0-4C96-AC55-A09E81FB6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540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600" dirty="0"/>
              <a:t>ANNEXES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DBDE19D-5358-4C0A-9040-86970183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59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4706B2E-E82B-4B0E-952C-28A0A66C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50" y="900254"/>
            <a:ext cx="4794926" cy="5276709"/>
          </a:xfrm>
        </p:spPr>
        <p:txBody>
          <a:bodyPr/>
          <a:lstStyle/>
          <a:p>
            <a:r>
              <a:rPr lang="fr-FR" dirty="0"/>
              <a:t>Une régression logistique prenant en paramètre le % de victoire des 100 derniers matchs regroupé en 10 moyennes (1 à 10, 11 à 20, …) affecte des coefficients plus important aux matchs récents.</a:t>
            </a:r>
          </a:p>
          <a:p>
            <a:r>
              <a:rPr lang="fr-FR" dirty="0"/>
              <a:t>L’importance décroit suivant une loi de puissance paramétrée par -0,03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D75A6E4-7A4C-4092-A33E-DF62EA9D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décrivant l’oubli des performances passées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DED377-0453-4D08-BE86-9036E9844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10" y="900254"/>
            <a:ext cx="661284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6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5A603B2-9D40-43F4-B9F0-F96E2166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4853" cy="4351338"/>
          </a:xfrm>
        </p:spPr>
        <p:txBody>
          <a:bodyPr/>
          <a:lstStyle/>
          <a:p>
            <a:r>
              <a:rPr lang="fr-FR" dirty="0"/>
              <a:t>La précision du modèle varie avec les années.</a:t>
            </a:r>
          </a:p>
          <a:p>
            <a:r>
              <a:rPr lang="fr-FR" dirty="0"/>
              <a:t>Elle varie aussi suivant le nombre d’années (profondeur) utilisées pour entrainer le modèle.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932CDB2-F1AD-42D2-A7E0-ECDEF79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Précision du modèle par an et par profondeur mnésique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02395E-64F7-44D6-B307-8143A9F3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330" y="849663"/>
            <a:ext cx="64834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9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92A7D07-D88E-49DC-BF9C-2D152F95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nombre de composants issus du PCA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41E52861-38A5-44DF-AE7F-37448CD79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30" r="6830" b="3086"/>
          <a:stretch/>
        </p:blipFill>
        <p:spPr>
          <a:xfrm>
            <a:off x="-570778" y="766916"/>
            <a:ext cx="10655313" cy="4102988"/>
          </a:xfrm>
          <a:prstGeom prst="rect">
            <a:avLst/>
          </a:prstGeom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B93EDD6-4936-4E77-A5CF-A164B3E0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604" y="3107093"/>
            <a:ext cx="4281196" cy="3069869"/>
          </a:xfrm>
        </p:spPr>
        <p:txBody>
          <a:bodyPr/>
          <a:lstStyle/>
          <a:p>
            <a:r>
              <a:rPr lang="fr-FR" dirty="0"/>
              <a:t>Un PCA nous permet de synthétiser l’ensemble de l’historique des </a:t>
            </a:r>
            <a:r>
              <a:rPr lang="fr-FR" dirty="0" err="1"/>
              <a:t>kpis</a:t>
            </a:r>
            <a:r>
              <a:rPr lang="fr-FR" dirty="0"/>
              <a:t> d’une équipe.</a:t>
            </a:r>
          </a:p>
          <a:p>
            <a:r>
              <a:rPr lang="fr-FR" dirty="0"/>
              <a:t>  5 Composants offrent le meilleur compromis biais variance.</a:t>
            </a:r>
          </a:p>
        </p:txBody>
      </p:sp>
    </p:spTree>
    <p:extLst>
      <p:ext uri="{BB962C8B-B14F-4D97-AF65-F5344CB8AC3E}">
        <p14:creationId xmlns:p14="http://schemas.microsoft.com/office/powerpoint/2010/main" val="284933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727</Words>
  <Application>Microsoft Office PowerPoint</Application>
  <PresentationFormat>Grand écran</PresentationFormat>
  <Paragraphs>76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Thème Office</vt:lpstr>
      <vt:lpstr>NBA Challenge – énoncé </vt:lpstr>
      <vt:lpstr>Une approche de travail en 3 étapes </vt:lpstr>
      <vt:lpstr>1. Travail préparatoire  (1/2)</vt:lpstr>
      <vt:lpstr>2. Simulation de la NBA</vt:lpstr>
      <vt:lpstr>3. Prédiction des cotes </vt:lpstr>
      <vt:lpstr>Présentation PowerPoint</vt:lpstr>
      <vt:lpstr>Loi décrivant l’oubli des performances passées</vt:lpstr>
      <vt:lpstr>Précision du modèle par an et par profondeur mnésique</vt:lpstr>
      <vt:lpstr>Choix du nombre de composants issus du PCA</vt:lpstr>
      <vt:lpstr>Précision du prédicteur de match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Theophile Ravillion</dc:creator>
  <cp:lastModifiedBy>Theophile Ravillion</cp:lastModifiedBy>
  <cp:revision>31</cp:revision>
  <dcterms:created xsi:type="dcterms:W3CDTF">2020-11-15T21:59:23Z</dcterms:created>
  <dcterms:modified xsi:type="dcterms:W3CDTF">2021-03-14T22:00:35Z</dcterms:modified>
</cp:coreProperties>
</file>