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9"/>
  </p:notesMasterIdLst>
  <p:sldIdLst>
    <p:sldId id="302" r:id="rId5"/>
    <p:sldId id="31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F5B"/>
    <a:srgbClr val="E3D9CF"/>
    <a:srgbClr val="474747"/>
    <a:srgbClr val="11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1" autoAdjust="0"/>
    <p:restoredTop sz="97695" autoAdjust="0"/>
  </p:normalViewPr>
  <p:slideViewPr>
    <p:cSldViewPr snapToGrid="0">
      <p:cViewPr>
        <p:scale>
          <a:sx n="125" d="100"/>
          <a:sy n="125" d="100"/>
        </p:scale>
        <p:origin x="78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C82E2-3434-4F8F-B24D-E09295921497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3C6C-82EA-4D9D-AA8A-69C85F2EE2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93C6C-82EA-4D9D-AA8A-69C85F2EE2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3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93C6C-82EA-4D9D-AA8A-69C85F2EE2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85C195-9396-DF66-C2A0-3C842369FD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9351" y="651776"/>
            <a:ext cx="4253298" cy="5554447"/>
          </a:xfrm>
          <a:custGeom>
            <a:avLst/>
            <a:gdLst>
              <a:gd name="connsiteX0" fmla="*/ 2126650 w 4253298"/>
              <a:gd name="connsiteY0" fmla="*/ 0 h 5554447"/>
              <a:gd name="connsiteX1" fmla="*/ 4242320 w 4253298"/>
              <a:gd name="connsiteY1" fmla="*/ 2495921 h 5554447"/>
              <a:gd name="connsiteX2" fmla="*/ 4253298 w 4253298"/>
              <a:gd name="connsiteY2" fmla="*/ 2780126 h 5554447"/>
              <a:gd name="connsiteX3" fmla="*/ 4253298 w 4253298"/>
              <a:gd name="connsiteY3" fmla="*/ 2780231 h 5554447"/>
              <a:gd name="connsiteX4" fmla="*/ 4242320 w 4253298"/>
              <a:gd name="connsiteY4" fmla="*/ 3064435 h 5554447"/>
              <a:gd name="connsiteX5" fmla="*/ 2344088 w 4253298"/>
              <a:gd name="connsiteY5" fmla="*/ 5546002 h 5554447"/>
              <a:gd name="connsiteX6" fmla="*/ 2216163 w 4253298"/>
              <a:gd name="connsiteY6" fmla="*/ 5554447 h 5554447"/>
              <a:gd name="connsiteX7" fmla="*/ 2037138 w 4253298"/>
              <a:gd name="connsiteY7" fmla="*/ 5554447 h 5554447"/>
              <a:gd name="connsiteX8" fmla="*/ 1909213 w 4253298"/>
              <a:gd name="connsiteY8" fmla="*/ 5546002 h 5554447"/>
              <a:gd name="connsiteX9" fmla="*/ 0 w 4253298"/>
              <a:gd name="connsiteY9" fmla="*/ 2780178 h 5554447"/>
              <a:gd name="connsiteX10" fmla="*/ 2126650 w 4253298"/>
              <a:gd name="connsiteY10" fmla="*/ 0 h 555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3298" h="5554447">
                <a:moveTo>
                  <a:pt x="2126650" y="0"/>
                </a:moveTo>
                <a:cubicBezTo>
                  <a:pt x="3227759" y="0"/>
                  <a:pt x="4133415" y="1093999"/>
                  <a:pt x="4242320" y="2495921"/>
                </a:cubicBezTo>
                <a:lnTo>
                  <a:pt x="4253298" y="2780126"/>
                </a:lnTo>
                <a:lnTo>
                  <a:pt x="4253298" y="2780231"/>
                </a:lnTo>
                <a:lnTo>
                  <a:pt x="4242320" y="3064435"/>
                </a:lnTo>
                <a:cubicBezTo>
                  <a:pt x="4140675" y="4372896"/>
                  <a:pt x="3344972" y="5413121"/>
                  <a:pt x="2344088" y="5546002"/>
                </a:cubicBezTo>
                <a:lnTo>
                  <a:pt x="2216163" y="5554447"/>
                </a:lnTo>
                <a:lnTo>
                  <a:pt x="2037138" y="5554447"/>
                </a:lnTo>
                <a:lnTo>
                  <a:pt x="1909213" y="5546002"/>
                </a:lnTo>
                <a:cubicBezTo>
                  <a:pt x="836837" y="5403630"/>
                  <a:pt x="0" y="4219663"/>
                  <a:pt x="0" y="2780178"/>
                </a:cubicBezTo>
                <a:cubicBezTo>
                  <a:pt x="0" y="1244728"/>
                  <a:pt x="952134" y="0"/>
                  <a:pt x="212665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 wrap="square" lIns="91440" tIns="640080">
            <a:noAutofit/>
          </a:bodyPr>
          <a:lstStyle>
            <a:lvl1pPr marL="4572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31EC5ED-ABEA-EEFC-3DFD-1CF90F2EC6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1591056"/>
            <a:ext cx="10652760" cy="3986784"/>
          </a:xfrm>
          <a:prstGeom prst="rect">
            <a:avLst/>
          </a:prstGeom>
          <a:gradFill>
            <a:gsLst>
              <a:gs pos="52900">
                <a:schemeClr val="tx1">
                  <a:alpha val="5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75000"/>
              </a:lnSpc>
              <a:defRPr sz="8000" cap="all" spc="-3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0E8195-E57E-F34E-0134-BF841A00631C}"/>
              </a:ext>
            </a:extLst>
          </p:cNvPr>
          <p:cNvSpPr/>
          <p:nvPr userDrawn="1"/>
        </p:nvSpPr>
        <p:spPr>
          <a:xfrm>
            <a:off x="-12524" y="-12526"/>
            <a:ext cx="981573" cy="2157371"/>
          </a:xfrm>
          <a:custGeom>
            <a:avLst/>
            <a:gdLst>
              <a:gd name="connsiteX0" fmla="*/ 0 w 981573"/>
              <a:gd name="connsiteY0" fmla="*/ 0 h 2157371"/>
              <a:gd name="connsiteX1" fmla="*/ 836687 w 981573"/>
              <a:gd name="connsiteY1" fmla="*/ 0 h 2157371"/>
              <a:gd name="connsiteX2" fmla="*/ 854137 w 981573"/>
              <a:gd name="connsiteY2" fmla="*/ 36224 h 2157371"/>
              <a:gd name="connsiteX3" fmla="*/ 981573 w 981573"/>
              <a:gd name="connsiteY3" fmla="*/ 667436 h 2157371"/>
              <a:gd name="connsiteX4" fmla="*/ 132907 w 981573"/>
              <a:gd name="connsiteY4" fmla="*/ 2093346 h 2157371"/>
              <a:gd name="connsiteX5" fmla="*/ 0 w 981573"/>
              <a:gd name="connsiteY5" fmla="*/ 2157371 h 215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573" h="2157371">
                <a:moveTo>
                  <a:pt x="0" y="0"/>
                </a:moveTo>
                <a:lnTo>
                  <a:pt x="836687" y="0"/>
                </a:lnTo>
                <a:lnTo>
                  <a:pt x="854137" y="36224"/>
                </a:lnTo>
                <a:cubicBezTo>
                  <a:pt x="936196" y="230233"/>
                  <a:pt x="981573" y="443535"/>
                  <a:pt x="981573" y="667436"/>
                </a:cubicBezTo>
                <a:cubicBezTo>
                  <a:pt x="981573" y="1283163"/>
                  <a:pt x="638411" y="1818740"/>
                  <a:pt x="132907" y="2093346"/>
                </a:cubicBezTo>
                <a:lnTo>
                  <a:pt x="0" y="2157371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547A31A-C8C3-A6DB-C874-598E59691F18}"/>
              </a:ext>
            </a:extLst>
          </p:cNvPr>
          <p:cNvSpPr/>
          <p:nvPr userDrawn="1"/>
        </p:nvSpPr>
        <p:spPr>
          <a:xfrm>
            <a:off x="10912127" y="2748625"/>
            <a:ext cx="1304925" cy="3180458"/>
          </a:xfrm>
          <a:custGeom>
            <a:avLst/>
            <a:gdLst>
              <a:gd name="connsiteX0" fmla="*/ 1304925 w 1304925"/>
              <a:gd name="connsiteY0" fmla="*/ 0 h 3180458"/>
              <a:gd name="connsiteX1" fmla="*/ 1304925 w 1304925"/>
              <a:gd name="connsiteY1" fmla="*/ 3180458 h 3180458"/>
              <a:gd name="connsiteX2" fmla="*/ 1294817 w 1304925"/>
              <a:gd name="connsiteY2" fmla="*/ 3178915 h 3180458"/>
              <a:gd name="connsiteX3" fmla="*/ 0 w 1304925"/>
              <a:gd name="connsiteY3" fmla="*/ 1590229 h 3180458"/>
              <a:gd name="connsiteX4" fmla="*/ 1294817 w 1304925"/>
              <a:gd name="connsiteY4" fmla="*/ 1543 h 318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3180458">
                <a:moveTo>
                  <a:pt x="1304925" y="0"/>
                </a:moveTo>
                <a:lnTo>
                  <a:pt x="1304925" y="3180458"/>
                </a:lnTo>
                <a:lnTo>
                  <a:pt x="1294817" y="3178915"/>
                </a:lnTo>
                <a:cubicBezTo>
                  <a:pt x="555866" y="3027704"/>
                  <a:pt x="0" y="2373882"/>
                  <a:pt x="0" y="1590229"/>
                </a:cubicBezTo>
                <a:cubicBezTo>
                  <a:pt x="0" y="806577"/>
                  <a:pt x="555866" y="152754"/>
                  <a:pt x="1294817" y="1543"/>
                </a:cubicBezTo>
                <a:close/>
              </a:path>
            </a:pathLst>
          </a:custGeom>
          <a:noFill/>
          <a:ln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6">
            <a:extLst>
              <a:ext uri="{FF2B5EF4-FFF2-40B4-BE49-F238E27FC236}">
                <a16:creationId xmlns:a16="http://schemas.microsoft.com/office/drawing/2014/main" id="{26C296E1-EE9B-2E95-0FE3-17CD84DA363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79576" y="2267775"/>
            <a:ext cx="9656064" cy="3922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0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ned 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630C12E6-62EB-4F9A-D200-AA742447BB4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46704" y="2267712"/>
            <a:ext cx="3364992" cy="3977640"/>
          </a:xfrm>
        </p:spPr>
        <p:txBody>
          <a:bodyPr/>
          <a:lstStyle>
            <a:lvl1pPr marL="228600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1pPr>
            <a:lvl2pPr marL="45720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2pPr>
            <a:lvl3pPr marL="83439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3pPr>
            <a:lvl4pPr marL="110871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4pPr>
            <a:lvl5pPr marL="138303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46DDC6B7-ECA4-19C1-4DF3-473783310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0608" y="2267712"/>
            <a:ext cx="3364992" cy="3977640"/>
          </a:xfrm>
        </p:spPr>
        <p:txBody>
          <a:bodyPr/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1800" b="1"/>
            </a:lvl1pPr>
            <a:lvl2pPr mar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228600" indent="-18288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57200" indent="-18288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4pPr>
            <a:lvl5pPr marL="685800" indent="-18288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6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D2E76B-B5EB-097C-8C44-DA48C52A8A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4064" y="2249424"/>
            <a:ext cx="5449824" cy="3931920"/>
          </a:xfrm>
        </p:spPr>
        <p:txBody>
          <a:bodyPr/>
          <a:lstStyle>
            <a:lvl1pPr marL="45720" indent="0">
              <a:buNone/>
              <a:defRPr sz="3200" u="sng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723ECD-883B-31C2-B563-5F29C4A18EB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08420" y="2054506"/>
            <a:ext cx="4453128" cy="4803494"/>
          </a:xfrm>
          <a:custGeom>
            <a:avLst/>
            <a:gdLst>
              <a:gd name="connsiteX0" fmla="*/ 2224077 w 4453128"/>
              <a:gd name="connsiteY0" fmla="*/ 0 h 4803494"/>
              <a:gd name="connsiteX1" fmla="*/ 4436672 w 4453128"/>
              <a:gd name="connsiteY1" fmla="*/ 1913041 h 4803494"/>
              <a:gd name="connsiteX2" fmla="*/ 4448133 w 4453128"/>
              <a:gd name="connsiteY2" fmla="*/ 2130515 h 4803494"/>
              <a:gd name="connsiteX3" fmla="*/ 4453128 w 4453128"/>
              <a:gd name="connsiteY3" fmla="*/ 2130515 h 4803494"/>
              <a:gd name="connsiteX4" fmla="*/ 4453128 w 4453128"/>
              <a:gd name="connsiteY4" fmla="*/ 4803494 h 4803494"/>
              <a:gd name="connsiteX5" fmla="*/ 0 w 4453128"/>
              <a:gd name="connsiteY5" fmla="*/ 4803494 h 4803494"/>
              <a:gd name="connsiteX6" fmla="*/ 0 w 4453128"/>
              <a:gd name="connsiteY6" fmla="*/ 2130515 h 4803494"/>
              <a:gd name="connsiteX7" fmla="*/ 22 w 4453128"/>
              <a:gd name="connsiteY7" fmla="*/ 2130515 h 4803494"/>
              <a:gd name="connsiteX8" fmla="*/ 11485 w 4453128"/>
              <a:gd name="connsiteY8" fmla="*/ 1913041 h 4803494"/>
              <a:gd name="connsiteX9" fmla="*/ 2224077 w 4453128"/>
              <a:gd name="connsiteY9" fmla="*/ 0 h 480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3128" h="4803494">
                <a:moveTo>
                  <a:pt x="2224077" y="0"/>
                </a:moveTo>
                <a:cubicBezTo>
                  <a:pt x="3375631" y="0"/>
                  <a:pt x="4322776" y="838514"/>
                  <a:pt x="4436672" y="1913041"/>
                </a:cubicBezTo>
                <a:lnTo>
                  <a:pt x="4448133" y="2130515"/>
                </a:lnTo>
                <a:lnTo>
                  <a:pt x="4453128" y="2130515"/>
                </a:lnTo>
                <a:lnTo>
                  <a:pt x="4453128" y="4803494"/>
                </a:lnTo>
                <a:lnTo>
                  <a:pt x="0" y="4803494"/>
                </a:lnTo>
                <a:lnTo>
                  <a:pt x="0" y="2130515"/>
                </a:lnTo>
                <a:lnTo>
                  <a:pt x="22" y="2130515"/>
                </a:lnTo>
                <a:lnTo>
                  <a:pt x="11485" y="1913041"/>
                </a:lnTo>
                <a:cubicBezTo>
                  <a:pt x="125379" y="838514"/>
                  <a:pt x="1072525" y="0"/>
                  <a:pt x="2224077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 tIns="640080">
            <a:noAutofit/>
          </a:bodyPr>
          <a:lstStyle>
            <a:lvl1pPr marL="4572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3A2FE8-CE2D-1353-439D-41C7B2D68E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47104" y="2267712"/>
            <a:ext cx="4197096" cy="39136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0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000E8195-E57E-F34E-0134-BF841A00631C}"/>
              </a:ext>
            </a:extLst>
          </p:cNvPr>
          <p:cNvSpPr/>
          <p:nvPr userDrawn="1"/>
        </p:nvSpPr>
        <p:spPr>
          <a:xfrm>
            <a:off x="-12524" y="-12526"/>
            <a:ext cx="981573" cy="2157371"/>
          </a:xfrm>
          <a:custGeom>
            <a:avLst/>
            <a:gdLst>
              <a:gd name="connsiteX0" fmla="*/ 0 w 981573"/>
              <a:gd name="connsiteY0" fmla="*/ 0 h 2157371"/>
              <a:gd name="connsiteX1" fmla="*/ 836687 w 981573"/>
              <a:gd name="connsiteY1" fmla="*/ 0 h 2157371"/>
              <a:gd name="connsiteX2" fmla="*/ 854137 w 981573"/>
              <a:gd name="connsiteY2" fmla="*/ 36224 h 2157371"/>
              <a:gd name="connsiteX3" fmla="*/ 981573 w 981573"/>
              <a:gd name="connsiteY3" fmla="*/ 667436 h 2157371"/>
              <a:gd name="connsiteX4" fmla="*/ 132907 w 981573"/>
              <a:gd name="connsiteY4" fmla="*/ 2093346 h 2157371"/>
              <a:gd name="connsiteX5" fmla="*/ 0 w 981573"/>
              <a:gd name="connsiteY5" fmla="*/ 2157371 h 215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573" h="2157371">
                <a:moveTo>
                  <a:pt x="0" y="0"/>
                </a:moveTo>
                <a:lnTo>
                  <a:pt x="836687" y="0"/>
                </a:lnTo>
                <a:lnTo>
                  <a:pt x="854137" y="36224"/>
                </a:lnTo>
                <a:cubicBezTo>
                  <a:pt x="936196" y="230233"/>
                  <a:pt x="981573" y="443535"/>
                  <a:pt x="981573" y="667436"/>
                </a:cubicBezTo>
                <a:cubicBezTo>
                  <a:pt x="981573" y="1283163"/>
                  <a:pt x="638411" y="1818740"/>
                  <a:pt x="132907" y="2093346"/>
                </a:cubicBezTo>
                <a:lnTo>
                  <a:pt x="0" y="2157371"/>
                </a:lnTo>
                <a:close/>
              </a:path>
            </a:pathLst>
          </a:custGeom>
          <a:noFill/>
          <a:ln>
            <a:solidFill>
              <a:schemeClr val="accent3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547A31A-C8C3-A6DB-C874-598E59691F18}"/>
              </a:ext>
            </a:extLst>
          </p:cNvPr>
          <p:cNvSpPr>
            <a:spLocks noChangeAspect="1"/>
          </p:cNvSpPr>
          <p:nvPr userDrawn="1"/>
        </p:nvSpPr>
        <p:spPr>
          <a:xfrm>
            <a:off x="10912126" y="2952359"/>
            <a:ext cx="1331866" cy="3246120"/>
          </a:xfrm>
          <a:custGeom>
            <a:avLst/>
            <a:gdLst>
              <a:gd name="connsiteX0" fmla="*/ 1304925 w 1304925"/>
              <a:gd name="connsiteY0" fmla="*/ 0 h 3180458"/>
              <a:gd name="connsiteX1" fmla="*/ 1304925 w 1304925"/>
              <a:gd name="connsiteY1" fmla="*/ 3180458 h 3180458"/>
              <a:gd name="connsiteX2" fmla="*/ 1294817 w 1304925"/>
              <a:gd name="connsiteY2" fmla="*/ 3178915 h 3180458"/>
              <a:gd name="connsiteX3" fmla="*/ 0 w 1304925"/>
              <a:gd name="connsiteY3" fmla="*/ 1590229 h 3180458"/>
              <a:gd name="connsiteX4" fmla="*/ 1294817 w 1304925"/>
              <a:gd name="connsiteY4" fmla="*/ 1543 h 3180458"/>
              <a:gd name="connsiteX0" fmla="*/ 1304925 w 1319684"/>
              <a:gd name="connsiteY0" fmla="*/ 0 h 3180458"/>
              <a:gd name="connsiteX1" fmla="*/ 1319684 w 1319684"/>
              <a:gd name="connsiteY1" fmla="*/ 1652579 h 3180458"/>
              <a:gd name="connsiteX2" fmla="*/ 1304925 w 1319684"/>
              <a:gd name="connsiteY2" fmla="*/ 3180458 h 3180458"/>
              <a:gd name="connsiteX3" fmla="*/ 1294817 w 1319684"/>
              <a:gd name="connsiteY3" fmla="*/ 3178915 h 3180458"/>
              <a:gd name="connsiteX4" fmla="*/ 0 w 1319684"/>
              <a:gd name="connsiteY4" fmla="*/ 1590229 h 3180458"/>
              <a:gd name="connsiteX5" fmla="*/ 1294817 w 1319684"/>
              <a:gd name="connsiteY5" fmla="*/ 1543 h 3180458"/>
              <a:gd name="connsiteX6" fmla="*/ 1304925 w 1319684"/>
              <a:gd name="connsiteY6" fmla="*/ 0 h 3180458"/>
              <a:gd name="connsiteX0" fmla="*/ 1319684 w 1409274"/>
              <a:gd name="connsiteY0" fmla="*/ 1652579 h 3180458"/>
              <a:gd name="connsiteX1" fmla="*/ 1304925 w 1409274"/>
              <a:gd name="connsiteY1" fmla="*/ 3180458 h 3180458"/>
              <a:gd name="connsiteX2" fmla="*/ 1294817 w 1409274"/>
              <a:gd name="connsiteY2" fmla="*/ 3178915 h 3180458"/>
              <a:gd name="connsiteX3" fmla="*/ 0 w 1409274"/>
              <a:gd name="connsiteY3" fmla="*/ 1590229 h 3180458"/>
              <a:gd name="connsiteX4" fmla="*/ 1294817 w 1409274"/>
              <a:gd name="connsiteY4" fmla="*/ 1543 h 3180458"/>
              <a:gd name="connsiteX5" fmla="*/ 1304925 w 1409274"/>
              <a:gd name="connsiteY5" fmla="*/ 0 h 3180458"/>
              <a:gd name="connsiteX6" fmla="*/ 1409274 w 1409274"/>
              <a:gd name="connsiteY6" fmla="*/ 1742169 h 3180458"/>
              <a:gd name="connsiteX0" fmla="*/ 1319684 w 1319684"/>
              <a:gd name="connsiteY0" fmla="*/ 1652579 h 3180458"/>
              <a:gd name="connsiteX1" fmla="*/ 1304925 w 1319684"/>
              <a:gd name="connsiteY1" fmla="*/ 3180458 h 3180458"/>
              <a:gd name="connsiteX2" fmla="*/ 1294817 w 1319684"/>
              <a:gd name="connsiteY2" fmla="*/ 3178915 h 3180458"/>
              <a:gd name="connsiteX3" fmla="*/ 0 w 1319684"/>
              <a:gd name="connsiteY3" fmla="*/ 1590229 h 3180458"/>
              <a:gd name="connsiteX4" fmla="*/ 1294817 w 1319684"/>
              <a:gd name="connsiteY4" fmla="*/ 1543 h 3180458"/>
              <a:gd name="connsiteX5" fmla="*/ 1304925 w 1319684"/>
              <a:gd name="connsiteY5" fmla="*/ 0 h 3180458"/>
              <a:gd name="connsiteX0" fmla="*/ 1304925 w 1304925"/>
              <a:gd name="connsiteY0" fmla="*/ 3180458 h 3180458"/>
              <a:gd name="connsiteX1" fmla="*/ 1294817 w 1304925"/>
              <a:gd name="connsiteY1" fmla="*/ 3178915 h 3180458"/>
              <a:gd name="connsiteX2" fmla="*/ 0 w 1304925"/>
              <a:gd name="connsiteY2" fmla="*/ 1590229 h 3180458"/>
              <a:gd name="connsiteX3" fmla="*/ 1294817 w 1304925"/>
              <a:gd name="connsiteY3" fmla="*/ 1543 h 3180458"/>
              <a:gd name="connsiteX4" fmla="*/ 1304925 w 1304925"/>
              <a:gd name="connsiteY4" fmla="*/ 0 h 318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3180458">
                <a:moveTo>
                  <a:pt x="1304925" y="3180458"/>
                </a:moveTo>
                <a:lnTo>
                  <a:pt x="1294817" y="3178915"/>
                </a:lnTo>
                <a:cubicBezTo>
                  <a:pt x="555866" y="3027704"/>
                  <a:pt x="0" y="2373882"/>
                  <a:pt x="0" y="1590229"/>
                </a:cubicBezTo>
                <a:cubicBezTo>
                  <a:pt x="0" y="806577"/>
                  <a:pt x="555866" y="152754"/>
                  <a:pt x="1294817" y="1543"/>
                </a:cubicBezTo>
                <a:lnTo>
                  <a:pt x="1304925" y="0"/>
                </a:lnTo>
              </a:path>
            </a:pathLst>
          </a:custGeom>
          <a:noFill/>
          <a:ln>
            <a:solidFill>
              <a:schemeClr val="accent3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31EC5ED-ABEA-EEFC-3DFD-1CF90F2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62024"/>
            <a:ext cx="11009376" cy="259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75000"/>
              </a:lnSpc>
              <a:defRPr sz="9000" cap="all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22ACA71-2B50-C42E-FD4B-6EC091595D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8408" y="4617720"/>
            <a:ext cx="7607808" cy="17647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2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551D0166-4550-BBF0-1C48-09D1B5BBB3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4064" y="2267712"/>
            <a:ext cx="5449824" cy="3931920"/>
          </a:xfrm>
        </p:spPr>
        <p:txBody>
          <a:bodyPr/>
          <a:lstStyle>
            <a:lvl1pPr marL="228600" indent="-182880">
              <a:lnSpc>
                <a:spcPct val="90000"/>
              </a:lnSpc>
              <a:buFont typeface="Arial" panose="020B0604020202020204" pitchFamily="34" charset="0"/>
              <a:buChar char="•"/>
              <a:defRPr sz="1800"/>
            </a:lvl1pPr>
            <a:lvl2pPr marL="45720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2pPr>
            <a:lvl3pPr marL="83439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3pPr>
            <a:lvl4pPr marL="110871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4pPr>
            <a:lvl5pPr marL="138303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85C195-9396-DF66-C2A0-3C842369FD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9351" y="651776"/>
            <a:ext cx="4253298" cy="5554447"/>
          </a:xfrm>
          <a:custGeom>
            <a:avLst/>
            <a:gdLst>
              <a:gd name="connsiteX0" fmla="*/ 2126650 w 4253298"/>
              <a:gd name="connsiteY0" fmla="*/ 0 h 5554447"/>
              <a:gd name="connsiteX1" fmla="*/ 4242320 w 4253298"/>
              <a:gd name="connsiteY1" fmla="*/ 2495921 h 5554447"/>
              <a:gd name="connsiteX2" fmla="*/ 4253298 w 4253298"/>
              <a:gd name="connsiteY2" fmla="*/ 2780126 h 5554447"/>
              <a:gd name="connsiteX3" fmla="*/ 4253298 w 4253298"/>
              <a:gd name="connsiteY3" fmla="*/ 2780231 h 5554447"/>
              <a:gd name="connsiteX4" fmla="*/ 4242320 w 4253298"/>
              <a:gd name="connsiteY4" fmla="*/ 3064435 h 5554447"/>
              <a:gd name="connsiteX5" fmla="*/ 2344088 w 4253298"/>
              <a:gd name="connsiteY5" fmla="*/ 5546002 h 5554447"/>
              <a:gd name="connsiteX6" fmla="*/ 2216163 w 4253298"/>
              <a:gd name="connsiteY6" fmla="*/ 5554447 h 5554447"/>
              <a:gd name="connsiteX7" fmla="*/ 2037138 w 4253298"/>
              <a:gd name="connsiteY7" fmla="*/ 5554447 h 5554447"/>
              <a:gd name="connsiteX8" fmla="*/ 1909213 w 4253298"/>
              <a:gd name="connsiteY8" fmla="*/ 5546002 h 5554447"/>
              <a:gd name="connsiteX9" fmla="*/ 0 w 4253298"/>
              <a:gd name="connsiteY9" fmla="*/ 2780178 h 5554447"/>
              <a:gd name="connsiteX10" fmla="*/ 2126650 w 4253298"/>
              <a:gd name="connsiteY10" fmla="*/ 0 h 555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3298" h="5554447">
                <a:moveTo>
                  <a:pt x="2126650" y="0"/>
                </a:moveTo>
                <a:cubicBezTo>
                  <a:pt x="3227759" y="0"/>
                  <a:pt x="4133415" y="1093999"/>
                  <a:pt x="4242320" y="2495921"/>
                </a:cubicBezTo>
                <a:lnTo>
                  <a:pt x="4253298" y="2780126"/>
                </a:lnTo>
                <a:lnTo>
                  <a:pt x="4253298" y="2780231"/>
                </a:lnTo>
                <a:lnTo>
                  <a:pt x="4242320" y="3064435"/>
                </a:lnTo>
                <a:cubicBezTo>
                  <a:pt x="4140675" y="4372896"/>
                  <a:pt x="3344972" y="5413121"/>
                  <a:pt x="2344088" y="5546002"/>
                </a:cubicBezTo>
                <a:lnTo>
                  <a:pt x="2216163" y="5554447"/>
                </a:lnTo>
                <a:lnTo>
                  <a:pt x="2037138" y="5554447"/>
                </a:lnTo>
                <a:lnTo>
                  <a:pt x="1909213" y="5546002"/>
                </a:lnTo>
                <a:cubicBezTo>
                  <a:pt x="836837" y="5403630"/>
                  <a:pt x="0" y="4219663"/>
                  <a:pt x="0" y="2780178"/>
                </a:cubicBezTo>
                <a:cubicBezTo>
                  <a:pt x="0" y="1244728"/>
                  <a:pt x="952134" y="0"/>
                  <a:pt x="212665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 wrap="square" lIns="91440" tIns="640080">
            <a:noAutofit/>
          </a:bodyPr>
          <a:lstStyle>
            <a:lvl1pPr marL="4572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31EC5ED-ABEA-EEFC-3DFD-1CF90F2EC6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1591056"/>
            <a:ext cx="10652760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75000"/>
              </a:lnSpc>
              <a:defRPr sz="9000" cap="all" spc="-3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0E8195-E57E-F34E-0134-BF841A00631C}"/>
              </a:ext>
            </a:extLst>
          </p:cNvPr>
          <p:cNvSpPr/>
          <p:nvPr userDrawn="1"/>
        </p:nvSpPr>
        <p:spPr>
          <a:xfrm>
            <a:off x="-12524" y="-12526"/>
            <a:ext cx="981573" cy="2157371"/>
          </a:xfrm>
          <a:custGeom>
            <a:avLst/>
            <a:gdLst>
              <a:gd name="connsiteX0" fmla="*/ 0 w 981573"/>
              <a:gd name="connsiteY0" fmla="*/ 0 h 2157371"/>
              <a:gd name="connsiteX1" fmla="*/ 836687 w 981573"/>
              <a:gd name="connsiteY1" fmla="*/ 0 h 2157371"/>
              <a:gd name="connsiteX2" fmla="*/ 854137 w 981573"/>
              <a:gd name="connsiteY2" fmla="*/ 36224 h 2157371"/>
              <a:gd name="connsiteX3" fmla="*/ 981573 w 981573"/>
              <a:gd name="connsiteY3" fmla="*/ 667436 h 2157371"/>
              <a:gd name="connsiteX4" fmla="*/ 132907 w 981573"/>
              <a:gd name="connsiteY4" fmla="*/ 2093346 h 2157371"/>
              <a:gd name="connsiteX5" fmla="*/ 0 w 981573"/>
              <a:gd name="connsiteY5" fmla="*/ 2157371 h 215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573" h="2157371">
                <a:moveTo>
                  <a:pt x="0" y="0"/>
                </a:moveTo>
                <a:lnTo>
                  <a:pt x="836687" y="0"/>
                </a:lnTo>
                <a:lnTo>
                  <a:pt x="854137" y="36224"/>
                </a:lnTo>
                <a:cubicBezTo>
                  <a:pt x="936196" y="230233"/>
                  <a:pt x="981573" y="443535"/>
                  <a:pt x="981573" y="667436"/>
                </a:cubicBezTo>
                <a:cubicBezTo>
                  <a:pt x="981573" y="1283163"/>
                  <a:pt x="638411" y="1818740"/>
                  <a:pt x="132907" y="2093346"/>
                </a:cubicBezTo>
                <a:lnTo>
                  <a:pt x="0" y="2157371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9BADEB6A-73B4-640A-F2F0-233560D6A95A}"/>
              </a:ext>
            </a:extLst>
          </p:cNvPr>
          <p:cNvSpPr>
            <a:spLocks noChangeAspect="1"/>
          </p:cNvSpPr>
          <p:nvPr userDrawn="1"/>
        </p:nvSpPr>
        <p:spPr>
          <a:xfrm>
            <a:off x="10912126" y="2952359"/>
            <a:ext cx="1331866" cy="3246120"/>
          </a:xfrm>
          <a:custGeom>
            <a:avLst/>
            <a:gdLst>
              <a:gd name="connsiteX0" fmla="*/ 1304925 w 1304925"/>
              <a:gd name="connsiteY0" fmla="*/ 0 h 3180458"/>
              <a:gd name="connsiteX1" fmla="*/ 1304925 w 1304925"/>
              <a:gd name="connsiteY1" fmla="*/ 3180458 h 3180458"/>
              <a:gd name="connsiteX2" fmla="*/ 1294817 w 1304925"/>
              <a:gd name="connsiteY2" fmla="*/ 3178915 h 3180458"/>
              <a:gd name="connsiteX3" fmla="*/ 0 w 1304925"/>
              <a:gd name="connsiteY3" fmla="*/ 1590229 h 3180458"/>
              <a:gd name="connsiteX4" fmla="*/ 1294817 w 1304925"/>
              <a:gd name="connsiteY4" fmla="*/ 1543 h 3180458"/>
              <a:gd name="connsiteX0" fmla="*/ 1304925 w 1319684"/>
              <a:gd name="connsiteY0" fmla="*/ 0 h 3180458"/>
              <a:gd name="connsiteX1" fmla="*/ 1319684 w 1319684"/>
              <a:gd name="connsiteY1" fmla="*/ 1652579 h 3180458"/>
              <a:gd name="connsiteX2" fmla="*/ 1304925 w 1319684"/>
              <a:gd name="connsiteY2" fmla="*/ 3180458 h 3180458"/>
              <a:gd name="connsiteX3" fmla="*/ 1294817 w 1319684"/>
              <a:gd name="connsiteY3" fmla="*/ 3178915 h 3180458"/>
              <a:gd name="connsiteX4" fmla="*/ 0 w 1319684"/>
              <a:gd name="connsiteY4" fmla="*/ 1590229 h 3180458"/>
              <a:gd name="connsiteX5" fmla="*/ 1294817 w 1319684"/>
              <a:gd name="connsiteY5" fmla="*/ 1543 h 3180458"/>
              <a:gd name="connsiteX6" fmla="*/ 1304925 w 1319684"/>
              <a:gd name="connsiteY6" fmla="*/ 0 h 3180458"/>
              <a:gd name="connsiteX0" fmla="*/ 1319684 w 1409274"/>
              <a:gd name="connsiteY0" fmla="*/ 1652579 h 3180458"/>
              <a:gd name="connsiteX1" fmla="*/ 1304925 w 1409274"/>
              <a:gd name="connsiteY1" fmla="*/ 3180458 h 3180458"/>
              <a:gd name="connsiteX2" fmla="*/ 1294817 w 1409274"/>
              <a:gd name="connsiteY2" fmla="*/ 3178915 h 3180458"/>
              <a:gd name="connsiteX3" fmla="*/ 0 w 1409274"/>
              <a:gd name="connsiteY3" fmla="*/ 1590229 h 3180458"/>
              <a:gd name="connsiteX4" fmla="*/ 1294817 w 1409274"/>
              <a:gd name="connsiteY4" fmla="*/ 1543 h 3180458"/>
              <a:gd name="connsiteX5" fmla="*/ 1304925 w 1409274"/>
              <a:gd name="connsiteY5" fmla="*/ 0 h 3180458"/>
              <a:gd name="connsiteX6" fmla="*/ 1409274 w 1409274"/>
              <a:gd name="connsiteY6" fmla="*/ 1742169 h 3180458"/>
              <a:gd name="connsiteX0" fmla="*/ 1319684 w 1319684"/>
              <a:gd name="connsiteY0" fmla="*/ 1652579 h 3180458"/>
              <a:gd name="connsiteX1" fmla="*/ 1304925 w 1319684"/>
              <a:gd name="connsiteY1" fmla="*/ 3180458 h 3180458"/>
              <a:gd name="connsiteX2" fmla="*/ 1294817 w 1319684"/>
              <a:gd name="connsiteY2" fmla="*/ 3178915 h 3180458"/>
              <a:gd name="connsiteX3" fmla="*/ 0 w 1319684"/>
              <a:gd name="connsiteY3" fmla="*/ 1590229 h 3180458"/>
              <a:gd name="connsiteX4" fmla="*/ 1294817 w 1319684"/>
              <a:gd name="connsiteY4" fmla="*/ 1543 h 3180458"/>
              <a:gd name="connsiteX5" fmla="*/ 1304925 w 1319684"/>
              <a:gd name="connsiteY5" fmla="*/ 0 h 3180458"/>
              <a:gd name="connsiteX0" fmla="*/ 1304925 w 1304925"/>
              <a:gd name="connsiteY0" fmla="*/ 3180458 h 3180458"/>
              <a:gd name="connsiteX1" fmla="*/ 1294817 w 1304925"/>
              <a:gd name="connsiteY1" fmla="*/ 3178915 h 3180458"/>
              <a:gd name="connsiteX2" fmla="*/ 0 w 1304925"/>
              <a:gd name="connsiteY2" fmla="*/ 1590229 h 3180458"/>
              <a:gd name="connsiteX3" fmla="*/ 1294817 w 1304925"/>
              <a:gd name="connsiteY3" fmla="*/ 1543 h 3180458"/>
              <a:gd name="connsiteX4" fmla="*/ 1304925 w 1304925"/>
              <a:gd name="connsiteY4" fmla="*/ 0 h 318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3180458">
                <a:moveTo>
                  <a:pt x="1304925" y="3180458"/>
                </a:moveTo>
                <a:lnTo>
                  <a:pt x="1294817" y="3178915"/>
                </a:lnTo>
                <a:cubicBezTo>
                  <a:pt x="555866" y="3027704"/>
                  <a:pt x="0" y="2373882"/>
                  <a:pt x="0" y="1590229"/>
                </a:cubicBezTo>
                <a:cubicBezTo>
                  <a:pt x="0" y="806577"/>
                  <a:pt x="555866" y="152754"/>
                  <a:pt x="1294817" y="1543"/>
                </a:cubicBezTo>
                <a:lnTo>
                  <a:pt x="1304925" y="0"/>
                </a:lnTo>
              </a:path>
            </a:pathLst>
          </a:custGeom>
          <a:noFill/>
          <a:ln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,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160FDA-37EB-0327-5514-82D5E0F65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420" y="2054506"/>
            <a:ext cx="4466000" cy="4803494"/>
          </a:xfrm>
          <a:custGeom>
            <a:avLst/>
            <a:gdLst>
              <a:gd name="connsiteX0" fmla="*/ 2233001 w 4466000"/>
              <a:gd name="connsiteY0" fmla="*/ 0 h 4803494"/>
              <a:gd name="connsiteX1" fmla="*/ 4454473 w 4466000"/>
              <a:gd name="connsiteY1" fmla="*/ 2620739 h 4803494"/>
              <a:gd name="connsiteX2" fmla="*/ 4466000 w 4466000"/>
              <a:gd name="connsiteY2" fmla="*/ 2919157 h 4803494"/>
              <a:gd name="connsiteX3" fmla="*/ 4466000 w 4466000"/>
              <a:gd name="connsiteY3" fmla="*/ 2919267 h 4803494"/>
              <a:gd name="connsiteX4" fmla="*/ 4454473 w 4466000"/>
              <a:gd name="connsiteY4" fmla="*/ 3217684 h 4803494"/>
              <a:gd name="connsiteX5" fmla="*/ 3938907 w 4466000"/>
              <a:gd name="connsiteY5" fmla="*/ 4802997 h 4803494"/>
              <a:gd name="connsiteX6" fmla="*/ 3938557 w 4466000"/>
              <a:gd name="connsiteY6" fmla="*/ 4803494 h 4803494"/>
              <a:gd name="connsiteX7" fmla="*/ 530220 w 4466000"/>
              <a:gd name="connsiteY7" fmla="*/ 4803494 h 4803494"/>
              <a:gd name="connsiteX8" fmla="*/ 451687 w 4466000"/>
              <a:gd name="connsiteY8" fmla="*/ 4679839 h 4803494"/>
              <a:gd name="connsiteX9" fmla="*/ 0 w 4466000"/>
              <a:gd name="connsiteY9" fmla="*/ 2919211 h 4803494"/>
              <a:gd name="connsiteX10" fmla="*/ 2233001 w 4466000"/>
              <a:gd name="connsiteY10" fmla="*/ 0 h 480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6000" h="4803494">
                <a:moveTo>
                  <a:pt x="2233001" y="0"/>
                </a:moveTo>
                <a:cubicBezTo>
                  <a:pt x="3389175" y="0"/>
                  <a:pt x="4340122" y="1148709"/>
                  <a:pt x="4454473" y="2620739"/>
                </a:cubicBezTo>
                <a:lnTo>
                  <a:pt x="4466000" y="2919157"/>
                </a:lnTo>
                <a:lnTo>
                  <a:pt x="4466000" y="2919267"/>
                </a:lnTo>
                <a:lnTo>
                  <a:pt x="4454473" y="3217684"/>
                </a:lnTo>
                <a:cubicBezTo>
                  <a:pt x="4407780" y="3818763"/>
                  <a:pt x="4221596" y="4365933"/>
                  <a:pt x="3938907" y="4802997"/>
                </a:cubicBezTo>
                <a:lnTo>
                  <a:pt x="3938557" y="4803494"/>
                </a:lnTo>
                <a:lnTo>
                  <a:pt x="530220" y="4803494"/>
                </a:lnTo>
                <a:lnTo>
                  <a:pt x="451687" y="4679839"/>
                </a:lnTo>
                <a:cubicBezTo>
                  <a:pt x="168186" y="4190396"/>
                  <a:pt x="0" y="3580480"/>
                  <a:pt x="0" y="2919211"/>
                </a:cubicBezTo>
                <a:cubicBezTo>
                  <a:pt x="0" y="1306975"/>
                  <a:pt x="999749" y="0"/>
                  <a:pt x="223300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 wrap="square" lIns="91440" tIns="640080">
            <a:noAutofit/>
          </a:bodyPr>
          <a:lstStyle>
            <a:lvl1pPr marL="4572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470DCF09-B28E-A2CB-BCAB-A244FA338E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47104" y="2267712"/>
            <a:ext cx="4197096" cy="40873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894456BF-1191-A2BB-32F0-52205D983C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79576" y="2267712"/>
            <a:ext cx="3364992" cy="3922776"/>
          </a:xfrm>
        </p:spPr>
        <p:txBody>
          <a:bodyPr/>
          <a:lstStyle>
            <a:lvl1pPr marL="228600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1pPr>
            <a:lvl2pPr marL="45720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2pPr>
            <a:lvl3pPr marL="83439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3pPr>
            <a:lvl4pPr marL="110871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4pPr>
            <a:lvl5pPr marL="138303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A677B4AD-0674-4321-0C67-6A60C0E73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4064" y="2267712"/>
            <a:ext cx="5449824" cy="3931920"/>
          </a:xfrm>
        </p:spPr>
        <p:txBody>
          <a:bodyPr/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1800" b="1"/>
            </a:lvl1pPr>
            <a:lvl2pPr mar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228600" indent="-18288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57200" indent="-18288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4pPr>
            <a:lvl5pPr marL="685800" indent="-18288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4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able,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EA8-7AC1-D501-0D39-0B291B35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B97B442-00CF-6EE6-E658-BA0D69215B6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79576" y="2267775"/>
            <a:ext cx="5376672" cy="3922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D2766E52-89FA-5FEF-0F67-957FDDEE1E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68896" y="2267712"/>
            <a:ext cx="3364992" cy="3922776"/>
          </a:xfrm>
        </p:spPr>
        <p:txBody>
          <a:bodyPr/>
          <a:lstStyle>
            <a:lvl1pPr marL="228600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1pPr>
            <a:lvl2pPr marL="45720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2pPr>
            <a:lvl3pPr marL="83439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3pPr>
            <a:lvl4pPr marL="110871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4pPr>
            <a:lvl5pPr marL="1383030" indent="-182880">
              <a:lnSpc>
                <a:spcPct val="9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B3A-AF8F-3E89-B53F-DE96E3A2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3" y="3007302"/>
            <a:ext cx="1175463" cy="5293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4000" b="1">
                <a:solidFill>
                  <a:schemeClr val="tx1"/>
                </a:solidFill>
                <a:latin typeface="+mj-lt"/>
                <a:ea typeface="Dotum" panose="020B0600000101010101" pitchFamily="34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2A00E-314B-CA37-CCBD-94813D1E896C}"/>
              </a:ext>
            </a:extLst>
          </p:cNvPr>
          <p:cNvSpPr/>
          <p:nvPr userDrawn="1"/>
        </p:nvSpPr>
        <p:spPr>
          <a:xfrm>
            <a:off x="10921126" y="533400"/>
            <a:ext cx="698500" cy="10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B8820-418C-5DD4-500A-5BA7D1E7D843}"/>
              </a:ext>
            </a:extLst>
          </p:cNvPr>
          <p:cNvSpPr/>
          <p:nvPr userDrawn="1"/>
        </p:nvSpPr>
        <p:spPr>
          <a:xfrm rot="16200000">
            <a:off x="275684" y="5937228"/>
            <a:ext cx="698500" cy="10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5" r:id="rId2"/>
    <p:sldLayoutId id="2147483726" r:id="rId3"/>
    <p:sldLayoutId id="2147483732" r:id="rId4"/>
    <p:sldLayoutId id="2147483727" r:id="rId5"/>
    <p:sldLayoutId id="2147483733" r:id="rId6"/>
    <p:sldLayoutId id="2147483728" r:id="rId7"/>
    <p:sldLayoutId id="2147483729" r:id="rId8"/>
    <p:sldLayoutId id="2147483730" r:id="rId9"/>
    <p:sldLayoutId id="2147483731" r:id="rId10"/>
    <p:sldLayoutId id="2147483734" r:id="rId11"/>
  </p:sldLayoutIdLst>
  <p:hf hdr="0" dt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4800" kern="1200" spc="-150" baseline="0">
          <a:solidFill>
            <a:schemeClr val="tx1"/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2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Dotum" panose="020B0600000101010101" pitchFamily="34" charset="-127"/>
          <a:cs typeface="Mangal" panose="02040503050203030202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Dotum" panose="020B0600000101010101" pitchFamily="34" charset="-127"/>
          <a:cs typeface="Mangal" panose="02040503050203030202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Dotum" panose="020B0600000101010101" pitchFamily="34" charset="-127"/>
          <a:cs typeface="Mangal" panose="02040503050203030202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Dotum" panose="020B0600000101010101" pitchFamily="34" charset="-127"/>
          <a:cs typeface="Mangal" panose="02040503050203030202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Dotum" panose="020B0600000101010101" pitchFamily="34" charset="-127"/>
          <a:cs typeface="Mangal" panose="02040503050203030202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Tiberiu/CM3104-SafeCare-Cryptography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923B-FF83-9857-9EE7-4B8BCBA9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F6F09E-F727-4CE3-908E-0B42C1E53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saturation sat="3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5148" y="825573"/>
            <a:ext cx="6078656" cy="44413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73B79D-3759-D354-5FC2-CC616720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591056"/>
            <a:ext cx="10652760" cy="3986784"/>
          </a:xfrm>
        </p:spPr>
        <p:txBody>
          <a:bodyPr/>
          <a:lstStyle/>
          <a:p>
            <a:pPr lvl="0" algn="l"/>
            <a:r>
              <a:rPr lang="en-US" i="1" dirty="0"/>
              <a:t>SAFECARE:</a:t>
            </a:r>
            <a:br>
              <a:rPr lang="en-US" i="1" dirty="0"/>
            </a:br>
            <a:r>
              <a:rPr lang="en-US" i="1" dirty="0"/>
              <a:t>	CRYPTOGRAPHIC</a:t>
            </a:r>
            <a:br>
              <a:rPr lang="en-US" i="1" dirty="0"/>
            </a:br>
            <a:r>
              <a:rPr lang="en-US" i="1" dirty="0"/>
              <a:t>			    MEASURES</a:t>
            </a:r>
          </a:p>
        </p:txBody>
      </p:sp>
    </p:spTree>
    <p:extLst>
      <p:ext uri="{BB962C8B-B14F-4D97-AF65-F5344CB8AC3E}">
        <p14:creationId xmlns:p14="http://schemas.microsoft.com/office/powerpoint/2010/main" val="335454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GB" dirty="0"/>
              <a:t>How a digital signature works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8FD84B-95A2-4C37-A594-D3C612741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"/>
          <a:stretch/>
        </p:blipFill>
        <p:spPr>
          <a:xfrm>
            <a:off x="1916206" y="1240986"/>
            <a:ext cx="7675270" cy="52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GB" dirty="0"/>
              <a:t>Deployment plan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7437B45-620F-43FD-B106-4B71CD0A5AC9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xfrm>
            <a:off x="1179513" y="1416050"/>
            <a:ext cx="8713787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/>
              <a:t>1. Production-ready application</a:t>
            </a:r>
          </a:p>
          <a:p>
            <a:pPr lvl="2"/>
            <a:r>
              <a:rPr lang="en-GB" sz="2200" dirty="0"/>
              <a:t>Integration with current system</a:t>
            </a:r>
          </a:p>
          <a:p>
            <a:pPr lvl="2"/>
            <a:r>
              <a:rPr lang="en-GB" sz="2200" dirty="0"/>
              <a:t>Testing</a:t>
            </a:r>
          </a:p>
          <a:p>
            <a:pPr marL="274320" lvl="1" indent="0">
              <a:buNone/>
            </a:pPr>
            <a:r>
              <a:rPr lang="en-GB" sz="2200" dirty="0"/>
              <a:t>2. System Compatibility </a:t>
            </a:r>
          </a:p>
          <a:p>
            <a:pPr lvl="2"/>
            <a:r>
              <a:rPr lang="en-GB" sz="2200" dirty="0"/>
              <a:t>Linux, Windows, macOS</a:t>
            </a:r>
          </a:p>
          <a:p>
            <a:pPr lvl="2"/>
            <a:r>
              <a:rPr lang="en-GB" sz="2200" dirty="0"/>
              <a:t>Web server – Nginx</a:t>
            </a:r>
          </a:p>
          <a:p>
            <a:pPr lvl="2"/>
            <a:r>
              <a:rPr lang="en-GB" sz="2200" dirty="0"/>
              <a:t>Hardware requirements</a:t>
            </a:r>
          </a:p>
          <a:p>
            <a:pPr marL="274320" lvl="1" indent="0">
              <a:buNone/>
            </a:pPr>
            <a:r>
              <a:rPr lang="en-GB" sz="2200" dirty="0"/>
              <a:t>3. Security considerations</a:t>
            </a:r>
          </a:p>
          <a:p>
            <a:pPr lvl="2"/>
            <a:r>
              <a:rPr lang="en-GB" sz="2200" dirty="0"/>
              <a:t>Sensitive data encryption</a:t>
            </a:r>
          </a:p>
          <a:p>
            <a:pPr lvl="2"/>
            <a:r>
              <a:rPr lang="en-GB" sz="2200" dirty="0"/>
              <a:t>Database privilege control</a:t>
            </a:r>
          </a:p>
          <a:p>
            <a:pPr lvl="2"/>
            <a:r>
              <a:rPr lang="en-GB" sz="2200" dirty="0"/>
              <a:t>Secure file transfer protocols</a:t>
            </a:r>
          </a:p>
          <a:p>
            <a:pPr lvl="2"/>
            <a:r>
              <a:rPr lang="en-GB" sz="2200" dirty="0"/>
              <a:t>Audit logging</a:t>
            </a:r>
          </a:p>
          <a:p>
            <a:pPr marL="274320" lvl="1" indent="0">
              <a:buNone/>
            </a:pPr>
            <a:r>
              <a:rPr lang="en-GB" sz="2200" dirty="0"/>
              <a:t>4. User training</a:t>
            </a:r>
          </a:p>
          <a:p>
            <a:pPr lvl="2"/>
            <a:r>
              <a:rPr lang="en-GB" sz="2200" dirty="0"/>
              <a:t>Seminars regarding security best practices</a:t>
            </a:r>
          </a:p>
          <a:p>
            <a:pPr lvl="2"/>
            <a:r>
              <a:rPr lang="en-GB" sz="2200" dirty="0"/>
              <a:t>Training material</a:t>
            </a:r>
          </a:p>
          <a:p>
            <a:pPr lvl="2"/>
            <a:r>
              <a:rPr lang="en-GB" sz="2200" dirty="0"/>
              <a:t>Technical documentation</a:t>
            </a:r>
          </a:p>
          <a:p>
            <a:pPr marL="274320" lvl="1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2686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GB" dirty="0"/>
              <a:t>Discussions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7437B45-620F-43FD-B106-4B71CD0A5AC9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xfrm>
            <a:off x="1179513" y="1416050"/>
            <a:ext cx="8713787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sz="2600" dirty="0"/>
              <a:t>Strong cryptographic measures are essential</a:t>
            </a:r>
          </a:p>
          <a:p>
            <a:r>
              <a:rPr lang="en-GB" sz="2600" dirty="0"/>
              <a:t>Avoiding health risks and financial loss</a:t>
            </a:r>
          </a:p>
          <a:p>
            <a:r>
              <a:rPr lang="en-GB" sz="2600" dirty="0"/>
              <a:t>Task 1 – AES, RSA, HMAC using SHA256</a:t>
            </a:r>
          </a:p>
          <a:p>
            <a:r>
              <a:rPr lang="en-GB" sz="2600" dirty="0"/>
              <a:t>Task 2 – RSA, Digital signature, SHA256</a:t>
            </a:r>
          </a:p>
        </p:txBody>
      </p:sp>
    </p:spTree>
    <p:extLst>
      <p:ext uri="{BB962C8B-B14F-4D97-AF65-F5344CB8AC3E}">
        <p14:creationId xmlns:p14="http://schemas.microsoft.com/office/powerpoint/2010/main" val="101854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7437B45-620F-43FD-B106-4B71CD0A5AC9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xfrm>
            <a:off x="1179513" y="1416050"/>
            <a:ext cx="8713787" cy="46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" indent="0">
              <a:buNone/>
            </a:pPr>
            <a:r>
              <a:rPr lang="en-GB" sz="2000" dirty="0"/>
              <a:t>1. </a:t>
            </a:r>
            <a:r>
              <a:rPr lang="en-GB" sz="2000" dirty="0" err="1"/>
              <a:t>Baccelli</a:t>
            </a:r>
            <a:r>
              <a:rPr lang="en-GB" sz="2000" dirty="0"/>
              <a:t>, E., </a:t>
            </a:r>
            <a:r>
              <a:rPr lang="en-GB" sz="2000" dirty="0" err="1"/>
              <a:t>Gündoğan</a:t>
            </a:r>
            <a:r>
              <a:rPr lang="en-GB" sz="2000" dirty="0"/>
              <a:t>, C., </a:t>
            </a:r>
            <a:r>
              <a:rPr lang="en-GB" sz="2000" dirty="0" err="1"/>
              <a:t>Hahm</a:t>
            </a:r>
            <a:r>
              <a:rPr lang="en-GB" sz="2000" dirty="0"/>
              <a:t>, O., </a:t>
            </a:r>
            <a:r>
              <a:rPr lang="en-GB" sz="2000" dirty="0" err="1"/>
              <a:t>Kietzmann</a:t>
            </a:r>
            <a:r>
              <a:rPr lang="en-GB" sz="2000" dirty="0"/>
              <a:t>, P., Lenders, M., Petersen, H., ... </a:t>
            </a:r>
            <a:r>
              <a:rPr lang="en-GB" sz="2000" dirty="0" err="1"/>
              <a:t>Wahlisch</a:t>
            </a:r>
            <a:r>
              <a:rPr lang="en-GB" sz="2000" dirty="0"/>
              <a:t>, M. (2018). RIOT: an Open Source Operating System for Low-end Embedded Devices in the IoT. IEEE Internet of Things Journal, 1-1. DOI: 10.1109/JIOT.2018.2815038.</a:t>
            </a:r>
          </a:p>
          <a:p>
            <a:pPr marL="45720" indent="0">
              <a:buNone/>
            </a:pPr>
            <a:r>
              <a:rPr lang="en-GB" sz="2000" dirty="0"/>
              <a:t>2. </a:t>
            </a:r>
            <a:r>
              <a:rPr lang="en-GB" sz="2000" dirty="0" err="1"/>
              <a:t>Tatachar</a:t>
            </a:r>
            <a:r>
              <a:rPr lang="en-GB" sz="2000" dirty="0"/>
              <a:t>, A., </a:t>
            </a:r>
            <a:r>
              <a:rPr lang="en-GB" sz="2000" dirty="0" err="1"/>
              <a:t>Kondur</a:t>
            </a:r>
            <a:r>
              <a:rPr lang="en-GB" sz="2000" dirty="0"/>
              <a:t>, S., R, A., C, V., C, K., &amp; K V, V. (2021). Zigbee, Its Applications and Comparison with Other Short Range Network Technologies. International Journal of Engineering and Technical Research, 10, 891-897.</a:t>
            </a:r>
          </a:p>
          <a:p>
            <a:pPr marL="45720" indent="0">
              <a:buNone/>
            </a:pPr>
            <a:r>
              <a:rPr lang="en-GB" sz="2000" dirty="0"/>
              <a:t>3. </a:t>
            </a:r>
            <a:r>
              <a:rPr lang="en-GB" sz="2000" dirty="0" err="1"/>
              <a:t>Alshawish</a:t>
            </a:r>
            <a:r>
              <a:rPr lang="en-GB" sz="2000" dirty="0"/>
              <a:t>, I., &amp; Al-Haj, A. (2022). An efficient mutual authentication scheme for IoT systems. The Journal of Supercomputing, 78. DOI: 10.1007/s11227-022-04520-5.</a:t>
            </a:r>
          </a:p>
          <a:p>
            <a:pPr marL="45720" indent="0">
              <a:buNone/>
            </a:pPr>
            <a:endParaRPr lang="en-GB" sz="2000" dirty="0"/>
          </a:p>
          <a:p>
            <a:pPr marL="4572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173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923B-FF83-9857-9EE7-4B8BCBA9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73B79D-3759-D354-5FC2-CC616720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08660"/>
            <a:ext cx="10652760" cy="4869180"/>
          </a:xfrm>
        </p:spPr>
        <p:txBody>
          <a:bodyPr/>
          <a:lstStyle/>
          <a:p>
            <a:pPr lvl="0"/>
            <a:r>
              <a:rPr lang="en-US" sz="85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8A9E8-C99C-4775-8414-3B845021F642}"/>
              </a:ext>
            </a:extLst>
          </p:cNvPr>
          <p:cNvSpPr txBox="1"/>
          <p:nvPr/>
        </p:nvSpPr>
        <p:spPr>
          <a:xfrm>
            <a:off x="8511540" y="5577840"/>
            <a:ext cx="290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D7AF5B"/>
                </a:solidFill>
              </a:rPr>
              <a:t>TIBERIU ROCIU</a:t>
            </a:r>
          </a:p>
          <a:p>
            <a:r>
              <a:rPr lang="en-GB" sz="2000" dirty="0">
                <a:solidFill>
                  <a:srgbClr val="D7AF5B"/>
                </a:solidFill>
              </a:rPr>
              <a:t>STUDENT ID: 2006061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1A29C-A7EF-4465-BA34-F77AEB4018E8}"/>
              </a:ext>
            </a:extLst>
          </p:cNvPr>
          <p:cNvSpPr txBox="1"/>
          <p:nvPr/>
        </p:nvSpPr>
        <p:spPr>
          <a:xfrm>
            <a:off x="853440" y="5577840"/>
            <a:ext cx="7284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AF5B"/>
                </a:solidFill>
              </a:rPr>
              <a:t>GitHub project link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RTiberiu/CM3104-SafeCare-Cryptography-Project (github.com)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04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35ED7-9CA0-2D35-5856-ECDC5BE5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4020C-CBEB-7408-B007-8560E880DA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9300" y="2249424"/>
            <a:ext cx="8514588" cy="39319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TASK I -  types of threats</a:t>
            </a:r>
          </a:p>
          <a:p>
            <a:r>
              <a:rPr lang="en-US" sz="2800" u="none" dirty="0"/>
              <a:t>              </a:t>
            </a:r>
            <a:r>
              <a:rPr lang="en-US" sz="2800" dirty="0"/>
              <a:t>Cryptographic countermeasures</a:t>
            </a:r>
          </a:p>
          <a:p>
            <a:r>
              <a:rPr lang="en-US" sz="2800" u="none" dirty="0"/>
              <a:t>              </a:t>
            </a:r>
            <a:r>
              <a:rPr lang="en-US" sz="2800" dirty="0"/>
              <a:t>Feasibility</a:t>
            </a:r>
          </a:p>
          <a:p>
            <a:r>
              <a:rPr lang="en-US" sz="2800" dirty="0"/>
              <a:t>Task ii - DIGITAL SIGNATURE IMPORTANCE</a:t>
            </a:r>
          </a:p>
          <a:p>
            <a:r>
              <a:rPr lang="en-US" sz="2800" u="none" dirty="0"/>
              <a:t>              </a:t>
            </a:r>
            <a:r>
              <a:rPr lang="en-US" sz="2800" dirty="0"/>
              <a:t>Digital signature prototype</a:t>
            </a:r>
          </a:p>
          <a:p>
            <a:r>
              <a:rPr lang="en-US" sz="2800" u="none" dirty="0"/>
              <a:t>              </a:t>
            </a:r>
            <a:r>
              <a:rPr lang="en-US" sz="2800" dirty="0"/>
              <a:t>DEPLOYMENT REQUIREMENTS</a:t>
            </a:r>
          </a:p>
          <a:p>
            <a:r>
              <a:rPr lang="en-US" sz="2800" dirty="0"/>
              <a:t>DISCUSSIONS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0994-0BD7-2F23-3D59-589A099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8D0BBD-05CC-4BA5-8671-C0722BA3A084}"/>
              </a:ext>
            </a:extLst>
          </p:cNvPr>
          <p:cNvSpPr txBox="1">
            <a:spLocks/>
          </p:cNvSpPr>
          <p:nvPr/>
        </p:nvSpPr>
        <p:spPr>
          <a:xfrm>
            <a:off x="285750" y="2249424"/>
            <a:ext cx="161925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2"/>
              </a:buClr>
              <a:buSzPct val="80000"/>
              <a:buFont typeface="Corbel" pitchFamily="34" charset="0"/>
              <a:buNone/>
              <a:defRPr sz="3200" u="sng" kern="1200" cap="all" baseline="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991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216065-075D-466B-A7A8-36210496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99" y="2292349"/>
            <a:ext cx="3746504" cy="3746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US" dirty="0"/>
              <a:t>Types of threats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BDE5-4481-440D-BAF4-AB619BD51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576" y="1416812"/>
            <a:ext cx="7494524" cy="3931920"/>
          </a:xfrm>
        </p:spPr>
        <p:txBody>
          <a:bodyPr>
            <a:noAutofit/>
          </a:bodyPr>
          <a:lstStyle/>
          <a:p>
            <a:r>
              <a:rPr lang="en-US" sz="2400" dirty="0"/>
              <a:t>Data interception (threat against confidentiality)</a:t>
            </a:r>
          </a:p>
          <a:p>
            <a:r>
              <a:rPr lang="en-US" sz="2400" dirty="0"/>
              <a:t>Man in the middle (threat against confidentiality and integrity)</a:t>
            </a:r>
          </a:p>
          <a:p>
            <a:r>
              <a:rPr lang="en-US" sz="2400" dirty="0"/>
              <a:t>Replay attack (threat against integrity)</a:t>
            </a:r>
          </a:p>
          <a:p>
            <a:r>
              <a:rPr lang="en-US" sz="2400" dirty="0"/>
              <a:t>Denial of Service (threat against availability)</a:t>
            </a:r>
          </a:p>
          <a:p>
            <a:r>
              <a:rPr lang="en-US" sz="2400" dirty="0"/>
              <a:t>Data modification (threat against integrity)</a:t>
            </a:r>
          </a:p>
          <a:p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i="1" dirty="0"/>
              <a:t>CIA – Confidentiality, Integrity, Availability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30A5FE9-F4A9-4BE0-B78A-5EBD851D8775}"/>
              </a:ext>
            </a:extLst>
          </p:cNvPr>
          <p:cNvSpPr txBox="1">
            <a:spLocks/>
          </p:cNvSpPr>
          <p:nvPr/>
        </p:nvSpPr>
        <p:spPr>
          <a:xfrm>
            <a:off x="7391398" y="6038853"/>
            <a:ext cx="3746504" cy="668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2pPr>
            <a:lvl3pPr marL="83439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3pPr>
            <a:lvl4pPr marL="110871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4pPr>
            <a:lvl5pPr marL="138303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dirty="0"/>
              <a:t>WBAN Topology</a:t>
            </a:r>
          </a:p>
        </p:txBody>
      </p:sp>
    </p:spTree>
    <p:extLst>
      <p:ext uri="{BB962C8B-B14F-4D97-AF65-F5344CB8AC3E}">
        <p14:creationId xmlns:p14="http://schemas.microsoft.com/office/powerpoint/2010/main" val="318550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US" dirty="0"/>
              <a:t>Cryptographic countermeasures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BDE5-4481-440D-BAF4-AB619BD51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576" y="1416812"/>
            <a:ext cx="8891524" cy="460933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000" b="1" dirty="0"/>
              <a:t>Threat</a:t>
            </a:r>
          </a:p>
          <a:p>
            <a:pPr marL="45720" indent="0">
              <a:buNone/>
            </a:pPr>
            <a:r>
              <a:rPr lang="en-US" sz="2400" dirty="0"/>
              <a:t>Data interception (threat against confidentiality)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3000" b="1" dirty="0"/>
              <a:t>Countermeasures</a:t>
            </a:r>
            <a:endParaRPr lang="en-US" sz="2400" dirty="0"/>
          </a:p>
          <a:p>
            <a:r>
              <a:rPr lang="en-US" sz="2400" dirty="0"/>
              <a:t>Advanced Encryption Standard (AES) for data encryption</a:t>
            </a:r>
          </a:p>
          <a:p>
            <a:pPr lvl="1"/>
            <a:r>
              <a:rPr lang="en-US" sz="2400" dirty="0"/>
              <a:t>128 bit key size, 10 rounds of permutations</a:t>
            </a:r>
          </a:p>
          <a:p>
            <a:r>
              <a:rPr lang="en-US" sz="2400" dirty="0"/>
              <a:t>RSA cryptosystem for private key sharing, using a 2048 bits key </a:t>
            </a:r>
          </a:p>
          <a:p>
            <a:pPr marL="4572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2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US" dirty="0"/>
              <a:t>Cryptographic countermeasures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BDE5-4481-440D-BAF4-AB619BD51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576" y="1416812"/>
            <a:ext cx="7494524" cy="457250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000" b="1" dirty="0"/>
              <a:t>Threat</a:t>
            </a:r>
            <a:r>
              <a:rPr lang="en-US" sz="2400" dirty="0"/>
              <a:t> </a:t>
            </a:r>
          </a:p>
          <a:p>
            <a:pPr marL="45720" indent="0">
              <a:buNone/>
            </a:pPr>
            <a:r>
              <a:rPr lang="en-US" sz="2400" dirty="0"/>
              <a:t>Man in the middle attack, and data modifications</a:t>
            </a:r>
          </a:p>
          <a:p>
            <a:pPr marL="45720" indent="0">
              <a:buNone/>
            </a:pPr>
            <a:r>
              <a:rPr lang="en-US" sz="2400" dirty="0"/>
              <a:t>(threat against confidentiality and integrity)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3000" b="1" dirty="0"/>
              <a:t>Countermeasures</a:t>
            </a:r>
            <a:endParaRPr lang="en-US" sz="2400" dirty="0"/>
          </a:p>
          <a:p>
            <a:r>
              <a:rPr lang="en-GB" sz="2400" dirty="0"/>
              <a:t>Digital signatures using Hash based Message Authentication Code (HMAC) [3]</a:t>
            </a:r>
            <a:endParaRPr lang="en-US" sz="2400" dirty="0"/>
          </a:p>
          <a:p>
            <a:pPr lvl="1"/>
            <a:r>
              <a:rPr lang="en-US" sz="2400" dirty="0"/>
              <a:t>Hash function SHA256</a:t>
            </a:r>
          </a:p>
          <a:p>
            <a:pPr lvl="1"/>
            <a:r>
              <a:rPr lang="en-US" sz="2400" dirty="0"/>
              <a:t>AES</a:t>
            </a:r>
          </a:p>
          <a:p>
            <a:pPr marL="4572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US" dirty="0"/>
              <a:t>Cryptographic countermeasures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BDE5-4481-440D-BAF4-AB619BD51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576" y="1416812"/>
            <a:ext cx="8713724" cy="39319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000" b="1" dirty="0"/>
              <a:t>Threat</a:t>
            </a:r>
            <a:r>
              <a:rPr lang="en-US" sz="2400" dirty="0"/>
              <a:t> </a:t>
            </a:r>
          </a:p>
          <a:p>
            <a:pPr marL="45720" indent="0">
              <a:buNone/>
            </a:pPr>
            <a:r>
              <a:rPr lang="en-US" sz="2400" dirty="0"/>
              <a:t>Replay attacks (threat against integrity)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3000" b="1" dirty="0"/>
              <a:t>Countermeasures</a:t>
            </a:r>
            <a:endParaRPr lang="en-US" sz="2400" dirty="0"/>
          </a:p>
          <a:p>
            <a:r>
              <a:rPr lang="en-GB" sz="2400" dirty="0"/>
              <a:t>Timestamps 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US" dirty="0"/>
              <a:t>Cryptographic countermeasures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BDE5-4481-440D-BAF4-AB619BD51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576" y="1416812"/>
            <a:ext cx="8713724" cy="39319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000" b="1" dirty="0"/>
              <a:t>Threat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Denial of Service (threat against availability)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3000" b="1" dirty="0"/>
              <a:t>Countermeasures</a:t>
            </a:r>
            <a:endParaRPr lang="en-US" sz="2400" dirty="0"/>
          </a:p>
          <a:p>
            <a:r>
              <a:rPr lang="en-GB" sz="2400" dirty="0"/>
              <a:t>Traffic limiting</a:t>
            </a:r>
          </a:p>
          <a:p>
            <a:r>
              <a:rPr lang="en-GB" sz="2400" dirty="0"/>
              <a:t>Blocking IPs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GB" dirty="0"/>
              <a:t>Feasibility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BDE5-4481-440D-BAF4-AB619BD51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576" y="1416812"/>
            <a:ext cx="8713724" cy="39319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GB" sz="3000" b="1" dirty="0"/>
              <a:t>Cryptographic choices</a:t>
            </a:r>
            <a:endParaRPr lang="en-US" sz="2400" dirty="0"/>
          </a:p>
          <a:p>
            <a:r>
              <a:rPr lang="en-GB" sz="2400" dirty="0"/>
              <a:t>AES for data encryption – 128 bit key size with 10 rounds of permutations</a:t>
            </a:r>
          </a:p>
          <a:p>
            <a:r>
              <a:rPr lang="en-GB" sz="2400" dirty="0"/>
              <a:t>RSA for key distribution – 2048 bit key size</a:t>
            </a:r>
          </a:p>
          <a:p>
            <a:r>
              <a:rPr lang="en-US" sz="2400" dirty="0"/>
              <a:t>Digital signatures – HMAC using SHA256 [3]</a:t>
            </a:r>
          </a:p>
          <a:p>
            <a:pPr marL="45720" indent="0">
              <a:buNone/>
            </a:pPr>
            <a:r>
              <a:rPr lang="en-US" sz="3000" b="1" dirty="0"/>
              <a:t>OS and data transfer protocol</a:t>
            </a:r>
          </a:p>
          <a:p>
            <a:r>
              <a:rPr lang="en-US" sz="2400" dirty="0"/>
              <a:t>Riot OS – sensor’s and hub’s operating system [1]</a:t>
            </a:r>
          </a:p>
          <a:p>
            <a:r>
              <a:rPr lang="en-US" sz="2400" dirty="0"/>
              <a:t>Zigbee – wireless data transfer protocol [2]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65E-324B-218B-AF54-5BC7B48A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39496"/>
            <a:ext cx="9656064" cy="658368"/>
          </a:xfrm>
        </p:spPr>
        <p:txBody>
          <a:bodyPr/>
          <a:lstStyle/>
          <a:p>
            <a:r>
              <a:rPr lang="en-GB" dirty="0"/>
              <a:t>Digital Signature Importance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5CAA-F205-AD0F-B3A8-F620A903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3" y="3007302"/>
            <a:ext cx="1175463" cy="5293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7437B45-620F-43FD-B106-4B71CD0A5AC9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xfrm>
            <a:off x="1179513" y="1416050"/>
            <a:ext cx="8713787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" indent="0">
              <a:buNone/>
            </a:pPr>
            <a:r>
              <a:rPr lang="en-GB" sz="2400" dirty="0"/>
              <a:t>A digital signature provides authenticity and integrity.</a:t>
            </a:r>
          </a:p>
          <a:p>
            <a:pPr marL="45720" indent="0">
              <a:buNone/>
            </a:pPr>
            <a:r>
              <a:rPr lang="en-GB" sz="2400" dirty="0"/>
              <a:t>Prevents attackers from:</a:t>
            </a:r>
          </a:p>
          <a:p>
            <a:pPr lvl="1"/>
            <a:r>
              <a:rPr lang="en-GB" sz="2400" dirty="0"/>
              <a:t>modifying the contents of the prescription</a:t>
            </a:r>
          </a:p>
          <a:p>
            <a:pPr lvl="1"/>
            <a:r>
              <a:rPr lang="en-GB" sz="2400" dirty="0"/>
              <a:t>impersonating the person who’s prescription belongs to</a:t>
            </a:r>
          </a:p>
          <a:p>
            <a:pPr lvl="1"/>
            <a:r>
              <a:rPr lang="en-GB" sz="2400" dirty="0"/>
              <a:t>resending the same prescription twice, creating a replay attack</a:t>
            </a:r>
          </a:p>
          <a:p>
            <a:pPr marL="4572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389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theme/theme1.xml><?xml version="1.0" encoding="utf-8"?>
<a:theme xmlns:a="http://schemas.openxmlformats.org/drawingml/2006/main" name="Basis">
  <a:themeElements>
    <a:clrScheme name="Custom 41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E3D9CF"/>
      </a:accent1>
      <a:accent2>
        <a:srgbClr val="4C564C"/>
      </a:accent2>
      <a:accent3>
        <a:srgbClr val="113322"/>
      </a:accent3>
      <a:accent4>
        <a:srgbClr val="DF102C"/>
      </a:accent4>
      <a:accent5>
        <a:srgbClr val="D7AF5B"/>
      </a:accent5>
      <a:accent6>
        <a:srgbClr val="B86166"/>
      </a:accent6>
      <a:hlink>
        <a:srgbClr val="F56600"/>
      </a:hlink>
      <a:folHlink>
        <a:srgbClr val="5799B2"/>
      </a:folHlink>
    </a:clrScheme>
    <a:fontScheme name="Custom 50">
      <a:majorFont>
        <a:latin typeface="Batang"/>
        <a:ea typeface=""/>
        <a:cs typeface=""/>
      </a:majorFont>
      <a:minorFont>
        <a:latin typeface="Dotum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019431_win32_KB_V11" id="{CF26CC6F-B232-43B3-AD56-ABA871A624D3}" vid="{30A475E8-EF43-4724-B499-6089CD193C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E87980-3FDC-42BA-8328-8C0C47BC0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15EF7-B9F6-4EB7-AA4F-557BE6AB702C}">
  <ds:schemaRefs>
    <ds:schemaRef ds:uri="http://www.w3.org/XML/1998/namespace"/>
    <ds:schemaRef ds:uri="http://schemas.openxmlformats.org/package/2006/metadata/core-properties"/>
    <ds:schemaRef ds:uri="230e9df3-be65-4c73-a93b-d1236ebd677e"/>
    <ds:schemaRef ds:uri="http://schemas.microsoft.com/office/2006/documentManagement/types"/>
    <ds:schemaRef ds:uri="16c05727-aa75-4e4a-9b5f-8a80a1165891"/>
    <ds:schemaRef ds:uri="http://purl.org/dc/dcmitype/"/>
    <ds:schemaRef ds:uri="http://purl.org/dc/terms/"/>
    <ds:schemaRef ds:uri="http://schemas.microsoft.com/sharepoint/v3"/>
    <ds:schemaRef ds:uri="http://schemas.microsoft.com/office/2006/metadata/properties"/>
    <ds:schemaRef ds:uri="http://purl.org/dc/elements/1.1/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578</Words>
  <Application>Microsoft Office PowerPoint</Application>
  <PresentationFormat>Widescreen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Batang</vt:lpstr>
      <vt:lpstr>Dotum</vt:lpstr>
      <vt:lpstr>Arial</vt:lpstr>
      <vt:lpstr>Calibri</vt:lpstr>
      <vt:lpstr>Corbel</vt:lpstr>
      <vt:lpstr>Basis</vt:lpstr>
      <vt:lpstr>SAFECARE:  CRYPTOGRAPHIC        MEASURES</vt:lpstr>
      <vt:lpstr>Agenda</vt:lpstr>
      <vt:lpstr>Types of threats</vt:lpstr>
      <vt:lpstr>Cryptographic countermeasures</vt:lpstr>
      <vt:lpstr>Cryptographic countermeasures</vt:lpstr>
      <vt:lpstr>Cryptographic countermeasures</vt:lpstr>
      <vt:lpstr>Cryptographic countermeasures</vt:lpstr>
      <vt:lpstr>Feasibility</vt:lpstr>
      <vt:lpstr>Digital Signature Importance</vt:lpstr>
      <vt:lpstr>How a digital signature works</vt:lpstr>
      <vt:lpstr>Deployment plan</vt:lpstr>
      <vt:lpstr>Discussions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Tiberiu Rociu</cp:lastModifiedBy>
  <cp:revision>26</cp:revision>
  <dcterms:created xsi:type="dcterms:W3CDTF">2023-08-29T05:11:25Z</dcterms:created>
  <dcterms:modified xsi:type="dcterms:W3CDTF">2024-04-15T18:43:55Z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