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63" r:id="rId3"/>
    <p:sldId id="261" r:id="rId4"/>
    <p:sldId id="262" r:id="rId5"/>
    <p:sldId id="302" r:id="rId6"/>
    <p:sldId id="301" r:id="rId7"/>
    <p:sldId id="264" r:id="rId8"/>
    <p:sldId id="304" r:id="rId9"/>
    <p:sldId id="305" r:id="rId10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2"/>
      <p:bold r:id="rId13"/>
    </p:embeddedFont>
    <p:embeddedFont>
      <p:font typeface="Nunito Light" panose="020B0604020202020204" charset="-18"/>
      <p:regular r:id="rId14"/>
      <p:italic r:id="rId15"/>
    </p:embeddedFont>
    <p:embeddedFont>
      <p:font typeface="Anaheim" panose="020B0604020202020204" charset="-18"/>
      <p:regular r:id="rId16"/>
    </p:embeddedFont>
    <p:embeddedFont>
      <p:font typeface="Raleway SemiBold" panose="020B0604020202020204" charset="-18"/>
      <p:bold r:id="rId17"/>
      <p:boldItalic r:id="rId18"/>
    </p:embeddedFont>
    <p:embeddedFont>
      <p:font typeface="Overpass Mono" panose="020B0604020202020204" charset="-18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E0C5A-8AF2-402A-8D56-489B376B4ED5}">
  <a:tblStyle styleId="{27BE0C5A-8AF2-402A-8D56-489B376B4E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B03A36-0B09-409A-B665-56BD46C4BED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90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9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317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42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9" r:id="rId4"/>
    <p:sldLayoutId id="2147483662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990023" y="1441479"/>
            <a:ext cx="7163953" cy="1130271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Projektmunka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2156591" y="2571750"/>
            <a:ext cx="4830816" cy="40833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100" dirty="0">
                <a:solidFill>
                  <a:schemeClr val="dk2"/>
                </a:solidFill>
              </a:rPr>
              <a:t>Készítette: T. Dominik, R. Tamás, F. Balázs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Kódszerkesztő Programok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77709" y="2059201"/>
            <a:ext cx="7734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VSC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597273" y="20677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Atom</a:t>
            </a:r>
            <a:r>
              <a:rPr lang="en" dirty="0"/>
              <a:t>        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82372" y="3409874"/>
            <a:ext cx="1468716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Sublime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600297" y="3470116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Notepad</a:t>
            </a:r>
            <a:r>
              <a:rPr lang="hu-HU" dirty="0"/>
              <a:t>++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75;p32">
            <a:extLst>
              <a:ext uri="{FF2B5EF4-FFF2-40B4-BE49-F238E27FC236}">
                <a16:creationId xmlns:a16="http://schemas.microsoft.com/office/drawing/2014/main" id="{92BDBA66-8FED-4763-BDD7-3D9D14B2ECB2}"/>
              </a:ext>
            </a:extLst>
          </p:cNvPr>
          <p:cNvSpPr txBox="1">
            <a:spLocks/>
          </p:cNvSpPr>
          <p:nvPr/>
        </p:nvSpPr>
        <p:spPr>
          <a:xfrm>
            <a:off x="1308575" y="2082150"/>
            <a:ext cx="82325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000" dirty="0">
                <a:solidFill>
                  <a:srgbClr val="1B1464"/>
                </a:solidFill>
              </a:rPr>
              <a:t>1</a:t>
            </a:r>
            <a:endParaRPr lang="en" sz="4000" dirty="0">
              <a:solidFill>
                <a:srgbClr val="1B1464"/>
              </a:solidFill>
            </a:endParaRPr>
          </a:p>
        </p:txBody>
      </p:sp>
      <p:sp>
        <p:nvSpPr>
          <p:cNvPr id="55" name="Google Shape;375;p32">
            <a:extLst>
              <a:ext uri="{FF2B5EF4-FFF2-40B4-BE49-F238E27FC236}">
                <a16:creationId xmlns:a16="http://schemas.microsoft.com/office/drawing/2014/main" id="{5C30DDD3-AB5F-48FB-BD5D-21C37EF78EC3}"/>
              </a:ext>
            </a:extLst>
          </p:cNvPr>
          <p:cNvSpPr txBox="1">
            <a:spLocks/>
          </p:cNvSpPr>
          <p:nvPr/>
        </p:nvSpPr>
        <p:spPr>
          <a:xfrm>
            <a:off x="1315870" y="3461190"/>
            <a:ext cx="82325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000" dirty="0">
                <a:solidFill>
                  <a:srgbClr val="1B1464"/>
                </a:solidFill>
              </a:rPr>
              <a:t>2</a:t>
            </a:r>
            <a:endParaRPr lang="en" sz="4000" dirty="0">
              <a:solidFill>
                <a:srgbClr val="1B1464"/>
              </a:solidFill>
            </a:endParaRPr>
          </a:p>
        </p:txBody>
      </p:sp>
      <p:sp>
        <p:nvSpPr>
          <p:cNvPr id="57" name="Google Shape;375;p32">
            <a:extLst>
              <a:ext uri="{FF2B5EF4-FFF2-40B4-BE49-F238E27FC236}">
                <a16:creationId xmlns:a16="http://schemas.microsoft.com/office/drawing/2014/main" id="{071B5DD0-FF3F-45BE-9479-B0A516D3696E}"/>
              </a:ext>
            </a:extLst>
          </p:cNvPr>
          <p:cNvSpPr txBox="1">
            <a:spLocks/>
          </p:cNvSpPr>
          <p:nvPr/>
        </p:nvSpPr>
        <p:spPr>
          <a:xfrm>
            <a:off x="6992328" y="2113724"/>
            <a:ext cx="82325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000" dirty="0">
                <a:solidFill>
                  <a:srgbClr val="1B1464"/>
                </a:solidFill>
              </a:rPr>
              <a:t>3</a:t>
            </a:r>
            <a:endParaRPr lang="en" sz="4000" dirty="0">
              <a:solidFill>
                <a:srgbClr val="1B1464"/>
              </a:solidFill>
            </a:endParaRPr>
          </a:p>
        </p:txBody>
      </p:sp>
      <p:sp>
        <p:nvSpPr>
          <p:cNvPr id="58" name="Google Shape;375;p32">
            <a:extLst>
              <a:ext uri="{FF2B5EF4-FFF2-40B4-BE49-F238E27FC236}">
                <a16:creationId xmlns:a16="http://schemas.microsoft.com/office/drawing/2014/main" id="{7522533A-5585-46A3-A578-FCA3269BD179}"/>
              </a:ext>
            </a:extLst>
          </p:cNvPr>
          <p:cNvSpPr txBox="1">
            <a:spLocks/>
          </p:cNvSpPr>
          <p:nvPr/>
        </p:nvSpPr>
        <p:spPr>
          <a:xfrm>
            <a:off x="7004880" y="3474065"/>
            <a:ext cx="82325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000" dirty="0">
                <a:solidFill>
                  <a:srgbClr val="1B1464"/>
                </a:solidFill>
              </a:rPr>
              <a:t>4</a:t>
            </a:r>
            <a:endParaRPr lang="en" sz="4000" dirty="0">
              <a:solidFill>
                <a:srgbClr val="1B14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0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/>
      <p:bldP spid="395" grpId="0"/>
      <p:bldP spid="397" grpId="0"/>
      <p:bldP spid="399" grpId="0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54" grpId="0"/>
      <p:bldP spid="55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CSAPAT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 KÉSZÍTETTÜK..</a:t>
            </a:r>
            <a:endParaRPr dirty="0"/>
          </a:p>
        </p:txBody>
      </p:sp>
      <p:sp>
        <p:nvSpPr>
          <p:cNvPr id="2" name="Ellipszis 1">
            <a:extLst>
              <a:ext uri="{FF2B5EF4-FFF2-40B4-BE49-F238E27FC236}">
                <a16:creationId xmlns:a16="http://schemas.microsoft.com/office/drawing/2014/main" id="{5A7A8954-5B49-C7F1-8096-D268A673C0AC}"/>
              </a:ext>
            </a:extLst>
          </p:cNvPr>
          <p:cNvSpPr/>
          <p:nvPr/>
        </p:nvSpPr>
        <p:spPr>
          <a:xfrm>
            <a:off x="4579531" y="3404027"/>
            <a:ext cx="899032" cy="89903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Ellipszis 2">
            <a:extLst>
              <a:ext uri="{FF2B5EF4-FFF2-40B4-BE49-F238E27FC236}">
                <a16:creationId xmlns:a16="http://schemas.microsoft.com/office/drawing/2014/main" id="{8140C13B-ABF9-2C44-09F7-9CB47D2CE27C}"/>
              </a:ext>
            </a:extLst>
          </p:cNvPr>
          <p:cNvSpPr/>
          <p:nvPr/>
        </p:nvSpPr>
        <p:spPr>
          <a:xfrm>
            <a:off x="6111665" y="2958751"/>
            <a:ext cx="899032" cy="89903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047BDB4D-397A-B5CC-B4D8-597D867F9A1C}"/>
              </a:ext>
            </a:extLst>
          </p:cNvPr>
          <p:cNvSpPr/>
          <p:nvPr/>
        </p:nvSpPr>
        <p:spPr>
          <a:xfrm>
            <a:off x="7643799" y="3404027"/>
            <a:ext cx="899032" cy="899032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/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1;p33">
            <a:extLst>
              <a:ext uri="{FF2B5EF4-FFF2-40B4-BE49-F238E27FC236}">
                <a16:creationId xmlns:a16="http://schemas.microsoft.com/office/drawing/2014/main" id="{987E203F-B56C-FBD6-362D-039A9C718C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350" y="164296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FELADATKIOSZTÁS</a:t>
            </a:r>
            <a:endParaRPr dirty="0"/>
          </a:p>
        </p:txBody>
      </p:sp>
      <p:pic>
        <p:nvPicPr>
          <p:cNvPr id="4" name="Kép 3" descr="A képen személy, fog, ember, szerszám látható&#10;&#10;Automatikusan generált leírás">
            <a:extLst>
              <a:ext uri="{FF2B5EF4-FFF2-40B4-BE49-F238E27FC236}">
                <a16:creationId xmlns:a16="http://schemas.microsoft.com/office/drawing/2014/main" id="{DDAB58FC-44B8-9979-07F1-2101BAEB5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348" y="1648785"/>
            <a:ext cx="1542254" cy="3023858"/>
          </a:xfrm>
          <a:prstGeom prst="rect">
            <a:avLst/>
          </a:prstGeom>
        </p:spPr>
      </p:pic>
      <p:pic>
        <p:nvPicPr>
          <p:cNvPr id="6" name="Kép 5" descr="A képen személy, ember, álló, sötét látható&#10;&#10;Automatikusan generált leírás">
            <a:extLst>
              <a:ext uri="{FF2B5EF4-FFF2-40B4-BE49-F238E27FC236}">
                <a16:creationId xmlns:a16="http://schemas.microsoft.com/office/drawing/2014/main" id="{18AA25A5-8711-7CB5-4810-8E50049DD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7559" y="1853532"/>
            <a:ext cx="1215058" cy="2536590"/>
          </a:xfrm>
          <a:prstGeom prst="rect">
            <a:avLst/>
          </a:prstGeom>
        </p:spPr>
      </p:pic>
      <p:pic>
        <p:nvPicPr>
          <p:cNvPr id="8" name="Kép 7" descr="A képen személy, sport, kar látható&#10;&#10;Automatikusan generált leírás">
            <a:extLst>
              <a:ext uri="{FF2B5EF4-FFF2-40B4-BE49-F238E27FC236}">
                <a16:creationId xmlns:a16="http://schemas.microsoft.com/office/drawing/2014/main" id="{083E5E58-4CF9-EB4F-EE81-AEA0B9F90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350" y="1931306"/>
            <a:ext cx="1697851" cy="2458816"/>
          </a:xfrm>
          <a:prstGeom prst="rect">
            <a:avLst/>
          </a:prstGeom>
        </p:spPr>
      </p:pic>
      <p:sp>
        <p:nvSpPr>
          <p:cNvPr id="9" name="Google Shape;374;p32">
            <a:extLst>
              <a:ext uri="{FF2B5EF4-FFF2-40B4-BE49-F238E27FC236}">
                <a16:creationId xmlns:a16="http://schemas.microsoft.com/office/drawing/2014/main" id="{DA69E8BC-436A-2DFC-49E6-76326D87D250}"/>
              </a:ext>
            </a:extLst>
          </p:cNvPr>
          <p:cNvSpPr txBox="1">
            <a:spLocks/>
          </p:cNvSpPr>
          <p:nvPr/>
        </p:nvSpPr>
        <p:spPr>
          <a:xfrm>
            <a:off x="1158357" y="2827176"/>
            <a:ext cx="1810789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hu-HU" sz="1500" dirty="0">
                <a:solidFill>
                  <a:schemeClr val="bg1"/>
                </a:solidFill>
              </a:rPr>
              <a:t>CSS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>
                <a:solidFill>
                  <a:schemeClr val="bg1"/>
                </a:solidFill>
              </a:rPr>
              <a:t>Források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 err="1">
                <a:solidFill>
                  <a:schemeClr val="bg1"/>
                </a:solidFill>
              </a:rPr>
              <a:t>Sublime</a:t>
            </a:r>
            <a:r>
              <a:rPr lang="hu-HU" sz="1500" dirty="0">
                <a:solidFill>
                  <a:schemeClr val="bg1"/>
                </a:solidFill>
              </a:rPr>
              <a:t/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>
                <a:solidFill>
                  <a:schemeClr val="bg1"/>
                </a:solidFill>
              </a:rPr>
              <a:t>Atom</a:t>
            </a:r>
          </a:p>
        </p:txBody>
      </p:sp>
      <p:sp>
        <p:nvSpPr>
          <p:cNvPr id="10" name="Google Shape;374;p32">
            <a:extLst>
              <a:ext uri="{FF2B5EF4-FFF2-40B4-BE49-F238E27FC236}">
                <a16:creationId xmlns:a16="http://schemas.microsoft.com/office/drawing/2014/main" id="{DAC19117-6CBE-6E68-A5B3-068CF45E6EEB}"/>
              </a:ext>
            </a:extLst>
          </p:cNvPr>
          <p:cNvSpPr txBox="1">
            <a:spLocks/>
          </p:cNvSpPr>
          <p:nvPr/>
        </p:nvSpPr>
        <p:spPr>
          <a:xfrm>
            <a:off x="4450950" y="2936764"/>
            <a:ext cx="1810789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hu-HU" sz="1500" dirty="0">
                <a:solidFill>
                  <a:schemeClr val="bg1"/>
                </a:solidFill>
              </a:rPr>
              <a:t>Logó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>
                <a:solidFill>
                  <a:schemeClr val="bg1"/>
                </a:solidFill>
              </a:rPr>
              <a:t>CSS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 err="1">
                <a:solidFill>
                  <a:schemeClr val="bg1"/>
                </a:solidFill>
              </a:rPr>
              <a:t>Notepad</a:t>
            </a:r>
            <a:r>
              <a:rPr lang="hu-HU" sz="1500" dirty="0">
                <a:solidFill>
                  <a:schemeClr val="bg1"/>
                </a:solidFill>
              </a:rPr>
              <a:t>++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>
                <a:solidFill>
                  <a:schemeClr val="bg1"/>
                </a:solidFill>
              </a:rPr>
              <a:t>Képek</a:t>
            </a:r>
            <a:br>
              <a:rPr lang="hu-HU" sz="1500" dirty="0">
                <a:solidFill>
                  <a:schemeClr val="bg1"/>
                </a:solidFill>
              </a:rPr>
            </a:br>
            <a:endParaRPr lang="hu-HU" sz="1500" dirty="0">
              <a:solidFill>
                <a:schemeClr val="bg1"/>
              </a:solidFill>
            </a:endParaRPr>
          </a:p>
        </p:txBody>
      </p:sp>
      <p:sp>
        <p:nvSpPr>
          <p:cNvPr id="11" name="Google Shape;374;p32">
            <a:extLst>
              <a:ext uri="{FF2B5EF4-FFF2-40B4-BE49-F238E27FC236}">
                <a16:creationId xmlns:a16="http://schemas.microsoft.com/office/drawing/2014/main" id="{137B17A3-96EB-3C09-4259-0610116CFDBE}"/>
              </a:ext>
            </a:extLst>
          </p:cNvPr>
          <p:cNvSpPr txBox="1">
            <a:spLocks/>
          </p:cNvSpPr>
          <p:nvPr/>
        </p:nvSpPr>
        <p:spPr>
          <a:xfrm>
            <a:off x="7403253" y="2936764"/>
            <a:ext cx="1810789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hu-HU" sz="1500" dirty="0">
                <a:solidFill>
                  <a:schemeClr val="bg1"/>
                </a:solidFill>
              </a:rPr>
              <a:t>Főoldal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>
                <a:solidFill>
                  <a:schemeClr val="bg1"/>
                </a:solidFill>
              </a:rPr>
              <a:t>VSC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>
                <a:solidFill>
                  <a:schemeClr val="bg1"/>
                </a:solidFill>
              </a:rPr>
              <a:t>CSS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>
                <a:solidFill>
                  <a:schemeClr val="bg1"/>
                </a:solidFill>
              </a:rPr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22251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TÉMA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828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TUDTAD?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387;p34">
            <a:extLst>
              <a:ext uri="{FF2B5EF4-FFF2-40B4-BE49-F238E27FC236}">
                <a16:creationId xmlns:a16="http://schemas.microsoft.com/office/drawing/2014/main" id="{00429C26-E45F-460B-3664-B14C021FA8C8}"/>
              </a:ext>
            </a:extLst>
          </p:cNvPr>
          <p:cNvSpPr/>
          <p:nvPr/>
        </p:nvSpPr>
        <p:spPr>
          <a:xfrm flipH="1">
            <a:off x="7746422" y="1659542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88;p34">
            <a:extLst>
              <a:ext uri="{FF2B5EF4-FFF2-40B4-BE49-F238E27FC236}">
                <a16:creationId xmlns:a16="http://schemas.microsoft.com/office/drawing/2014/main" id="{044E7533-E3A1-039F-B0E5-497251ECC38D}"/>
              </a:ext>
            </a:extLst>
          </p:cNvPr>
          <p:cNvSpPr/>
          <p:nvPr/>
        </p:nvSpPr>
        <p:spPr>
          <a:xfrm flipH="1">
            <a:off x="1030343" y="3327967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89;p34">
            <a:extLst>
              <a:ext uri="{FF2B5EF4-FFF2-40B4-BE49-F238E27FC236}">
                <a16:creationId xmlns:a16="http://schemas.microsoft.com/office/drawing/2014/main" id="{945C9791-D353-5912-64A8-516C382FC197}"/>
              </a:ext>
            </a:extLst>
          </p:cNvPr>
          <p:cNvSpPr/>
          <p:nvPr/>
        </p:nvSpPr>
        <p:spPr>
          <a:xfrm flipH="1">
            <a:off x="924831" y="195636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90;p34">
            <a:extLst>
              <a:ext uri="{FF2B5EF4-FFF2-40B4-BE49-F238E27FC236}">
                <a16:creationId xmlns:a16="http://schemas.microsoft.com/office/drawing/2014/main" id="{B3E92BE2-BB00-BFA4-3607-0CB68AF3733B}"/>
              </a:ext>
            </a:extLst>
          </p:cNvPr>
          <p:cNvSpPr/>
          <p:nvPr/>
        </p:nvSpPr>
        <p:spPr>
          <a:xfrm>
            <a:off x="7580020" y="3327967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91;p34">
            <a:extLst>
              <a:ext uri="{FF2B5EF4-FFF2-40B4-BE49-F238E27FC236}">
                <a16:creationId xmlns:a16="http://schemas.microsoft.com/office/drawing/2014/main" id="{48FF20AE-B22E-F577-F193-2705B76AFB7A}"/>
              </a:ext>
            </a:extLst>
          </p:cNvPr>
          <p:cNvSpPr/>
          <p:nvPr/>
        </p:nvSpPr>
        <p:spPr>
          <a:xfrm flipH="1">
            <a:off x="7576987" y="1956367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2;p34">
            <a:extLst>
              <a:ext uri="{FF2B5EF4-FFF2-40B4-BE49-F238E27FC236}">
                <a16:creationId xmlns:a16="http://schemas.microsoft.com/office/drawing/2014/main" id="{A335BCEC-4061-8BC1-2A65-0E72CD81F018}"/>
              </a:ext>
            </a:extLst>
          </p:cNvPr>
          <p:cNvSpPr/>
          <p:nvPr/>
        </p:nvSpPr>
        <p:spPr>
          <a:xfrm flipH="1">
            <a:off x="479778" y="225409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93;p34">
            <a:extLst>
              <a:ext uri="{FF2B5EF4-FFF2-40B4-BE49-F238E27FC236}">
                <a16:creationId xmlns:a16="http://schemas.microsoft.com/office/drawing/2014/main" id="{72B05517-4A3F-86F0-72A0-5FFDBF232F74}"/>
              </a:ext>
            </a:extLst>
          </p:cNvPr>
          <p:cNvSpPr/>
          <p:nvPr/>
        </p:nvSpPr>
        <p:spPr>
          <a:xfrm rot="-5400000" flipH="1">
            <a:off x="1176217" y="165954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94;p34">
            <a:extLst>
              <a:ext uri="{FF2B5EF4-FFF2-40B4-BE49-F238E27FC236}">
                <a16:creationId xmlns:a16="http://schemas.microsoft.com/office/drawing/2014/main" id="{81538871-DE73-DF16-91DD-600DA1CB49F6}"/>
              </a:ext>
            </a:extLst>
          </p:cNvPr>
          <p:cNvSpPr txBox="1">
            <a:spLocks/>
          </p:cNvSpPr>
          <p:nvPr/>
        </p:nvSpPr>
        <p:spPr>
          <a:xfrm flipH="1">
            <a:off x="1981837" y="1709634"/>
            <a:ext cx="1206508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hu-HU" dirty="0"/>
              <a:t>VSC</a:t>
            </a:r>
          </a:p>
        </p:txBody>
      </p:sp>
      <p:sp>
        <p:nvSpPr>
          <p:cNvPr id="17" name="Google Shape;397;p34">
            <a:extLst>
              <a:ext uri="{FF2B5EF4-FFF2-40B4-BE49-F238E27FC236}">
                <a16:creationId xmlns:a16="http://schemas.microsoft.com/office/drawing/2014/main" id="{F5476404-97A3-DBF5-B6A4-74ECF33A9407}"/>
              </a:ext>
            </a:extLst>
          </p:cNvPr>
          <p:cNvSpPr txBox="1">
            <a:spLocks/>
          </p:cNvSpPr>
          <p:nvPr/>
        </p:nvSpPr>
        <p:spPr>
          <a:xfrm flipH="1">
            <a:off x="2007468" y="2044667"/>
            <a:ext cx="2048651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36+ Támogatott nyelv</a:t>
            </a:r>
          </a:p>
        </p:txBody>
      </p:sp>
      <p:sp>
        <p:nvSpPr>
          <p:cNvPr id="22" name="Google Shape;401;p34">
            <a:extLst>
              <a:ext uri="{FF2B5EF4-FFF2-40B4-BE49-F238E27FC236}">
                <a16:creationId xmlns:a16="http://schemas.microsoft.com/office/drawing/2014/main" id="{DBFA2DD6-718A-8FE0-4A87-759B145D8F29}"/>
              </a:ext>
            </a:extLst>
          </p:cNvPr>
          <p:cNvSpPr/>
          <p:nvPr/>
        </p:nvSpPr>
        <p:spPr>
          <a:xfrm>
            <a:off x="6862642" y="1659542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2;p34">
            <a:extLst>
              <a:ext uri="{FF2B5EF4-FFF2-40B4-BE49-F238E27FC236}">
                <a16:creationId xmlns:a16="http://schemas.microsoft.com/office/drawing/2014/main" id="{31DC1AD9-D6BE-DD5F-3BBF-64355F8E6B22}"/>
              </a:ext>
            </a:extLst>
          </p:cNvPr>
          <p:cNvSpPr/>
          <p:nvPr/>
        </p:nvSpPr>
        <p:spPr>
          <a:xfrm rot="10800000" flipH="1">
            <a:off x="1176217" y="3031142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3;p34">
            <a:extLst>
              <a:ext uri="{FF2B5EF4-FFF2-40B4-BE49-F238E27FC236}">
                <a16:creationId xmlns:a16="http://schemas.microsoft.com/office/drawing/2014/main" id="{55344A5A-A4E5-96E2-3166-08F62D153CB4}"/>
              </a:ext>
            </a:extLst>
          </p:cNvPr>
          <p:cNvSpPr/>
          <p:nvPr/>
        </p:nvSpPr>
        <p:spPr>
          <a:xfrm>
            <a:off x="7777891" y="3030292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04;p34">
            <a:extLst>
              <a:ext uri="{FF2B5EF4-FFF2-40B4-BE49-F238E27FC236}">
                <a16:creationId xmlns:a16="http://schemas.microsoft.com/office/drawing/2014/main" id="{981FAAB6-FB85-504B-890F-95748372637B}"/>
              </a:ext>
            </a:extLst>
          </p:cNvPr>
          <p:cNvSpPr/>
          <p:nvPr/>
        </p:nvSpPr>
        <p:spPr>
          <a:xfrm>
            <a:off x="8093551" y="3327966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05;p34">
            <a:extLst>
              <a:ext uri="{FF2B5EF4-FFF2-40B4-BE49-F238E27FC236}">
                <a16:creationId xmlns:a16="http://schemas.microsoft.com/office/drawing/2014/main" id="{96112B55-293D-86C5-AD7B-5DA0740CD459}"/>
              </a:ext>
            </a:extLst>
          </p:cNvPr>
          <p:cNvSpPr/>
          <p:nvPr/>
        </p:nvSpPr>
        <p:spPr>
          <a:xfrm>
            <a:off x="7792642" y="3625692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06;p34">
            <a:extLst>
              <a:ext uri="{FF2B5EF4-FFF2-40B4-BE49-F238E27FC236}">
                <a16:creationId xmlns:a16="http://schemas.microsoft.com/office/drawing/2014/main" id="{3D87C252-9341-AF38-33CF-10538001C62E}"/>
              </a:ext>
            </a:extLst>
          </p:cNvPr>
          <p:cNvSpPr/>
          <p:nvPr/>
        </p:nvSpPr>
        <p:spPr>
          <a:xfrm rot="5400000">
            <a:off x="6862642" y="303114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07;p34">
            <a:extLst>
              <a:ext uri="{FF2B5EF4-FFF2-40B4-BE49-F238E27FC236}">
                <a16:creationId xmlns:a16="http://schemas.microsoft.com/office/drawing/2014/main" id="{5D8649A8-3486-9BD2-6C7E-D9D506F7A1F1}"/>
              </a:ext>
            </a:extLst>
          </p:cNvPr>
          <p:cNvSpPr/>
          <p:nvPr/>
        </p:nvSpPr>
        <p:spPr>
          <a:xfrm flipH="1">
            <a:off x="571253" y="3031142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08;p34">
            <a:extLst>
              <a:ext uri="{FF2B5EF4-FFF2-40B4-BE49-F238E27FC236}">
                <a16:creationId xmlns:a16="http://schemas.microsoft.com/office/drawing/2014/main" id="{B3142DAC-2B57-36AE-FF96-3B4B65454C87}"/>
              </a:ext>
            </a:extLst>
          </p:cNvPr>
          <p:cNvSpPr/>
          <p:nvPr/>
        </p:nvSpPr>
        <p:spPr>
          <a:xfrm flipH="1">
            <a:off x="357025" y="3327967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09;p34">
            <a:extLst>
              <a:ext uri="{FF2B5EF4-FFF2-40B4-BE49-F238E27FC236}">
                <a16:creationId xmlns:a16="http://schemas.microsoft.com/office/drawing/2014/main" id="{0FB1C183-6000-9345-5652-8C8925CA09C5}"/>
              </a:ext>
            </a:extLst>
          </p:cNvPr>
          <p:cNvSpPr/>
          <p:nvPr/>
        </p:nvSpPr>
        <p:spPr>
          <a:xfrm flipH="1">
            <a:off x="720073" y="3625692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10;p34">
            <a:extLst>
              <a:ext uri="{FF2B5EF4-FFF2-40B4-BE49-F238E27FC236}">
                <a16:creationId xmlns:a16="http://schemas.microsoft.com/office/drawing/2014/main" id="{FC63E1AE-F4DB-44D3-451A-1B12E3E7A427}"/>
              </a:ext>
            </a:extLst>
          </p:cNvPr>
          <p:cNvSpPr/>
          <p:nvPr/>
        </p:nvSpPr>
        <p:spPr>
          <a:xfrm flipH="1">
            <a:off x="357077" y="165954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11;p34">
            <a:extLst>
              <a:ext uri="{FF2B5EF4-FFF2-40B4-BE49-F238E27FC236}">
                <a16:creationId xmlns:a16="http://schemas.microsoft.com/office/drawing/2014/main" id="{CB57E52B-C1AA-20EE-8C5A-E6F2B15A96E6}"/>
              </a:ext>
            </a:extLst>
          </p:cNvPr>
          <p:cNvSpPr/>
          <p:nvPr/>
        </p:nvSpPr>
        <p:spPr>
          <a:xfrm flipH="1">
            <a:off x="625921" y="195679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12;p34">
            <a:extLst>
              <a:ext uri="{FF2B5EF4-FFF2-40B4-BE49-F238E27FC236}">
                <a16:creationId xmlns:a16="http://schemas.microsoft.com/office/drawing/2014/main" id="{88F54D56-E877-D1F6-3636-7060EC753655}"/>
              </a:ext>
            </a:extLst>
          </p:cNvPr>
          <p:cNvSpPr/>
          <p:nvPr/>
        </p:nvSpPr>
        <p:spPr>
          <a:xfrm flipH="1">
            <a:off x="7913769" y="1956367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13;p34">
            <a:extLst>
              <a:ext uri="{FF2B5EF4-FFF2-40B4-BE49-F238E27FC236}">
                <a16:creationId xmlns:a16="http://schemas.microsoft.com/office/drawing/2014/main" id="{EFF2BD93-C1C8-6293-4F6A-63C7FF88E1CD}"/>
              </a:ext>
            </a:extLst>
          </p:cNvPr>
          <p:cNvSpPr/>
          <p:nvPr/>
        </p:nvSpPr>
        <p:spPr>
          <a:xfrm flipH="1">
            <a:off x="7773378" y="225409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75;p32">
            <a:extLst>
              <a:ext uri="{FF2B5EF4-FFF2-40B4-BE49-F238E27FC236}">
                <a16:creationId xmlns:a16="http://schemas.microsoft.com/office/drawing/2014/main" id="{922E8BA0-DCFE-7168-78A3-1214F56CF464}"/>
              </a:ext>
            </a:extLst>
          </p:cNvPr>
          <p:cNvSpPr txBox="1">
            <a:spLocks/>
          </p:cNvSpPr>
          <p:nvPr/>
        </p:nvSpPr>
        <p:spPr>
          <a:xfrm>
            <a:off x="1151292" y="1911767"/>
            <a:ext cx="82325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000" dirty="0">
                <a:solidFill>
                  <a:srgbClr val="1B1464"/>
                </a:solidFill>
              </a:rPr>
              <a:t>1</a:t>
            </a:r>
            <a:endParaRPr lang="en" sz="4000" dirty="0">
              <a:solidFill>
                <a:srgbClr val="1B1464"/>
              </a:solidFill>
            </a:endParaRPr>
          </a:p>
        </p:txBody>
      </p:sp>
      <p:sp>
        <p:nvSpPr>
          <p:cNvPr id="36" name="Google Shape;375;p32">
            <a:extLst>
              <a:ext uri="{FF2B5EF4-FFF2-40B4-BE49-F238E27FC236}">
                <a16:creationId xmlns:a16="http://schemas.microsoft.com/office/drawing/2014/main" id="{634BB186-AADA-14A5-F9CE-F20F20A4152A}"/>
              </a:ext>
            </a:extLst>
          </p:cNvPr>
          <p:cNvSpPr txBox="1">
            <a:spLocks/>
          </p:cNvSpPr>
          <p:nvPr/>
        </p:nvSpPr>
        <p:spPr>
          <a:xfrm>
            <a:off x="1158587" y="3290807"/>
            <a:ext cx="82325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000" dirty="0">
                <a:solidFill>
                  <a:srgbClr val="1B1464"/>
                </a:solidFill>
              </a:rPr>
              <a:t>2</a:t>
            </a:r>
            <a:endParaRPr lang="en" sz="4000" dirty="0">
              <a:solidFill>
                <a:srgbClr val="1B1464"/>
              </a:solidFill>
            </a:endParaRPr>
          </a:p>
        </p:txBody>
      </p:sp>
      <p:sp>
        <p:nvSpPr>
          <p:cNvPr id="37" name="Google Shape;375;p32">
            <a:extLst>
              <a:ext uri="{FF2B5EF4-FFF2-40B4-BE49-F238E27FC236}">
                <a16:creationId xmlns:a16="http://schemas.microsoft.com/office/drawing/2014/main" id="{BAD2D603-7DAE-71CE-0CE4-E378165AFA76}"/>
              </a:ext>
            </a:extLst>
          </p:cNvPr>
          <p:cNvSpPr txBox="1">
            <a:spLocks/>
          </p:cNvSpPr>
          <p:nvPr/>
        </p:nvSpPr>
        <p:spPr>
          <a:xfrm>
            <a:off x="6835045" y="1943341"/>
            <a:ext cx="82325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000" dirty="0">
                <a:solidFill>
                  <a:srgbClr val="1B1464"/>
                </a:solidFill>
              </a:rPr>
              <a:t>3</a:t>
            </a:r>
            <a:endParaRPr lang="en" sz="4000" dirty="0">
              <a:solidFill>
                <a:srgbClr val="1B1464"/>
              </a:solidFill>
            </a:endParaRPr>
          </a:p>
        </p:txBody>
      </p:sp>
      <p:sp>
        <p:nvSpPr>
          <p:cNvPr id="38" name="Google Shape;375;p32">
            <a:extLst>
              <a:ext uri="{FF2B5EF4-FFF2-40B4-BE49-F238E27FC236}">
                <a16:creationId xmlns:a16="http://schemas.microsoft.com/office/drawing/2014/main" id="{426DEBCA-49D4-CF4F-C3DA-922BFFFBD838}"/>
              </a:ext>
            </a:extLst>
          </p:cNvPr>
          <p:cNvSpPr txBox="1">
            <a:spLocks/>
          </p:cNvSpPr>
          <p:nvPr/>
        </p:nvSpPr>
        <p:spPr>
          <a:xfrm>
            <a:off x="6847597" y="3303682"/>
            <a:ext cx="82325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000" dirty="0">
                <a:solidFill>
                  <a:srgbClr val="1B1464"/>
                </a:solidFill>
              </a:rPr>
              <a:t>4</a:t>
            </a:r>
            <a:endParaRPr lang="en" sz="4000" dirty="0">
              <a:solidFill>
                <a:srgbClr val="1B1464"/>
              </a:solidFill>
            </a:endParaRPr>
          </a:p>
        </p:txBody>
      </p:sp>
      <p:sp>
        <p:nvSpPr>
          <p:cNvPr id="39" name="Google Shape;394;p34">
            <a:extLst>
              <a:ext uri="{FF2B5EF4-FFF2-40B4-BE49-F238E27FC236}">
                <a16:creationId xmlns:a16="http://schemas.microsoft.com/office/drawing/2014/main" id="{A8837224-9EF1-827A-0BA8-6812F3FF30E5}"/>
              </a:ext>
            </a:extLst>
          </p:cNvPr>
          <p:cNvSpPr txBox="1">
            <a:spLocks/>
          </p:cNvSpPr>
          <p:nvPr/>
        </p:nvSpPr>
        <p:spPr>
          <a:xfrm flipH="1">
            <a:off x="1976206" y="3062732"/>
            <a:ext cx="1920853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hu-HU" dirty="0" err="1"/>
              <a:t>Sublime</a:t>
            </a:r>
            <a:endParaRPr lang="hu-HU" dirty="0"/>
          </a:p>
        </p:txBody>
      </p:sp>
      <p:sp>
        <p:nvSpPr>
          <p:cNvPr id="40" name="Google Shape;397;p34">
            <a:extLst>
              <a:ext uri="{FF2B5EF4-FFF2-40B4-BE49-F238E27FC236}">
                <a16:creationId xmlns:a16="http://schemas.microsoft.com/office/drawing/2014/main" id="{1E7C33D0-897C-22B7-A29D-1BA042BCF39C}"/>
              </a:ext>
            </a:extLst>
          </p:cNvPr>
          <p:cNvSpPr txBox="1">
            <a:spLocks/>
          </p:cNvSpPr>
          <p:nvPr/>
        </p:nvSpPr>
        <p:spPr>
          <a:xfrm flipH="1">
            <a:off x="2001838" y="3397765"/>
            <a:ext cx="2200492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80+ Támogatott nyelv</a:t>
            </a:r>
          </a:p>
        </p:txBody>
      </p:sp>
      <p:sp>
        <p:nvSpPr>
          <p:cNvPr id="41" name="Google Shape;394;p34">
            <a:extLst>
              <a:ext uri="{FF2B5EF4-FFF2-40B4-BE49-F238E27FC236}">
                <a16:creationId xmlns:a16="http://schemas.microsoft.com/office/drawing/2014/main" id="{AA1F398D-CE00-12C7-BCB5-D1197C028B67}"/>
              </a:ext>
            </a:extLst>
          </p:cNvPr>
          <p:cNvSpPr txBox="1">
            <a:spLocks/>
          </p:cNvSpPr>
          <p:nvPr/>
        </p:nvSpPr>
        <p:spPr>
          <a:xfrm flipH="1">
            <a:off x="5630993" y="1659542"/>
            <a:ext cx="1206508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 dirty="0"/>
              <a:t>Atom</a:t>
            </a:r>
          </a:p>
        </p:txBody>
      </p:sp>
      <p:sp>
        <p:nvSpPr>
          <p:cNvPr id="42" name="Google Shape;397;p34">
            <a:extLst>
              <a:ext uri="{FF2B5EF4-FFF2-40B4-BE49-F238E27FC236}">
                <a16:creationId xmlns:a16="http://schemas.microsoft.com/office/drawing/2014/main" id="{A30B69CC-CEC1-E113-A69E-62C4306CB3BC}"/>
              </a:ext>
            </a:extLst>
          </p:cNvPr>
          <p:cNvSpPr txBox="1">
            <a:spLocks/>
          </p:cNvSpPr>
          <p:nvPr/>
        </p:nvSpPr>
        <p:spPr>
          <a:xfrm flipH="1">
            <a:off x="4992346" y="1999661"/>
            <a:ext cx="1895221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16+ Támogatott nyelv</a:t>
            </a:r>
          </a:p>
        </p:txBody>
      </p:sp>
      <p:sp>
        <p:nvSpPr>
          <p:cNvPr id="43" name="Google Shape;394;p34">
            <a:extLst>
              <a:ext uri="{FF2B5EF4-FFF2-40B4-BE49-F238E27FC236}">
                <a16:creationId xmlns:a16="http://schemas.microsoft.com/office/drawing/2014/main" id="{5BF98422-CF2A-A6AA-C2F6-6DCA0FF55C74}"/>
              </a:ext>
            </a:extLst>
          </p:cNvPr>
          <p:cNvSpPr txBox="1">
            <a:spLocks/>
          </p:cNvSpPr>
          <p:nvPr/>
        </p:nvSpPr>
        <p:spPr>
          <a:xfrm flipH="1">
            <a:off x="4281165" y="2989248"/>
            <a:ext cx="2426826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 dirty="0" err="1"/>
              <a:t>Notepad</a:t>
            </a:r>
            <a:r>
              <a:rPr lang="hu-HU" dirty="0"/>
              <a:t>++</a:t>
            </a:r>
          </a:p>
        </p:txBody>
      </p:sp>
      <p:sp>
        <p:nvSpPr>
          <p:cNvPr id="44" name="Google Shape;397;p34">
            <a:extLst>
              <a:ext uri="{FF2B5EF4-FFF2-40B4-BE49-F238E27FC236}">
                <a16:creationId xmlns:a16="http://schemas.microsoft.com/office/drawing/2014/main" id="{293703FF-6934-E1FF-F8D5-B54A8DBBE3BA}"/>
              </a:ext>
            </a:extLst>
          </p:cNvPr>
          <p:cNvSpPr txBox="1">
            <a:spLocks/>
          </p:cNvSpPr>
          <p:nvPr/>
        </p:nvSpPr>
        <p:spPr>
          <a:xfrm flipH="1">
            <a:off x="4625033" y="3329367"/>
            <a:ext cx="2133023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70+ Támogatott nyelv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7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munkáról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97;p34">
            <a:extLst>
              <a:ext uri="{FF2B5EF4-FFF2-40B4-BE49-F238E27FC236}">
                <a16:creationId xmlns:a16="http://schemas.microsoft.com/office/drawing/2014/main" id="{17ECC57E-3466-D152-367A-D79160590E95}"/>
              </a:ext>
            </a:extLst>
          </p:cNvPr>
          <p:cNvSpPr txBox="1">
            <a:spLocks/>
          </p:cNvSpPr>
          <p:nvPr/>
        </p:nvSpPr>
        <p:spPr>
          <a:xfrm flipH="1">
            <a:off x="1935582" y="1226550"/>
            <a:ext cx="5250471" cy="298646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A kódszerkesztéshez a VSC-t használtuk, a fényképeket a flaticon.com-</a:t>
            </a:r>
            <a:r>
              <a:rPr lang="hu-HU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ról</a:t>
            </a: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, illetve a Facebookról szereztük, ezek körbevágásához a </a:t>
            </a:r>
            <a:r>
              <a:rPr lang="hu-HU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remove.bg háttéreltávolító programot </a:t>
            </a: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alkalmaztuk</a:t>
            </a:r>
            <a:r>
              <a:rPr lang="hu-HU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>
              <a:buClr>
                <a:schemeClr val="bg2"/>
              </a:buClr>
            </a:pPr>
            <a:endParaRPr lang="hu-HU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A feladatot </a:t>
            </a:r>
            <a:r>
              <a:rPr lang="hu-HU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mind </a:t>
            </a: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online, </a:t>
            </a:r>
            <a:r>
              <a:rPr lang="hu-HU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mind </a:t>
            </a: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az iskolában hajtottuk végre. Az online kommunikációhoz, és képernyőmegosztáshoz a Discordot használtuk. A feladatokat pedig a Trello-n kezeltük.</a:t>
            </a:r>
          </a:p>
        </p:txBody>
      </p:sp>
    </p:spTree>
    <p:extLst>
      <p:ext uri="{BB962C8B-B14F-4D97-AF65-F5344CB8AC3E}">
        <p14:creationId xmlns:p14="http://schemas.microsoft.com/office/powerpoint/2010/main" val="146188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02128" y="2187550"/>
            <a:ext cx="914383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000" dirty="0"/>
              <a:t>KÖSZÖNJÜK A </a:t>
            </a:r>
            <a:r>
              <a:rPr lang="hu-HU" sz="5000" dirty="0" smtClean="0"/>
              <a:t>FIGYELMET!</a:t>
            </a:r>
            <a:endParaRPr sz="5000"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885" y="3352584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0" y="-432259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392;p34">
            <a:extLst>
              <a:ext uri="{FF2B5EF4-FFF2-40B4-BE49-F238E27FC236}">
                <a16:creationId xmlns:a16="http://schemas.microsoft.com/office/drawing/2014/main" id="{D161D2CE-1911-FF8A-E566-3E6408445A2F}"/>
              </a:ext>
            </a:extLst>
          </p:cNvPr>
          <p:cNvSpPr/>
          <p:nvPr/>
        </p:nvSpPr>
        <p:spPr>
          <a:xfrm flipH="1">
            <a:off x="294669" y="2208835"/>
            <a:ext cx="8634040" cy="669000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2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3" grpId="0" animBg="1"/>
    </p:bld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124</Words>
  <Application>Microsoft Office PowerPoint</Application>
  <PresentationFormat>Diavetítés a képernyőre (16:9 oldalarány)</PresentationFormat>
  <Paragraphs>38</Paragraphs>
  <Slides>9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Agency FB</vt:lpstr>
      <vt:lpstr>Nunito Light</vt:lpstr>
      <vt:lpstr>Wingdings</vt:lpstr>
      <vt:lpstr>Anaheim</vt:lpstr>
      <vt:lpstr>Raleway SemiBold</vt:lpstr>
      <vt:lpstr>Overpass Mono</vt:lpstr>
      <vt:lpstr>Arial</vt:lpstr>
      <vt:lpstr>Programming Lesson by Slidesgo</vt:lpstr>
      <vt:lpstr>Projektmunka</vt:lpstr>
      <vt:lpstr>Kódszerkesztő Programok</vt:lpstr>
      <vt:lpstr>A CSAPAT</vt:lpstr>
      <vt:lpstr>MI KÉSZÍTETTÜK..</vt:lpstr>
      <vt:lpstr>FELADATKIOSZTÁS</vt:lpstr>
      <vt:lpstr>A TÉMA</vt:lpstr>
      <vt:lpstr>TUDTAD?</vt:lpstr>
      <vt:lpstr>A munkáról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</dc:title>
  <cp:lastModifiedBy>Felhasznalo</cp:lastModifiedBy>
  <cp:revision>21</cp:revision>
  <dcterms:modified xsi:type="dcterms:W3CDTF">2023-04-26T12:40:34Z</dcterms:modified>
</cp:coreProperties>
</file>