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5" r:id="rId7"/>
    <p:sldId id="263" r:id="rId8"/>
    <p:sldId id="267" r:id="rId9"/>
    <p:sldId id="268" r:id="rId10"/>
    <p:sldId id="266" r:id="rId11"/>
    <p:sldId id="262"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20" d="100"/>
          <a:sy n="120" d="100"/>
        </p:scale>
        <p:origin x="1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B08B58-DF08-4BD0-825D-D58BF1E0A8B5}" type="datetimeFigureOut">
              <a:rPr lang="en-AU" smtClean="0"/>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CF238E-DD00-4451-AE4E-4C4891B955F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4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8B58-DF08-4BD0-825D-D58BF1E0A8B5}" type="datetimeFigureOut">
              <a:rPr lang="en-AU" smtClean="0"/>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351876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8B58-DF08-4BD0-825D-D58BF1E0A8B5}" type="datetimeFigureOut">
              <a:rPr lang="en-AU" smtClean="0"/>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411389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8B58-DF08-4BD0-825D-D58BF1E0A8B5}" type="datetimeFigureOut">
              <a:rPr lang="en-AU" smtClean="0"/>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1423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08B58-DF08-4BD0-825D-D58BF1E0A8B5}" type="datetimeFigureOut">
              <a:rPr lang="en-AU" smtClean="0"/>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0CF238E-DD00-4451-AE4E-4C4891B955F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08B58-DF08-4BD0-825D-D58BF1E0A8B5}" type="datetimeFigureOut">
              <a:rPr lang="en-AU" smtClean="0"/>
              <a:t>18/04/2018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89121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08B58-DF08-4BD0-825D-D58BF1E0A8B5}" type="datetimeFigureOut">
              <a:rPr lang="en-AU" smtClean="0"/>
              <a:t>18/04/2018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38000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B08B58-DF08-4BD0-825D-D58BF1E0A8B5}" type="datetimeFigureOut">
              <a:rPr lang="en-AU" smtClean="0"/>
              <a:t>18/04/2018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370094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B08B58-DF08-4BD0-825D-D58BF1E0A8B5}" type="datetimeFigureOut">
              <a:rPr lang="en-AU" smtClean="0"/>
              <a:t>18/04/2018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131615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B08B58-DF08-4BD0-825D-D58BF1E0A8B5}" type="datetimeFigureOut">
              <a:rPr lang="en-AU" smtClean="0"/>
              <a:t>18/04/2018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CF238E-DD00-4451-AE4E-4C4891B955FA}" type="slidenum">
              <a:rPr lang="en-AU" smtClean="0"/>
              <a:t>‹#›</a:t>
            </a:fld>
            <a:endParaRPr lang="en-AU"/>
          </a:p>
        </p:txBody>
      </p:sp>
    </p:spTree>
    <p:extLst>
      <p:ext uri="{BB962C8B-B14F-4D97-AF65-F5344CB8AC3E}">
        <p14:creationId xmlns:p14="http://schemas.microsoft.com/office/powerpoint/2010/main" val="324060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08B58-DF08-4BD0-825D-D58BF1E0A8B5}" type="datetimeFigureOut">
              <a:rPr lang="en-AU" smtClean="0"/>
              <a:t>18/04/2018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0CF238E-DD00-4451-AE4E-4C4891B955FA}" type="slidenum">
              <a:rPr lang="en-AU" smtClean="0"/>
              <a:t>‹#›</a:t>
            </a:fld>
            <a:endParaRPr lang="en-AU"/>
          </a:p>
        </p:txBody>
      </p:sp>
    </p:spTree>
    <p:extLst>
      <p:ext uri="{BB962C8B-B14F-4D97-AF65-F5344CB8AC3E}">
        <p14:creationId xmlns:p14="http://schemas.microsoft.com/office/powerpoint/2010/main" val="141700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B08B58-DF08-4BD0-825D-D58BF1E0A8B5}" type="datetimeFigureOut">
              <a:rPr lang="en-AU" smtClean="0"/>
              <a:t>18/04/2018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CF238E-DD00-4451-AE4E-4C4891B955FA}"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71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d-gate.com/simple-talk/sql/performance/simple-query-tuning-with-statistics-io-and-execution-pla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BA Development</a:t>
            </a:r>
            <a:endParaRPr lang="en-AU" dirty="0"/>
          </a:p>
        </p:txBody>
      </p:sp>
      <p:sp>
        <p:nvSpPr>
          <p:cNvPr id="3" name="Subtitle 2"/>
          <p:cNvSpPr>
            <a:spLocks noGrp="1"/>
          </p:cNvSpPr>
          <p:nvPr>
            <p:ph type="subTitle" idx="1"/>
          </p:nvPr>
        </p:nvSpPr>
        <p:spPr>
          <a:xfrm>
            <a:off x="1100051" y="4455620"/>
            <a:ext cx="10058400" cy="1444248"/>
          </a:xfrm>
        </p:spPr>
        <p:txBody>
          <a:bodyPr>
            <a:normAutofit/>
          </a:bodyPr>
          <a:lstStyle/>
          <a:p>
            <a:r>
              <a:rPr lang="en-AU" dirty="0" smtClean="0"/>
              <a:t>Part 1 – SQL: Query execution, Optimizing &amp; tuning</a:t>
            </a:r>
          </a:p>
          <a:p>
            <a:endParaRPr lang="en-AU" dirty="0"/>
          </a:p>
          <a:p>
            <a:r>
              <a:rPr lang="en-AU" sz="1100" dirty="0" smtClean="0"/>
              <a:t>R.Tutt – 16</a:t>
            </a:r>
            <a:r>
              <a:rPr lang="en-AU" sz="1100" baseline="30000" dirty="0" smtClean="0"/>
              <a:t>th</a:t>
            </a:r>
            <a:r>
              <a:rPr lang="en-AU" sz="1100" dirty="0" smtClean="0"/>
              <a:t> April 2018</a:t>
            </a:r>
            <a:endParaRPr lang="en-AU" sz="1100" dirty="0"/>
          </a:p>
        </p:txBody>
      </p:sp>
    </p:spTree>
    <p:extLst>
      <p:ext uri="{BB962C8B-B14F-4D97-AF65-F5344CB8AC3E}">
        <p14:creationId xmlns:p14="http://schemas.microsoft.com/office/powerpoint/2010/main" val="271593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Statistics IO</a:t>
            </a:r>
            <a:endParaRPr lang="en-AU" dirty="0"/>
          </a:p>
        </p:txBody>
      </p:sp>
      <p:sp>
        <p:nvSpPr>
          <p:cNvPr id="3" name="Content Placeholder 2"/>
          <p:cNvSpPr>
            <a:spLocks noGrp="1"/>
          </p:cNvSpPr>
          <p:nvPr>
            <p:ph sz="half" idx="1"/>
          </p:nvPr>
        </p:nvSpPr>
        <p:spPr/>
        <p:txBody>
          <a:bodyPr>
            <a:normAutofit fontScale="85000" lnSpcReduction="10000"/>
          </a:bodyPr>
          <a:lstStyle/>
          <a:p>
            <a:r>
              <a:rPr lang="en-AU" dirty="0" smtClean="0"/>
              <a:t>Provides detailed information about the impact that your query has on SQL Server. </a:t>
            </a:r>
          </a:p>
          <a:p>
            <a:r>
              <a:rPr lang="en-AU" dirty="0" smtClean="0"/>
              <a:t>Aiming for least number of </a:t>
            </a:r>
            <a:r>
              <a:rPr lang="en-AU" b="1" dirty="0" smtClean="0"/>
              <a:t>logical reads </a:t>
            </a:r>
            <a:r>
              <a:rPr lang="en-AU" dirty="0" smtClean="0"/>
              <a:t>to perform your operation – faster response &amp; lesser impact. </a:t>
            </a:r>
          </a:p>
          <a:p>
            <a:r>
              <a:rPr lang="en-AU" b="1" dirty="0" smtClean="0"/>
              <a:t>Scan </a:t>
            </a:r>
            <a:r>
              <a:rPr lang="en-AU" b="1" dirty="0"/>
              <a:t>Count -</a:t>
            </a:r>
            <a:r>
              <a:rPr lang="en-AU" dirty="0"/>
              <a:t> This number tells us that the optimizer has chosen a plan that caused this object to be read repeatedly. This number is used as a gauge later on in the process and you will see what object it is being scanned when </a:t>
            </a:r>
            <a:r>
              <a:rPr lang="en-AU" dirty="0" smtClean="0"/>
              <a:t>you </a:t>
            </a:r>
            <a:r>
              <a:rPr lang="en-AU" dirty="0"/>
              <a:t>go over the execution plan. This number does not change unless you alter the query.</a:t>
            </a:r>
          </a:p>
          <a:p>
            <a:r>
              <a:rPr lang="en-AU" b="1" dirty="0"/>
              <a:t>Logical Reads -</a:t>
            </a:r>
            <a:r>
              <a:rPr lang="en-AU" dirty="0"/>
              <a:t> </a:t>
            </a:r>
            <a:r>
              <a:rPr lang="en-AU" dirty="0" smtClean="0"/>
              <a:t>Tells </a:t>
            </a:r>
            <a:r>
              <a:rPr lang="en-AU" dirty="0"/>
              <a:t>us the actual number of pages read from the data cache.  </a:t>
            </a:r>
            <a:r>
              <a:rPr lang="en-AU" dirty="0" smtClean="0"/>
              <a:t>This </a:t>
            </a:r>
            <a:r>
              <a:rPr lang="en-AU" dirty="0"/>
              <a:t>is the number to focus on because it does not change unless you change the </a:t>
            </a:r>
            <a:r>
              <a:rPr lang="en-AU" dirty="0" smtClean="0"/>
              <a:t>actual query structure or index structures.  Most common </a:t>
            </a:r>
            <a:r>
              <a:rPr lang="en-AU" dirty="0"/>
              <a:t>changes are the joins within the </a:t>
            </a:r>
            <a:r>
              <a:rPr lang="en-AU" dirty="0" smtClean="0"/>
              <a:t>WHERE </a:t>
            </a:r>
            <a:r>
              <a:rPr lang="en-AU" dirty="0"/>
              <a:t>clause, parameter values, or index structures.</a:t>
            </a:r>
          </a:p>
          <a:p>
            <a:endParaRPr lang="en-AU" dirty="0" smtClean="0"/>
          </a:p>
        </p:txBody>
      </p:sp>
      <p:pic>
        <p:nvPicPr>
          <p:cNvPr id="2050" name="Picture 2" descr="Image result for statistics 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3186231"/>
            <a:ext cx="4937125" cy="13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90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Execution Plans</a:t>
            </a:r>
            <a:endParaRPr lang="en-AU" dirty="0"/>
          </a:p>
        </p:txBody>
      </p:sp>
      <p:sp>
        <p:nvSpPr>
          <p:cNvPr id="3" name="Content Placeholder 2"/>
          <p:cNvSpPr>
            <a:spLocks noGrp="1"/>
          </p:cNvSpPr>
          <p:nvPr>
            <p:ph sz="half" idx="1"/>
          </p:nvPr>
        </p:nvSpPr>
        <p:spPr/>
        <p:txBody>
          <a:bodyPr>
            <a:normAutofit fontScale="77500" lnSpcReduction="20000"/>
          </a:bodyPr>
          <a:lstStyle/>
          <a:p>
            <a:r>
              <a:rPr lang="en-AU" dirty="0" smtClean="0"/>
              <a:t>Indexes referenced in three ways: Seek, Lookup, Scan.</a:t>
            </a:r>
          </a:p>
          <a:p>
            <a:r>
              <a:rPr lang="en-AU" dirty="0" smtClean="0"/>
              <a:t>The </a:t>
            </a:r>
            <a:r>
              <a:rPr lang="en-AU" dirty="0"/>
              <a:t>Predicate section shows you the all the pieces this index uses to qualify a row. </a:t>
            </a:r>
            <a:endParaRPr lang="en-AU" dirty="0" smtClean="0"/>
          </a:p>
          <a:p>
            <a:r>
              <a:rPr lang="en-AU" dirty="0" smtClean="0"/>
              <a:t>The Output List shows you what columns the index will be returning. If it can satisfy all columns it is a ‘covered’ index otherwise it will need additional columns.</a:t>
            </a:r>
          </a:p>
          <a:p>
            <a:r>
              <a:rPr lang="en-AU" dirty="0" smtClean="0"/>
              <a:t>The final section is Seek Predicates, which shows the actual columns, values, and criteria (&lt;,&gt;,=) used to satisfy the seek. If this were an Index Scan you wouldn’t see the Seek Predicates section.</a:t>
            </a:r>
          </a:p>
          <a:p>
            <a:r>
              <a:rPr lang="en-AU" dirty="0" smtClean="0"/>
              <a:t>Difference </a:t>
            </a:r>
            <a:r>
              <a:rPr lang="en-AU" dirty="0"/>
              <a:t>between seek predicate and predicate: Seek Predicate is the operation that describes the b-tree portion of the Seek. Predicate is the operation that describes the additional filter using non-key columns. </a:t>
            </a:r>
            <a:r>
              <a:rPr lang="en-AU" i="1" dirty="0" smtClean="0"/>
              <a:t>Which is better?</a:t>
            </a:r>
          </a:p>
          <a:p>
            <a:r>
              <a:rPr lang="en-AU" dirty="0" smtClean="0"/>
              <a:t>Side note – you want the estimated rows and actual number of rows to be fairly close.</a:t>
            </a:r>
            <a:endParaRPr lang="en-AU" dirty="0"/>
          </a:p>
        </p:txBody>
      </p:sp>
      <p:pic>
        <p:nvPicPr>
          <p:cNvPr id="5" name="Content Placeholder 4" descr="934-image006.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83107" y="1846263"/>
            <a:ext cx="3007386" cy="4022725"/>
          </a:xfrm>
          <a:prstGeom prst="rect">
            <a:avLst/>
          </a:prstGeom>
          <a:noFill/>
          <a:ln>
            <a:noFill/>
          </a:ln>
        </p:spPr>
      </p:pic>
    </p:spTree>
    <p:extLst>
      <p:ext uri="{BB962C8B-B14F-4D97-AF65-F5344CB8AC3E}">
        <p14:creationId xmlns:p14="http://schemas.microsoft.com/office/powerpoint/2010/main" val="392407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Practical Examples</a:t>
            </a:r>
            <a:endParaRPr lang="en-AU" dirty="0"/>
          </a:p>
        </p:txBody>
      </p:sp>
      <p:sp>
        <p:nvSpPr>
          <p:cNvPr id="3" name="Text Placeholder 2"/>
          <p:cNvSpPr>
            <a:spLocks noGrp="1"/>
          </p:cNvSpPr>
          <p:nvPr>
            <p:ph type="body" idx="1"/>
          </p:nvPr>
        </p:nvSpPr>
        <p:spPr/>
        <p:txBody>
          <a:bodyPr/>
          <a:lstStyle/>
          <a:p>
            <a:r>
              <a:rPr lang="en-AU" dirty="0" smtClean="0"/>
              <a:t>Walkthrough some examples.</a:t>
            </a:r>
            <a:endParaRPr lang="en-AU" dirty="0"/>
          </a:p>
        </p:txBody>
      </p:sp>
    </p:spTree>
    <p:extLst>
      <p:ext uri="{BB962C8B-B14F-4D97-AF65-F5344CB8AC3E}">
        <p14:creationId xmlns:p14="http://schemas.microsoft.com/office/powerpoint/2010/main" val="340792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Good References</a:t>
            </a:r>
            <a:endParaRPr lang="en-AU" dirty="0"/>
          </a:p>
        </p:txBody>
      </p:sp>
      <p:sp>
        <p:nvSpPr>
          <p:cNvPr id="3" name="Content Placeholder 2"/>
          <p:cNvSpPr>
            <a:spLocks noGrp="1"/>
          </p:cNvSpPr>
          <p:nvPr>
            <p:ph idx="1"/>
          </p:nvPr>
        </p:nvSpPr>
        <p:spPr/>
        <p:txBody>
          <a:bodyPr/>
          <a:lstStyle/>
          <a:p>
            <a:r>
              <a:rPr lang="en-AU" dirty="0">
                <a:hlinkClick r:id="rId2"/>
              </a:rPr>
              <a:t>https://www.red-gate.com/simple-talk/sql/performance/simple-query-tuning-with-statistics-io-and-execution-plans</a:t>
            </a:r>
            <a:r>
              <a:rPr lang="en-AU" dirty="0" smtClean="0">
                <a:hlinkClick r:id="rId2"/>
              </a:rPr>
              <a:t>/</a:t>
            </a:r>
            <a:r>
              <a:rPr lang="en-AU" dirty="0" smtClean="0"/>
              <a:t> </a:t>
            </a:r>
          </a:p>
          <a:p>
            <a:endParaRPr lang="en-AU" dirty="0"/>
          </a:p>
        </p:txBody>
      </p:sp>
    </p:spTree>
    <p:extLst>
      <p:ext uri="{BB962C8B-B14F-4D97-AF65-F5344CB8AC3E}">
        <p14:creationId xmlns:p14="http://schemas.microsoft.com/office/powerpoint/2010/main" val="391889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AU" dirty="0" smtClean="0"/>
              <a:t> Basic </a:t>
            </a:r>
            <a:r>
              <a:rPr lang="en-AU" dirty="0" smtClean="0"/>
              <a:t>structure </a:t>
            </a:r>
            <a:r>
              <a:rPr lang="en-AU" dirty="0" smtClean="0"/>
              <a:t>of database tables and indexes</a:t>
            </a:r>
            <a:r>
              <a:rPr lang="en-AU" dirty="0" smtClean="0"/>
              <a:t>.</a:t>
            </a:r>
          </a:p>
          <a:p>
            <a:pPr>
              <a:buFont typeface="Courier New" panose="02070309020205020404" pitchFamily="49" charset="0"/>
              <a:buChar char="o"/>
            </a:pPr>
            <a:r>
              <a:rPr lang="en-AU" dirty="0" smtClean="0"/>
              <a:t> Different types of indexes.</a:t>
            </a:r>
          </a:p>
          <a:p>
            <a:pPr>
              <a:buFont typeface="Courier New" panose="02070309020205020404" pitchFamily="49" charset="0"/>
              <a:buChar char="o"/>
            </a:pPr>
            <a:r>
              <a:rPr lang="en-AU" dirty="0" smtClean="0"/>
              <a:t> How SQL finds the data when you execute a query.</a:t>
            </a:r>
            <a:endParaRPr lang="en-AU" dirty="0"/>
          </a:p>
          <a:p>
            <a:pPr>
              <a:buFont typeface="Courier New" panose="02070309020205020404" pitchFamily="49" charset="0"/>
              <a:buChar char="o"/>
            </a:pPr>
            <a:r>
              <a:rPr lang="en-AU" dirty="0" smtClean="0"/>
              <a:t> </a:t>
            </a:r>
            <a:r>
              <a:rPr lang="en-AU" dirty="0" smtClean="0"/>
              <a:t>Why </a:t>
            </a:r>
            <a:r>
              <a:rPr lang="en-AU" dirty="0" smtClean="0"/>
              <a:t>do some queries work faster than </a:t>
            </a:r>
            <a:r>
              <a:rPr lang="en-AU" dirty="0" smtClean="0"/>
              <a:t>others?</a:t>
            </a:r>
          </a:p>
          <a:p>
            <a:pPr>
              <a:buFont typeface="Courier New" panose="02070309020205020404" pitchFamily="49" charset="0"/>
              <a:buChar char="o"/>
            </a:pPr>
            <a:r>
              <a:rPr lang="en-AU" dirty="0"/>
              <a:t> </a:t>
            </a:r>
            <a:r>
              <a:rPr lang="en-AU" dirty="0" smtClean="0"/>
              <a:t>How to take </a:t>
            </a:r>
            <a:r>
              <a:rPr lang="en-AU" dirty="0" smtClean="0"/>
              <a:t>advantage of indexes and table structures to optimize </a:t>
            </a:r>
            <a:r>
              <a:rPr lang="en-AU" dirty="0" smtClean="0"/>
              <a:t>queries.</a:t>
            </a:r>
          </a:p>
          <a:p>
            <a:pPr>
              <a:buFont typeface="Courier New" panose="02070309020205020404" pitchFamily="49" charset="0"/>
              <a:buChar char="o"/>
            </a:pPr>
            <a:r>
              <a:rPr lang="en-AU" dirty="0"/>
              <a:t> </a:t>
            </a:r>
            <a:r>
              <a:rPr lang="en-AU" dirty="0" smtClean="0"/>
              <a:t>Methods to tune queries.</a:t>
            </a:r>
            <a:endParaRPr lang="en-AU" dirty="0"/>
          </a:p>
          <a:p>
            <a:pPr>
              <a:buFont typeface="Courier New" panose="02070309020205020404" pitchFamily="49" charset="0"/>
              <a:buChar char="o"/>
            </a:pPr>
            <a:r>
              <a:rPr lang="en-AU" dirty="0"/>
              <a:t> </a:t>
            </a:r>
            <a:r>
              <a:rPr lang="en-AU" dirty="0" smtClean="0"/>
              <a:t>Walkthrough practical </a:t>
            </a:r>
            <a:r>
              <a:rPr lang="en-AU" dirty="0" smtClean="0"/>
              <a:t>examples &amp; comparisons.</a:t>
            </a:r>
            <a:endParaRPr lang="en-AU" dirty="0"/>
          </a:p>
        </p:txBody>
      </p:sp>
    </p:spTree>
    <p:extLst>
      <p:ext uri="{BB962C8B-B14F-4D97-AF65-F5344CB8AC3E}">
        <p14:creationId xmlns:p14="http://schemas.microsoft.com/office/powerpoint/2010/main" val="65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Table Structure</a:t>
            </a:r>
            <a:endParaRPr lang="en-AU" dirty="0"/>
          </a:p>
        </p:txBody>
      </p:sp>
      <p:pic>
        <p:nvPicPr>
          <p:cNvPr id="10" name="Picture 2" descr="Image result for heap or b tree stru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1875656"/>
            <a:ext cx="4582363" cy="367910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1"/>
          </p:nvPr>
        </p:nvSpPr>
        <p:spPr/>
        <p:txBody>
          <a:bodyPr>
            <a:normAutofit/>
          </a:bodyPr>
          <a:lstStyle/>
          <a:p>
            <a:r>
              <a:rPr lang="en-AU" dirty="0" smtClean="0"/>
              <a:t>A partition is simply a way for DBAs to sub-divide rows in a table into separate sections for the purpose of spreading rows across more than one file group.</a:t>
            </a:r>
          </a:p>
          <a:p>
            <a:r>
              <a:rPr lang="en-AU" dirty="0"/>
              <a:t>Partitions contain data rows stored in either the physical form of a </a:t>
            </a:r>
            <a:r>
              <a:rPr lang="en-AU" b="1" dirty="0" smtClean="0"/>
              <a:t>heap</a:t>
            </a:r>
            <a:r>
              <a:rPr lang="en-AU" dirty="0" smtClean="0"/>
              <a:t> (a </a:t>
            </a:r>
            <a:r>
              <a:rPr lang="en-AU" dirty="0"/>
              <a:t>table without a clustered index) or a </a:t>
            </a:r>
            <a:r>
              <a:rPr lang="en-AU" b="1" dirty="0"/>
              <a:t>B-Tree structure</a:t>
            </a:r>
            <a:r>
              <a:rPr lang="en-AU" dirty="0"/>
              <a:t> (a table with a clustered index). </a:t>
            </a:r>
            <a:endParaRPr lang="en-AU" dirty="0" smtClean="0"/>
          </a:p>
          <a:p>
            <a:r>
              <a:rPr lang="en-AU" dirty="0" smtClean="0"/>
              <a:t>Since </a:t>
            </a:r>
            <a:r>
              <a:rPr lang="en-AU" dirty="0"/>
              <a:t>a table can’t exist as a bunch of scattered pages, SQL Server provides a way to link them all together so that they act as a single table.</a:t>
            </a:r>
          </a:p>
        </p:txBody>
      </p:sp>
    </p:spTree>
    <p:extLst>
      <p:ext uri="{BB962C8B-B14F-4D97-AF65-F5344CB8AC3E}">
        <p14:creationId xmlns:p14="http://schemas.microsoft.com/office/powerpoint/2010/main" val="376749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Indexes</a:t>
            </a:r>
            <a:endParaRPr lang="en-AU" dirty="0"/>
          </a:p>
        </p:txBody>
      </p:sp>
      <p:sp>
        <p:nvSpPr>
          <p:cNvPr id="3" name="Content Placeholder 2"/>
          <p:cNvSpPr>
            <a:spLocks noGrp="1"/>
          </p:cNvSpPr>
          <p:nvPr>
            <p:ph sz="half" idx="1"/>
          </p:nvPr>
        </p:nvSpPr>
        <p:spPr/>
        <p:txBody>
          <a:bodyPr/>
          <a:lstStyle/>
          <a:p>
            <a:r>
              <a:rPr lang="en-AU" dirty="0" smtClean="0"/>
              <a:t>An index is made up of a set of pages that are organised in a B-tree structure.</a:t>
            </a:r>
          </a:p>
          <a:p>
            <a:r>
              <a:rPr lang="en-AU" dirty="0" smtClean="0"/>
              <a:t>A query </a:t>
            </a:r>
            <a:r>
              <a:rPr lang="en-AU" dirty="0"/>
              <a:t>against an indexed column navigates down and gets more granular as it goes.</a:t>
            </a:r>
          </a:p>
          <a:p>
            <a:r>
              <a:rPr lang="en-AU" dirty="0"/>
              <a:t>The leaf node will contain either the entire row of data or a pointer to that row, depending on whether the index is </a:t>
            </a:r>
            <a:r>
              <a:rPr lang="en-AU" b="1" dirty="0"/>
              <a:t>clustered</a:t>
            </a:r>
            <a:r>
              <a:rPr lang="en-AU" dirty="0"/>
              <a:t> or </a:t>
            </a:r>
            <a:r>
              <a:rPr lang="en-AU" b="1" dirty="0" smtClean="0"/>
              <a:t>non-clustered</a:t>
            </a:r>
            <a:r>
              <a:rPr lang="en-AU" dirty="0" smtClean="0"/>
              <a:t>.</a:t>
            </a:r>
          </a:p>
          <a:p>
            <a:r>
              <a:rPr lang="en-AU" dirty="0" smtClean="0"/>
              <a:t>Can help or hinder performance.</a:t>
            </a:r>
            <a:endParaRPr lang="en-AU" dirty="0"/>
          </a:p>
        </p:txBody>
      </p:sp>
      <p:pic>
        <p:nvPicPr>
          <p:cNvPr id="6" name="Content Placeholder 7" descr="610-image002.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160489"/>
            <a:ext cx="4937125" cy="3394273"/>
          </a:xfrm>
          <a:prstGeom prst="rect">
            <a:avLst/>
          </a:prstGeom>
          <a:noFill/>
          <a:ln>
            <a:noFill/>
          </a:ln>
        </p:spPr>
      </p:pic>
    </p:spTree>
    <p:extLst>
      <p:ext uri="{BB962C8B-B14F-4D97-AF65-F5344CB8AC3E}">
        <p14:creationId xmlns:p14="http://schemas.microsoft.com/office/powerpoint/2010/main" val="294824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Clustered vs Non-Clustered</a:t>
            </a:r>
            <a:endParaRPr lang="en-AU" dirty="0"/>
          </a:p>
        </p:txBody>
      </p:sp>
      <p:sp>
        <p:nvSpPr>
          <p:cNvPr id="3" name="Content Placeholder 2"/>
          <p:cNvSpPr>
            <a:spLocks noGrp="1"/>
          </p:cNvSpPr>
          <p:nvPr>
            <p:ph sz="half" idx="1"/>
          </p:nvPr>
        </p:nvSpPr>
        <p:spPr>
          <a:solidFill>
            <a:srgbClr val="CCFFCC">
              <a:alpha val="40000"/>
            </a:srgbClr>
          </a:solidFill>
          <a:ln>
            <a:solidFill>
              <a:schemeClr val="accent5"/>
            </a:solidFill>
          </a:ln>
        </p:spPr>
        <p:txBody>
          <a:bodyPr>
            <a:normAutofit/>
          </a:bodyPr>
          <a:lstStyle/>
          <a:p>
            <a:r>
              <a:rPr lang="en-AU" sz="2400" b="1" dirty="0" smtClean="0"/>
              <a:t>Clustered</a:t>
            </a:r>
          </a:p>
          <a:p>
            <a:r>
              <a:rPr lang="en-AU" dirty="0" smtClean="0"/>
              <a:t>Stores the actual data rows at the leaf level of the index.</a:t>
            </a:r>
          </a:p>
          <a:p>
            <a:r>
              <a:rPr lang="en-AU" dirty="0"/>
              <a:t>Quickly returns the data because the data is part of the index</a:t>
            </a:r>
            <a:r>
              <a:rPr lang="en-AU" dirty="0" smtClean="0"/>
              <a:t>.</a:t>
            </a:r>
          </a:p>
          <a:p>
            <a:r>
              <a:rPr lang="en-AU" dirty="0" smtClean="0"/>
              <a:t>Table is physically sorted in index order.</a:t>
            </a:r>
          </a:p>
          <a:p>
            <a:r>
              <a:rPr lang="en-AU" dirty="0" smtClean="0"/>
              <a:t>Usually </a:t>
            </a:r>
            <a:r>
              <a:rPr lang="en-AU" dirty="0"/>
              <a:t>the Primary Key – can only be one per table</a:t>
            </a:r>
            <a:r>
              <a:rPr lang="en-AU" dirty="0" smtClean="0"/>
              <a:t>.</a:t>
            </a:r>
          </a:p>
          <a:p>
            <a:r>
              <a:rPr lang="en-AU" dirty="0"/>
              <a:t>These keys are usually those which you use most commonly to identify and join.</a:t>
            </a:r>
          </a:p>
          <a:p>
            <a:pPr marL="0" indent="0">
              <a:buNone/>
            </a:pPr>
            <a:endParaRPr lang="en-AU" dirty="0"/>
          </a:p>
        </p:txBody>
      </p:sp>
      <p:sp>
        <p:nvSpPr>
          <p:cNvPr id="6" name="Content Placeholder 5"/>
          <p:cNvSpPr>
            <a:spLocks noGrp="1"/>
          </p:cNvSpPr>
          <p:nvPr>
            <p:ph sz="half" idx="2"/>
          </p:nvPr>
        </p:nvSpPr>
        <p:spPr>
          <a:solidFill>
            <a:srgbClr val="CCFFFF">
              <a:alpha val="40000"/>
            </a:srgbClr>
          </a:solidFill>
          <a:ln>
            <a:solidFill>
              <a:schemeClr val="accent6"/>
            </a:solidFill>
          </a:ln>
        </p:spPr>
        <p:txBody>
          <a:bodyPr>
            <a:normAutofit/>
          </a:bodyPr>
          <a:lstStyle/>
          <a:p>
            <a:r>
              <a:rPr lang="en-AU" sz="2400" b="1" dirty="0" smtClean="0"/>
              <a:t>Non-Clustered</a:t>
            </a:r>
          </a:p>
          <a:p>
            <a:r>
              <a:rPr lang="en-AU" dirty="0" smtClean="0"/>
              <a:t>Unlike </a:t>
            </a:r>
            <a:r>
              <a:rPr lang="en-AU" dirty="0"/>
              <a:t>a clustered index, the leaf nodes contain only the values from the indexed columns and row </a:t>
            </a:r>
            <a:r>
              <a:rPr lang="en-AU" dirty="0" smtClean="0"/>
              <a:t>locations/pointers.</a:t>
            </a:r>
          </a:p>
          <a:p>
            <a:r>
              <a:rPr lang="en-AU" dirty="0" smtClean="0"/>
              <a:t>So </a:t>
            </a:r>
            <a:r>
              <a:rPr lang="en-AU" dirty="0"/>
              <a:t>basically, a non-clustered index includes the key value and a pointer that tells SQL where to find the actual row in the clustered index.</a:t>
            </a:r>
          </a:p>
          <a:p>
            <a:r>
              <a:rPr lang="en-AU" dirty="0" smtClean="0"/>
              <a:t>Logically organises data, doesn’t change the physical storage.</a:t>
            </a:r>
          </a:p>
          <a:p>
            <a:r>
              <a:rPr lang="en-AU" dirty="0" smtClean="0"/>
              <a:t>A table can have multiple indexes.</a:t>
            </a:r>
            <a:endParaRPr lang="en-AU" dirty="0"/>
          </a:p>
        </p:txBody>
      </p:sp>
    </p:spTree>
    <p:extLst>
      <p:ext uri="{BB962C8B-B14F-4D97-AF65-F5344CB8AC3E}">
        <p14:creationId xmlns:p14="http://schemas.microsoft.com/office/powerpoint/2010/main" val="325528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610-image002.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779124" y="915960"/>
            <a:ext cx="6881709" cy="4731175"/>
          </a:xfrm>
          <a:prstGeom prst="rect">
            <a:avLst/>
          </a:prstGeom>
          <a:noFill/>
          <a:ln>
            <a:noFill/>
          </a:ln>
        </p:spPr>
      </p:pic>
    </p:spTree>
    <p:extLst>
      <p:ext uri="{BB962C8B-B14F-4D97-AF65-F5344CB8AC3E}">
        <p14:creationId xmlns:p14="http://schemas.microsoft.com/office/powerpoint/2010/main" val="162802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Non-Clustered Cont.</a:t>
            </a:r>
            <a:endParaRPr lang="en-AU" dirty="0"/>
          </a:p>
        </p:txBody>
      </p:sp>
      <p:sp>
        <p:nvSpPr>
          <p:cNvPr id="3" name="Content Placeholder 2"/>
          <p:cNvSpPr>
            <a:spLocks noGrp="1"/>
          </p:cNvSpPr>
          <p:nvPr>
            <p:ph idx="1"/>
          </p:nvPr>
        </p:nvSpPr>
        <p:spPr/>
        <p:txBody>
          <a:bodyPr/>
          <a:lstStyle/>
          <a:p>
            <a:r>
              <a:rPr lang="en-AU" dirty="0" smtClean="0"/>
              <a:t>SQL Server uses a Key Lookup to retrieve non-key data from the data page when a non-clustered index is used to resolve the query. That is, once SQL Server has used the non-clustered index to identify each row that matches the query criteria, it must then retrieve the column information for those rows from the data pages of the table using the clustered index.</a:t>
            </a:r>
          </a:p>
          <a:p>
            <a:r>
              <a:rPr lang="en-AU" dirty="0" smtClean="0"/>
              <a:t>Key lookups can be costly too as the number of records increases.</a:t>
            </a:r>
          </a:p>
          <a:p>
            <a:r>
              <a:rPr lang="en-AU" dirty="0" smtClean="0"/>
              <a:t>Covering index – include other non-key columns in the index.</a:t>
            </a:r>
            <a:endParaRPr lang="en-AU" dirty="0"/>
          </a:p>
        </p:txBody>
      </p:sp>
    </p:spTree>
    <p:extLst>
      <p:ext uri="{BB962C8B-B14F-4D97-AF65-F5344CB8AC3E}">
        <p14:creationId xmlns:p14="http://schemas.microsoft.com/office/powerpoint/2010/main" val="103532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Performance</a:t>
            </a:r>
            <a:endParaRPr lang="en-AU" dirty="0"/>
          </a:p>
        </p:txBody>
      </p:sp>
      <p:sp>
        <p:nvSpPr>
          <p:cNvPr id="3" name="Content Placeholder 2"/>
          <p:cNvSpPr>
            <a:spLocks noGrp="1"/>
          </p:cNvSpPr>
          <p:nvPr>
            <p:ph idx="1"/>
          </p:nvPr>
        </p:nvSpPr>
        <p:spPr/>
        <p:txBody>
          <a:bodyPr/>
          <a:lstStyle/>
          <a:p>
            <a:pPr lvl="0"/>
            <a:r>
              <a:rPr lang="en-AU" dirty="0" smtClean="0"/>
              <a:t>1. Write to your data structures and also take advantage of foreign key constraints </a:t>
            </a:r>
            <a:r>
              <a:rPr lang="en-AU" dirty="0"/>
              <a:t>and other structures</a:t>
            </a:r>
            <a:r>
              <a:rPr lang="en-AU" dirty="0" smtClean="0"/>
              <a:t>.</a:t>
            </a:r>
            <a:endParaRPr lang="en-AU" dirty="0"/>
          </a:p>
          <a:p>
            <a:pPr lvl="0"/>
            <a:r>
              <a:rPr lang="en-AU" dirty="0" smtClean="0"/>
              <a:t>2. Write </a:t>
            </a:r>
            <a:r>
              <a:rPr lang="en-AU" dirty="0"/>
              <a:t>for your indexes.</a:t>
            </a:r>
          </a:p>
          <a:p>
            <a:pPr lvl="0"/>
            <a:r>
              <a:rPr lang="en-AU" dirty="0" smtClean="0"/>
              <a:t>3. Write </a:t>
            </a:r>
            <a:r>
              <a:rPr lang="en-AU" dirty="0"/>
              <a:t>for the </a:t>
            </a:r>
            <a:r>
              <a:rPr lang="en-AU" dirty="0" smtClean="0"/>
              <a:t>optimizer. </a:t>
            </a:r>
            <a:endParaRPr lang="en-AU" dirty="0"/>
          </a:p>
        </p:txBody>
      </p:sp>
    </p:spTree>
    <p:extLst>
      <p:ext uri="{BB962C8B-B14F-4D97-AF65-F5344CB8AC3E}">
        <p14:creationId xmlns:p14="http://schemas.microsoft.com/office/powerpoint/2010/main" val="228407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Tuning</a:t>
            </a:r>
            <a:endParaRPr lang="en-AU" dirty="0"/>
          </a:p>
        </p:txBody>
      </p:sp>
      <p:sp>
        <p:nvSpPr>
          <p:cNvPr id="3" name="Content Placeholder 2"/>
          <p:cNvSpPr>
            <a:spLocks noGrp="1"/>
          </p:cNvSpPr>
          <p:nvPr>
            <p:ph idx="1"/>
          </p:nvPr>
        </p:nvSpPr>
        <p:spPr/>
        <p:txBody>
          <a:bodyPr/>
          <a:lstStyle/>
          <a:p>
            <a:r>
              <a:rPr lang="en-AU" dirty="0" smtClean="0"/>
              <a:t>Use both Statistics IO and execution plan together.</a:t>
            </a:r>
          </a:p>
          <a:p>
            <a:r>
              <a:rPr lang="en-AU" dirty="0" smtClean="0"/>
              <a:t>SET STATISTICS IO ON</a:t>
            </a:r>
          </a:p>
          <a:p>
            <a:r>
              <a:rPr lang="en-AU" dirty="0" smtClean="0"/>
              <a:t>CTRL+L – Estimated Execution Plan</a:t>
            </a:r>
          </a:p>
          <a:p>
            <a:r>
              <a:rPr lang="en-AU" dirty="0" smtClean="0"/>
              <a:t>CTRL+M – Actual Execution Plan</a:t>
            </a:r>
            <a:endParaRPr lang="en-AU" dirty="0"/>
          </a:p>
        </p:txBody>
      </p:sp>
    </p:spTree>
    <p:extLst>
      <p:ext uri="{BB962C8B-B14F-4D97-AF65-F5344CB8AC3E}">
        <p14:creationId xmlns:p14="http://schemas.microsoft.com/office/powerpoint/2010/main" val="695274735"/>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511</TotalTime>
  <Words>858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Courier New</vt:lpstr>
      <vt:lpstr>Retrospect</vt:lpstr>
      <vt:lpstr>BA Development</vt:lpstr>
      <vt:lpstr>Overview</vt:lpstr>
      <vt:lpstr>Table Structure</vt:lpstr>
      <vt:lpstr>Indexes</vt:lpstr>
      <vt:lpstr>Clustered vs Non-Clustered</vt:lpstr>
      <vt:lpstr>PowerPoint Presentation</vt:lpstr>
      <vt:lpstr>Non-Clustered Cont.</vt:lpstr>
      <vt:lpstr>Query Performance</vt:lpstr>
      <vt:lpstr>Query Tuning</vt:lpstr>
      <vt:lpstr>Statistics IO</vt:lpstr>
      <vt:lpstr>Execution Plans</vt:lpstr>
      <vt:lpstr>Practical Examples</vt:lpstr>
      <vt:lpstr>Good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Development</dc:title>
  <dc:creator>Rhys Tutt</dc:creator>
  <cp:lastModifiedBy>Rhys Tutt</cp:lastModifiedBy>
  <cp:revision>61</cp:revision>
  <dcterms:created xsi:type="dcterms:W3CDTF">2018-04-15T23:13:24Z</dcterms:created>
  <dcterms:modified xsi:type="dcterms:W3CDTF">2018-04-18T00:15:14Z</dcterms:modified>
</cp:coreProperties>
</file>