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74" r:id="rId2"/>
    <p:sldId id="262" r:id="rId3"/>
    <p:sldId id="264" r:id="rId4"/>
    <p:sldId id="273" r:id="rId5"/>
    <p:sldId id="261" r:id="rId6"/>
    <p:sldId id="263" r:id="rId7"/>
    <p:sldId id="271" r:id="rId8"/>
    <p:sldId id="266" r:id="rId9"/>
    <p:sldId id="277" r:id="rId10"/>
    <p:sldId id="268" r:id="rId11"/>
  </p:sldIdLst>
  <p:sldSz cx="9144000" cy="5143500" type="screen16x9"/>
  <p:notesSz cx="6858000" cy="9144000"/>
  <p:embeddedFontLst>
    <p:embeddedFont>
      <p:font typeface="Bebas Neue" panose="02020500000000000000" charset="0"/>
      <p:regular r:id="rId13"/>
    </p:embeddedFont>
    <p:embeddedFont>
      <p:font typeface="PT Sans" panose="020B0503020203020204" pitchFamily="34" charset="0"/>
      <p:regular r:id="rId14"/>
      <p:bold r:id="rId15"/>
      <p:italic r:id="rId16"/>
      <p:boldItalic r:id="rId17"/>
    </p:embeddedFont>
    <p:embeddedFont>
      <p:font typeface="Ramabhadra" panose="02020500000000000000" charset="0"/>
      <p:regular r:id="rId18"/>
    </p:embeddedFont>
    <p:embeddedFont>
      <p:font typeface="Titillium Web" panose="00000500000000000000" pitchFamily="2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  <p:embeddedFont>
      <p:font typeface="Work Sans" pitchFamily="2" charset="0"/>
      <p:regular r:id="rId27"/>
      <p:bold r:id="rId28"/>
      <p:italic r:id="rId29"/>
      <p:boldItalic r:id="rId30"/>
    </p:embeddedFont>
    <p:embeddedFont>
      <p:font typeface="微軟正黑體" panose="020B0604030504040204" pitchFamily="34" charset="-12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8FD9"/>
    <a:srgbClr val="C0E399"/>
    <a:srgbClr val="FFD243"/>
    <a:srgbClr val="05632B"/>
    <a:srgbClr val="D7B249"/>
    <a:srgbClr val="FEE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6690C8-A8F7-4B1D-92D1-42248E60665E}">
  <a:tblStyle styleId="{196690C8-A8F7-4B1D-92D1-42248E6066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387" autoAdjust="0"/>
  </p:normalViewPr>
  <p:slideViewPr>
    <p:cSldViewPr snapToGrid="0">
      <p:cViewPr varScale="1">
        <p:scale>
          <a:sx n="99" d="100"/>
          <a:sy n="99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89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11928303e8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11928303e8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944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11928303e8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11928303e8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588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1928303e8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11928303e8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63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11928303e8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11928303e8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700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11928303e8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11928303e8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596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1928303e8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1928303e8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851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11928303e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111928303e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10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ubTitle" idx="1"/>
          </p:nvPr>
        </p:nvSpPr>
        <p:spPr>
          <a:xfrm>
            <a:off x="719929" y="2838340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2"/>
          </p:nvPr>
        </p:nvSpPr>
        <p:spPr>
          <a:xfrm>
            <a:off x="719929" y="3219340"/>
            <a:ext cx="2501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subTitle" idx="3"/>
          </p:nvPr>
        </p:nvSpPr>
        <p:spPr>
          <a:xfrm>
            <a:off x="3320929" y="2838340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4"/>
          </p:nvPr>
        </p:nvSpPr>
        <p:spPr>
          <a:xfrm>
            <a:off x="3320929" y="3219340"/>
            <a:ext cx="2501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5"/>
          </p:nvPr>
        </p:nvSpPr>
        <p:spPr>
          <a:xfrm>
            <a:off x="5922371" y="2838340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6"/>
          </p:nvPr>
        </p:nvSpPr>
        <p:spPr>
          <a:xfrm>
            <a:off x="5922371" y="3219340"/>
            <a:ext cx="2501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74" name="Google Shape;174;p22"/>
          <p:cNvCxnSpPr/>
          <p:nvPr/>
        </p:nvCxnSpPr>
        <p:spPr>
          <a:xfrm rot="10800000" flipH="1">
            <a:off x="713225" y="4867775"/>
            <a:ext cx="7717500" cy="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5" name="Google Shape;17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007398" y="3865049"/>
            <a:ext cx="1050976" cy="12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73650" y="3743477"/>
            <a:ext cx="494300" cy="5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585749" y="4584849"/>
            <a:ext cx="443300" cy="4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32376" y="67350"/>
            <a:ext cx="1086024" cy="119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26700" y="1299724"/>
            <a:ext cx="472450" cy="364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19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1627811" y="1391203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1627811" y="1745256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/>
          </p:nvPr>
        </p:nvSpPr>
        <p:spPr>
          <a:xfrm>
            <a:off x="1627811" y="3695059"/>
            <a:ext cx="287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1627811" y="4050719"/>
            <a:ext cx="287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/>
          </p:nvPr>
        </p:nvSpPr>
        <p:spPr>
          <a:xfrm flipH="1">
            <a:off x="5559533" y="1391208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 flipH="1">
            <a:off x="5559533" y="1745256"/>
            <a:ext cx="286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713167" y="1386658"/>
            <a:ext cx="841200" cy="84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4640676" y="1386658"/>
            <a:ext cx="841200" cy="84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8" hasCustomPrompt="1"/>
          </p:nvPr>
        </p:nvSpPr>
        <p:spPr>
          <a:xfrm>
            <a:off x="713167" y="3699672"/>
            <a:ext cx="841200" cy="84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/>
          </p:nvPr>
        </p:nvSpPr>
        <p:spPr>
          <a:xfrm>
            <a:off x="1627811" y="2543135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1627811" y="2899360"/>
            <a:ext cx="2867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/>
          </p:nvPr>
        </p:nvSpPr>
        <p:spPr>
          <a:xfrm>
            <a:off x="5559533" y="3695059"/>
            <a:ext cx="287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6"/>
          </p:nvPr>
        </p:nvSpPr>
        <p:spPr>
          <a:xfrm>
            <a:off x="5559533" y="4050719"/>
            <a:ext cx="287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7"/>
          </p:nvPr>
        </p:nvSpPr>
        <p:spPr>
          <a:xfrm flipH="1">
            <a:off x="5559533" y="2543135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8"/>
          </p:nvPr>
        </p:nvSpPr>
        <p:spPr>
          <a:xfrm flipH="1">
            <a:off x="5559533" y="2899360"/>
            <a:ext cx="286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9" hasCustomPrompt="1"/>
          </p:nvPr>
        </p:nvSpPr>
        <p:spPr>
          <a:xfrm>
            <a:off x="713167" y="2546615"/>
            <a:ext cx="841200" cy="84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4640676" y="2546615"/>
            <a:ext cx="841200" cy="84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21" hasCustomPrompt="1"/>
          </p:nvPr>
        </p:nvSpPr>
        <p:spPr>
          <a:xfrm>
            <a:off x="4640676" y="3699672"/>
            <a:ext cx="841200" cy="84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100" name="Google Shape;10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773" y="1995298"/>
            <a:ext cx="617977" cy="6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3"/>
          <p:cNvCxnSpPr/>
          <p:nvPr/>
        </p:nvCxnSpPr>
        <p:spPr>
          <a:xfrm rot="10800000" flipH="1">
            <a:off x="713225" y="4867775"/>
            <a:ext cx="7717500" cy="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" name="Google Shape;10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1848" y="2840165"/>
            <a:ext cx="854874" cy="1048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89325" y="174025"/>
            <a:ext cx="1147400" cy="10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1203" y="520118"/>
            <a:ext cx="1026600" cy="1153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8"/>
          <p:cNvPicPr preferRelativeResize="0"/>
          <p:nvPr/>
        </p:nvPicPr>
        <p:blipFill rotWithShape="1">
          <a:blip r:embed="rId3">
            <a:alphaModFix/>
          </a:blip>
          <a:srcRect l="14770"/>
          <a:stretch/>
        </p:blipFill>
        <p:spPr>
          <a:xfrm>
            <a:off x="0" y="3165700"/>
            <a:ext cx="997275" cy="10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89499"/>
            <a:ext cx="624201" cy="473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1848" y="2840165"/>
            <a:ext cx="854874" cy="1048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42950" y="1913103"/>
            <a:ext cx="601050" cy="568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" y="885436"/>
            <a:ext cx="490107" cy="50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332449" y="3074733"/>
            <a:ext cx="1735351" cy="2009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5600" y="957797"/>
            <a:ext cx="396100" cy="4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74325" y="143625"/>
            <a:ext cx="802200" cy="6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399" y="3674024"/>
            <a:ext cx="584200" cy="6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23" name="Google Shape;123;p16"/>
          <p:cNvCxnSpPr/>
          <p:nvPr/>
        </p:nvCxnSpPr>
        <p:spPr>
          <a:xfrm rot="10800000" flipH="1">
            <a:off x="713225" y="4867775"/>
            <a:ext cx="7717500" cy="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43025" y="3893126"/>
            <a:ext cx="988901" cy="11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0050" y="707951"/>
            <a:ext cx="900375" cy="85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783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>
            <a:spLocks noGrp="1"/>
          </p:cNvSpPr>
          <p:nvPr>
            <p:ph type="title" hasCustomPrompt="1"/>
          </p:nvPr>
        </p:nvSpPr>
        <p:spPr>
          <a:xfrm>
            <a:off x="1957374" y="1725585"/>
            <a:ext cx="137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2" name="Google Shape;232;p26"/>
          <p:cNvSpPr txBox="1">
            <a:spLocks noGrp="1"/>
          </p:cNvSpPr>
          <p:nvPr>
            <p:ph type="subTitle" idx="1"/>
          </p:nvPr>
        </p:nvSpPr>
        <p:spPr>
          <a:xfrm>
            <a:off x="720024" y="3209649"/>
            <a:ext cx="3846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title" idx="2" hasCustomPrompt="1"/>
          </p:nvPr>
        </p:nvSpPr>
        <p:spPr>
          <a:xfrm>
            <a:off x="5815027" y="1725585"/>
            <a:ext cx="137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3"/>
          </p:nvPr>
        </p:nvSpPr>
        <p:spPr>
          <a:xfrm>
            <a:off x="4577677" y="3209649"/>
            <a:ext cx="3846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subTitle" idx="5"/>
          </p:nvPr>
        </p:nvSpPr>
        <p:spPr>
          <a:xfrm>
            <a:off x="720024" y="2752448"/>
            <a:ext cx="3846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subTitle" idx="6"/>
          </p:nvPr>
        </p:nvSpPr>
        <p:spPr>
          <a:xfrm>
            <a:off x="4577677" y="2752448"/>
            <a:ext cx="3846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cxnSp>
        <p:nvCxnSpPr>
          <p:cNvPr id="238" name="Google Shape;238;p26"/>
          <p:cNvCxnSpPr/>
          <p:nvPr/>
        </p:nvCxnSpPr>
        <p:spPr>
          <a:xfrm rot="10800000" flipH="1">
            <a:off x="713225" y="4867775"/>
            <a:ext cx="7717500" cy="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3728" y="539493"/>
            <a:ext cx="1026600" cy="1153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6750" y="1913103"/>
            <a:ext cx="601050" cy="568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807062"/>
            <a:ext cx="997275" cy="86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1156161"/>
            <a:ext cx="624201" cy="473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26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2586600" y="3671177"/>
            <a:ext cx="3970800" cy="54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1"/>
          </p:nvPr>
        </p:nvSpPr>
        <p:spPr>
          <a:xfrm>
            <a:off x="2587350" y="4233727"/>
            <a:ext cx="3969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17"/>
          <p:cNvCxnSpPr/>
          <p:nvPr/>
        </p:nvCxnSpPr>
        <p:spPr>
          <a:xfrm rot="10800000" flipH="1">
            <a:off x="713425" y="268288"/>
            <a:ext cx="7717500" cy="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8787625" y="539438"/>
            <a:ext cx="0" cy="404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356375" y="548038"/>
            <a:ext cx="0" cy="404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7"/>
          <p:cNvCxnSpPr/>
          <p:nvPr/>
        </p:nvCxnSpPr>
        <p:spPr>
          <a:xfrm rot="10800000" flipH="1">
            <a:off x="713425" y="4867713"/>
            <a:ext cx="7717500" cy="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3" name="Google Shape;13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98" y="64070"/>
            <a:ext cx="713425" cy="73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050" y="4293041"/>
            <a:ext cx="841275" cy="79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673812" y="4218210"/>
            <a:ext cx="372225" cy="39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131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713550" y="1618350"/>
            <a:ext cx="6192900" cy="19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3" name="Google Shape;53;p8"/>
          <p:cNvCxnSpPr/>
          <p:nvPr/>
        </p:nvCxnSpPr>
        <p:spPr>
          <a:xfrm rot="10800000" flipH="1">
            <a:off x="713225" y="268350"/>
            <a:ext cx="7717500" cy="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8"/>
          <p:cNvCxnSpPr/>
          <p:nvPr/>
        </p:nvCxnSpPr>
        <p:spPr>
          <a:xfrm>
            <a:off x="8787425" y="539500"/>
            <a:ext cx="0" cy="404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8"/>
          <p:cNvCxnSpPr/>
          <p:nvPr/>
        </p:nvCxnSpPr>
        <p:spPr>
          <a:xfrm>
            <a:off x="356175" y="548100"/>
            <a:ext cx="0" cy="404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8"/>
          <p:cNvCxnSpPr/>
          <p:nvPr/>
        </p:nvCxnSpPr>
        <p:spPr>
          <a:xfrm rot="10800000" flipH="1">
            <a:off x="713225" y="4867775"/>
            <a:ext cx="7717500" cy="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85" y="1017874"/>
            <a:ext cx="624201" cy="473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47" y="68594"/>
            <a:ext cx="766897" cy="79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3228" y="4227674"/>
            <a:ext cx="766900" cy="724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100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6"/>
          <p:cNvCxnSpPr/>
          <p:nvPr/>
        </p:nvCxnSpPr>
        <p:spPr>
          <a:xfrm>
            <a:off x="8787425" y="539500"/>
            <a:ext cx="0" cy="404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" name="Google Shape;4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415751" y="4323497"/>
            <a:ext cx="671249" cy="7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356175" y="548100"/>
            <a:ext cx="0" cy="404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71387" y="3582000"/>
            <a:ext cx="432075" cy="4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4700"/>
            <a:ext cx="997275" cy="862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61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mabhadra"/>
              <a:buNone/>
              <a:defRPr sz="35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●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○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■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●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○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■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●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○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■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74" r:id="rId3"/>
    <p:sldLayoutId id="2147483675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>
            <a:spLocks noGrp="1"/>
          </p:cNvSpPr>
          <p:nvPr>
            <p:ph type="title" idx="9"/>
          </p:nvPr>
        </p:nvSpPr>
        <p:spPr>
          <a:xfrm>
            <a:off x="722333" y="212533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11" name="Google Shape;31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325" y="174025"/>
            <a:ext cx="1147400" cy="10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字方塊 11"/>
          <p:cNvSpPr txBox="1"/>
          <p:nvPr/>
        </p:nvSpPr>
        <p:spPr>
          <a:xfrm>
            <a:off x="8638323" y="4650724"/>
            <a:ext cx="29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53" y="1181799"/>
            <a:ext cx="7687722" cy="34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0" y="716390"/>
            <a:ext cx="9144000" cy="45240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1A6E694-EA71-4A84-A4C3-9D7BF7E8E9C8}"/>
              </a:ext>
            </a:extLst>
          </p:cNvPr>
          <p:cNvSpPr txBox="1"/>
          <p:nvPr/>
        </p:nvSpPr>
        <p:spPr>
          <a:xfrm>
            <a:off x="8814000" y="4849558"/>
            <a:ext cx="390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1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4"/>
          <p:cNvSpPr txBox="1"/>
          <p:nvPr/>
        </p:nvSpPr>
        <p:spPr>
          <a:xfrm>
            <a:off x="4738746" y="1637091"/>
            <a:ext cx="3829594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amabhadra"/>
                <a:sym typeface="Ramabhadra"/>
              </a:rPr>
              <a:t>全球最受歡迎的撲克牌類遊戲之一</a:t>
            </a:r>
          </a:p>
        </p:txBody>
      </p:sp>
      <p:sp>
        <p:nvSpPr>
          <p:cNvPr id="842" name="Google Shape;842;p54"/>
          <p:cNvSpPr txBox="1"/>
          <p:nvPr/>
        </p:nvSpPr>
        <p:spPr>
          <a:xfrm>
            <a:off x="4751460" y="3045047"/>
            <a:ext cx="352718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amabhadra"/>
                <a:sym typeface="Ramabhadra"/>
              </a:rPr>
              <a:t>德州撲克遊戲過程充滿</a:t>
            </a:r>
            <a:r>
              <a:rPr lang="zh-TW" altLang="en-US" sz="1600" b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amabhadra"/>
                <a:sym typeface="Ramabhadra"/>
              </a:rPr>
              <a:t>心理戰</a:t>
            </a:r>
            <a:endParaRPr lang="en-US" altLang="zh-TW"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amabhadra"/>
              <a:sym typeface="Ramabhadra"/>
            </a:endParaRPr>
          </a:p>
          <a:p>
            <a:endParaRPr lang="en-US" altLang="zh-TW"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amabhadra"/>
              <a:sym typeface="Ramabhadra"/>
            </a:endParaRPr>
          </a:p>
          <a:p>
            <a:r>
              <a:rPr lang="zh-TW" altLang="en-US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amabhadra"/>
                <a:sym typeface="Ramabhadra"/>
              </a:rPr>
              <a:t>想讓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amabhadra"/>
                <a:sym typeface="Ramabhadra"/>
              </a:rPr>
              <a:t>AI</a:t>
            </a:r>
            <a:r>
              <a:rPr lang="zh-TW" altLang="en-US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amabhadra"/>
                <a:sym typeface="Ramabhadra"/>
              </a:rPr>
              <a:t>挑戰勝利率的極限</a:t>
            </a:r>
          </a:p>
        </p:txBody>
      </p:sp>
      <p:pic>
        <p:nvPicPr>
          <p:cNvPr id="885" name="Google Shape;88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050" y="707951"/>
            <a:ext cx="900375" cy="8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文字方塊 17"/>
          <p:cNvSpPr txBox="1"/>
          <p:nvPr/>
        </p:nvSpPr>
        <p:spPr>
          <a:xfrm>
            <a:off x="8638323" y="4650724"/>
            <a:ext cx="29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Google Shape;842;p54"/>
          <p:cNvSpPr txBox="1"/>
          <p:nvPr/>
        </p:nvSpPr>
        <p:spPr>
          <a:xfrm>
            <a:off x="4738746" y="3563659"/>
            <a:ext cx="352718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zh-TW" altLang="en-US"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amabhadra"/>
              <a:sym typeface="Ramabhadra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3" y="1338380"/>
            <a:ext cx="4255377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9"/>
          <p:cNvSpPr txBox="1">
            <a:spLocks noGrp="1"/>
          </p:cNvSpPr>
          <p:nvPr>
            <p:ph type="subTitle" idx="1"/>
          </p:nvPr>
        </p:nvSpPr>
        <p:spPr>
          <a:xfrm>
            <a:off x="682632" y="3558573"/>
            <a:ext cx="3846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資訊透明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/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博弈雙方的訊息是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完全公開</a:t>
            </a:r>
          </a:p>
          <a:p>
            <a:pPr marL="0" lvl="0" indent="0"/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博弈雙方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照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先後順序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依次進行</a:t>
            </a:r>
          </a:p>
          <a:p>
            <a:pPr marL="0" lvl="0" indent="0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典型例子：象棋、圍棋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8" name="Google Shape;718;p49"/>
          <p:cNvSpPr txBox="1">
            <a:spLocks noGrp="1"/>
          </p:cNvSpPr>
          <p:nvPr>
            <p:ph type="subTitle" idx="3"/>
          </p:nvPr>
        </p:nvSpPr>
        <p:spPr>
          <a:xfrm>
            <a:off x="4572000" y="3793824"/>
            <a:ext cx="3846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hangingPunc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玩家手中持有的訊息是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隱藏狀態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hangingPunct="0"/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hangingPunct="0"/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勝利利弊</a:t>
            </a:r>
            <a:r>
              <a:rPr lang="zh-TW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優勢不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hangingPunct="0"/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hangingPunct="0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典型例子：德州撲克、麻將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638323" y="4650724"/>
            <a:ext cx="29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32" y="429950"/>
            <a:ext cx="8370533" cy="28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5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"/>
          <p:cNvSpPr txBox="1">
            <a:spLocks noGrp="1"/>
          </p:cNvSpPr>
          <p:nvPr>
            <p:ph type="title"/>
          </p:nvPr>
        </p:nvSpPr>
        <p:spPr>
          <a:xfrm>
            <a:off x="735929" y="227968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德州撲克對局資料來源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與類別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853330" y="4835723"/>
            <a:ext cx="29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474347E0-42BB-41B1-84D5-71F28FA17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33" y="1045749"/>
            <a:ext cx="5191873" cy="304008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523F25B-77D6-4C2F-83CB-A474622AFEF6}"/>
              </a:ext>
            </a:extLst>
          </p:cNvPr>
          <p:cNvSpPr txBox="1"/>
          <p:nvPr/>
        </p:nvSpPr>
        <p:spPr>
          <a:xfrm>
            <a:off x="6049124" y="2070049"/>
            <a:ext cx="14018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0" i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資料來源：</a:t>
            </a:r>
            <a:endParaRPr lang="en-US" altLang="zh-TW" sz="1600" b="0" i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Outflopped</a:t>
            </a:r>
          </a:p>
          <a:p>
            <a:r>
              <a:rPr lang="zh-TW" altLang="en-US" sz="1600" b="0" i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en-US" altLang="zh-TW" sz="16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zh-TW" altLang="en-US" sz="16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894720-211F-449E-89C6-916B9396E900}"/>
              </a:ext>
            </a:extLst>
          </p:cNvPr>
          <p:cNvSpPr/>
          <p:nvPr/>
        </p:nvSpPr>
        <p:spPr>
          <a:xfrm>
            <a:off x="6049124" y="2020589"/>
            <a:ext cx="1401807" cy="9299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9A55B4-0F70-4D75-A280-8BA4B7DD1AC4}"/>
              </a:ext>
            </a:extLst>
          </p:cNvPr>
          <p:cNvSpPr txBox="1"/>
          <p:nvPr/>
        </p:nvSpPr>
        <p:spPr>
          <a:xfrm>
            <a:off x="3679781" y="4034044"/>
            <a:ext cx="23693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/>
              <a:t>實作</a:t>
            </a:r>
            <a:r>
              <a:rPr lang="en-US" altLang="zh-TW" sz="1600"/>
              <a:t>AI</a:t>
            </a:r>
            <a:r>
              <a:rPr lang="zh-TW" altLang="en-US" sz="1600"/>
              <a:t>為一對一牌局</a:t>
            </a:r>
            <a:endParaRPr lang="en-US" altLang="zh-TW" sz="1600"/>
          </a:p>
          <a:p>
            <a:pPr algn="ctr"/>
            <a:r>
              <a:rPr lang="zh-TW" altLang="en-US" sz="1600"/>
              <a:t>因此資料須採用一對一有秀手牌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516765-61F3-4D87-92F8-EE0A155083A0}"/>
              </a:ext>
            </a:extLst>
          </p:cNvPr>
          <p:cNvSpPr/>
          <p:nvPr/>
        </p:nvSpPr>
        <p:spPr>
          <a:xfrm>
            <a:off x="3679781" y="4034044"/>
            <a:ext cx="2369343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34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0"/>
          <p:cNvSpPr txBox="1">
            <a:spLocks noGrp="1"/>
          </p:cNvSpPr>
          <p:nvPr>
            <p:ph type="title" idx="4294967295"/>
          </p:nvPr>
        </p:nvSpPr>
        <p:spPr>
          <a:xfrm>
            <a:off x="2198318" y="807821"/>
            <a:ext cx="4416425" cy="31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原規劃</a:t>
            </a:r>
            <a:endParaRPr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95" name="Google Shape;995;p60"/>
          <p:cNvGraphicFramePr/>
          <p:nvPr>
            <p:extLst>
              <p:ext uri="{D42A27DB-BD31-4B8C-83A1-F6EECF244321}">
                <p14:modId xmlns:p14="http://schemas.microsoft.com/office/powerpoint/2010/main" val="4139338149"/>
              </p:ext>
            </p:extLst>
          </p:nvPr>
        </p:nvGraphicFramePr>
        <p:xfrm>
          <a:off x="982867" y="1574801"/>
          <a:ext cx="7397045" cy="2949480"/>
        </p:xfrm>
        <a:graphic>
          <a:graphicData uri="http://schemas.openxmlformats.org/drawingml/2006/table">
            <a:tbl>
              <a:tblPr>
                <a:tableStyleId>{196690C8-A8F7-4B1D-92D1-42248E60665E}</a:tableStyleId>
              </a:tblPr>
              <a:tblGrid>
                <a:gridCol w="194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5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0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Ramabhadra"/>
                        </a:rPr>
                        <a:t>德州撲克第一屆</a:t>
                      </a:r>
                      <a:endParaRPr sz="1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Ramabhadra"/>
                        <a:sym typeface="Ramabhadra"/>
                      </a:endParaRPr>
                    </a:p>
                  </a:txBody>
                  <a:tcPr marL="91425" marR="91425" marT="91425" marB="9142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Ramabhadra"/>
                        </a:rPr>
                        <a:t>德州撲克第二屆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Ramabhadra"/>
                        <a:sym typeface="Ramabhadra"/>
                      </a:endParaRPr>
                    </a:p>
                  </a:txBody>
                  <a:tcPr marL="91425" marR="91425" marT="91425" marB="9142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Ramabhadra"/>
                        </a:rPr>
                        <a:t>德州撲克第三屆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Ramabhadra"/>
                        <a:sym typeface="Ramabhadra"/>
                      </a:endParaRPr>
                    </a:p>
                  </a:txBody>
                  <a:tcPr marL="91425" marR="91425" marT="91425" marB="91425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584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實際對局資料蒐集</a:t>
                      </a:r>
                      <a:endParaRPr lang="en-US" altLang="zh-TW" sz="1400" spc="-6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 algn="just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一對一有秀手牌</a:t>
                      </a:r>
                      <a:endParaRPr lang="en-US" altLang="zh-TW" sz="1400" spc="-6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 algn="just">
                        <a:spcBef>
                          <a:spcPct val="0"/>
                        </a:spcBef>
                        <a:buNone/>
                      </a:pPr>
                      <a:endParaRPr lang="en-US" altLang="zh-TW" sz="1400" spc="-6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 algn="just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決策樹模型訓練</a:t>
                      </a:r>
                      <a:r>
                        <a:rPr lang="en-US" altLang="zh-TW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</a:t>
                      </a:r>
                    </a:p>
                    <a:p>
                      <a:pPr marL="0" indent="0" algn="just">
                        <a:spcBef>
                          <a:spcPct val="0"/>
                        </a:spcBef>
                        <a:buNone/>
                      </a:pPr>
                      <a:endParaRPr lang="en-US" altLang="zh-TW" sz="1400" spc="-6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 algn="just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使用者操作介面</a:t>
                      </a:r>
                      <a:r>
                        <a:rPr lang="en-US" altLang="zh-TW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UI</a:t>
                      </a:r>
                    </a:p>
                    <a:p>
                      <a:pPr marL="0" indent="0" algn="just">
                        <a:spcBef>
                          <a:spcPct val="0"/>
                        </a:spcBef>
                        <a:buNone/>
                      </a:pPr>
                      <a:endParaRPr lang="en-US" altLang="zh-TW" sz="1400" spc="-6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 algn="just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</a:t>
                      </a:r>
                      <a:r>
                        <a:rPr lang="zh-TW" altLang="en-US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勝率約</a:t>
                      </a:r>
                      <a:r>
                        <a:rPr lang="en-US" altLang="zh-TW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50%</a:t>
                      </a:r>
                      <a:endParaRPr lang="en-US" altLang="zh-TW" sz="1400" spc="-6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AI</a:t>
                      </a:r>
                      <a:r>
                        <a:rPr lang="zh-TW" altLang="en-US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模型使用</a:t>
                      </a:r>
                      <a:r>
                        <a:rPr lang="zh-TW" altLang="zh-TW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隨機森林</a:t>
                      </a:r>
                      <a:r>
                        <a:rPr lang="zh-TW" altLang="en-US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取代決策樹</a:t>
                      </a:r>
                      <a:endParaRPr lang="en-US" altLang="zh-TW" sz="1400" spc="-6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 algn="just">
                        <a:spcBef>
                          <a:spcPct val="0"/>
                        </a:spcBef>
                        <a:buNone/>
                      </a:pPr>
                      <a:endParaRPr lang="zh-TW" altLang="en-US" sz="1400" spc="-6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 algn="just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提高訓練及測試</a:t>
                      </a:r>
                      <a:r>
                        <a:rPr lang="zh-TW" altLang="zh-TW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</a:t>
                      </a:r>
                      <a:r>
                        <a:rPr lang="zh-TW" altLang="en-US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數量</a:t>
                      </a:r>
                      <a:endParaRPr lang="en-US" altLang="zh-TW" sz="1400" spc="-6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 algn="just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分割多人牌局</a:t>
                      </a:r>
                      <a:endParaRPr lang="en-US" altLang="zh-TW" sz="1400" spc="-6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 algn="just">
                        <a:spcBef>
                          <a:spcPct val="0"/>
                        </a:spcBef>
                        <a:buNone/>
                      </a:pPr>
                      <a:endParaRPr lang="en-US" altLang="zh-TW" sz="1400" spc="-6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 algn="just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提高</a:t>
                      </a:r>
                      <a:r>
                        <a:rPr lang="en-US" altLang="zh-TW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</a:t>
                      </a:r>
                      <a:r>
                        <a:rPr lang="zh-TW" altLang="en-US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模型預測的正確率</a:t>
                      </a:r>
                      <a:endParaRPr lang="en-US" altLang="zh-TW" sz="1400" spc="-6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 algn="just">
                        <a:spcBef>
                          <a:spcPct val="0"/>
                        </a:spcBef>
                        <a:buNone/>
                      </a:pPr>
                      <a:endParaRPr lang="en-US" altLang="zh-TW" sz="1400" spc="-6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 algn="just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</a:t>
                      </a:r>
                      <a:r>
                        <a:rPr lang="zh-TW" altLang="en-US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提高</a:t>
                      </a:r>
                      <a:r>
                        <a:rPr lang="en-US" altLang="zh-TW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</a:t>
                      </a:r>
                      <a:r>
                        <a:rPr lang="zh-TW" altLang="en-US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與人對戰的勝率至</a:t>
                      </a:r>
                      <a:r>
                        <a:rPr lang="en-US" altLang="zh-TW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60%</a:t>
                      </a:r>
                      <a:endParaRPr lang="en-US" altLang="zh-TW" sz="1400" spc="-6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原規劃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</a:p>
                    <a:p>
                      <a:pPr algn="l"/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延用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第二屆的資料格式和演算法，</a:t>
                      </a:r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進行改良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1600" b="1" dirty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遇到問題</a:t>
                      </a:r>
                      <a:r>
                        <a:rPr lang="en-US" altLang="zh-TW" sz="1600" b="1" dirty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</a:p>
                    <a:p>
                      <a:pPr algn="l"/>
                      <a:r>
                        <a:rPr lang="zh-TW" altLang="en-US" sz="1600" b="1" dirty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可改良範圍較為侷限</a:t>
                      </a:r>
                    </a:p>
                    <a:p>
                      <a:pPr algn="l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決策樹</a:t>
                      </a:r>
                      <a:endParaRPr lang="zh-TW" altLang="en-US" sz="2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隨機森林</a:t>
                      </a:r>
                      <a:endParaRPr lang="zh-TW" altLang="en-US" sz="2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隨機森林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橢圓形圖說文字 1"/>
          <p:cNvSpPr/>
          <p:nvPr/>
        </p:nvSpPr>
        <p:spPr>
          <a:xfrm>
            <a:off x="6735335" y="780963"/>
            <a:ext cx="1270392" cy="679190"/>
          </a:xfrm>
          <a:prstGeom prst="wedgeEllipseCallout">
            <a:avLst/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本次專題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790723" y="4803124"/>
            <a:ext cx="29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66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0"/>
          <p:cNvSpPr txBox="1">
            <a:spLocks noGrp="1"/>
          </p:cNvSpPr>
          <p:nvPr>
            <p:ph type="title" idx="4294967295"/>
          </p:nvPr>
        </p:nvSpPr>
        <p:spPr>
          <a:xfrm>
            <a:off x="375781" y="707134"/>
            <a:ext cx="6356959" cy="31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新規劃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最終目標</a:t>
            </a:r>
            <a:endParaRPr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95" name="Google Shape;995;p60"/>
          <p:cNvGraphicFramePr/>
          <p:nvPr>
            <p:extLst>
              <p:ext uri="{D42A27DB-BD31-4B8C-83A1-F6EECF244321}">
                <p14:modId xmlns:p14="http://schemas.microsoft.com/office/powerpoint/2010/main" val="1766713804"/>
              </p:ext>
            </p:extLst>
          </p:nvPr>
        </p:nvGraphicFramePr>
        <p:xfrm>
          <a:off x="343647" y="1553076"/>
          <a:ext cx="7771289" cy="3020094"/>
        </p:xfrm>
        <a:graphic>
          <a:graphicData uri="http://schemas.openxmlformats.org/drawingml/2006/table">
            <a:tbl>
              <a:tblPr>
                <a:tableStyleId>{196690C8-A8F7-4B1D-92D1-42248E60665E}</a:tableStyleId>
              </a:tblPr>
              <a:tblGrid>
                <a:gridCol w="1957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5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6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Ramabhadra"/>
                        </a:rPr>
                        <a:t>第一屆</a:t>
                      </a:r>
                      <a:endParaRPr sz="1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Ramabhadra"/>
                        <a:sym typeface="Ramabhadra"/>
                      </a:endParaRPr>
                    </a:p>
                  </a:txBody>
                  <a:tcPr marL="91425" marR="91425" marT="91425" marB="9142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Ramabhadra"/>
                        </a:rPr>
                        <a:t>第二屆</a:t>
                      </a:r>
                      <a:endParaRPr sz="1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Ramabhadra"/>
                        <a:sym typeface="Ramabhadra"/>
                      </a:endParaRPr>
                    </a:p>
                  </a:txBody>
                  <a:tcPr marL="91425" marR="91425" marT="91425" marB="9142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Ramabhadra"/>
                        </a:rPr>
                        <a:t>第三屆</a:t>
                      </a:r>
                      <a:endParaRPr sz="2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Ramabhadra"/>
                        <a:sym typeface="Ramabhadra"/>
                      </a:endParaRPr>
                    </a:p>
                  </a:txBody>
                  <a:tcPr marL="91425" marR="91425" marT="91425" marB="91425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1036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400" spc="-6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400" spc="-6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實際對局</a:t>
                      </a:r>
                      <a:r>
                        <a:rPr lang="zh-TW" altLang="en-US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資料蒐集</a:t>
                      </a:r>
                      <a:endParaRPr lang="en-US" altLang="zh-TW" sz="1400" spc="-6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 algn="just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一對一有秀手牌</a:t>
                      </a:r>
                      <a:endParaRPr lang="en-US" altLang="zh-TW" sz="1400" spc="-6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 algn="just">
                        <a:spcBef>
                          <a:spcPct val="0"/>
                        </a:spcBef>
                        <a:buNone/>
                      </a:pPr>
                      <a:endParaRPr lang="en-US" altLang="zh-TW" sz="1400" spc="-6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 algn="just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400" spc="-6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400" spc="-6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決策樹模型訓練</a:t>
                      </a:r>
                      <a:r>
                        <a:rPr lang="en-US" altLang="zh-TW" sz="1400" spc="-6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</a:t>
                      </a:r>
                    </a:p>
                    <a:p>
                      <a:pPr marL="0" indent="0" algn="just">
                        <a:spcBef>
                          <a:spcPct val="0"/>
                        </a:spcBef>
                        <a:buNone/>
                      </a:pPr>
                      <a:endParaRPr lang="en-US" altLang="zh-TW" sz="1400" spc="-6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 algn="just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400" spc="-6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400" spc="-6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使用者操作</a:t>
                      </a:r>
                      <a:r>
                        <a:rPr lang="zh-TW" altLang="en-US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介面</a:t>
                      </a:r>
                      <a:r>
                        <a:rPr lang="en-US" altLang="zh-TW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UI</a:t>
                      </a:r>
                    </a:p>
                    <a:p>
                      <a:pPr marL="0" indent="0" algn="just">
                        <a:spcBef>
                          <a:spcPct val="0"/>
                        </a:spcBef>
                        <a:buNone/>
                      </a:pPr>
                      <a:endParaRPr lang="en-US" altLang="zh-TW" sz="1400" spc="-6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</a:t>
                      </a:r>
                      <a:r>
                        <a:rPr lang="zh-TW" altLang="en-US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勝率約</a:t>
                      </a:r>
                      <a:r>
                        <a:rPr lang="en-US" altLang="zh-TW" sz="140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50%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350" spc="-6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AI</a:t>
                      </a:r>
                      <a:r>
                        <a:rPr lang="zh-TW" altLang="en-US" sz="1350" spc="-6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模型使用</a:t>
                      </a:r>
                      <a:r>
                        <a:rPr lang="zh-TW" altLang="zh-TW" sz="1350" spc="-6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隨機森林</a:t>
                      </a:r>
                      <a:r>
                        <a:rPr lang="zh-TW" altLang="en-US" sz="1350" spc="-6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取代決策樹</a:t>
                      </a:r>
                      <a:endParaRPr lang="en-US" altLang="zh-TW" sz="1350" spc="-6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spcBef>
                          <a:spcPct val="0"/>
                        </a:spcBef>
                        <a:buNone/>
                      </a:pPr>
                      <a:endParaRPr lang="zh-TW" altLang="en-US" sz="1350" spc="-6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350" spc="-6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350" spc="-6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提高訓練及測試</a:t>
                      </a:r>
                      <a:r>
                        <a:rPr lang="zh-TW" altLang="zh-TW" sz="135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</a:t>
                      </a:r>
                      <a:r>
                        <a:rPr lang="zh-TW" altLang="en-US" sz="135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數量</a:t>
                      </a:r>
                      <a:endParaRPr lang="en-US" altLang="zh-TW" sz="1350" spc="-6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35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分割多人牌局</a:t>
                      </a:r>
                      <a:endParaRPr lang="en-US" altLang="zh-TW" sz="1350" spc="-6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spcBef>
                          <a:spcPct val="0"/>
                        </a:spcBef>
                        <a:buNone/>
                      </a:pPr>
                      <a:endParaRPr lang="en-US" altLang="zh-TW" sz="1350" spc="-6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350" spc="-6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350" spc="-6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提高</a:t>
                      </a:r>
                      <a:r>
                        <a:rPr lang="en-US" altLang="zh-TW" sz="1350" spc="-6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</a:t>
                      </a:r>
                      <a:r>
                        <a:rPr lang="zh-TW" altLang="en-US" sz="1350" spc="-6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模型預測的正確率</a:t>
                      </a:r>
                      <a:endParaRPr lang="en-US" altLang="zh-TW" sz="1350" spc="-6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spcBef>
                          <a:spcPct val="0"/>
                        </a:spcBef>
                        <a:buNone/>
                      </a:pPr>
                      <a:endParaRPr lang="en-US" altLang="zh-TW" sz="1350" spc="-6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350" spc="-6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</a:t>
                      </a:r>
                      <a:r>
                        <a:rPr lang="zh-TW" altLang="en-US" sz="1350" spc="-6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提高</a:t>
                      </a:r>
                      <a:r>
                        <a:rPr lang="en-US" altLang="zh-TW" sz="1350" spc="-6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</a:t>
                      </a:r>
                      <a:r>
                        <a:rPr lang="zh-TW" altLang="en-US" sz="1350" spc="-6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與人對戰的</a:t>
                      </a:r>
                      <a:r>
                        <a:rPr lang="zh-TW" altLang="en-US" sz="135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勝率至</a:t>
                      </a:r>
                      <a:r>
                        <a:rPr lang="en-US" altLang="zh-TW" sz="1350" spc="-6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60%</a:t>
                      </a:r>
                      <a:endParaRPr lang="en-US" altLang="zh-TW" sz="1350" spc="-6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zh-TW" sz="1800" b="1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TW" sz="1600" b="1" dirty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</a:t>
                      </a:r>
                      <a:r>
                        <a:rPr lang="zh-TW" altLang="en-US" sz="1600" b="1" dirty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更動訓練</a:t>
                      </a:r>
                      <a:r>
                        <a:rPr lang="en-US" altLang="zh-TW" sz="1600" b="1" baseline="0" dirty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b="1" dirty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sz="1600" b="1" dirty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測試資料數量</a:t>
                      </a:r>
                      <a:endParaRPr lang="en-US" altLang="zh-TW" sz="1600" b="1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endParaRPr lang="zh-TW" altLang="en-US" sz="1600" b="1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en-US" altLang="zh-TW" sz="1600" b="1" dirty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</a:t>
                      </a:r>
                      <a:r>
                        <a:rPr lang="zh-TW" altLang="en-US" sz="1600" b="1" dirty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提高預測正確率</a:t>
                      </a:r>
                      <a:endParaRPr lang="en-US" altLang="zh-TW" sz="1600" b="1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endParaRPr lang="zh-TW" altLang="en-US" sz="1600" b="1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en-US" altLang="zh-TW" sz="1600" b="1" dirty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 </a:t>
                      </a:r>
                      <a:r>
                        <a:rPr lang="zh-TW" altLang="en-US" sz="1600" b="1" dirty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提高</a:t>
                      </a:r>
                      <a:r>
                        <a:rPr lang="en-US" altLang="zh-TW" sz="1600" b="1" dirty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</a:t>
                      </a:r>
                      <a:r>
                        <a:rPr lang="zh-TW" altLang="en-US" sz="1600" b="1" dirty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與人對戰勝率</a:t>
                      </a:r>
                    </a:p>
                    <a:p>
                      <a:pPr algn="l"/>
                      <a:endParaRPr lang="en-US" altLang="zh-TW" sz="16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決策樹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隨機森林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800" b="1" dirty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CNN</a:t>
                      </a:r>
                      <a:endParaRPr lang="zh-TW" altLang="en-US" sz="2800" b="1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Google Shape;11267;p79"/>
          <p:cNvGrpSpPr/>
          <p:nvPr/>
        </p:nvGrpSpPr>
        <p:grpSpPr>
          <a:xfrm rot="892370">
            <a:off x="6441539" y="3840566"/>
            <a:ext cx="781641" cy="725830"/>
            <a:chOff x="-12199250" y="2530225"/>
            <a:chExt cx="352075" cy="353675"/>
          </a:xfrm>
          <a:solidFill>
            <a:srgbClr val="FFD243"/>
          </a:solidFill>
        </p:grpSpPr>
        <p:sp>
          <p:nvSpPr>
            <p:cNvPr id="10" name="Google Shape;11268;p79"/>
            <p:cNvSpPr/>
            <p:nvPr/>
          </p:nvSpPr>
          <p:spPr>
            <a:xfrm>
              <a:off x="-12055900" y="2530225"/>
              <a:ext cx="63025" cy="62250"/>
            </a:xfrm>
            <a:custGeom>
              <a:avLst/>
              <a:gdLst/>
              <a:ahLst/>
              <a:cxnLst/>
              <a:rect l="l" t="t" r="r" b="b"/>
              <a:pathLst>
                <a:path w="2521" h="2490" extrusionOk="0">
                  <a:moveTo>
                    <a:pt x="1292" y="883"/>
                  </a:moveTo>
                  <a:cubicBezTo>
                    <a:pt x="1512" y="883"/>
                    <a:pt x="1733" y="1072"/>
                    <a:pt x="1733" y="1292"/>
                  </a:cubicBezTo>
                  <a:cubicBezTo>
                    <a:pt x="1701" y="1513"/>
                    <a:pt x="1544" y="1702"/>
                    <a:pt x="1292" y="1702"/>
                  </a:cubicBezTo>
                  <a:cubicBezTo>
                    <a:pt x="1071" y="1702"/>
                    <a:pt x="914" y="1513"/>
                    <a:pt x="914" y="1292"/>
                  </a:cubicBezTo>
                  <a:cubicBezTo>
                    <a:pt x="914" y="1072"/>
                    <a:pt x="1103" y="883"/>
                    <a:pt x="1292" y="883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68"/>
                    <a:pt x="0" y="1261"/>
                  </a:cubicBezTo>
                  <a:cubicBezTo>
                    <a:pt x="0" y="1923"/>
                    <a:pt x="567" y="2490"/>
                    <a:pt x="1260" y="2490"/>
                  </a:cubicBezTo>
                  <a:cubicBezTo>
                    <a:pt x="1985" y="2490"/>
                    <a:pt x="2520" y="1923"/>
                    <a:pt x="2520" y="1261"/>
                  </a:cubicBezTo>
                  <a:cubicBezTo>
                    <a:pt x="2520" y="599"/>
                    <a:pt x="1985" y="1"/>
                    <a:pt x="12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269;p79"/>
            <p:cNvSpPr/>
            <p:nvPr/>
          </p:nvSpPr>
          <p:spPr>
            <a:xfrm>
              <a:off x="-12116550" y="2592450"/>
              <a:ext cx="185900" cy="291450"/>
            </a:xfrm>
            <a:custGeom>
              <a:avLst/>
              <a:gdLst/>
              <a:ahLst/>
              <a:cxnLst/>
              <a:rect l="l" t="t" r="r" b="b"/>
              <a:pathLst>
                <a:path w="7436" h="11658" extrusionOk="0">
                  <a:moveTo>
                    <a:pt x="5135" y="851"/>
                  </a:moveTo>
                  <a:cubicBezTo>
                    <a:pt x="5388" y="1324"/>
                    <a:pt x="5419" y="1891"/>
                    <a:pt x="5230" y="2395"/>
                  </a:cubicBezTo>
                  <a:lnTo>
                    <a:pt x="3938" y="1765"/>
                  </a:lnTo>
                  <a:cubicBezTo>
                    <a:pt x="3875" y="1749"/>
                    <a:pt x="3812" y="1741"/>
                    <a:pt x="3749" y="1741"/>
                  </a:cubicBezTo>
                  <a:cubicBezTo>
                    <a:pt x="3686" y="1741"/>
                    <a:pt x="3623" y="1749"/>
                    <a:pt x="3560" y="1765"/>
                  </a:cubicBezTo>
                  <a:lnTo>
                    <a:pt x="2269" y="2395"/>
                  </a:lnTo>
                  <a:cubicBezTo>
                    <a:pt x="2048" y="1891"/>
                    <a:pt x="2080" y="1324"/>
                    <a:pt x="2300" y="851"/>
                  </a:cubicBezTo>
                  <a:close/>
                  <a:moveTo>
                    <a:pt x="4159" y="2742"/>
                  </a:moveTo>
                  <a:lnTo>
                    <a:pt x="4946" y="3151"/>
                  </a:lnTo>
                  <a:lnTo>
                    <a:pt x="4253" y="7530"/>
                  </a:lnTo>
                  <a:lnTo>
                    <a:pt x="3308" y="7530"/>
                  </a:lnTo>
                  <a:lnTo>
                    <a:pt x="2552" y="3151"/>
                  </a:lnTo>
                  <a:lnTo>
                    <a:pt x="3340" y="2742"/>
                  </a:lnTo>
                  <a:lnTo>
                    <a:pt x="3340" y="4569"/>
                  </a:lnTo>
                  <a:cubicBezTo>
                    <a:pt x="3340" y="4789"/>
                    <a:pt x="3529" y="5010"/>
                    <a:pt x="3718" y="5010"/>
                  </a:cubicBezTo>
                  <a:cubicBezTo>
                    <a:pt x="3970" y="5010"/>
                    <a:pt x="4159" y="4789"/>
                    <a:pt x="4159" y="4569"/>
                  </a:cubicBezTo>
                  <a:lnTo>
                    <a:pt x="4159" y="2742"/>
                  </a:lnTo>
                  <a:close/>
                  <a:moveTo>
                    <a:pt x="5388" y="8318"/>
                  </a:moveTo>
                  <a:cubicBezTo>
                    <a:pt x="5608" y="8318"/>
                    <a:pt x="5766" y="8507"/>
                    <a:pt x="5766" y="8727"/>
                  </a:cubicBezTo>
                  <a:lnTo>
                    <a:pt x="5766" y="9169"/>
                  </a:lnTo>
                  <a:lnTo>
                    <a:pt x="1638" y="9169"/>
                  </a:lnTo>
                  <a:lnTo>
                    <a:pt x="1638" y="8727"/>
                  </a:lnTo>
                  <a:cubicBezTo>
                    <a:pt x="1638" y="8507"/>
                    <a:pt x="1827" y="8318"/>
                    <a:pt x="2080" y="8318"/>
                  </a:cubicBezTo>
                  <a:close/>
                  <a:moveTo>
                    <a:pt x="6207" y="9956"/>
                  </a:moveTo>
                  <a:cubicBezTo>
                    <a:pt x="6459" y="9956"/>
                    <a:pt x="6616" y="10145"/>
                    <a:pt x="6616" y="10397"/>
                  </a:cubicBezTo>
                  <a:lnTo>
                    <a:pt x="6616" y="10838"/>
                  </a:lnTo>
                  <a:lnTo>
                    <a:pt x="819" y="10838"/>
                  </a:lnTo>
                  <a:lnTo>
                    <a:pt x="819" y="10397"/>
                  </a:lnTo>
                  <a:cubicBezTo>
                    <a:pt x="819" y="10145"/>
                    <a:pt x="1008" y="9956"/>
                    <a:pt x="1260" y="9956"/>
                  </a:cubicBezTo>
                  <a:close/>
                  <a:moveTo>
                    <a:pt x="2080" y="1"/>
                  </a:moveTo>
                  <a:cubicBezTo>
                    <a:pt x="1922" y="1"/>
                    <a:pt x="1796" y="64"/>
                    <a:pt x="1733" y="190"/>
                  </a:cubicBezTo>
                  <a:cubicBezTo>
                    <a:pt x="1134" y="1040"/>
                    <a:pt x="1134" y="2143"/>
                    <a:pt x="1670" y="3057"/>
                  </a:cubicBezTo>
                  <a:lnTo>
                    <a:pt x="2426" y="7530"/>
                  </a:lnTo>
                  <a:lnTo>
                    <a:pt x="2080" y="7530"/>
                  </a:lnTo>
                  <a:cubicBezTo>
                    <a:pt x="1418" y="7530"/>
                    <a:pt x="819" y="8066"/>
                    <a:pt x="819" y="8759"/>
                  </a:cubicBezTo>
                  <a:lnTo>
                    <a:pt x="819" y="9232"/>
                  </a:lnTo>
                  <a:cubicBezTo>
                    <a:pt x="347" y="9389"/>
                    <a:pt x="0" y="9862"/>
                    <a:pt x="0" y="10429"/>
                  </a:cubicBezTo>
                  <a:lnTo>
                    <a:pt x="0" y="11248"/>
                  </a:lnTo>
                  <a:cubicBezTo>
                    <a:pt x="0" y="11500"/>
                    <a:pt x="189" y="11657"/>
                    <a:pt x="378" y="11657"/>
                  </a:cubicBezTo>
                  <a:lnTo>
                    <a:pt x="6994" y="11657"/>
                  </a:lnTo>
                  <a:cubicBezTo>
                    <a:pt x="7246" y="11657"/>
                    <a:pt x="7435" y="11437"/>
                    <a:pt x="7435" y="11248"/>
                  </a:cubicBezTo>
                  <a:lnTo>
                    <a:pt x="7435" y="10429"/>
                  </a:lnTo>
                  <a:cubicBezTo>
                    <a:pt x="7435" y="9862"/>
                    <a:pt x="7089" y="9452"/>
                    <a:pt x="6616" y="9232"/>
                  </a:cubicBezTo>
                  <a:lnTo>
                    <a:pt x="6616" y="8759"/>
                  </a:lnTo>
                  <a:cubicBezTo>
                    <a:pt x="6616" y="8066"/>
                    <a:pt x="6049" y="7530"/>
                    <a:pt x="5388" y="7530"/>
                  </a:cubicBezTo>
                  <a:lnTo>
                    <a:pt x="5041" y="7530"/>
                  </a:lnTo>
                  <a:lnTo>
                    <a:pt x="5766" y="3057"/>
                  </a:lnTo>
                  <a:cubicBezTo>
                    <a:pt x="6333" y="2206"/>
                    <a:pt x="6301" y="1072"/>
                    <a:pt x="5734" y="190"/>
                  </a:cubicBezTo>
                  <a:cubicBezTo>
                    <a:pt x="5671" y="64"/>
                    <a:pt x="5545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270;p79"/>
            <p:cNvSpPr/>
            <p:nvPr/>
          </p:nvSpPr>
          <p:spPr>
            <a:xfrm>
              <a:off x="-11950375" y="2633400"/>
              <a:ext cx="103200" cy="102425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17" y="1324"/>
                  </a:moveTo>
                  <a:lnTo>
                    <a:pt x="2206" y="1671"/>
                  </a:lnTo>
                  <a:cubicBezTo>
                    <a:pt x="2238" y="1734"/>
                    <a:pt x="2332" y="1828"/>
                    <a:pt x="2395" y="1860"/>
                  </a:cubicBezTo>
                  <a:lnTo>
                    <a:pt x="2742" y="2049"/>
                  </a:lnTo>
                  <a:lnTo>
                    <a:pt x="2395" y="2269"/>
                  </a:lnTo>
                  <a:cubicBezTo>
                    <a:pt x="2332" y="2301"/>
                    <a:pt x="2238" y="2364"/>
                    <a:pt x="2206" y="2458"/>
                  </a:cubicBezTo>
                  <a:lnTo>
                    <a:pt x="2017" y="2805"/>
                  </a:lnTo>
                  <a:lnTo>
                    <a:pt x="1797" y="2458"/>
                  </a:lnTo>
                  <a:cubicBezTo>
                    <a:pt x="1765" y="2364"/>
                    <a:pt x="1702" y="2301"/>
                    <a:pt x="1607" y="2269"/>
                  </a:cubicBezTo>
                  <a:lnTo>
                    <a:pt x="1261" y="2049"/>
                  </a:lnTo>
                  <a:lnTo>
                    <a:pt x="1607" y="1860"/>
                  </a:lnTo>
                  <a:cubicBezTo>
                    <a:pt x="1702" y="1828"/>
                    <a:pt x="1765" y="1734"/>
                    <a:pt x="1797" y="1671"/>
                  </a:cubicBezTo>
                  <a:lnTo>
                    <a:pt x="2017" y="1324"/>
                  </a:lnTo>
                  <a:close/>
                  <a:moveTo>
                    <a:pt x="2049" y="1"/>
                  </a:moveTo>
                  <a:cubicBezTo>
                    <a:pt x="1891" y="1"/>
                    <a:pt x="1734" y="95"/>
                    <a:pt x="1702" y="253"/>
                  </a:cubicBezTo>
                  <a:lnTo>
                    <a:pt x="1229" y="1230"/>
                  </a:lnTo>
                  <a:lnTo>
                    <a:pt x="221" y="1702"/>
                  </a:lnTo>
                  <a:cubicBezTo>
                    <a:pt x="64" y="1797"/>
                    <a:pt x="1" y="1891"/>
                    <a:pt x="1" y="2049"/>
                  </a:cubicBezTo>
                  <a:cubicBezTo>
                    <a:pt x="1" y="2206"/>
                    <a:pt x="64" y="2364"/>
                    <a:pt x="221" y="2427"/>
                  </a:cubicBezTo>
                  <a:lnTo>
                    <a:pt x="1229" y="2899"/>
                  </a:lnTo>
                  <a:lnTo>
                    <a:pt x="1702" y="3876"/>
                  </a:lnTo>
                  <a:cubicBezTo>
                    <a:pt x="1765" y="4034"/>
                    <a:pt x="1891" y="4097"/>
                    <a:pt x="2049" y="4097"/>
                  </a:cubicBezTo>
                  <a:cubicBezTo>
                    <a:pt x="2206" y="4097"/>
                    <a:pt x="2364" y="4034"/>
                    <a:pt x="2395" y="3876"/>
                  </a:cubicBezTo>
                  <a:lnTo>
                    <a:pt x="2868" y="2899"/>
                  </a:lnTo>
                  <a:lnTo>
                    <a:pt x="3907" y="2427"/>
                  </a:lnTo>
                  <a:cubicBezTo>
                    <a:pt x="4065" y="2332"/>
                    <a:pt x="4128" y="2206"/>
                    <a:pt x="4128" y="2049"/>
                  </a:cubicBezTo>
                  <a:cubicBezTo>
                    <a:pt x="4128" y="1891"/>
                    <a:pt x="4065" y="1734"/>
                    <a:pt x="3907" y="1702"/>
                  </a:cubicBezTo>
                  <a:lnTo>
                    <a:pt x="2868" y="1230"/>
                  </a:lnTo>
                  <a:lnTo>
                    <a:pt x="2395" y="253"/>
                  </a:lnTo>
                  <a:cubicBezTo>
                    <a:pt x="2332" y="95"/>
                    <a:pt x="2206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271;p79"/>
            <p:cNvSpPr/>
            <p:nvPr/>
          </p:nvSpPr>
          <p:spPr>
            <a:xfrm>
              <a:off x="-12199250" y="2633400"/>
              <a:ext cx="103200" cy="102425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48" y="1324"/>
                  </a:moveTo>
                  <a:lnTo>
                    <a:pt x="2237" y="1671"/>
                  </a:lnTo>
                  <a:cubicBezTo>
                    <a:pt x="2269" y="1734"/>
                    <a:pt x="2363" y="1828"/>
                    <a:pt x="2426" y="1860"/>
                  </a:cubicBezTo>
                  <a:lnTo>
                    <a:pt x="2804" y="2049"/>
                  </a:lnTo>
                  <a:lnTo>
                    <a:pt x="2426" y="2269"/>
                  </a:lnTo>
                  <a:cubicBezTo>
                    <a:pt x="2363" y="2301"/>
                    <a:pt x="2269" y="2364"/>
                    <a:pt x="2237" y="2458"/>
                  </a:cubicBezTo>
                  <a:lnTo>
                    <a:pt x="2048" y="2805"/>
                  </a:lnTo>
                  <a:lnTo>
                    <a:pt x="1859" y="2458"/>
                  </a:lnTo>
                  <a:cubicBezTo>
                    <a:pt x="1796" y="2364"/>
                    <a:pt x="1733" y="2301"/>
                    <a:pt x="1638" y="2269"/>
                  </a:cubicBezTo>
                  <a:lnTo>
                    <a:pt x="1292" y="2049"/>
                  </a:lnTo>
                  <a:lnTo>
                    <a:pt x="1638" y="1860"/>
                  </a:lnTo>
                  <a:cubicBezTo>
                    <a:pt x="1733" y="1828"/>
                    <a:pt x="1796" y="1734"/>
                    <a:pt x="1859" y="1671"/>
                  </a:cubicBezTo>
                  <a:lnTo>
                    <a:pt x="2048" y="1324"/>
                  </a:lnTo>
                  <a:close/>
                  <a:moveTo>
                    <a:pt x="2079" y="1"/>
                  </a:moveTo>
                  <a:cubicBezTo>
                    <a:pt x="1922" y="1"/>
                    <a:pt x="1764" y="95"/>
                    <a:pt x="1733" y="253"/>
                  </a:cubicBezTo>
                  <a:lnTo>
                    <a:pt x="1260" y="1230"/>
                  </a:lnTo>
                  <a:lnTo>
                    <a:pt x="221" y="1702"/>
                  </a:lnTo>
                  <a:cubicBezTo>
                    <a:pt x="63" y="1797"/>
                    <a:pt x="0" y="1891"/>
                    <a:pt x="0" y="2049"/>
                  </a:cubicBezTo>
                  <a:cubicBezTo>
                    <a:pt x="0" y="2206"/>
                    <a:pt x="63" y="2364"/>
                    <a:pt x="221" y="2427"/>
                  </a:cubicBezTo>
                  <a:lnTo>
                    <a:pt x="1260" y="2899"/>
                  </a:lnTo>
                  <a:lnTo>
                    <a:pt x="1733" y="3876"/>
                  </a:lnTo>
                  <a:cubicBezTo>
                    <a:pt x="1796" y="4034"/>
                    <a:pt x="1922" y="4097"/>
                    <a:pt x="2079" y="4097"/>
                  </a:cubicBezTo>
                  <a:cubicBezTo>
                    <a:pt x="2237" y="4097"/>
                    <a:pt x="2395" y="4034"/>
                    <a:pt x="2426" y="3876"/>
                  </a:cubicBezTo>
                  <a:lnTo>
                    <a:pt x="2899" y="2899"/>
                  </a:lnTo>
                  <a:lnTo>
                    <a:pt x="3907" y="2427"/>
                  </a:lnTo>
                  <a:cubicBezTo>
                    <a:pt x="4033" y="2364"/>
                    <a:pt x="4127" y="2206"/>
                    <a:pt x="4127" y="2049"/>
                  </a:cubicBezTo>
                  <a:cubicBezTo>
                    <a:pt x="4127" y="1891"/>
                    <a:pt x="4033" y="1734"/>
                    <a:pt x="3907" y="1702"/>
                  </a:cubicBezTo>
                  <a:lnTo>
                    <a:pt x="2899" y="1230"/>
                  </a:lnTo>
                  <a:lnTo>
                    <a:pt x="2426" y="253"/>
                  </a:lnTo>
                  <a:cubicBezTo>
                    <a:pt x="2363" y="95"/>
                    <a:pt x="2237" y="1"/>
                    <a:pt x="20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橢圓形圖說文字 13"/>
          <p:cNvSpPr/>
          <p:nvPr/>
        </p:nvSpPr>
        <p:spPr>
          <a:xfrm rot="164963">
            <a:off x="6598058" y="552478"/>
            <a:ext cx="1794313" cy="913657"/>
          </a:xfrm>
          <a:prstGeom prst="wedgeEllipseCallout">
            <a:avLst/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本次專題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8807275" y="4835723"/>
            <a:ext cx="29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7569894" y="1508644"/>
            <a:ext cx="1485886" cy="1201065"/>
            <a:chOff x="7569894" y="1508644"/>
            <a:chExt cx="1485886" cy="1201065"/>
          </a:xfrm>
        </p:grpSpPr>
        <p:sp>
          <p:nvSpPr>
            <p:cNvPr id="4" name="向左箭號 3"/>
            <p:cNvSpPr/>
            <p:nvPr/>
          </p:nvSpPr>
          <p:spPr>
            <a:xfrm rot="20424641">
              <a:off x="7569894" y="1770455"/>
              <a:ext cx="1458871" cy="939254"/>
            </a:xfrm>
            <a:prstGeom prst="leftArrow">
              <a:avLst/>
            </a:prstGeom>
            <a:solidFill>
              <a:srgbClr val="FEE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預期成果</a:t>
              </a:r>
            </a:p>
          </p:txBody>
        </p:sp>
        <p:grpSp>
          <p:nvGrpSpPr>
            <p:cNvPr id="16" name="Google Shape;999;p60"/>
            <p:cNvGrpSpPr/>
            <p:nvPr/>
          </p:nvGrpSpPr>
          <p:grpSpPr>
            <a:xfrm rot="1140618">
              <a:off x="8802205" y="1508644"/>
              <a:ext cx="253575" cy="411525"/>
              <a:chOff x="6301300" y="1294400"/>
              <a:chExt cx="253575" cy="411525"/>
            </a:xfrm>
          </p:grpSpPr>
          <p:sp>
            <p:nvSpPr>
              <p:cNvPr id="17" name="Google Shape;1000;p60"/>
              <p:cNvSpPr/>
              <p:nvPr/>
            </p:nvSpPr>
            <p:spPr>
              <a:xfrm>
                <a:off x="6301300" y="1294400"/>
                <a:ext cx="253575" cy="411525"/>
              </a:xfrm>
              <a:custGeom>
                <a:avLst/>
                <a:gdLst/>
                <a:ahLst/>
                <a:cxnLst/>
                <a:rect l="l" t="t" r="r" b="b"/>
                <a:pathLst>
                  <a:path w="10143" h="16461" extrusionOk="0">
                    <a:moveTo>
                      <a:pt x="9081" y="1460"/>
                    </a:moveTo>
                    <a:lnTo>
                      <a:pt x="9213" y="1513"/>
                    </a:lnTo>
                    <a:lnTo>
                      <a:pt x="9346" y="1566"/>
                    </a:lnTo>
                    <a:lnTo>
                      <a:pt x="9452" y="1673"/>
                    </a:lnTo>
                    <a:lnTo>
                      <a:pt x="9532" y="1779"/>
                    </a:lnTo>
                    <a:lnTo>
                      <a:pt x="9585" y="1885"/>
                    </a:lnTo>
                    <a:lnTo>
                      <a:pt x="9638" y="2018"/>
                    </a:lnTo>
                    <a:lnTo>
                      <a:pt x="9665" y="2177"/>
                    </a:lnTo>
                    <a:lnTo>
                      <a:pt x="9665" y="15266"/>
                    </a:lnTo>
                    <a:lnTo>
                      <a:pt x="9638" y="15399"/>
                    </a:lnTo>
                    <a:lnTo>
                      <a:pt x="9585" y="15531"/>
                    </a:lnTo>
                    <a:lnTo>
                      <a:pt x="9532" y="15664"/>
                    </a:lnTo>
                    <a:lnTo>
                      <a:pt x="9452" y="15770"/>
                    </a:lnTo>
                    <a:lnTo>
                      <a:pt x="9346" y="15850"/>
                    </a:lnTo>
                    <a:lnTo>
                      <a:pt x="9213" y="15930"/>
                    </a:lnTo>
                    <a:lnTo>
                      <a:pt x="9081" y="15956"/>
                    </a:lnTo>
                    <a:lnTo>
                      <a:pt x="8921" y="15983"/>
                    </a:lnTo>
                    <a:lnTo>
                      <a:pt x="2178" y="15983"/>
                    </a:lnTo>
                    <a:lnTo>
                      <a:pt x="2045" y="15956"/>
                    </a:lnTo>
                    <a:lnTo>
                      <a:pt x="1912" y="15930"/>
                    </a:lnTo>
                    <a:lnTo>
                      <a:pt x="1780" y="15850"/>
                    </a:lnTo>
                    <a:lnTo>
                      <a:pt x="1673" y="15770"/>
                    </a:lnTo>
                    <a:lnTo>
                      <a:pt x="1594" y="15664"/>
                    </a:lnTo>
                    <a:lnTo>
                      <a:pt x="1514" y="15531"/>
                    </a:lnTo>
                    <a:lnTo>
                      <a:pt x="1461" y="15399"/>
                    </a:lnTo>
                    <a:lnTo>
                      <a:pt x="1461" y="15266"/>
                    </a:lnTo>
                    <a:lnTo>
                      <a:pt x="1461" y="2177"/>
                    </a:lnTo>
                    <a:lnTo>
                      <a:pt x="1461" y="2018"/>
                    </a:lnTo>
                    <a:lnTo>
                      <a:pt x="1514" y="1885"/>
                    </a:lnTo>
                    <a:lnTo>
                      <a:pt x="1594" y="1779"/>
                    </a:lnTo>
                    <a:lnTo>
                      <a:pt x="1673" y="1673"/>
                    </a:lnTo>
                    <a:lnTo>
                      <a:pt x="1780" y="1566"/>
                    </a:lnTo>
                    <a:lnTo>
                      <a:pt x="1912" y="1513"/>
                    </a:lnTo>
                    <a:lnTo>
                      <a:pt x="2045" y="1460"/>
                    </a:lnTo>
                    <a:close/>
                    <a:moveTo>
                      <a:pt x="1222" y="0"/>
                    </a:moveTo>
                    <a:lnTo>
                      <a:pt x="983" y="27"/>
                    </a:lnTo>
                    <a:lnTo>
                      <a:pt x="744" y="106"/>
                    </a:lnTo>
                    <a:lnTo>
                      <a:pt x="558" y="212"/>
                    </a:lnTo>
                    <a:lnTo>
                      <a:pt x="372" y="345"/>
                    </a:lnTo>
                    <a:lnTo>
                      <a:pt x="213" y="531"/>
                    </a:lnTo>
                    <a:lnTo>
                      <a:pt x="107" y="743"/>
                    </a:lnTo>
                    <a:lnTo>
                      <a:pt x="27" y="982"/>
                    </a:lnTo>
                    <a:lnTo>
                      <a:pt x="1" y="1195"/>
                    </a:lnTo>
                    <a:lnTo>
                      <a:pt x="1" y="14284"/>
                    </a:lnTo>
                    <a:lnTo>
                      <a:pt x="27" y="14522"/>
                    </a:lnTo>
                    <a:lnTo>
                      <a:pt x="107" y="14761"/>
                    </a:lnTo>
                    <a:lnTo>
                      <a:pt x="213" y="14947"/>
                    </a:lnTo>
                    <a:lnTo>
                      <a:pt x="372" y="15133"/>
                    </a:lnTo>
                    <a:lnTo>
                      <a:pt x="505" y="15266"/>
                    </a:lnTo>
                    <a:lnTo>
                      <a:pt x="664" y="15345"/>
                    </a:lnTo>
                    <a:lnTo>
                      <a:pt x="824" y="15425"/>
                    </a:lnTo>
                    <a:lnTo>
                      <a:pt x="983" y="15478"/>
                    </a:lnTo>
                    <a:lnTo>
                      <a:pt x="1063" y="15664"/>
                    </a:lnTo>
                    <a:lnTo>
                      <a:pt x="1142" y="15876"/>
                    </a:lnTo>
                    <a:lnTo>
                      <a:pt x="1249" y="16036"/>
                    </a:lnTo>
                    <a:lnTo>
                      <a:pt x="1408" y="16169"/>
                    </a:lnTo>
                    <a:lnTo>
                      <a:pt x="1567" y="16301"/>
                    </a:lnTo>
                    <a:lnTo>
                      <a:pt x="1753" y="16381"/>
                    </a:lnTo>
                    <a:lnTo>
                      <a:pt x="1965" y="16434"/>
                    </a:lnTo>
                    <a:lnTo>
                      <a:pt x="2178" y="16461"/>
                    </a:lnTo>
                    <a:lnTo>
                      <a:pt x="8921" y="16461"/>
                    </a:lnTo>
                    <a:lnTo>
                      <a:pt x="9160" y="16434"/>
                    </a:lnTo>
                    <a:lnTo>
                      <a:pt x="9399" y="16354"/>
                    </a:lnTo>
                    <a:lnTo>
                      <a:pt x="9612" y="16248"/>
                    </a:lnTo>
                    <a:lnTo>
                      <a:pt x="9771" y="16115"/>
                    </a:lnTo>
                    <a:lnTo>
                      <a:pt x="9930" y="15930"/>
                    </a:lnTo>
                    <a:lnTo>
                      <a:pt x="10036" y="15717"/>
                    </a:lnTo>
                    <a:lnTo>
                      <a:pt x="10116" y="15505"/>
                    </a:lnTo>
                    <a:lnTo>
                      <a:pt x="10143" y="15266"/>
                    </a:lnTo>
                    <a:lnTo>
                      <a:pt x="10143" y="2177"/>
                    </a:lnTo>
                    <a:lnTo>
                      <a:pt x="10116" y="1938"/>
                    </a:lnTo>
                    <a:lnTo>
                      <a:pt x="10036" y="1699"/>
                    </a:lnTo>
                    <a:lnTo>
                      <a:pt x="9930" y="1487"/>
                    </a:lnTo>
                    <a:lnTo>
                      <a:pt x="9771" y="1327"/>
                    </a:lnTo>
                    <a:lnTo>
                      <a:pt x="9612" y="1168"/>
                    </a:lnTo>
                    <a:lnTo>
                      <a:pt x="9399" y="1062"/>
                    </a:lnTo>
                    <a:lnTo>
                      <a:pt x="9160" y="982"/>
                    </a:lnTo>
                    <a:lnTo>
                      <a:pt x="8921" y="956"/>
                    </a:lnTo>
                    <a:lnTo>
                      <a:pt x="2178" y="956"/>
                    </a:lnTo>
                    <a:lnTo>
                      <a:pt x="1939" y="982"/>
                    </a:lnTo>
                    <a:lnTo>
                      <a:pt x="1700" y="1062"/>
                    </a:lnTo>
                    <a:lnTo>
                      <a:pt x="1514" y="1168"/>
                    </a:lnTo>
                    <a:lnTo>
                      <a:pt x="1328" y="1327"/>
                    </a:lnTo>
                    <a:lnTo>
                      <a:pt x="1169" y="1487"/>
                    </a:lnTo>
                    <a:lnTo>
                      <a:pt x="1063" y="1699"/>
                    </a:lnTo>
                    <a:lnTo>
                      <a:pt x="1010" y="1938"/>
                    </a:lnTo>
                    <a:lnTo>
                      <a:pt x="983" y="2177"/>
                    </a:lnTo>
                    <a:lnTo>
                      <a:pt x="983" y="14974"/>
                    </a:lnTo>
                    <a:lnTo>
                      <a:pt x="877" y="14921"/>
                    </a:lnTo>
                    <a:lnTo>
                      <a:pt x="771" y="14868"/>
                    </a:lnTo>
                    <a:lnTo>
                      <a:pt x="691" y="14788"/>
                    </a:lnTo>
                    <a:lnTo>
                      <a:pt x="638" y="14708"/>
                    </a:lnTo>
                    <a:lnTo>
                      <a:pt x="585" y="14629"/>
                    </a:lnTo>
                    <a:lnTo>
                      <a:pt x="532" y="14522"/>
                    </a:lnTo>
                    <a:lnTo>
                      <a:pt x="505" y="14416"/>
                    </a:lnTo>
                    <a:lnTo>
                      <a:pt x="505" y="14284"/>
                    </a:lnTo>
                    <a:lnTo>
                      <a:pt x="505" y="1195"/>
                    </a:lnTo>
                    <a:lnTo>
                      <a:pt x="505" y="1062"/>
                    </a:lnTo>
                    <a:lnTo>
                      <a:pt x="558" y="929"/>
                    </a:lnTo>
                    <a:lnTo>
                      <a:pt x="611" y="796"/>
                    </a:lnTo>
                    <a:lnTo>
                      <a:pt x="718" y="690"/>
                    </a:lnTo>
                    <a:lnTo>
                      <a:pt x="824" y="611"/>
                    </a:lnTo>
                    <a:lnTo>
                      <a:pt x="930" y="531"/>
                    </a:lnTo>
                    <a:lnTo>
                      <a:pt x="1063" y="504"/>
                    </a:lnTo>
                    <a:lnTo>
                      <a:pt x="1222" y="478"/>
                    </a:lnTo>
                    <a:lnTo>
                      <a:pt x="7966" y="478"/>
                    </a:lnTo>
                    <a:lnTo>
                      <a:pt x="8178" y="504"/>
                    </a:lnTo>
                    <a:lnTo>
                      <a:pt x="8364" y="611"/>
                    </a:lnTo>
                    <a:lnTo>
                      <a:pt x="8417" y="637"/>
                    </a:lnTo>
                    <a:lnTo>
                      <a:pt x="8497" y="637"/>
                    </a:lnTo>
                    <a:lnTo>
                      <a:pt x="8603" y="611"/>
                    </a:lnTo>
                    <a:lnTo>
                      <a:pt x="8682" y="531"/>
                    </a:lnTo>
                    <a:lnTo>
                      <a:pt x="8735" y="425"/>
                    </a:lnTo>
                    <a:lnTo>
                      <a:pt x="8735" y="345"/>
                    </a:lnTo>
                    <a:lnTo>
                      <a:pt x="8682" y="265"/>
                    </a:lnTo>
                    <a:lnTo>
                      <a:pt x="8629" y="186"/>
                    </a:lnTo>
                    <a:lnTo>
                      <a:pt x="8470" y="106"/>
                    </a:lnTo>
                    <a:lnTo>
                      <a:pt x="8311" y="53"/>
                    </a:lnTo>
                    <a:lnTo>
                      <a:pt x="8151" y="27"/>
                    </a:lnTo>
                    <a:lnTo>
                      <a:pt x="79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001;p60"/>
              <p:cNvSpPr/>
              <p:nvPr/>
            </p:nvSpPr>
            <p:spPr>
              <a:xfrm>
                <a:off x="6352425" y="1350800"/>
                <a:ext cx="39175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939" extrusionOk="0">
                    <a:moveTo>
                      <a:pt x="797" y="930"/>
                    </a:moveTo>
                    <a:lnTo>
                      <a:pt x="903" y="1222"/>
                    </a:lnTo>
                    <a:lnTo>
                      <a:pt x="690" y="1222"/>
                    </a:lnTo>
                    <a:lnTo>
                      <a:pt x="797" y="930"/>
                    </a:lnTo>
                    <a:close/>
                    <a:moveTo>
                      <a:pt x="823" y="1"/>
                    </a:moveTo>
                    <a:lnTo>
                      <a:pt x="717" y="27"/>
                    </a:lnTo>
                    <a:lnTo>
                      <a:pt x="637" y="80"/>
                    </a:lnTo>
                    <a:lnTo>
                      <a:pt x="558" y="187"/>
                    </a:lnTo>
                    <a:lnTo>
                      <a:pt x="27" y="1620"/>
                    </a:lnTo>
                    <a:lnTo>
                      <a:pt x="0" y="1700"/>
                    </a:lnTo>
                    <a:lnTo>
                      <a:pt x="27" y="1779"/>
                    </a:lnTo>
                    <a:lnTo>
                      <a:pt x="53" y="1833"/>
                    </a:lnTo>
                    <a:lnTo>
                      <a:pt x="106" y="1912"/>
                    </a:lnTo>
                    <a:lnTo>
                      <a:pt x="212" y="1939"/>
                    </a:lnTo>
                    <a:lnTo>
                      <a:pt x="319" y="1939"/>
                    </a:lnTo>
                    <a:lnTo>
                      <a:pt x="425" y="1886"/>
                    </a:lnTo>
                    <a:lnTo>
                      <a:pt x="478" y="1779"/>
                    </a:lnTo>
                    <a:lnTo>
                      <a:pt x="504" y="1700"/>
                    </a:lnTo>
                    <a:lnTo>
                      <a:pt x="1089" y="1700"/>
                    </a:lnTo>
                    <a:lnTo>
                      <a:pt x="1115" y="1779"/>
                    </a:lnTo>
                    <a:lnTo>
                      <a:pt x="1142" y="1859"/>
                    </a:lnTo>
                    <a:lnTo>
                      <a:pt x="1195" y="1886"/>
                    </a:lnTo>
                    <a:lnTo>
                      <a:pt x="1274" y="1939"/>
                    </a:lnTo>
                    <a:lnTo>
                      <a:pt x="1407" y="1939"/>
                    </a:lnTo>
                    <a:lnTo>
                      <a:pt x="1487" y="1886"/>
                    </a:lnTo>
                    <a:lnTo>
                      <a:pt x="1540" y="1833"/>
                    </a:lnTo>
                    <a:lnTo>
                      <a:pt x="1566" y="1753"/>
                    </a:lnTo>
                    <a:lnTo>
                      <a:pt x="1566" y="1700"/>
                    </a:lnTo>
                    <a:lnTo>
                      <a:pt x="1566" y="1620"/>
                    </a:lnTo>
                    <a:lnTo>
                      <a:pt x="1009" y="160"/>
                    </a:lnTo>
                    <a:lnTo>
                      <a:pt x="982" y="80"/>
                    </a:lnTo>
                    <a:lnTo>
                      <a:pt x="903" y="2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002;p60"/>
              <p:cNvSpPr/>
              <p:nvPr/>
            </p:nvSpPr>
            <p:spPr>
              <a:xfrm>
                <a:off x="6487825" y="1624925"/>
                <a:ext cx="39175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939" extrusionOk="0">
                    <a:moveTo>
                      <a:pt x="770" y="930"/>
                    </a:moveTo>
                    <a:lnTo>
                      <a:pt x="876" y="1222"/>
                    </a:lnTo>
                    <a:lnTo>
                      <a:pt x="664" y="1222"/>
                    </a:lnTo>
                    <a:lnTo>
                      <a:pt x="770" y="930"/>
                    </a:lnTo>
                    <a:close/>
                    <a:moveTo>
                      <a:pt x="770" y="1"/>
                    </a:moveTo>
                    <a:lnTo>
                      <a:pt x="664" y="27"/>
                    </a:lnTo>
                    <a:lnTo>
                      <a:pt x="611" y="80"/>
                    </a:lnTo>
                    <a:lnTo>
                      <a:pt x="558" y="160"/>
                    </a:lnTo>
                    <a:lnTo>
                      <a:pt x="27" y="1593"/>
                    </a:lnTo>
                    <a:lnTo>
                      <a:pt x="0" y="1700"/>
                    </a:lnTo>
                    <a:lnTo>
                      <a:pt x="0" y="1779"/>
                    </a:lnTo>
                    <a:lnTo>
                      <a:pt x="53" y="1859"/>
                    </a:lnTo>
                    <a:lnTo>
                      <a:pt x="133" y="1912"/>
                    </a:lnTo>
                    <a:lnTo>
                      <a:pt x="213" y="1939"/>
                    </a:lnTo>
                    <a:lnTo>
                      <a:pt x="319" y="1912"/>
                    </a:lnTo>
                    <a:lnTo>
                      <a:pt x="398" y="1859"/>
                    </a:lnTo>
                    <a:lnTo>
                      <a:pt x="451" y="1779"/>
                    </a:lnTo>
                    <a:lnTo>
                      <a:pt x="505" y="1700"/>
                    </a:lnTo>
                    <a:lnTo>
                      <a:pt x="1062" y="1700"/>
                    </a:lnTo>
                    <a:lnTo>
                      <a:pt x="1089" y="1779"/>
                    </a:lnTo>
                    <a:lnTo>
                      <a:pt x="1142" y="1832"/>
                    </a:lnTo>
                    <a:lnTo>
                      <a:pt x="1195" y="1886"/>
                    </a:lnTo>
                    <a:lnTo>
                      <a:pt x="1248" y="1912"/>
                    </a:lnTo>
                    <a:lnTo>
                      <a:pt x="1328" y="1939"/>
                    </a:lnTo>
                    <a:lnTo>
                      <a:pt x="1381" y="1939"/>
                    </a:lnTo>
                    <a:lnTo>
                      <a:pt x="1460" y="1886"/>
                    </a:lnTo>
                    <a:lnTo>
                      <a:pt x="1513" y="1832"/>
                    </a:lnTo>
                    <a:lnTo>
                      <a:pt x="1540" y="1779"/>
                    </a:lnTo>
                    <a:lnTo>
                      <a:pt x="1567" y="1673"/>
                    </a:lnTo>
                    <a:lnTo>
                      <a:pt x="1540" y="1593"/>
                    </a:lnTo>
                    <a:lnTo>
                      <a:pt x="1009" y="160"/>
                    </a:lnTo>
                    <a:lnTo>
                      <a:pt x="956" y="80"/>
                    </a:lnTo>
                    <a:lnTo>
                      <a:pt x="850" y="27"/>
                    </a:lnTo>
                    <a:lnTo>
                      <a:pt x="7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003;p60"/>
              <p:cNvSpPr/>
              <p:nvPr/>
            </p:nvSpPr>
            <p:spPr>
              <a:xfrm>
                <a:off x="6359725" y="1417175"/>
                <a:ext cx="159975" cy="190525"/>
              </a:xfrm>
              <a:custGeom>
                <a:avLst/>
                <a:gdLst/>
                <a:ahLst/>
                <a:cxnLst/>
                <a:rect l="l" t="t" r="r" b="b"/>
                <a:pathLst>
                  <a:path w="6399" h="7621" extrusionOk="0">
                    <a:moveTo>
                      <a:pt x="3213" y="1"/>
                    </a:moveTo>
                    <a:lnTo>
                      <a:pt x="3000" y="27"/>
                    </a:lnTo>
                    <a:lnTo>
                      <a:pt x="2814" y="80"/>
                    </a:lnTo>
                    <a:lnTo>
                      <a:pt x="2628" y="186"/>
                    </a:lnTo>
                    <a:lnTo>
                      <a:pt x="2469" y="346"/>
                    </a:lnTo>
                    <a:lnTo>
                      <a:pt x="2443" y="425"/>
                    </a:lnTo>
                    <a:lnTo>
                      <a:pt x="2443" y="532"/>
                    </a:lnTo>
                    <a:lnTo>
                      <a:pt x="2469" y="611"/>
                    </a:lnTo>
                    <a:lnTo>
                      <a:pt x="2522" y="691"/>
                    </a:lnTo>
                    <a:lnTo>
                      <a:pt x="2602" y="717"/>
                    </a:lnTo>
                    <a:lnTo>
                      <a:pt x="2682" y="744"/>
                    </a:lnTo>
                    <a:lnTo>
                      <a:pt x="2788" y="717"/>
                    </a:lnTo>
                    <a:lnTo>
                      <a:pt x="2867" y="638"/>
                    </a:lnTo>
                    <a:lnTo>
                      <a:pt x="2921" y="558"/>
                    </a:lnTo>
                    <a:lnTo>
                      <a:pt x="3000" y="532"/>
                    </a:lnTo>
                    <a:lnTo>
                      <a:pt x="3106" y="479"/>
                    </a:lnTo>
                    <a:lnTo>
                      <a:pt x="3292" y="479"/>
                    </a:lnTo>
                    <a:lnTo>
                      <a:pt x="3398" y="532"/>
                    </a:lnTo>
                    <a:lnTo>
                      <a:pt x="3478" y="558"/>
                    </a:lnTo>
                    <a:lnTo>
                      <a:pt x="3558" y="638"/>
                    </a:lnTo>
                    <a:lnTo>
                      <a:pt x="5814" y="3532"/>
                    </a:lnTo>
                    <a:lnTo>
                      <a:pt x="5894" y="3664"/>
                    </a:lnTo>
                    <a:lnTo>
                      <a:pt x="5921" y="3797"/>
                    </a:lnTo>
                    <a:lnTo>
                      <a:pt x="5894" y="3956"/>
                    </a:lnTo>
                    <a:lnTo>
                      <a:pt x="5814" y="4063"/>
                    </a:lnTo>
                    <a:lnTo>
                      <a:pt x="3558" y="6957"/>
                    </a:lnTo>
                    <a:lnTo>
                      <a:pt x="3478" y="7036"/>
                    </a:lnTo>
                    <a:lnTo>
                      <a:pt x="3398" y="7089"/>
                    </a:lnTo>
                    <a:lnTo>
                      <a:pt x="3292" y="7116"/>
                    </a:lnTo>
                    <a:lnTo>
                      <a:pt x="3106" y="7116"/>
                    </a:lnTo>
                    <a:lnTo>
                      <a:pt x="3000" y="7089"/>
                    </a:lnTo>
                    <a:lnTo>
                      <a:pt x="2921" y="7036"/>
                    </a:lnTo>
                    <a:lnTo>
                      <a:pt x="2867" y="6957"/>
                    </a:lnTo>
                    <a:lnTo>
                      <a:pt x="584" y="4063"/>
                    </a:lnTo>
                    <a:lnTo>
                      <a:pt x="505" y="3956"/>
                    </a:lnTo>
                    <a:lnTo>
                      <a:pt x="478" y="3797"/>
                    </a:lnTo>
                    <a:lnTo>
                      <a:pt x="505" y="3664"/>
                    </a:lnTo>
                    <a:lnTo>
                      <a:pt x="584" y="3532"/>
                    </a:lnTo>
                    <a:lnTo>
                      <a:pt x="2257" y="1408"/>
                    </a:lnTo>
                    <a:lnTo>
                      <a:pt x="2310" y="1302"/>
                    </a:lnTo>
                    <a:lnTo>
                      <a:pt x="2310" y="1222"/>
                    </a:lnTo>
                    <a:lnTo>
                      <a:pt x="2283" y="1142"/>
                    </a:lnTo>
                    <a:lnTo>
                      <a:pt x="2230" y="1063"/>
                    </a:lnTo>
                    <a:lnTo>
                      <a:pt x="2151" y="1009"/>
                    </a:lnTo>
                    <a:lnTo>
                      <a:pt x="2071" y="1009"/>
                    </a:lnTo>
                    <a:lnTo>
                      <a:pt x="1965" y="1036"/>
                    </a:lnTo>
                    <a:lnTo>
                      <a:pt x="1885" y="1089"/>
                    </a:lnTo>
                    <a:lnTo>
                      <a:pt x="212" y="3240"/>
                    </a:lnTo>
                    <a:lnTo>
                      <a:pt x="106" y="3372"/>
                    </a:lnTo>
                    <a:lnTo>
                      <a:pt x="53" y="3505"/>
                    </a:lnTo>
                    <a:lnTo>
                      <a:pt x="27" y="3638"/>
                    </a:lnTo>
                    <a:lnTo>
                      <a:pt x="0" y="3797"/>
                    </a:lnTo>
                    <a:lnTo>
                      <a:pt x="27" y="3956"/>
                    </a:lnTo>
                    <a:lnTo>
                      <a:pt x="53" y="4089"/>
                    </a:lnTo>
                    <a:lnTo>
                      <a:pt x="106" y="4248"/>
                    </a:lnTo>
                    <a:lnTo>
                      <a:pt x="212" y="4381"/>
                    </a:lnTo>
                    <a:lnTo>
                      <a:pt x="2469" y="7249"/>
                    </a:lnTo>
                    <a:lnTo>
                      <a:pt x="2628" y="7408"/>
                    </a:lnTo>
                    <a:lnTo>
                      <a:pt x="2814" y="7514"/>
                    </a:lnTo>
                    <a:lnTo>
                      <a:pt x="3000" y="7594"/>
                    </a:lnTo>
                    <a:lnTo>
                      <a:pt x="3213" y="7620"/>
                    </a:lnTo>
                    <a:lnTo>
                      <a:pt x="3398" y="7594"/>
                    </a:lnTo>
                    <a:lnTo>
                      <a:pt x="3584" y="7514"/>
                    </a:lnTo>
                    <a:lnTo>
                      <a:pt x="3770" y="7408"/>
                    </a:lnTo>
                    <a:lnTo>
                      <a:pt x="3929" y="7249"/>
                    </a:lnTo>
                    <a:lnTo>
                      <a:pt x="6213" y="4381"/>
                    </a:lnTo>
                    <a:lnTo>
                      <a:pt x="6292" y="4248"/>
                    </a:lnTo>
                    <a:lnTo>
                      <a:pt x="6345" y="4089"/>
                    </a:lnTo>
                    <a:lnTo>
                      <a:pt x="6398" y="3956"/>
                    </a:lnTo>
                    <a:lnTo>
                      <a:pt x="6398" y="3797"/>
                    </a:lnTo>
                    <a:lnTo>
                      <a:pt x="6398" y="3638"/>
                    </a:lnTo>
                    <a:lnTo>
                      <a:pt x="6345" y="3505"/>
                    </a:lnTo>
                    <a:lnTo>
                      <a:pt x="6292" y="3372"/>
                    </a:lnTo>
                    <a:lnTo>
                      <a:pt x="6213" y="3240"/>
                    </a:lnTo>
                    <a:lnTo>
                      <a:pt x="3929" y="346"/>
                    </a:lnTo>
                    <a:lnTo>
                      <a:pt x="3770" y="186"/>
                    </a:lnTo>
                    <a:lnTo>
                      <a:pt x="3584" y="80"/>
                    </a:lnTo>
                    <a:lnTo>
                      <a:pt x="3398" y="27"/>
                    </a:lnTo>
                    <a:lnTo>
                      <a:pt x="32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652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應用於德州撲克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36" name="Google Shape;3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32376" y="67350"/>
            <a:ext cx="1086024" cy="11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8"/>
          <p:cNvSpPr txBox="1">
            <a:spLocks noGrp="1"/>
          </p:cNvSpPr>
          <p:nvPr>
            <p:ph type="subTitle" idx="1"/>
          </p:nvPr>
        </p:nvSpPr>
        <p:spPr>
          <a:xfrm>
            <a:off x="553399" y="2672255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資料處理於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第二屆的資料格式上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進行調整​</a:t>
            </a:r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2"/>
          </p:nvPr>
        </p:nvSpPr>
        <p:spPr>
          <a:xfrm>
            <a:off x="830567" y="3501989"/>
            <a:ext cx="2035125" cy="4569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在加入牌局的加注數量比率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/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下注金錢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自身總籌碼量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lvl="0" indent="0" algn="l"/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3"/>
          </p:nvPr>
        </p:nvSpPr>
        <p:spPr>
          <a:xfrm>
            <a:off x="3277477" y="2570750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決定下一步行動</a:t>
            </a:r>
            <a:endParaRPr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4"/>
          </p:nvPr>
        </p:nvSpPr>
        <p:spPr>
          <a:xfrm>
            <a:off x="3415518" y="3258811"/>
            <a:ext cx="2760803" cy="6916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德州撲克玩家的四種行為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/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跟注、加注、讓牌、棄牌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5"/>
          </p:nvPr>
        </p:nvSpPr>
        <p:spPr>
          <a:xfrm>
            <a:off x="6264766" y="3108963"/>
            <a:ext cx="2856625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提高與玩家對局的勝率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63" name="Google Shape;36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79100" y="918722"/>
            <a:ext cx="696075" cy="53745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38;p38"/>
          <p:cNvSpPr txBox="1">
            <a:spLocks/>
          </p:cNvSpPr>
          <p:nvPr/>
        </p:nvSpPr>
        <p:spPr>
          <a:xfrm>
            <a:off x="805511" y="4035295"/>
            <a:ext cx="2275889" cy="584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1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l"/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輸入資料的方式通常為二維矩陣，因此資料須轉為二維矩陣的格式​</a:t>
            </a:r>
          </a:p>
        </p:txBody>
      </p:sp>
      <p:sp>
        <p:nvSpPr>
          <p:cNvPr id="5" name="矩形 4"/>
          <p:cNvSpPr/>
          <p:nvPr/>
        </p:nvSpPr>
        <p:spPr>
          <a:xfrm>
            <a:off x="551146" y="2348887"/>
            <a:ext cx="2555310" cy="945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341184" y="2429527"/>
            <a:ext cx="2555310" cy="608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6309567" y="2876270"/>
            <a:ext cx="2753604" cy="7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8853330" y="4835723"/>
            <a:ext cx="29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47" y="1364971"/>
            <a:ext cx="3444539" cy="79864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0" y="1883621"/>
            <a:ext cx="7693819" cy="2670279"/>
          </a:xfrm>
          <a:prstGeom prst="rect">
            <a:avLst/>
          </a:prstGeom>
        </p:spPr>
      </p:pic>
      <p:pic>
        <p:nvPicPr>
          <p:cNvPr id="17" name="內容版面配置區 8">
            <a:extLst>
              <a:ext uri="{FF2B5EF4-FFF2-40B4-BE49-F238E27FC236}">
                <a16:creationId xmlns:a16="http://schemas.microsoft.com/office/drawing/2014/main" id="{061984EE-7AE6-4B09-9290-667921854A0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6" r="55516" b="56768"/>
          <a:stretch/>
        </p:blipFill>
        <p:spPr>
          <a:xfrm>
            <a:off x="3341184" y="3890095"/>
            <a:ext cx="3218247" cy="945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內容版面配置區 8">
            <a:extLst>
              <a:ext uri="{FF2B5EF4-FFF2-40B4-BE49-F238E27FC236}">
                <a16:creationId xmlns:a16="http://schemas.microsoft.com/office/drawing/2014/main" id="{BE465E9A-0180-4DE1-BB73-DC6F75CF548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5" b="56286"/>
          <a:stretch/>
        </p:blipFill>
        <p:spPr>
          <a:xfrm>
            <a:off x="6485383" y="3890095"/>
            <a:ext cx="2499186" cy="945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191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7992" y="434086"/>
            <a:ext cx="5452500" cy="580684"/>
          </a:xfrm>
        </p:spPr>
        <p:txBody>
          <a:bodyPr/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應用於德州撲克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8729946" y="4835723"/>
            <a:ext cx="414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 descr="擷取(1).png">
            <a:extLst>
              <a:ext uri="{FF2B5EF4-FFF2-40B4-BE49-F238E27FC236}">
                <a16:creationId xmlns:a16="http://schemas.microsoft.com/office/drawing/2014/main" id="{911F97B3-C618-41E3-8857-B38D8BB5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6" y="1076672"/>
            <a:ext cx="5807039" cy="889026"/>
          </a:xfrm>
          <a:prstGeom prst="rect">
            <a:avLst/>
          </a:prstGeom>
        </p:spPr>
      </p:pic>
      <p:pic>
        <p:nvPicPr>
          <p:cNvPr id="6" name="內容版面配置區 8">
            <a:extLst>
              <a:ext uri="{FF2B5EF4-FFF2-40B4-BE49-F238E27FC236}">
                <a16:creationId xmlns:a16="http://schemas.microsoft.com/office/drawing/2014/main" id="{9442FB86-0510-44C7-81CC-967140AFC5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6" r="55516" b="56768"/>
          <a:stretch/>
        </p:blipFill>
        <p:spPr>
          <a:xfrm>
            <a:off x="512911" y="3115386"/>
            <a:ext cx="3537595" cy="110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 descr="擷取.PNG">
            <a:extLst>
              <a:ext uri="{FF2B5EF4-FFF2-40B4-BE49-F238E27FC236}">
                <a16:creationId xmlns:a16="http://schemas.microsoft.com/office/drawing/2014/main" id="{83A50553-E0EB-4DA1-80A0-BD03933C3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075" y="2027600"/>
            <a:ext cx="2999557" cy="1008893"/>
          </a:xfrm>
          <a:prstGeom prst="rect">
            <a:avLst/>
          </a:prstGeom>
        </p:spPr>
      </p:pic>
      <p:pic>
        <p:nvPicPr>
          <p:cNvPr id="8" name="內容版面配置區 8">
            <a:extLst>
              <a:ext uri="{FF2B5EF4-FFF2-40B4-BE49-F238E27FC236}">
                <a16:creationId xmlns:a16="http://schemas.microsoft.com/office/drawing/2014/main" id="{8DC62A94-F227-4E80-A37A-DE5315637C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5" b="56286"/>
          <a:stretch/>
        </p:blipFill>
        <p:spPr>
          <a:xfrm>
            <a:off x="4050506" y="3115386"/>
            <a:ext cx="4580583" cy="11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40;p38">
            <a:extLst>
              <a:ext uri="{FF2B5EF4-FFF2-40B4-BE49-F238E27FC236}">
                <a16:creationId xmlns:a16="http://schemas.microsoft.com/office/drawing/2014/main" id="{4F7AAA9E-910E-493C-BB2D-7ACB91223135}"/>
              </a:ext>
            </a:extLst>
          </p:cNvPr>
          <p:cNvSpPr txBox="1">
            <a:spLocks/>
          </p:cNvSpPr>
          <p:nvPr/>
        </p:nvSpPr>
        <p:spPr>
          <a:xfrm>
            <a:off x="4040060" y="2225909"/>
            <a:ext cx="1440015" cy="6916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雙方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Actions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Google Shape;340;p38">
            <a:extLst>
              <a:ext uri="{FF2B5EF4-FFF2-40B4-BE49-F238E27FC236}">
                <a16:creationId xmlns:a16="http://schemas.microsoft.com/office/drawing/2014/main" id="{42CEA88F-E708-4F8B-9F90-57302CE6DE53}"/>
              </a:ext>
            </a:extLst>
          </p:cNvPr>
          <p:cNvSpPr txBox="1">
            <a:spLocks/>
          </p:cNvSpPr>
          <p:nvPr/>
        </p:nvSpPr>
        <p:spPr>
          <a:xfrm>
            <a:off x="6394475" y="1175344"/>
            <a:ext cx="1440015" cy="6916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&lt;-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撲克牌編碼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Google Shape;340;p38">
            <a:extLst>
              <a:ext uri="{FF2B5EF4-FFF2-40B4-BE49-F238E27FC236}">
                <a16:creationId xmlns:a16="http://schemas.microsoft.com/office/drawing/2014/main" id="{B92CBF62-B30E-4A25-8E2B-0FBC23921FD6}"/>
              </a:ext>
            </a:extLst>
          </p:cNvPr>
          <p:cNvSpPr txBox="1">
            <a:spLocks/>
          </p:cNvSpPr>
          <p:nvPr/>
        </p:nvSpPr>
        <p:spPr>
          <a:xfrm>
            <a:off x="1141561" y="4144041"/>
            <a:ext cx="1440015" cy="6916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總體資料格式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7CA357-738E-456E-BF04-2ADCE8C5375F}"/>
              </a:ext>
            </a:extLst>
          </p:cNvPr>
          <p:cNvSpPr/>
          <p:nvPr/>
        </p:nvSpPr>
        <p:spPr>
          <a:xfrm>
            <a:off x="6413578" y="1360450"/>
            <a:ext cx="1401807" cy="3214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627909-2C7F-4E14-AE7B-6EDA991B8552}"/>
              </a:ext>
            </a:extLst>
          </p:cNvPr>
          <p:cNvSpPr/>
          <p:nvPr/>
        </p:nvSpPr>
        <p:spPr>
          <a:xfrm>
            <a:off x="4040060" y="2411015"/>
            <a:ext cx="1401807" cy="3214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6E3707-5AAF-4BEA-9B43-13869EDAF458}"/>
              </a:ext>
            </a:extLst>
          </p:cNvPr>
          <p:cNvSpPr/>
          <p:nvPr/>
        </p:nvSpPr>
        <p:spPr>
          <a:xfrm>
            <a:off x="1067727" y="4329147"/>
            <a:ext cx="1401807" cy="3214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53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7992" y="434086"/>
            <a:ext cx="5452500" cy="580684"/>
          </a:xfrm>
        </p:spPr>
        <p:txBody>
          <a:bodyPr/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應用於德州撲克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8729946" y="4835723"/>
            <a:ext cx="414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54" y="1118200"/>
            <a:ext cx="8266892" cy="36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72352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Casino Project Proposal by Slidesgo">
  <a:themeElements>
    <a:clrScheme name="Simple Light">
      <a:dk1>
        <a:srgbClr val="000000"/>
      </a:dk1>
      <a:lt1>
        <a:srgbClr val="FFFFFF"/>
      </a:lt1>
      <a:dk2>
        <a:srgbClr val="F3F3F3"/>
      </a:dk2>
      <a:lt2>
        <a:srgbClr val="E91515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463</Words>
  <Application>Microsoft Office PowerPoint</Application>
  <PresentationFormat>如螢幕大小 (16:9)</PresentationFormat>
  <Paragraphs>110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Ramabhadra</vt:lpstr>
      <vt:lpstr>Titillium Web</vt:lpstr>
      <vt:lpstr>Arial</vt:lpstr>
      <vt:lpstr>微軟正黑體</vt:lpstr>
      <vt:lpstr>Times New Roman</vt:lpstr>
      <vt:lpstr>PT Sans</vt:lpstr>
      <vt:lpstr>Bebas Neue</vt:lpstr>
      <vt:lpstr>verdana</vt:lpstr>
      <vt:lpstr>Work Sans</vt:lpstr>
      <vt:lpstr>Online Casino Project Proposal by Slidesgo</vt:lpstr>
      <vt:lpstr>目錄</vt:lpstr>
      <vt:lpstr>PowerPoint 簡報</vt:lpstr>
      <vt:lpstr>PowerPoint 簡報</vt:lpstr>
      <vt:lpstr>德州撲克對局資料來源與類別</vt:lpstr>
      <vt:lpstr>原規劃</vt:lpstr>
      <vt:lpstr>新規劃 與 最終目標</vt:lpstr>
      <vt:lpstr>CNN應用於德州撲克AI</vt:lpstr>
      <vt:lpstr>CNN應用於德州撲克AI</vt:lpstr>
      <vt:lpstr>CNN應用於德州撲克AI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不完美訊息 在德州撲克之應用 112級畢業專題期末報告</dc:title>
  <dc:creator>Ari.W</dc:creator>
  <cp:lastModifiedBy>YaRu Tasi</cp:lastModifiedBy>
  <cp:revision>198</cp:revision>
  <dcterms:modified xsi:type="dcterms:W3CDTF">2022-09-07T03:57:56Z</dcterms:modified>
</cp:coreProperties>
</file>