
<file path=[Content_Types].xml><?xml version="1.0" encoding="utf-8"?>
<Types xmlns="http://schemas.openxmlformats.org/package/2006/content-types">
  <Default Extension="emf" ContentType="image/x-emf"/>
  <Default Extension="jpe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1" r:id="rId3"/>
    <p:sldId id="258" r:id="rId4"/>
    <p:sldId id="271" r:id="rId5"/>
    <p:sldId id="272" r:id="rId6"/>
    <p:sldId id="273" r:id="rId7"/>
    <p:sldId id="274" r:id="rId8"/>
    <p:sldId id="280" r:id="rId9"/>
    <p:sldId id="264" r:id="rId10"/>
    <p:sldId id="277" r:id="rId11"/>
    <p:sldId id="265" r:id="rId12"/>
    <p:sldId id="279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Data Gathering</a:t>
          </a:r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Data Cleansing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r>
            <a:rPr lang="en-US" dirty="0"/>
            <a:t>Data Normalizing</a:t>
          </a:r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Data Shaping and Structuring</a:t>
          </a:r>
        </a:p>
      </dgm:t>
    </dgm:pt>
    <dgm:pt modelId="{001921C4-E4A3-488C-B466-13D798BB2038}" type="parTrans" cxnId="{778F2B2A-B50E-4B4B-8031-BBB0BAF3076A}">
      <dgm:prSet/>
      <dgm:spPr/>
      <dgm:t>
        <a:bodyPr/>
        <a:lstStyle/>
        <a:p>
          <a:endParaRPr lang="en-US"/>
        </a:p>
      </dgm:t>
    </dgm:pt>
    <dgm:pt modelId="{B28DA56B-359A-427D-B40B-7C9A5E29DAD4}" type="sibTrans" cxnId="{778F2B2A-B50E-4B4B-8031-BBB0BAF3076A}">
      <dgm:prSet/>
      <dgm:spPr/>
      <dgm:t>
        <a:bodyPr/>
        <a:lstStyle/>
        <a:p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Data Analysis/Visualization</a:t>
          </a:r>
        </a:p>
      </dgm:t>
    </dgm:pt>
    <dgm:pt modelId="{10182E5A-267A-4FF5-8BE4-365E5F0F59FD}" type="parTrans" cxnId="{4B45AE37-5E95-4459-A22C-A76A562E440A}">
      <dgm:prSet/>
      <dgm:spPr/>
      <dgm:t>
        <a:bodyPr/>
        <a:lstStyle/>
        <a:p>
          <a:endParaRPr lang="en-US"/>
        </a:p>
      </dgm:t>
    </dgm:pt>
    <dgm:pt modelId="{89F8EF12-ABE9-4852-AA60-32F3BE4FD92C}" type="sibTrans" cxnId="{4B45AE37-5E95-4459-A22C-A76A562E440A}">
      <dgm:prSet/>
      <dgm:spPr/>
      <dgm:t>
        <a:bodyPr/>
        <a:lstStyle/>
        <a:p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Story Telling</a:t>
          </a:r>
        </a:p>
      </dgm:t>
    </dgm:pt>
    <dgm:pt modelId="{22E9EA7B-06A1-4DB0-8C13-4FDDC38F5300}" type="parTrans" cxnId="{89F86E09-7B46-4DCB-A438-8B1FC1DB0A71}">
      <dgm:prSet/>
      <dgm:spPr/>
      <dgm:t>
        <a:bodyPr/>
        <a:lstStyle/>
        <a:p>
          <a:endParaRPr lang="en-US"/>
        </a:p>
      </dgm:t>
    </dgm:pt>
    <dgm:pt modelId="{29B1D402-63E0-4277-B9B1-DE1AE207061C}" type="sibTrans" cxnId="{89F86E09-7B46-4DCB-A438-8B1FC1DB0A71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 custLinFactNeighborY="-1336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277308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Gathering</a:t>
          </a:r>
        </a:p>
      </dsp:txBody>
      <dsp:txXfrm>
        <a:off x="277308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Cleansing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Normalizing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0392" y="1449015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Shaping and Structuring</a:t>
          </a:r>
        </a:p>
      </dsp:txBody>
      <dsp:txXfrm>
        <a:off x="2580392" y="1449015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277308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Analysis/Visualization</a:t>
          </a:r>
        </a:p>
      </dsp:txBody>
      <dsp:txXfrm>
        <a:off x="277308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580392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Story Telling</a:t>
          </a:r>
        </a:p>
      </dsp:txBody>
      <dsp:txXfrm>
        <a:off x="2580392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4/18/2020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4/18/2020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4/18/2020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4/18/2020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icserver.org/n/new-jersey.html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flickr.com/photos/zoooma/3171766516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njsp.org/ucr/current-crime-data1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ouse_Arrest_(The_Sopranos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zipatlas.com/us/nj/zip-code-comparison/median-household-income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'll_Be_There_for_You_(Bon_Jovi_song)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schooldigg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3370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oubtnews.com/2019/01/pohd-misappropriates-tax-dollars/" TargetMode="External"/><Relationship Id="rId2" Type="http://schemas.openxmlformats.org/officeDocument/2006/relationships/image" Target="../media/image10.jpe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home-white-background.htm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295400"/>
            <a:ext cx="6858002" cy="1828800"/>
          </a:xfrm>
        </p:spPr>
        <p:txBody>
          <a:bodyPr/>
          <a:lstStyle/>
          <a:p>
            <a:r>
              <a:rPr lang="en-US" dirty="0"/>
              <a:t>Where should I live in New Jersey?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1" y="3306418"/>
            <a:ext cx="8468139" cy="586409"/>
          </a:xfrm>
        </p:spPr>
        <p:txBody>
          <a:bodyPr/>
          <a:lstStyle/>
          <a:p>
            <a:r>
              <a:rPr lang="en-US" dirty="0"/>
              <a:t>Team Members: </a:t>
            </a:r>
            <a:r>
              <a:rPr lang="en-US" sz="2000" dirty="0"/>
              <a:t>Archna Ashish, Ajay Patil, Mitesh Parekh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167" y="296597"/>
            <a:ext cx="10058402" cy="769697"/>
          </a:xfrm>
        </p:spPr>
        <p:txBody>
          <a:bodyPr/>
          <a:lstStyle/>
          <a:p>
            <a:r>
              <a:rPr lang="en-US" dirty="0"/>
              <a:t>Housing Value vs. School Score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319" y="1315531"/>
            <a:ext cx="5480094" cy="8940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Positive Correlation between property value and school rating (.48)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Median School Score: 61.2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151993-01BC-44DC-B1BA-55D2E4E3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5" y="2281926"/>
            <a:ext cx="5434850" cy="373251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831" y="1332352"/>
            <a:ext cx="5434849" cy="89401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37% of schools have a 70 or higher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8 of the top 10 rated towns were in Bergen and Essex counties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A12E6F-D9A9-4776-ABCB-F4464DFD25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42831" y="2281925"/>
            <a:ext cx="5600444" cy="3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65" y="245612"/>
            <a:ext cx="7548451" cy="695070"/>
          </a:xfrm>
        </p:spPr>
        <p:txBody>
          <a:bodyPr/>
          <a:lstStyle/>
          <a:p>
            <a:r>
              <a:rPr lang="en-US" dirty="0"/>
              <a:t>Housing Value vs. Avg. Income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2E45B-813E-4844-9129-8A60E2C68CBC}"/>
              </a:ext>
            </a:extLst>
          </p:cNvPr>
          <p:cNvSpPr txBox="1">
            <a:spLocks/>
          </p:cNvSpPr>
          <p:nvPr/>
        </p:nvSpPr>
        <p:spPr>
          <a:xfrm>
            <a:off x="6117216" y="1201298"/>
            <a:ext cx="5883965" cy="154441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Positive Correlation between housing market value and average household income (Pearson Correlation = 0.46)</a:t>
            </a:r>
          </a:p>
          <a:p>
            <a:pPr lvl="2"/>
            <a:r>
              <a:rPr lang="en-US" sz="1600" dirty="0"/>
              <a:t>Top 10 cities mostly located </a:t>
            </a:r>
            <a:r>
              <a:rPr lang="en-US" sz="1600" b="1" dirty="0"/>
              <a:t>near the shore </a:t>
            </a:r>
            <a:r>
              <a:rPr lang="en-US" sz="1600" dirty="0"/>
              <a:t>due to historical appreciation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D495B-24FA-4D8D-9235-82114D33360D}"/>
              </a:ext>
            </a:extLst>
          </p:cNvPr>
          <p:cNvSpPr txBox="1"/>
          <p:nvPr/>
        </p:nvSpPr>
        <p:spPr>
          <a:xfrm>
            <a:off x="190819" y="4526662"/>
            <a:ext cx="1111514" cy="37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Top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07DCB-A983-4C6C-B3BD-CBCE2320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" y="1119143"/>
            <a:ext cx="6751739" cy="328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12DCE-7E19-4C9A-B75C-5857D07C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63" y="2751218"/>
            <a:ext cx="4858258" cy="31808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E60B65-CE56-497F-A061-45E1C1AD3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38" y="4492854"/>
            <a:ext cx="5400254" cy="191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" y="243029"/>
            <a:ext cx="7906982" cy="668566"/>
          </a:xfrm>
        </p:spPr>
        <p:txBody>
          <a:bodyPr/>
          <a:lstStyle/>
          <a:p>
            <a:r>
              <a:rPr lang="en-US" dirty="0"/>
              <a:t>Housing Value vs. Property 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F34ADE-D9DB-4E3D-ADE3-8927A63E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079" y="1014416"/>
            <a:ext cx="5179111" cy="3109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283858-C500-433F-89DB-55B42DB3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5" y="1014416"/>
            <a:ext cx="6372197" cy="310959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2E45B-813E-4844-9129-8A60E2C68CBC}"/>
              </a:ext>
            </a:extLst>
          </p:cNvPr>
          <p:cNvSpPr txBox="1">
            <a:spLocks/>
          </p:cNvSpPr>
          <p:nvPr/>
        </p:nvSpPr>
        <p:spPr>
          <a:xfrm>
            <a:off x="5640137" y="4124010"/>
            <a:ext cx="6520070" cy="2289692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1600" dirty="0"/>
              <a:t>Strong Positive Correlation between housing market value and annual property tax (Pearson Correlation = 0.66)</a:t>
            </a:r>
          </a:p>
          <a:p>
            <a:pPr lvl="2"/>
            <a:r>
              <a:rPr lang="en-US" sz="1600" dirty="0"/>
              <a:t>Lot of property market value volatility at county level</a:t>
            </a:r>
          </a:p>
          <a:p>
            <a:pPr lvl="2"/>
            <a:r>
              <a:rPr lang="en-US" sz="1600" dirty="0"/>
              <a:t>Top 10 cities mostly located near the shore due to historical appreciation, high market values may be too pricy</a:t>
            </a:r>
          </a:p>
          <a:p>
            <a:pPr lvl="2"/>
            <a:endParaRPr lang="en-US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80E17-2307-4AA5-A1D7-8FCD8B5C1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7" y="4430651"/>
            <a:ext cx="5639011" cy="19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1D495B-24FA-4D8D-9235-82114D33360D}"/>
              </a:ext>
            </a:extLst>
          </p:cNvPr>
          <p:cNvSpPr txBox="1"/>
          <p:nvPr/>
        </p:nvSpPr>
        <p:spPr>
          <a:xfrm>
            <a:off x="72248" y="4053148"/>
            <a:ext cx="1301658" cy="37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Top 10</a:t>
            </a:r>
          </a:p>
        </p:txBody>
      </p:sp>
    </p:spTree>
    <p:extLst>
      <p:ext uri="{BB962C8B-B14F-4D97-AF65-F5344CB8AC3E}">
        <p14:creationId xmlns:p14="http://schemas.microsoft.com/office/powerpoint/2010/main" val="30010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60" y="513118"/>
            <a:ext cx="10058402" cy="74212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377" y="1561703"/>
            <a:ext cx="6289745" cy="385843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Socioeconomic factors correlated to Housing Market Value:</a:t>
            </a:r>
          </a:p>
          <a:p>
            <a:pPr lvl="2"/>
            <a:r>
              <a:rPr lang="en-US" sz="2000" dirty="0"/>
              <a:t>Property Tax</a:t>
            </a:r>
          </a:p>
          <a:p>
            <a:pPr lvl="2"/>
            <a:r>
              <a:rPr lang="en-US" sz="2000" dirty="0"/>
              <a:t>Average Income</a:t>
            </a:r>
          </a:p>
          <a:p>
            <a:pPr lvl="2"/>
            <a:r>
              <a:rPr lang="en-US" sz="2000" dirty="0"/>
              <a:t>School Score</a:t>
            </a:r>
          </a:p>
          <a:p>
            <a:r>
              <a:rPr lang="en-US" sz="2600" dirty="0"/>
              <a:t>Correlations does not automatically mean ideal location due to expensive homes</a:t>
            </a:r>
          </a:p>
          <a:p>
            <a:r>
              <a:rPr lang="en-US" sz="2600" dirty="0"/>
              <a:t>Ideal Home Factors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485811"/>
              </p:ext>
            </p:extLst>
          </p:nvPr>
        </p:nvGraphicFramePr>
        <p:xfrm>
          <a:off x="7199820" y="1455686"/>
          <a:ext cx="3300942" cy="3734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Criteria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 Price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$400K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Tax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 $7K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Avg. Income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$40K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690023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 Crime Rate (per 10k)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 150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 Rating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70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54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378" y="876255"/>
            <a:ext cx="4484276" cy="1159929"/>
          </a:xfrm>
        </p:spPr>
        <p:txBody>
          <a:bodyPr/>
          <a:lstStyle/>
          <a:p>
            <a:r>
              <a:rPr lang="en-US" dirty="0"/>
              <a:t>Best Towns to live in New </a:t>
            </a:r>
            <a:r>
              <a:rPr lang="en-US" dirty="0" err="1"/>
              <a:t>Jersy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0F9A97-5095-4BB1-9630-9BD835A5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6" y="960857"/>
            <a:ext cx="6082748" cy="4695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CDE119-34FA-41D3-8C57-0C1EF088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512" y="3428999"/>
            <a:ext cx="6543142" cy="1527313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D733C2-BC79-454D-B2E8-C46CC2045B7A}"/>
              </a:ext>
            </a:extLst>
          </p:cNvPr>
          <p:cNvSpPr txBox="1"/>
          <p:nvPr/>
        </p:nvSpPr>
        <p:spPr>
          <a:xfrm>
            <a:off x="1179444" y="5899809"/>
            <a:ext cx="960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Disclaimer: </a:t>
            </a:r>
            <a:r>
              <a:rPr lang="en-US" dirty="0"/>
              <a:t>None of our team member lives in any of these towns </a:t>
            </a:r>
          </a:p>
        </p:txBody>
      </p:sp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4" y="406610"/>
            <a:ext cx="11489635" cy="679577"/>
          </a:xfrm>
        </p:spPr>
        <p:txBody>
          <a:bodyPr/>
          <a:lstStyle/>
          <a:p>
            <a:r>
              <a:rPr lang="en-US" sz="2800" dirty="0"/>
              <a:t>Project Outline: </a:t>
            </a:r>
            <a:r>
              <a:rPr lang="en-US" sz="2400" dirty="0"/>
              <a:t>Analyze various socio-economic factors in New Jersey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3258769"/>
              </p:ext>
            </p:extLst>
          </p:nvPr>
        </p:nvGraphicFramePr>
        <p:xfrm>
          <a:off x="3618706" y="1825752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4A499AA-74AF-4E0B-BF84-30130802F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1607" y="2617074"/>
            <a:ext cx="2917099" cy="1623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1359F0-32D9-457B-BDF6-C36559C648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70119" y="2617074"/>
            <a:ext cx="2917099" cy="18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9925" y="-23813"/>
            <a:ext cx="10058402" cy="1219200"/>
          </a:xfrm>
        </p:spPr>
        <p:txBody>
          <a:bodyPr/>
          <a:lstStyle/>
          <a:p>
            <a:r>
              <a:rPr lang="en-US" dirty="0"/>
              <a:t>Crime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59197" y="1523999"/>
            <a:ext cx="10058400" cy="4797287"/>
          </a:xfrm>
        </p:spPr>
        <p:txBody>
          <a:bodyPr/>
          <a:lstStyle/>
          <a:p>
            <a:pPr lvl="1"/>
            <a:r>
              <a:rPr lang="en-US" sz="2400" dirty="0"/>
              <a:t>Source(s)</a:t>
            </a:r>
          </a:p>
          <a:p>
            <a:pPr lvl="2"/>
            <a:r>
              <a:rPr lang="en-US" sz="2400" dirty="0"/>
              <a:t>New Jersey State Police Crime Reports</a:t>
            </a:r>
          </a:p>
          <a:p>
            <a:pPr marL="914400" lvl="2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2"/>
              </a:rPr>
              <a:t>https://www.njsp.org/ucr/current-crime-data1.shtml</a:t>
            </a:r>
            <a:r>
              <a:rPr lang="en-US" sz="1600" dirty="0"/>
              <a:t>)</a:t>
            </a:r>
          </a:p>
          <a:p>
            <a:pPr marL="914400" lvl="2" indent="0">
              <a:buNone/>
            </a:pPr>
            <a:endParaRPr lang="en-US" sz="800" dirty="0"/>
          </a:p>
          <a:p>
            <a:pPr lvl="1"/>
            <a:r>
              <a:rPr lang="en-US" sz="2400" dirty="0"/>
              <a:t>Challenge(s):</a:t>
            </a:r>
          </a:p>
          <a:p>
            <a:pPr lvl="2"/>
            <a:r>
              <a:rPr lang="en-US" sz="2000" dirty="0"/>
              <a:t>Unstructured Data from Source</a:t>
            </a:r>
          </a:p>
          <a:p>
            <a:pPr lvl="2"/>
            <a:r>
              <a:rPr lang="en-US" sz="2000" dirty="0"/>
              <a:t>Analyzing 21 Counties Data</a:t>
            </a:r>
          </a:p>
          <a:p>
            <a:pPr lvl="2"/>
            <a:r>
              <a:rPr lang="en-US" sz="2000" dirty="0"/>
              <a:t>Variety/Severity of Crimes</a:t>
            </a:r>
          </a:p>
          <a:p>
            <a:pPr lvl="2"/>
            <a:r>
              <a:rPr lang="en-US" sz="2000" dirty="0"/>
              <a:t>Populating Township Name</a:t>
            </a:r>
          </a:p>
          <a:p>
            <a:pPr lvl="2"/>
            <a:endParaRPr lang="en-US" sz="800" dirty="0"/>
          </a:p>
          <a:p>
            <a:pPr lvl="1"/>
            <a:r>
              <a:rPr lang="en-US" sz="2400" dirty="0"/>
              <a:t>Key Performance Indicator:  </a:t>
            </a:r>
          </a:p>
          <a:p>
            <a:pPr lvl="2"/>
            <a:r>
              <a:rPr lang="en-US" sz="2000" b="1" u="sng" dirty="0"/>
              <a:t>Serious Crimes Committed Rate (per 10,000 people)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F22D2-CD28-48D2-BB4B-201ADC521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04358" y="304800"/>
            <a:ext cx="2857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/>
              <a:t>Source(s)</a:t>
            </a:r>
          </a:p>
          <a:p>
            <a:pPr lvl="2"/>
            <a:r>
              <a:rPr lang="en-US" sz="2400" dirty="0"/>
              <a:t>ZipAtlas.com</a:t>
            </a:r>
          </a:p>
          <a:p>
            <a:pPr marL="914400" lvl="2" indent="0">
              <a:buNone/>
            </a:pPr>
            <a:r>
              <a:rPr lang="en-US" sz="2400" dirty="0"/>
              <a:t> (</a:t>
            </a:r>
            <a:r>
              <a:rPr lang="en-US" sz="1600" dirty="0">
                <a:hlinkClick r:id="rId2"/>
              </a:rPr>
              <a:t>http://zipatlas.com/us/nj/zip-code-comparison/median-household-income.htm</a:t>
            </a:r>
            <a:r>
              <a:rPr lang="en-US" sz="2400" dirty="0"/>
              <a:t>)</a:t>
            </a:r>
          </a:p>
          <a:p>
            <a:pPr marL="914400" lvl="2" indent="0">
              <a:buNone/>
            </a:pPr>
            <a:endParaRPr lang="en-US" sz="800" dirty="0"/>
          </a:p>
          <a:p>
            <a:pPr lvl="1"/>
            <a:r>
              <a:rPr lang="en-US" sz="2400" dirty="0"/>
              <a:t>Challenge(s):</a:t>
            </a:r>
          </a:p>
          <a:p>
            <a:pPr lvl="2"/>
            <a:r>
              <a:rPr lang="en-US" dirty="0"/>
              <a:t>Use of web info because Census Data available for 60K plus population towns. </a:t>
            </a:r>
          </a:p>
          <a:p>
            <a:pPr lvl="2"/>
            <a:r>
              <a:rPr lang="en-US" dirty="0"/>
              <a:t>Populating Township Name</a:t>
            </a:r>
          </a:p>
          <a:p>
            <a:pPr lvl="2"/>
            <a:endParaRPr lang="en-US" sz="800" dirty="0"/>
          </a:p>
          <a:p>
            <a:pPr lvl="1"/>
            <a:r>
              <a:rPr lang="en-US" sz="2400" dirty="0"/>
              <a:t>Key Performance Indicator:  </a:t>
            </a:r>
          </a:p>
          <a:p>
            <a:pPr lvl="2"/>
            <a:r>
              <a:rPr lang="en-US" sz="2200" b="1" u="sng" dirty="0"/>
              <a:t>Average Household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6FB68-94B9-465D-B72D-CCB08844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28045" y="304800"/>
            <a:ext cx="1923596" cy="1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448917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Source(s)</a:t>
            </a:r>
          </a:p>
          <a:p>
            <a:pPr lvl="2"/>
            <a:r>
              <a:rPr lang="en-US" sz="2400" dirty="0"/>
              <a:t>SchoolDigger.com </a:t>
            </a:r>
            <a:r>
              <a:rPr lang="en-US" sz="2400" b="1" u="sng" dirty="0"/>
              <a:t>(API)</a:t>
            </a:r>
          </a:p>
          <a:p>
            <a:pPr lvl="2"/>
            <a:r>
              <a:rPr lang="en-US" sz="2400" b="1" u="sng" dirty="0"/>
              <a:t>(</a:t>
            </a:r>
            <a:r>
              <a:rPr lang="en-US" sz="2000" dirty="0">
                <a:hlinkClick r:id="rId2"/>
              </a:rPr>
              <a:t>https://developer.schooldigger.com/</a:t>
            </a:r>
            <a:r>
              <a:rPr lang="en-US" sz="2400" b="1" u="sng" dirty="0"/>
              <a:t>)</a:t>
            </a:r>
          </a:p>
          <a:p>
            <a:pPr lvl="2"/>
            <a:endParaRPr lang="en-US" sz="800" b="1" u="sng" dirty="0"/>
          </a:p>
          <a:p>
            <a:pPr lvl="1"/>
            <a:r>
              <a:rPr lang="en-US" sz="2400" dirty="0"/>
              <a:t>Challenge(s):</a:t>
            </a:r>
          </a:p>
          <a:p>
            <a:pPr lvl="2"/>
            <a:r>
              <a:rPr lang="en-US" sz="2000" dirty="0"/>
              <a:t>Complex JSON file structure</a:t>
            </a:r>
          </a:p>
          <a:p>
            <a:pPr lvl="2"/>
            <a:r>
              <a:rPr lang="en-US" sz="2000" dirty="0"/>
              <a:t>District ~ Individual School</a:t>
            </a:r>
          </a:p>
          <a:p>
            <a:pPr lvl="2"/>
            <a:r>
              <a:rPr lang="en-US" sz="2000" dirty="0"/>
              <a:t>School Rankings vs. Score</a:t>
            </a:r>
          </a:p>
          <a:p>
            <a:pPr lvl="2"/>
            <a:r>
              <a:rPr lang="en-US" sz="2000" dirty="0"/>
              <a:t>Populating Township Name</a:t>
            </a:r>
          </a:p>
          <a:p>
            <a:pPr lvl="2"/>
            <a:endParaRPr lang="en-US" sz="800" dirty="0"/>
          </a:p>
          <a:p>
            <a:pPr lvl="1"/>
            <a:r>
              <a:rPr lang="en-US" sz="2400" dirty="0"/>
              <a:t>Key Performance Indicator:  </a:t>
            </a:r>
          </a:p>
          <a:p>
            <a:pPr lvl="2"/>
            <a:r>
              <a:rPr lang="en-US" sz="2200" b="1" u="sng" dirty="0"/>
              <a:t>School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AED47-707C-47B1-805B-E8CB1051A9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30359" y="140037"/>
            <a:ext cx="2277679" cy="14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48140" y="279951"/>
            <a:ext cx="10156205" cy="833231"/>
          </a:xfrm>
        </p:spPr>
        <p:txBody>
          <a:bodyPr/>
          <a:lstStyle/>
          <a:p>
            <a:r>
              <a:rPr lang="en-US" dirty="0"/>
              <a:t>Property Tax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71786" y="1461052"/>
            <a:ext cx="10156205" cy="422910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400" dirty="0"/>
              <a:t>Source(s)</a:t>
            </a:r>
          </a:p>
          <a:p>
            <a:pPr lvl="2"/>
            <a:r>
              <a:rPr lang="en-US" sz="2400" dirty="0"/>
              <a:t>data.nj.gov</a:t>
            </a:r>
          </a:p>
          <a:p>
            <a:pPr lvl="2"/>
            <a:r>
              <a:rPr lang="en-US" sz="1900" dirty="0"/>
              <a:t>newjersey-demographics.com</a:t>
            </a:r>
          </a:p>
          <a:p>
            <a:pPr lvl="2"/>
            <a:r>
              <a:rPr lang="en-US" sz="2000" dirty="0"/>
              <a:t>zip-codes.com/state/nj.asp</a:t>
            </a:r>
            <a:endParaRPr lang="en-US" sz="1900" dirty="0"/>
          </a:p>
          <a:p>
            <a:pPr lvl="2"/>
            <a:endParaRPr lang="en-US" sz="1900" dirty="0"/>
          </a:p>
          <a:p>
            <a:pPr lvl="2"/>
            <a:endParaRPr lang="en-US" sz="800" dirty="0"/>
          </a:p>
          <a:p>
            <a:pPr lvl="1"/>
            <a:r>
              <a:rPr lang="en-US" sz="2400" dirty="0"/>
              <a:t>Challenge(s):</a:t>
            </a:r>
          </a:p>
          <a:p>
            <a:pPr lvl="2"/>
            <a:r>
              <a:rPr lang="en-US" sz="2000" dirty="0"/>
              <a:t>Large Dataset: 3M+ records</a:t>
            </a:r>
          </a:p>
          <a:p>
            <a:pPr lvl="2"/>
            <a:r>
              <a:rPr lang="en-US" sz="2000" dirty="0"/>
              <a:t>Zip Code Normalization</a:t>
            </a:r>
          </a:p>
          <a:p>
            <a:pPr lvl="2"/>
            <a:r>
              <a:rPr lang="en-US" sz="2000" dirty="0"/>
              <a:t>Populating zip code for 2M+ residential records</a:t>
            </a:r>
          </a:p>
          <a:p>
            <a:pPr lvl="2"/>
            <a:r>
              <a:rPr lang="en-US" sz="2000" dirty="0"/>
              <a:t>Identifying non owner or Rented Properties</a:t>
            </a:r>
          </a:p>
          <a:p>
            <a:pPr lvl="2"/>
            <a:endParaRPr lang="en-US" sz="900" dirty="0"/>
          </a:p>
          <a:p>
            <a:pPr lvl="1"/>
            <a:r>
              <a:rPr lang="en-US" sz="2400" dirty="0"/>
              <a:t>Key Performance Indicator:  </a:t>
            </a:r>
          </a:p>
          <a:p>
            <a:pPr lvl="2"/>
            <a:r>
              <a:rPr lang="en-US" sz="2200" b="1" u="sng" dirty="0"/>
              <a:t>Prior Year Property 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967AB-7B4A-401E-A157-12A86C8A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0947" y="265043"/>
            <a:ext cx="2398157" cy="18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6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Valuation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Source(s)</a:t>
            </a:r>
          </a:p>
          <a:p>
            <a:pPr lvl="2"/>
            <a:r>
              <a:rPr lang="en-US" sz="2400" dirty="0"/>
              <a:t>NJ.gov</a:t>
            </a:r>
          </a:p>
          <a:p>
            <a:pPr lvl="2"/>
            <a:endParaRPr lang="en-US" sz="800" dirty="0"/>
          </a:p>
          <a:p>
            <a:pPr lvl="1"/>
            <a:r>
              <a:rPr lang="en-US" sz="2200" dirty="0"/>
              <a:t>Challenge(s): </a:t>
            </a:r>
          </a:p>
          <a:p>
            <a:pPr lvl="2"/>
            <a:r>
              <a:rPr lang="en-US" sz="2000" dirty="0"/>
              <a:t>Large Dataset: 2M+ residential property records</a:t>
            </a:r>
          </a:p>
          <a:p>
            <a:pPr lvl="2"/>
            <a:r>
              <a:rPr lang="en-US" sz="2000" dirty="0"/>
              <a:t>Reported Net Value vs. Market Value</a:t>
            </a:r>
          </a:p>
          <a:p>
            <a:pPr marL="914400" lvl="2" indent="0">
              <a:buNone/>
            </a:pPr>
            <a:endParaRPr lang="en-US" sz="800" dirty="0"/>
          </a:p>
          <a:p>
            <a:pPr lvl="1"/>
            <a:r>
              <a:rPr lang="en-US" sz="2200" dirty="0"/>
              <a:t>Key Performance Indicator: </a:t>
            </a:r>
          </a:p>
          <a:p>
            <a:pPr lvl="2"/>
            <a:r>
              <a:rPr lang="en-US" sz="2000" b="1" u="sng" dirty="0"/>
              <a:t>Property Market Value</a:t>
            </a:r>
            <a:r>
              <a:rPr lang="en-US" sz="2000" b="1" dirty="0"/>
              <a:t>  </a:t>
            </a:r>
            <a:r>
              <a:rPr lang="en-US" sz="2000" dirty="0"/>
              <a:t>=  (Property Tax / Tax Rate) / True Value Ratio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F7AAE-B58C-4591-AEF4-8516A65A6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55029" y="304800"/>
            <a:ext cx="2109831" cy="21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82" y="313031"/>
            <a:ext cx="10058402" cy="702365"/>
          </a:xfrm>
        </p:spPr>
        <p:txBody>
          <a:bodyPr/>
          <a:lstStyle/>
          <a:p>
            <a:r>
              <a:rPr lang="en-US" dirty="0"/>
              <a:t>What are we analyzing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559" y="3721919"/>
            <a:ext cx="6374295" cy="249140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Total Available Tax Records: 3,168,402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Total Residential properties:: 2,566,541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dirty="0"/>
              <a:t>Owner Occupied: 1,926,215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0" dirty="0"/>
              <a:t>Investment or Tenant Occupied: 640,326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Investment/Total Residential Ratio = 24.94%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BC2CF0-52ED-48D6-947A-BE7DFCB7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45" y="3925155"/>
            <a:ext cx="2350631" cy="235063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4F1925-E956-4EA7-805D-337160497146}"/>
              </a:ext>
            </a:extLst>
          </p:cNvPr>
          <p:cNvSpPr txBox="1">
            <a:spLocks/>
          </p:cNvSpPr>
          <p:nvPr/>
        </p:nvSpPr>
        <p:spPr>
          <a:xfrm>
            <a:off x="604559" y="3368564"/>
            <a:ext cx="6374295" cy="5565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Owner Occupied vs. Investment/Rental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DD40595-0D1C-4653-A976-585B75BCD531}"/>
              </a:ext>
            </a:extLst>
          </p:cNvPr>
          <p:cNvSpPr txBox="1">
            <a:spLocks/>
          </p:cNvSpPr>
          <p:nvPr/>
        </p:nvSpPr>
        <p:spPr>
          <a:xfrm>
            <a:off x="145775" y="1245703"/>
            <a:ext cx="6095999" cy="2009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0" dirty="0"/>
              <a:t>21 counties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565</a:t>
            </a:r>
            <a:r>
              <a:rPr lang="en-US" b="0" dirty="0"/>
              <a:t> municipalities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 dirty="0"/>
              <a:t>759</a:t>
            </a:r>
            <a:r>
              <a:rPr lang="en-US" sz="1800" b="0" dirty="0"/>
              <a:t> Zip Codes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1800" b="0" dirty="0"/>
              <a:t>Five types: 254 boroughs, 52 cities, 15 towns, 241 townships, and 3 villages.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1EC824-FB03-4ABB-8054-64E5BD9E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03" y="333813"/>
            <a:ext cx="3250381" cy="35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82" y="412190"/>
            <a:ext cx="10058402" cy="702365"/>
          </a:xfrm>
        </p:spPr>
        <p:txBody>
          <a:bodyPr/>
          <a:lstStyle/>
          <a:p>
            <a:r>
              <a:rPr lang="en-US" dirty="0"/>
              <a:t>Housing Value vs. Serious Crime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809" y="1257249"/>
            <a:ext cx="5267739" cy="70236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all crimes should be valued the same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Serious Crimes:</a:t>
            </a:r>
            <a:r>
              <a:rPr lang="en-US" sz="2000" dirty="0"/>
              <a:t> Burglary, Robbery, Rape, Murder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1200" y="1273580"/>
            <a:ext cx="5817704" cy="12927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Slight negative correlation b/t property value and serious crime rate (-.13)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of out of bottom 10 (highest rates) were located in Southern NJ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581032-C7D8-40E9-8A3D-12C59FC33E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42946" y="2624530"/>
            <a:ext cx="4319037" cy="3710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C99BF-71EA-4863-9EEE-831534E56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2139001"/>
            <a:ext cx="4319038" cy="41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352</TotalTime>
  <Words>651</Words>
  <Application>Microsoft Office PowerPoint</Application>
  <PresentationFormat>Widescreen</PresentationFormat>
  <Paragraphs>127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Segoe Print</vt:lpstr>
      <vt:lpstr>Nature Illustration 16x9</vt:lpstr>
      <vt:lpstr>Where should I live in New Jersey?</vt:lpstr>
      <vt:lpstr>Project Outline: Analyze various socio-economic factors in New Jersey</vt:lpstr>
      <vt:lpstr>Crime</vt:lpstr>
      <vt:lpstr>Income</vt:lpstr>
      <vt:lpstr>Education</vt:lpstr>
      <vt:lpstr>Property Tax</vt:lpstr>
      <vt:lpstr>Housing Valuation</vt:lpstr>
      <vt:lpstr>What are we analyzing ?</vt:lpstr>
      <vt:lpstr>Housing Value vs. Serious Crime Rate</vt:lpstr>
      <vt:lpstr>Housing Value vs. School Score</vt:lpstr>
      <vt:lpstr>Housing Value vs. Avg. Income</vt:lpstr>
      <vt:lpstr>Housing Value vs. Property Tax</vt:lpstr>
      <vt:lpstr>Conclusions</vt:lpstr>
      <vt:lpstr>Best Towns to live in New Jersy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live in New Jersey?</dc:title>
  <dc:creator>Mitesh Parekh</dc:creator>
  <cp:lastModifiedBy>Mitesh Parekh</cp:lastModifiedBy>
  <cp:revision>23</cp:revision>
  <dcterms:created xsi:type="dcterms:W3CDTF">2020-04-17T02:19:26Z</dcterms:created>
  <dcterms:modified xsi:type="dcterms:W3CDTF">2020-04-18T13:38:47Z</dcterms:modified>
</cp:coreProperties>
</file>