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444" autoAdjust="0"/>
  </p:normalViewPr>
  <p:slideViewPr>
    <p:cSldViewPr snapToGrid="0">
      <p:cViewPr varScale="1">
        <p:scale>
          <a:sx n="119" d="100"/>
          <a:sy n="119" d="100"/>
        </p:scale>
        <p:origin x="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E42754-D1C3-4648-B634-40DCAD50A487}"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55623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42754-D1C3-4648-B634-40DCAD50A487}"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78893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42754-D1C3-4648-B634-40DCAD50A487}"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48042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42754-D1C3-4648-B634-40DCAD50A487}"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68011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E42754-D1C3-4648-B634-40DCAD50A487}"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83924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E42754-D1C3-4648-B634-40DCAD50A487}"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07504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E42754-D1C3-4648-B634-40DCAD50A487}"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44751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E42754-D1C3-4648-B634-40DCAD50A487}"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08155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42754-D1C3-4648-B634-40DCAD50A487}"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29163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E42754-D1C3-4648-B634-40DCAD50A487}"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40622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E42754-D1C3-4648-B634-40DCAD50A487}"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1F9A1-6531-47D2-96DB-94F20C2C2E59}" type="slidenum">
              <a:rPr lang="en-US" smtClean="0"/>
              <a:t>‹#›</a:t>
            </a:fld>
            <a:endParaRPr lang="en-US"/>
          </a:p>
        </p:txBody>
      </p:sp>
    </p:spTree>
    <p:extLst>
      <p:ext uri="{BB962C8B-B14F-4D97-AF65-F5344CB8AC3E}">
        <p14:creationId xmlns:p14="http://schemas.microsoft.com/office/powerpoint/2010/main" val="65484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2754-D1C3-4648-B634-40DCAD50A487}" type="datetimeFigureOut">
              <a:rPr lang="en-US" smtClean="0"/>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1F9A1-6531-47D2-96DB-94F20C2C2E59}" type="slidenum">
              <a:rPr lang="en-US" smtClean="0"/>
              <a:t>‹#›</a:t>
            </a:fld>
            <a:endParaRPr lang="en-US"/>
          </a:p>
        </p:txBody>
      </p:sp>
    </p:spTree>
    <p:extLst>
      <p:ext uri="{BB962C8B-B14F-4D97-AF65-F5344CB8AC3E}">
        <p14:creationId xmlns:p14="http://schemas.microsoft.com/office/powerpoint/2010/main" val="136706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tistrength.wlv.ac.uk/documentation/" TargetMode="External"/><Relationship Id="rId7" Type="http://schemas.openxmlformats.org/officeDocument/2006/relationships/hyperlink" Target="http://alt.qcri.org/semeval2017/task4/index.php?id=data-and-tools" TargetMode="External"/><Relationship Id="rId2" Type="http://schemas.openxmlformats.org/officeDocument/2006/relationships/hyperlink" Target="http://help.sentiment140.com/" TargetMode="External"/><Relationship Id="rId1" Type="http://schemas.openxmlformats.org/officeDocument/2006/relationships/slideLayout" Target="../slideLayouts/slideLayout2.xml"/><Relationship Id="rId6" Type="http://schemas.openxmlformats.org/officeDocument/2006/relationships/hyperlink" Target="http://www.sananalytics.com/lab/twitter-sentiment/" TargetMode="External"/><Relationship Id="rId5" Type="http://schemas.openxmlformats.org/officeDocument/2006/relationships/hyperlink" Target="http://ai.stanford.edu/~amaas/data/sentiment/" TargetMode="External"/><Relationship Id="rId4" Type="http://schemas.openxmlformats.org/officeDocument/2006/relationships/hyperlink" Target="https://www.kaggle.com/bittlingmayer/amazonrevi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8384"/>
            <a:ext cx="9144000" cy="738521"/>
          </a:xfrm>
        </p:spPr>
        <p:txBody>
          <a:bodyPr>
            <a:noAutofit/>
          </a:bodyPr>
          <a:lstStyle/>
          <a:p>
            <a:r>
              <a:rPr lang="en-US" sz="4400" b="1" dirty="0" smtClean="0"/>
              <a:t>5-Steps approach to Sentiment Analysis</a:t>
            </a:r>
            <a:endParaRPr lang="en-US" sz="4400" dirty="0"/>
          </a:p>
        </p:txBody>
      </p:sp>
      <p:sp>
        <p:nvSpPr>
          <p:cNvPr id="3" name="Subtitle 2"/>
          <p:cNvSpPr>
            <a:spLocks noGrp="1"/>
          </p:cNvSpPr>
          <p:nvPr>
            <p:ph type="subTitle" idx="1"/>
          </p:nvPr>
        </p:nvSpPr>
        <p:spPr>
          <a:xfrm>
            <a:off x="1524000" y="1355557"/>
            <a:ext cx="9144000" cy="5157537"/>
          </a:xfrm>
        </p:spPr>
        <p:txBody>
          <a:bodyPr/>
          <a:lstStyle/>
          <a:p>
            <a:pPr algn="l"/>
            <a:r>
              <a:rPr lang="en-US" dirty="0"/>
              <a:t>Sentiment Analysis has become a hot-trend topic of scientific and market research in the field of Natural Language Processing (NLP) and Machine </a:t>
            </a:r>
            <a:r>
              <a:rPr lang="en-US" dirty="0" smtClean="0"/>
              <a:t>Learning.</a:t>
            </a:r>
          </a:p>
          <a:p>
            <a:pPr marL="457200" indent="-457200" algn="l">
              <a:buFont typeface="+mj-lt"/>
              <a:buAutoNum type="arabicPeriod"/>
            </a:pPr>
            <a:endParaRPr lang="en-US" dirty="0" smtClean="0"/>
          </a:p>
          <a:p>
            <a:pPr marL="457200" indent="-457200" algn="l">
              <a:buFont typeface="+mj-lt"/>
              <a:buAutoNum type="arabicPeriod"/>
            </a:pPr>
            <a:r>
              <a:rPr lang="en-US" dirty="0" smtClean="0"/>
              <a:t>Social </a:t>
            </a:r>
            <a:r>
              <a:rPr lang="en-US" dirty="0"/>
              <a:t>Media are the main </a:t>
            </a:r>
            <a:r>
              <a:rPr lang="en-US" dirty="0" smtClean="0"/>
              <a:t>resource</a:t>
            </a:r>
          </a:p>
          <a:p>
            <a:pPr marL="457200" indent="-457200" algn="l">
              <a:buFont typeface="+mj-lt"/>
              <a:buAutoNum type="arabicPeriod"/>
            </a:pPr>
            <a:r>
              <a:rPr lang="en-US" dirty="0"/>
              <a:t>Before starting the Sentiment Analysis</a:t>
            </a:r>
          </a:p>
          <a:p>
            <a:pPr marL="457200" indent="-457200" algn="l">
              <a:buFont typeface="+mj-lt"/>
              <a:buAutoNum type="arabicPeriod"/>
            </a:pPr>
            <a:r>
              <a:rPr lang="en-US" dirty="0"/>
              <a:t>How to classify Sentiment?</a:t>
            </a:r>
          </a:p>
          <a:p>
            <a:pPr marL="457200" indent="-457200" algn="l">
              <a:buFont typeface="+mj-lt"/>
              <a:buAutoNum type="arabicPeriod"/>
            </a:pPr>
            <a:r>
              <a:rPr lang="en-US" dirty="0"/>
              <a:t>Evaluation metrics</a:t>
            </a:r>
          </a:p>
          <a:p>
            <a:pPr marL="457200" indent="-457200" algn="l">
              <a:buFont typeface="+mj-lt"/>
              <a:buAutoNum type="arabicPeriod"/>
            </a:pPr>
            <a:r>
              <a:rPr lang="en-US" dirty="0" smtClean="0"/>
              <a:t>Visualize </a:t>
            </a:r>
            <a:r>
              <a:rPr lang="en-US" dirty="0"/>
              <a:t>Results</a:t>
            </a:r>
          </a:p>
          <a:p>
            <a:pPr marL="457200" indent="-457200" algn="l">
              <a:buFont typeface="+mj-lt"/>
              <a:buAutoNum type="arabicPeriod"/>
            </a:pPr>
            <a:endParaRPr lang="en-US" b="1" dirty="0" smtClean="0"/>
          </a:p>
          <a:p>
            <a:pPr algn="l"/>
            <a:endParaRPr lang="en-US" b="1" dirty="0"/>
          </a:p>
          <a:p>
            <a:pPr marL="457200" indent="-457200" algn="l">
              <a:buFont typeface="+mj-lt"/>
              <a:buAutoNum type="arabicPeriod"/>
            </a:pPr>
            <a:endParaRPr lang="en-US" dirty="0"/>
          </a:p>
        </p:txBody>
      </p:sp>
    </p:spTree>
    <p:extLst>
      <p:ext uri="{BB962C8B-B14F-4D97-AF65-F5344CB8AC3E}">
        <p14:creationId xmlns:p14="http://schemas.microsoft.com/office/powerpoint/2010/main" val="380435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Social Media are the main </a:t>
            </a:r>
            <a:r>
              <a:rPr lang="en-US" b="1" dirty="0" smtClean="0"/>
              <a:t>resource</a:t>
            </a:r>
            <a:endParaRPr lang="en-US" dirty="0"/>
          </a:p>
        </p:txBody>
      </p:sp>
      <p:pic>
        <p:nvPicPr>
          <p:cNvPr id="1026" name="Picture 2" descr="Sentiment Fig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6511" y="1825625"/>
            <a:ext cx="57989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25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422"/>
          </a:xfrm>
        </p:spPr>
        <p:txBody>
          <a:bodyPr>
            <a:normAutofit fontScale="90000"/>
          </a:bodyPr>
          <a:lstStyle/>
          <a:p>
            <a:r>
              <a:rPr lang="en-US" b="1" dirty="0"/>
              <a:t>2. Before starting the Sentiment </a:t>
            </a:r>
            <a:r>
              <a:rPr lang="en-US" b="1" dirty="0" smtClean="0"/>
              <a:t>Analysis</a:t>
            </a:r>
            <a:endParaRPr lang="en-US" dirty="0"/>
          </a:p>
        </p:txBody>
      </p:sp>
      <p:sp>
        <p:nvSpPr>
          <p:cNvPr id="3" name="Content Placeholder 2"/>
          <p:cNvSpPr>
            <a:spLocks noGrp="1"/>
          </p:cNvSpPr>
          <p:nvPr>
            <p:ph idx="1"/>
          </p:nvPr>
        </p:nvSpPr>
        <p:spPr>
          <a:xfrm>
            <a:off x="838200" y="1034716"/>
            <a:ext cx="10515600" cy="5518484"/>
          </a:xfrm>
        </p:spPr>
        <p:txBody>
          <a:bodyPr>
            <a:normAutofit fontScale="40000" lnSpcReduction="20000"/>
          </a:bodyPr>
          <a:lstStyle/>
          <a:p>
            <a:pPr marL="0" indent="0">
              <a:buNone/>
            </a:pPr>
            <a:r>
              <a:rPr lang="en-US" sz="3400" b="1" u="sng" dirty="0"/>
              <a:t>Datasets</a:t>
            </a:r>
            <a:endParaRPr lang="en-US" sz="3400" dirty="0"/>
          </a:p>
          <a:p>
            <a:r>
              <a:rPr lang="en-US" sz="3400" dirty="0"/>
              <a:t>Many evaluations and labeled sentiment datasets have been created, especially for Twitter posts and Amazon product reviews.</a:t>
            </a:r>
          </a:p>
          <a:p>
            <a:pPr marL="0" indent="0">
              <a:buNone/>
            </a:pPr>
            <a:r>
              <a:rPr lang="en-US" sz="3400" dirty="0"/>
              <a:t>The most popular and widespread are:</a:t>
            </a:r>
          </a:p>
          <a:p>
            <a:r>
              <a:rPr lang="en-US" sz="3400" dirty="0">
                <a:hlinkClick r:id="rId2"/>
              </a:rPr>
              <a:t>Stanford Twitter Sentiment</a:t>
            </a:r>
            <a:endParaRPr lang="en-US" sz="3400" dirty="0"/>
          </a:p>
          <a:p>
            <a:r>
              <a:rPr lang="en-US" sz="3400" dirty="0">
                <a:hlinkClick r:id="rId3"/>
              </a:rPr>
              <a:t>Sentiment Strength Twitter Dataset</a:t>
            </a:r>
            <a:endParaRPr lang="en-US" sz="3400" dirty="0"/>
          </a:p>
          <a:p>
            <a:r>
              <a:rPr lang="en-US" sz="3400" dirty="0">
                <a:hlinkClick r:id="rId4"/>
              </a:rPr>
              <a:t>Amazon Reviews for Sentiment Analysis</a:t>
            </a:r>
            <a:endParaRPr lang="en-US" sz="3400" dirty="0"/>
          </a:p>
          <a:p>
            <a:r>
              <a:rPr lang="en-US" sz="3400" dirty="0">
                <a:hlinkClick r:id="rId5"/>
              </a:rPr>
              <a:t>Large Movie Review Dataset</a:t>
            </a:r>
            <a:endParaRPr lang="en-US" sz="3400" dirty="0"/>
          </a:p>
          <a:p>
            <a:r>
              <a:rPr lang="en-US" sz="3400" dirty="0">
                <a:hlinkClick r:id="rId6"/>
              </a:rPr>
              <a:t>Sanders Corpus</a:t>
            </a:r>
            <a:endParaRPr lang="en-US" sz="3400" dirty="0"/>
          </a:p>
          <a:p>
            <a:r>
              <a:rPr lang="en-US" sz="3400" dirty="0" err="1">
                <a:hlinkClick r:id="rId7"/>
              </a:rPr>
              <a:t>SemEval</a:t>
            </a:r>
            <a:r>
              <a:rPr lang="en-US" sz="3400" dirty="0">
                <a:hlinkClick r:id="rId7"/>
              </a:rPr>
              <a:t> (Semantic Evaluation) dataset</a:t>
            </a:r>
            <a:endParaRPr lang="en-US" sz="3400" dirty="0"/>
          </a:p>
          <a:p>
            <a:pPr marL="0" indent="0">
              <a:buNone/>
            </a:pPr>
            <a:endParaRPr lang="en-US" sz="3400" dirty="0" smtClean="0"/>
          </a:p>
          <a:p>
            <a:pPr marL="0" indent="0">
              <a:buNone/>
            </a:pPr>
            <a:r>
              <a:rPr lang="en-US" sz="3400" dirty="0" smtClean="0"/>
              <a:t>Also</a:t>
            </a:r>
            <a:r>
              <a:rPr lang="en-US" sz="3400" dirty="0"/>
              <a:t>, anyone using the APIs provided by many platforms and forums can crawl and collect data. </a:t>
            </a:r>
            <a:r>
              <a:rPr lang="en-US" sz="3400" dirty="0" smtClean="0"/>
              <a:t>Most popular: Twitter API</a:t>
            </a:r>
            <a:endParaRPr lang="en-US" sz="3400" dirty="0"/>
          </a:p>
          <a:p>
            <a:pPr marL="0" indent="0">
              <a:buNone/>
            </a:pPr>
            <a:r>
              <a:rPr lang="en-US" sz="3400" b="1" u="sng" dirty="0"/>
              <a:t>Pre-processing</a:t>
            </a:r>
            <a:endParaRPr lang="en-US" sz="3400" dirty="0"/>
          </a:p>
          <a:p>
            <a:pPr marL="0" indent="0">
              <a:buNone/>
            </a:pPr>
            <a:r>
              <a:rPr lang="en-US" sz="3400" dirty="0"/>
              <a:t>An initial step in text and sentiment classification is pre-processing. A significant amount of techniques is applied to data in order to reduce the noise of text, reduce dimensionality, and assist in the improvement of classification effectiveness. The most popular techniques include:</a:t>
            </a:r>
          </a:p>
          <a:p>
            <a:r>
              <a:rPr lang="en-US" sz="3400" dirty="0"/>
              <a:t>Remove numbers</a:t>
            </a:r>
          </a:p>
          <a:p>
            <a:r>
              <a:rPr lang="en-US" sz="3400" dirty="0"/>
              <a:t>Stemming</a:t>
            </a:r>
          </a:p>
          <a:p>
            <a:r>
              <a:rPr lang="en-US" sz="3400" dirty="0"/>
              <a:t>Part of speech tagging</a:t>
            </a:r>
          </a:p>
          <a:p>
            <a:r>
              <a:rPr lang="en-US" sz="3400" dirty="0"/>
              <a:t>Remove punctuation</a:t>
            </a:r>
          </a:p>
          <a:p>
            <a:r>
              <a:rPr lang="en-US" sz="3400" dirty="0"/>
              <a:t>Lowercase</a:t>
            </a:r>
          </a:p>
          <a:p>
            <a:r>
              <a:rPr lang="en-US" sz="3400" dirty="0"/>
              <a:t>Remove </a:t>
            </a:r>
            <a:r>
              <a:rPr lang="en-US" sz="3400" dirty="0" err="1"/>
              <a:t>stopwords</a:t>
            </a:r>
            <a:endParaRPr lang="en-US" sz="3400" dirty="0"/>
          </a:p>
          <a:p>
            <a:endParaRPr lang="en-US" dirty="0"/>
          </a:p>
        </p:txBody>
      </p:sp>
    </p:spTree>
    <p:extLst>
      <p:ext uri="{BB962C8B-B14F-4D97-AF65-F5344CB8AC3E}">
        <p14:creationId xmlns:p14="http://schemas.microsoft.com/office/powerpoint/2010/main" val="312768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6054"/>
          </a:xfrm>
        </p:spPr>
        <p:txBody>
          <a:bodyPr/>
          <a:lstStyle/>
          <a:p>
            <a:r>
              <a:rPr lang="en-US" b="1" dirty="0"/>
              <a:t>3. How to classify Sentiment</a:t>
            </a:r>
            <a:r>
              <a:rPr lang="en-US" b="1" dirty="0" smtClean="0"/>
              <a:t>?</a:t>
            </a:r>
            <a:endParaRPr lang="en-US" dirty="0"/>
          </a:p>
        </p:txBody>
      </p:sp>
      <p:sp>
        <p:nvSpPr>
          <p:cNvPr id="3" name="Content Placeholder 2"/>
          <p:cNvSpPr>
            <a:spLocks noGrp="1"/>
          </p:cNvSpPr>
          <p:nvPr>
            <p:ph idx="1"/>
          </p:nvPr>
        </p:nvSpPr>
        <p:spPr>
          <a:xfrm>
            <a:off x="538246" y="1491916"/>
            <a:ext cx="10515600" cy="4083467"/>
          </a:xfrm>
        </p:spPr>
        <p:txBody>
          <a:bodyPr>
            <a:normAutofit/>
          </a:bodyPr>
          <a:lstStyle/>
          <a:p>
            <a:pPr marL="0" indent="0">
              <a:buNone/>
            </a:pPr>
            <a:r>
              <a:rPr lang="en-US" sz="1800" b="1" u="sng" dirty="0"/>
              <a:t>Machine Learning</a:t>
            </a:r>
            <a:endParaRPr lang="en-US" sz="1800" dirty="0"/>
          </a:p>
          <a:p>
            <a:r>
              <a:rPr lang="en-US" sz="1800" dirty="0"/>
              <a:t>This approach, </a:t>
            </a:r>
            <a:r>
              <a:rPr lang="en-US" sz="1800" dirty="0" smtClean="0"/>
              <a:t>employs </a:t>
            </a:r>
            <a:r>
              <a:rPr lang="en-US" sz="1800" dirty="0"/>
              <a:t>a machine-learning technique and diverse features to construct a classifier that can identify text that expresses sentiment. Nowadays, deep-learning methods are popular because they fit on data learning representations.</a:t>
            </a:r>
          </a:p>
          <a:p>
            <a:pPr marL="0" indent="0">
              <a:buNone/>
            </a:pPr>
            <a:r>
              <a:rPr lang="en-US" sz="1800" b="1" u="sng" dirty="0"/>
              <a:t>Lexicon-Based</a:t>
            </a:r>
            <a:endParaRPr lang="en-US" sz="1800" dirty="0"/>
          </a:p>
          <a:p>
            <a:r>
              <a:rPr lang="en-US" sz="1800" dirty="0"/>
              <a:t>This method uses a variety of words annotated by polarity score, to decide the general assessment score of a given content. The strongest asset of this technique is that it does not require any training data, while its weakest point is that a large number of words and expressions are not included in sentiment lexicons.</a:t>
            </a:r>
          </a:p>
          <a:p>
            <a:pPr marL="0" indent="0">
              <a:buNone/>
            </a:pPr>
            <a:r>
              <a:rPr lang="en-US" sz="1800" b="1" u="sng" dirty="0"/>
              <a:t>Hybrid</a:t>
            </a:r>
            <a:endParaRPr lang="en-US" sz="1800" dirty="0"/>
          </a:p>
          <a:p>
            <a:r>
              <a:rPr lang="en-US" sz="1800" dirty="0"/>
              <a:t>The combination of machine learning and lexicon-based approaches to address Sentiment Analysis is called Hybrid. Though not commonly used, this method usually produces more promising results than the approaches mentioned above.</a:t>
            </a:r>
          </a:p>
          <a:p>
            <a:endParaRPr lang="en-US" dirty="0"/>
          </a:p>
        </p:txBody>
      </p:sp>
    </p:spTree>
    <p:extLst>
      <p:ext uri="{BB962C8B-B14F-4D97-AF65-F5344CB8AC3E}">
        <p14:creationId xmlns:p14="http://schemas.microsoft.com/office/powerpoint/2010/main" val="1443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822"/>
          </a:xfrm>
        </p:spPr>
        <p:txBody>
          <a:bodyPr/>
          <a:lstStyle/>
          <a:p>
            <a:r>
              <a:rPr lang="en-US" dirty="0"/>
              <a:t>Sentiment classification techniques</a:t>
            </a:r>
          </a:p>
        </p:txBody>
      </p:sp>
      <p:pic>
        <p:nvPicPr>
          <p:cNvPr id="4" name="Picture 2" descr="Sentiment Fig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810" y="1427747"/>
            <a:ext cx="8526379" cy="523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2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t>
            </a:r>
            <a:r>
              <a:rPr lang="en-US" dirty="0"/>
              <a:t>Steps-to-Evaluate-Sentiment-Analysis</a:t>
            </a:r>
          </a:p>
        </p:txBody>
      </p:sp>
      <p:pic>
        <p:nvPicPr>
          <p:cNvPr id="3074" name="Picture 2" descr="Sentiment Fig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3493" y="1337780"/>
            <a:ext cx="2805014" cy="485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4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a:t>
            </a:r>
            <a:r>
              <a:rPr lang="en-US" b="1" dirty="0" smtClean="0"/>
              <a:t>Visualize Results</a:t>
            </a:r>
            <a:endParaRPr lang="en-US" dirty="0"/>
          </a:p>
        </p:txBody>
      </p:sp>
      <p:sp>
        <p:nvSpPr>
          <p:cNvPr id="3" name="Content Placeholder 2"/>
          <p:cNvSpPr>
            <a:spLocks noGrp="1"/>
          </p:cNvSpPr>
          <p:nvPr>
            <p:ph idx="1"/>
          </p:nvPr>
        </p:nvSpPr>
        <p:spPr/>
        <p:txBody>
          <a:bodyPr/>
          <a:lstStyle/>
          <a:p>
            <a:r>
              <a:rPr lang="en-US" dirty="0" smtClean="0"/>
              <a:t>Sentiment Analysis results can be visualized via well-known </a:t>
            </a:r>
            <a:r>
              <a:rPr lang="en-US" dirty="0"/>
              <a:t>techniques, such as </a:t>
            </a:r>
            <a:r>
              <a:rPr lang="en-US" dirty="0" smtClean="0"/>
              <a:t>:</a:t>
            </a:r>
          </a:p>
          <a:p>
            <a:pPr lvl="1">
              <a:buFont typeface="Wingdings" panose="05000000000000000000" pitchFamily="2" charset="2"/>
              <a:buChar char="Ø"/>
            </a:pPr>
            <a:r>
              <a:rPr lang="en-US" dirty="0" smtClean="0"/>
              <a:t>graphs</a:t>
            </a:r>
            <a:r>
              <a:rPr lang="en-US" dirty="0"/>
              <a:t>, histograms, and confusion </a:t>
            </a:r>
            <a:r>
              <a:rPr lang="en-US" dirty="0" smtClean="0"/>
              <a:t>matrices</a:t>
            </a:r>
            <a:endParaRPr lang="en-US" dirty="0"/>
          </a:p>
          <a:p>
            <a:r>
              <a:rPr lang="en-US" dirty="0" smtClean="0"/>
              <a:t>Presence of multiple </a:t>
            </a:r>
            <a:r>
              <a:rPr lang="en-US" dirty="0"/>
              <a:t>data domains and </a:t>
            </a:r>
            <a:r>
              <a:rPr lang="en-US" dirty="0" smtClean="0"/>
              <a:t>tasks has influenced visualizations </a:t>
            </a:r>
            <a:r>
              <a:rPr lang="en-US" dirty="0"/>
              <a:t>approaches </a:t>
            </a:r>
            <a:r>
              <a:rPr lang="en-US" dirty="0" smtClean="0"/>
              <a:t>like :</a:t>
            </a:r>
          </a:p>
          <a:p>
            <a:pPr lvl="1">
              <a:buFont typeface="Wingdings" panose="05000000000000000000" pitchFamily="2" charset="2"/>
              <a:buChar char="Ø"/>
            </a:pPr>
            <a:r>
              <a:rPr lang="en-US" dirty="0"/>
              <a:t>W</a:t>
            </a:r>
            <a:r>
              <a:rPr lang="en-US" dirty="0" smtClean="0"/>
              <a:t>ord </a:t>
            </a:r>
            <a:r>
              <a:rPr lang="en-US" dirty="0"/>
              <a:t>C</a:t>
            </a:r>
            <a:r>
              <a:rPr lang="en-US" dirty="0" smtClean="0"/>
              <a:t>loud, Interactive </a:t>
            </a:r>
            <a:r>
              <a:rPr lang="en-US" dirty="0"/>
              <a:t>maps, </a:t>
            </a:r>
            <a:r>
              <a:rPr lang="en-US" dirty="0" smtClean="0"/>
              <a:t>Sparkline-style plots</a:t>
            </a:r>
            <a:endParaRPr lang="en-US" dirty="0"/>
          </a:p>
        </p:txBody>
      </p:sp>
    </p:spTree>
    <p:extLst>
      <p:ext uri="{BB962C8B-B14F-4D97-AF65-F5344CB8AC3E}">
        <p14:creationId xmlns:p14="http://schemas.microsoft.com/office/powerpoint/2010/main" val="3119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Sentiments Visualization techniques:</a:t>
            </a:r>
            <a:endParaRPr lang="en-US" dirty="0"/>
          </a:p>
        </p:txBody>
      </p:sp>
      <p:pic>
        <p:nvPicPr>
          <p:cNvPr id="5122" name="Picture 2" descr="Sentiment 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03623"/>
            <a:ext cx="4345405" cy="27254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ocial media marketing vendor uses sentiment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105" y="1443790"/>
            <a:ext cx="6440906" cy="491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32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8/17/20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5-Steps approach to Sentiment Analysis</vt:lpstr>
      <vt:lpstr>1. Social Media are the main resource</vt:lpstr>
      <vt:lpstr>2. Before starting the Sentiment Analysis</vt:lpstr>
      <vt:lpstr>3. How to classify Sentiment?</vt:lpstr>
      <vt:lpstr>Sentiment classification techniques</vt:lpstr>
      <vt:lpstr>4. Steps-to-Evaluate-Sentiment-Analysis</vt:lpstr>
      <vt:lpstr>5. Visualize Results</vt:lpstr>
      <vt:lpstr>Sentiments Visualization techniques:</vt:lpstr>
    </vt:vector>
  </TitlesOfParts>
  <Company>F. Hoffmann-La Roche,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Things You Need to Know about Sentiment Analysis and Classification</dc:title>
  <dc:creator>Momin, Aslam {DMDB~Branchburg}</dc:creator>
  <cp:lastModifiedBy>Momin, Aslam {DMDB~Branchburg}</cp:lastModifiedBy>
  <cp:revision>10</cp:revision>
  <dcterms:created xsi:type="dcterms:W3CDTF">2020-08-18T03:31:35Z</dcterms:created>
  <dcterms:modified xsi:type="dcterms:W3CDTF">2020-08-18T03:57:52Z</dcterms:modified>
</cp:coreProperties>
</file>