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u="sng">
                <a:solidFill>
                  <a:srgbClr val="C00000"/>
                </a:solidFill>
              </a:rPr>
              <a:t>EMPLOYEE PERFORMANCE ANALYSIS </a:t>
            </a:r>
            <a:endParaRPr lang="en-US" sz="2400" u="sng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'[Book (2).xlsx]Sheet1'!$E$1:$O$1</c:f>
              <c:numCache>
                <c:formatCode>General</c:formatCode>
                <c:ptCount val="11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7E-CB4D-8678-83A634D320A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'[Book (2).xlsx]Sheet1'!$E$2:$O$2</c:f>
              <c:numCache>
                <c:formatCode>General</c:formatCode>
                <c:ptCount val="1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7E-CB4D-8678-83A634D320A8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'[Book (2).xlsx]Sheet1'!$E$3:$O$3</c:f>
              <c:numCache>
                <c:formatCode>General</c:formatCode>
                <c:ptCount val="11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E-CB4D-8678-83A634D320A8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'[Book (2).xlsx]Sheet1'!$E$4:$O$4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7E-CB4D-8678-83A634D32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135120"/>
        <c:axId val="1507162896"/>
      </c:barChart>
      <c:catAx>
        <c:axId val="1507135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62896"/>
        <c:crosses val="autoZero"/>
        <c:auto val="1"/>
        <c:lblAlgn val="ctr"/>
        <c:lblOffset val="100"/>
        <c:noMultiLvlLbl val="0"/>
      </c:catAx>
      <c:valAx>
        <c:axId val="150716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3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/>
              <a:t>Inconsistent employee performance data </a:t>
            </a:r>
          </a:p>
          <a:p>
            <a:pPr marL="228600" indent="-228600">
              <a:buAutoNum type="arabicPeriod"/>
            </a:pPr>
            <a:r>
              <a:rPr lang="en-IN"/>
              <a:t>Identifying patterns </a:t>
            </a:r>
          </a:p>
          <a:p>
            <a:pPr marL="228600" indent="-228600">
              <a:buAutoNum type="arabicPeriod"/>
            </a:pPr>
            <a:r>
              <a:rPr lang="en-IN"/>
              <a:t>Employee metrics </a:t>
            </a:r>
          </a:p>
          <a:p>
            <a:pPr marL="228600" indent="-228600">
              <a:buAutoNum type="arabicPeriod"/>
            </a:pPr>
            <a:r>
              <a:rPr lang="en-IN"/>
              <a:t>Decision making </a:t>
            </a:r>
          </a:p>
          <a:p>
            <a:pPr marL="228600" indent="-228600">
              <a:buAutoNum type="arabicPeriod"/>
            </a:pPr>
            <a:r>
              <a:rPr lang="en-IN"/>
              <a:t>Actionable insights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2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84505" y="2959566"/>
            <a:ext cx="8950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STUDENT NAME:</a:t>
            </a:r>
            <a:r>
              <a:rPr lang="en-IN" sz="2400" i="1"/>
              <a:t> RUBINA SHAFRIN.S</a:t>
            </a:r>
            <a:endParaRPr lang="en-US" sz="2400" i="1" dirty="0"/>
          </a:p>
          <a:p>
            <a:r>
              <a:rPr lang="en-US" sz="2400" i="1" dirty="0"/>
              <a:t>REGISTER NO:</a:t>
            </a:r>
            <a:r>
              <a:rPr lang="en-IN" sz="2400" i="1" dirty="0"/>
              <a:t> 312212319</a:t>
            </a:r>
            <a:endParaRPr lang="en-US" sz="2400" i="1" dirty="0"/>
          </a:p>
          <a:p>
            <a:r>
              <a:rPr lang="en-US" sz="2400" i="1" dirty="0"/>
              <a:t>DEPARTMENT:</a:t>
            </a:r>
            <a:r>
              <a:rPr lang="en-IN" sz="2400" i="1" dirty="0"/>
              <a:t> COMMERCE </a:t>
            </a:r>
            <a:endParaRPr lang="en-US" sz="2400" i="1" dirty="0"/>
          </a:p>
          <a:p>
            <a:r>
              <a:rPr lang="en-US" sz="2400" i="1" dirty="0"/>
              <a:t>COLLEGE</a:t>
            </a:r>
            <a:r>
              <a:rPr lang="en-IN" sz="2400" i="1" dirty="0"/>
              <a:t> : SHREE CHANDRAPRABHU JAIN COLLEGE, MINJUR- 601203</a:t>
            </a:r>
            <a:endParaRPr lang="en-US" sz="2400" i="1" dirty="0"/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D24D5-B210-D0F0-C47F-17B8C5D75EAC}"/>
              </a:ext>
            </a:extLst>
          </p:cNvPr>
          <p:cNvSpPr txBox="1"/>
          <p:nvPr/>
        </p:nvSpPr>
        <p:spPr>
          <a:xfrm>
            <a:off x="457759" y="2016202"/>
            <a:ext cx="90767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>
                <a:solidFill>
                  <a:schemeClr val="accent2"/>
                </a:solidFill>
              </a:rPr>
              <a:t>CONTENT </a:t>
            </a:r>
            <a:r>
              <a:rPr lang="en-IN" sz="2800"/>
              <a:t>: </a:t>
            </a:r>
            <a:r>
              <a:rPr lang="en-IN" sz="2800">
                <a:solidFill>
                  <a:schemeClr val="accent2"/>
                </a:solidFill>
              </a:rPr>
              <a:t>        </a:t>
            </a:r>
          </a:p>
          <a:p>
            <a:r>
              <a:rPr lang="en-IN" sz="2800">
                <a:solidFill>
                  <a:schemeClr val="accent2"/>
                </a:solidFill>
              </a:rPr>
              <a:t>                         </a:t>
            </a:r>
            <a:r>
              <a:rPr lang="en-IN" sz="2400"/>
              <a:t>• Data cleaning and preprocessing using excel functions</a:t>
            </a:r>
          </a:p>
          <a:p>
            <a:r>
              <a:rPr lang="en-IN" sz="2400"/>
              <a:t>                    for statistical analysis </a:t>
            </a:r>
          </a:p>
          <a:p>
            <a:r>
              <a:rPr lang="en-IN" sz="2400"/>
              <a:t>                             • Visualization using excel charts and pivot tables </a:t>
            </a:r>
            <a:endParaRPr lang="en-I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2964A-D414-1BC5-4372-47C67D29FCAA}"/>
              </a:ext>
            </a:extLst>
          </p:cNvPr>
          <p:cNvSpPr txBox="1"/>
          <p:nvPr/>
        </p:nvSpPr>
        <p:spPr>
          <a:xfrm>
            <a:off x="3044279" y="3244334"/>
            <a:ext cx="610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07B9A-B60E-2CEE-27E5-F8C9DDC22DE4}"/>
              </a:ext>
            </a:extLst>
          </p:cNvPr>
          <p:cNvSpPr txBox="1"/>
          <p:nvPr/>
        </p:nvSpPr>
        <p:spPr>
          <a:xfrm>
            <a:off x="3192462" y="3429000"/>
            <a:ext cx="610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FA5BBA4-E5FB-9AF0-9C2A-772BE0A5A60A}"/>
              </a:ext>
              <a:ext uri="{147F2762-F138-4A5C-976F-8EAC2B608ADB}">
                <a16:predDERef xmlns:a16="http://schemas.microsoft.com/office/drawing/2014/main" pred="{1B56764A-522B-0DE2-E85D-7CD840101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626305"/>
              </p:ext>
            </p:extLst>
          </p:nvPr>
        </p:nvGraphicFramePr>
        <p:xfrm>
          <a:off x="755332" y="1774575"/>
          <a:ext cx="6890812" cy="428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566AD-0DF8-E728-A60F-CA0C2D9A6BFD}"/>
              </a:ext>
            </a:extLst>
          </p:cNvPr>
          <p:cNvSpPr txBox="1"/>
          <p:nvPr/>
        </p:nvSpPr>
        <p:spPr>
          <a:xfrm>
            <a:off x="755331" y="1989046"/>
            <a:ext cx="7767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u="sng" dirty="0">
                <a:solidFill>
                  <a:srgbClr val="FF0000"/>
                </a:solidFill>
              </a:rPr>
              <a:t>CONTENT </a:t>
            </a:r>
            <a:r>
              <a:rPr lang="en-IN" sz="2400" dirty="0"/>
              <a:t>: </a:t>
            </a:r>
          </a:p>
          <a:p>
            <a:pPr algn="l"/>
            <a:r>
              <a:rPr lang="en-IN" sz="2800" dirty="0">
                <a:solidFill>
                  <a:srgbClr val="FF0000"/>
                </a:solidFill>
              </a:rPr>
              <a:t>                       </a:t>
            </a:r>
            <a:r>
              <a:rPr lang="en-IN" sz="2800" dirty="0"/>
              <a:t>• </a:t>
            </a:r>
            <a:r>
              <a:rPr lang="en-IN" sz="2400" dirty="0"/>
              <a:t>Summary of insights gained impact on 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               </a:t>
            </a:r>
            <a:r>
              <a:rPr lang="en-IN" sz="2400" dirty="0"/>
              <a:t>decision making and employee management.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                       </a:t>
            </a:r>
            <a:r>
              <a:rPr lang="en-IN" sz="2400" dirty="0"/>
              <a:t>• Future Steps for further analysis or 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                </a:t>
            </a:r>
            <a:r>
              <a:rPr lang="en-IN" sz="2400" dirty="0"/>
              <a:t>implementation.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56443-A614-4CB8-6EDC-3C6D27B71AB1}"/>
              </a:ext>
            </a:extLst>
          </p:cNvPr>
          <p:cNvSpPr txBox="1"/>
          <p:nvPr/>
        </p:nvSpPr>
        <p:spPr>
          <a:xfrm>
            <a:off x="754127" y="1951672"/>
            <a:ext cx="64618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>
                <a:solidFill>
                  <a:srgbClr val="2A2A2A"/>
                </a:solidFill>
                <a:latin typeface="Segoe UI Bold"/>
              </a:rPr>
              <a:t>Inconsistent employee performance data </a:t>
            </a:r>
          </a:p>
          <a:p>
            <a:pPr marL="342900" indent="-342900">
              <a:buAutoNum type="arabicPeriod"/>
            </a:pPr>
            <a:r>
              <a:rPr lang="en-IN" b="1">
                <a:solidFill>
                  <a:srgbClr val="2A2A2A"/>
                </a:solidFill>
                <a:latin typeface="Segoe UI Bold"/>
              </a:rPr>
              <a:t>Identifying patterns </a:t>
            </a:r>
          </a:p>
          <a:p>
            <a:pPr marL="342900" indent="-342900">
              <a:buAutoNum type="arabicPeriod"/>
            </a:pPr>
            <a:r>
              <a:rPr lang="en-IN" b="1">
                <a:solidFill>
                  <a:srgbClr val="2A2A2A"/>
                </a:solidFill>
                <a:latin typeface="Segoe UI Bold"/>
              </a:rPr>
              <a:t>Employee metrics </a:t>
            </a:r>
          </a:p>
          <a:p>
            <a:pPr marL="342900" indent="-342900">
              <a:buAutoNum type="arabicPeriod"/>
            </a:pPr>
            <a:r>
              <a:rPr lang="en-IN" b="1">
                <a:solidFill>
                  <a:srgbClr val="2A2A2A"/>
                </a:solidFill>
                <a:latin typeface="Segoe UI Bold"/>
              </a:rPr>
              <a:t>Decision making </a:t>
            </a:r>
          </a:p>
          <a:p>
            <a:pPr marL="342900" indent="-342900">
              <a:buAutoNum type="arabicPeriod"/>
            </a:pPr>
            <a:r>
              <a:rPr lang="en-IN" b="1">
                <a:solidFill>
                  <a:srgbClr val="2A2A2A"/>
                </a:solidFill>
                <a:latin typeface="Segoe UI Bold"/>
              </a:rPr>
              <a:t>Actionable insights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2226641"/>
            <a:ext cx="8657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u="sng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endParaRPr lang="en-IN" sz="2400" u="sng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;  To streamline employee data analysis using excel tool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; Identify key metrics , analyae trends &amp; provide        data – driven insights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DED39-F7F0-2348-9D7B-1A318F067DC4}"/>
              </a:ext>
            </a:extLst>
          </p:cNvPr>
          <p:cNvSpPr txBox="1"/>
          <p:nvPr/>
        </p:nvSpPr>
        <p:spPr>
          <a:xfrm>
            <a:off x="699452" y="2221416"/>
            <a:ext cx="6103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HR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Team leads &amp; department heads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Company executive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Company manager 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B8F17-9222-9E95-13FB-627D8D903947}"/>
              </a:ext>
            </a:extLst>
          </p:cNvPr>
          <p:cNvSpPr txBox="1"/>
          <p:nvPr/>
        </p:nvSpPr>
        <p:spPr>
          <a:xfrm>
            <a:off x="2819400" y="2242175"/>
            <a:ext cx="61034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>
                <a:solidFill>
                  <a:schemeClr val="accent2"/>
                </a:solidFill>
                <a:latin typeface="Segoe UI Bold"/>
              </a:rPr>
              <a:t>CONTENT</a:t>
            </a:r>
            <a:r>
              <a:rPr lang="en-IN" sz="2400" u="sng">
                <a:solidFill>
                  <a:srgbClr val="2A2A2A"/>
                </a:solidFill>
                <a:latin typeface="Segoe UI Bold"/>
              </a:rPr>
              <a:t>: </a:t>
            </a:r>
            <a:r>
              <a:rPr lang="en-IN" sz="2400">
                <a:solidFill>
                  <a:srgbClr val="2A2A2A"/>
                </a:solidFill>
                <a:latin typeface="Segoe UI Bold"/>
              </a:rPr>
              <a:t> </a:t>
            </a:r>
          </a:p>
          <a:p>
            <a:r>
              <a:rPr lang="en-IN" sz="2400">
                <a:solidFill>
                  <a:srgbClr val="2A2A2A"/>
                </a:solidFill>
                <a:latin typeface="Segoe UI Bold"/>
              </a:rPr>
              <a:t>                        1. Implement excel – based </a:t>
            </a:r>
          </a:p>
          <a:p>
            <a:r>
              <a:rPr lang="en-IN" sz="2400">
                <a:solidFill>
                  <a:srgbClr val="2A2A2A"/>
                </a:solidFill>
                <a:latin typeface="Segoe UI Bold"/>
              </a:rPr>
              <a:t>              data analysis techniques.</a:t>
            </a:r>
          </a:p>
          <a:p>
            <a:r>
              <a:rPr lang="en-IN" sz="2400">
                <a:solidFill>
                  <a:srgbClr val="2A2A2A"/>
                </a:solidFill>
                <a:latin typeface="Segoe UI Bold"/>
              </a:rPr>
              <a:t>                        2. Generate automated </a:t>
            </a:r>
          </a:p>
          <a:p>
            <a:r>
              <a:rPr lang="en-IN" sz="2400">
                <a:solidFill>
                  <a:srgbClr val="2A2A2A"/>
                </a:solidFill>
                <a:latin typeface="Segoe UI Bold"/>
              </a:rPr>
              <a:t>              reports and dashboards.</a:t>
            </a:r>
          </a:p>
          <a:p>
            <a:r>
              <a:rPr lang="en-IN" sz="2400">
                <a:solidFill>
                  <a:srgbClr val="2A2A2A"/>
                </a:solidFill>
                <a:latin typeface="Segoe UI Bold"/>
              </a:rPr>
              <a:t>                       3. Enable easy data </a:t>
            </a:r>
          </a:p>
          <a:p>
            <a:r>
              <a:rPr lang="en-IN" sz="2400">
                <a:solidFill>
                  <a:srgbClr val="2A2A2A"/>
                </a:solidFill>
                <a:latin typeface="Segoe UI Bold"/>
              </a:rPr>
              <a:t>              manipulation and visualization </a:t>
            </a:r>
          </a:p>
          <a:p>
            <a:endParaRPr lang="en-IN" sz="2400">
              <a:solidFill>
                <a:srgbClr val="2A2A2A"/>
              </a:solidFill>
              <a:latin typeface="Segoe UI Bold"/>
            </a:endParaRPr>
          </a:p>
          <a:p>
            <a:r>
              <a:rPr lang="en-IN" sz="2400">
                <a:solidFill>
                  <a:srgbClr val="2A2A2A"/>
                </a:solidFill>
                <a:latin typeface="Segoe UI Bold"/>
              </a:rP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CCEE7-FA38-23D9-1A28-F61B2F7DAD6E}"/>
              </a:ext>
            </a:extLst>
          </p:cNvPr>
          <p:cNvSpPr txBox="1"/>
          <p:nvPr/>
        </p:nvSpPr>
        <p:spPr>
          <a:xfrm>
            <a:off x="362547" y="2295323"/>
            <a:ext cx="95369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>
                <a:solidFill>
                  <a:schemeClr val="accent2"/>
                </a:solidFill>
                <a:latin typeface="Segoe UI Bold"/>
              </a:rPr>
              <a:t>CONTENT</a:t>
            </a:r>
            <a:r>
              <a:rPr lang="en-IN" sz="2800">
                <a:solidFill>
                  <a:srgbClr val="2A2A2A"/>
                </a:solidFill>
                <a:latin typeface="Segoe UI Bold"/>
              </a:rPr>
              <a:t> : </a:t>
            </a:r>
          </a:p>
          <a:p>
            <a:r>
              <a:rPr lang="en-IN" sz="2800">
                <a:solidFill>
                  <a:srgbClr val="2A2A2A"/>
                </a:solidFill>
                <a:latin typeface="Segoe UI Bold"/>
              </a:rPr>
              <a:t>                  </a:t>
            </a:r>
            <a:r>
              <a:rPr lang="en-IN" sz="2400">
                <a:solidFill>
                  <a:srgbClr val="2A2A2A"/>
                </a:solidFill>
                <a:latin typeface="Segoe UI Bold"/>
              </a:rPr>
              <a:t>   • Data collected from employee records , including </a:t>
            </a:r>
          </a:p>
          <a:p>
            <a:r>
              <a:rPr lang="en-IN" sz="2400">
                <a:solidFill>
                  <a:srgbClr val="2A2A2A"/>
                </a:solidFill>
                <a:latin typeface="Segoe UI Bold"/>
              </a:rPr>
              <a:t>                 performance, attendance &amp; demographics.</a:t>
            </a:r>
          </a:p>
          <a:p>
            <a:r>
              <a:rPr lang="en-IN" sz="2400">
                <a:solidFill>
                  <a:srgbClr val="2A2A2A"/>
                </a:solidFill>
                <a:latin typeface="Segoe UI Bold"/>
              </a:rPr>
              <a:t>                        • Number of records, time span &amp; key variables.</a:t>
            </a:r>
            <a:endParaRPr lang="en-US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34293" y="2174855"/>
            <a:ext cx="81987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reporting :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excel based system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complex reporting tasks, savings HR managers hours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manual work. Tise enables quick access to insightful data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the need for extensive excel expertise.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rubiya22062005@gmail.com</cp:lastModifiedBy>
  <cp:revision>14</cp:revision>
  <dcterms:created xsi:type="dcterms:W3CDTF">2024-03-29T15:07:22Z</dcterms:created>
  <dcterms:modified xsi:type="dcterms:W3CDTF">2024-09-09T18:37:03Z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