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1" r:id="rId12"/>
    <p:sldId id="265" r:id="rId13"/>
    <p:sldId id="270"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7241" autoAdjust="0"/>
    <p:restoredTop sz="94660"/>
  </p:normalViewPr>
  <p:slideViewPr>
    <p:cSldViewPr>
      <p:cViewPr varScale="1">
        <p:scale>
          <a:sx n="82" d="100"/>
          <a:sy n="82" d="100"/>
        </p:scale>
        <p:origin x="-619" y="-91"/>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595274" y="3286124"/>
            <a:ext cx="8610600" cy="1938992"/>
          </a:xfrm>
          <a:prstGeom prst="rect">
            <a:avLst/>
          </a:prstGeom>
          <a:noFill/>
        </p:spPr>
        <p:txBody>
          <a:bodyPr wrap="square" rtlCol="0">
            <a:spAutoFit/>
          </a:bodyPr>
          <a:lstStyle/>
          <a:p>
            <a:r>
              <a:rPr lang="en-US" sz="2400" b="1" dirty="0"/>
              <a:t>STUDENT NAME:RUBINI R</a:t>
            </a:r>
          </a:p>
          <a:p>
            <a:r>
              <a:rPr lang="en-US" sz="2400" b="1" dirty="0"/>
              <a:t>REGISTER NO</a:t>
            </a:r>
            <a:r>
              <a:rPr lang="en-US" sz="2400" b="1" dirty="0" smtClean="0"/>
              <a:t>: </a:t>
            </a:r>
            <a:r>
              <a:rPr lang="en-US" sz="2400" b="1" dirty="0" smtClean="0"/>
              <a:t>00F7EF38CF27BC59E914D500BE3E6C86 , 312208760</a:t>
            </a:r>
            <a:endParaRPr lang="en-US" sz="2400" b="1" dirty="0"/>
          </a:p>
          <a:p>
            <a:r>
              <a:rPr lang="en-US" sz="2400" b="1" dirty="0"/>
              <a:t>DEPARTMENT:B.COM (GENERAL)</a:t>
            </a:r>
          </a:p>
          <a:p>
            <a:r>
              <a:rPr lang="en-US" sz="2400" b="1" dirty="0"/>
              <a:t>COLLEGE </a:t>
            </a:r>
            <a:r>
              <a:rPr lang="en-US" sz="2400" b="1" dirty="0" smtClean="0"/>
              <a:t>: MEENAKSHI COLLEGE FOR WOMEN</a:t>
            </a:r>
            <a:endParaRPr lang="en-US" sz="2400" b="1"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xmlns="" id="{59886A46-4DC7-0B31-107E-43B65FC9A962}"/>
              </a:ext>
            </a:extLst>
          </p:cNvPr>
          <p:cNvSpPr txBox="1"/>
          <p:nvPr/>
        </p:nvSpPr>
        <p:spPr>
          <a:xfrm>
            <a:off x="809588" y="1164134"/>
            <a:ext cx="6858048" cy="5693866"/>
          </a:xfrm>
          <a:prstGeom prst="rect">
            <a:avLst/>
          </a:prstGeom>
          <a:noFill/>
        </p:spPr>
        <p:txBody>
          <a:bodyPr wrap="square">
            <a:spAutoFit/>
          </a:bodyPr>
          <a:lstStyle/>
          <a:p>
            <a:r>
              <a:rPr lang="en-US" sz="2800" b="1" dirty="0">
                <a:latin typeface="Times New Roman" pitchFamily="18" charset="0"/>
                <a:cs typeface="Times New Roman" pitchFamily="18" charset="0"/>
              </a:rPr>
              <a:t>•STEP -1 </a:t>
            </a:r>
            <a:endParaRPr lang="en-US" sz="2800" b="1" dirty="0" smtClean="0">
              <a:latin typeface="Times New Roman" pitchFamily="18" charset="0"/>
              <a:cs typeface="Times New Roman" pitchFamily="18" charset="0"/>
            </a:endParaRPr>
          </a:p>
          <a:p>
            <a:r>
              <a:rPr lang="en-US" sz="2800" b="1" dirty="0" smtClean="0">
                <a:latin typeface="Times New Roman" pitchFamily="18" charset="0"/>
                <a:cs typeface="Times New Roman" pitchFamily="18" charset="0"/>
              </a:rPr>
              <a:t>DOWNLOAD </a:t>
            </a:r>
            <a:r>
              <a:rPr lang="en-US" sz="2800" b="1" dirty="0">
                <a:latin typeface="Times New Roman" pitchFamily="18" charset="0"/>
                <a:cs typeface="Times New Roman" pitchFamily="18" charset="0"/>
              </a:rPr>
              <a:t>THE EMPLOYEE DATASET AND OPEN THE EMPLOYEE DATASET IN EXCEL</a:t>
            </a:r>
            <a:r>
              <a:rPr lang="en-US" sz="2800" b="1" dirty="0" smtClean="0">
                <a:latin typeface="Times New Roman" pitchFamily="18" charset="0"/>
                <a:cs typeface="Times New Roman" pitchFamily="18" charset="0"/>
              </a:rPr>
              <a:t>.</a:t>
            </a:r>
          </a:p>
          <a:p>
            <a:r>
              <a:rPr lang="en-US" sz="2800" b="1" dirty="0" smtClean="0">
                <a:latin typeface="Times New Roman" pitchFamily="18" charset="0"/>
                <a:cs typeface="Times New Roman" pitchFamily="18" charset="0"/>
              </a:rPr>
              <a:t> </a:t>
            </a:r>
            <a:r>
              <a:rPr lang="en-US" sz="2800" b="1" dirty="0">
                <a:latin typeface="Times New Roman" pitchFamily="18" charset="0"/>
                <a:cs typeface="Times New Roman" pitchFamily="18" charset="0"/>
              </a:rPr>
              <a:t>•STEP -2 SELECT THE ENTIRE DATA AND CLICK ON DATA AND CLICK ON FILTER OPTION</a:t>
            </a:r>
            <a:r>
              <a:rPr lang="en-US" sz="2800" b="1" dirty="0" smtClean="0">
                <a:latin typeface="Times New Roman" pitchFamily="18" charset="0"/>
                <a:cs typeface="Times New Roman" pitchFamily="18" charset="0"/>
              </a:rPr>
              <a:t>.</a:t>
            </a:r>
          </a:p>
          <a:p>
            <a:r>
              <a:rPr lang="en-US" sz="2800" b="1" dirty="0" smtClean="0">
                <a:latin typeface="Times New Roman" pitchFamily="18" charset="0"/>
                <a:cs typeface="Times New Roman" pitchFamily="18" charset="0"/>
              </a:rPr>
              <a:t> </a:t>
            </a:r>
            <a:r>
              <a:rPr lang="en-US" sz="2800" b="1" dirty="0">
                <a:latin typeface="Times New Roman" pitchFamily="18" charset="0"/>
                <a:cs typeface="Times New Roman" pitchFamily="18" charset="0"/>
              </a:rPr>
              <a:t>•STEP -3 FILTER FTE FROM A TO Z ORDER</a:t>
            </a:r>
            <a:r>
              <a:rPr lang="en-US" sz="2800" b="1" dirty="0" smtClean="0">
                <a:latin typeface="Times New Roman" pitchFamily="18" charset="0"/>
                <a:cs typeface="Times New Roman" pitchFamily="18" charset="0"/>
              </a:rPr>
              <a:t>.</a:t>
            </a:r>
          </a:p>
          <a:p>
            <a:r>
              <a:rPr lang="en-US" sz="2800" b="1" dirty="0" smtClean="0">
                <a:latin typeface="Times New Roman" pitchFamily="18" charset="0"/>
                <a:cs typeface="Times New Roman" pitchFamily="18" charset="0"/>
              </a:rPr>
              <a:t> </a:t>
            </a:r>
            <a:r>
              <a:rPr lang="en-US" sz="2800" b="1" dirty="0">
                <a:latin typeface="Times New Roman" pitchFamily="18" charset="0"/>
                <a:cs typeface="Times New Roman" pitchFamily="18" charset="0"/>
              </a:rPr>
              <a:t>•STEP -4 SELECT THE ENTIRE DATA AND CLICK ON INSERT AND CLICK ON PIVOT TABLE TO CREATE PIVOT TABLE. </a:t>
            </a:r>
            <a:r>
              <a:rPr lang="en-US" sz="2800" b="1" dirty="0" smtClean="0">
                <a:latin typeface="Times New Roman" pitchFamily="18" charset="0"/>
                <a:cs typeface="Times New Roman" pitchFamily="18" charset="0"/>
              </a:rPr>
              <a:t> </a:t>
            </a:r>
            <a:endParaRPr lang="en-US" sz="2800" b="1"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0485730-32AB-FACE-FA0A-B8051178038C}"/>
              </a:ext>
            </a:extLst>
          </p:cNvPr>
          <p:cNvSpPr txBox="1"/>
          <p:nvPr/>
        </p:nvSpPr>
        <p:spPr>
          <a:xfrm>
            <a:off x="1238216" y="1000108"/>
            <a:ext cx="6100916" cy="4893647"/>
          </a:xfrm>
          <a:prstGeom prst="rect">
            <a:avLst/>
          </a:prstGeom>
          <a:noFill/>
        </p:spPr>
        <p:txBody>
          <a:bodyPr wrap="square">
            <a:spAutoFit/>
          </a:bodyPr>
          <a:lstStyle/>
          <a:p>
            <a:r>
              <a:rPr lang="en-US" sz="3200" b="1"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STEP </a:t>
            </a:r>
            <a:r>
              <a:rPr lang="en-US" sz="2800" b="1" dirty="0">
                <a:latin typeface="Times New Roman" pitchFamily="18" charset="0"/>
                <a:cs typeface="Times New Roman" pitchFamily="18" charset="0"/>
              </a:rPr>
              <a:t>-5 </a:t>
            </a:r>
            <a:endParaRPr lang="en-US" sz="2800" b="1" dirty="0" smtClean="0">
              <a:latin typeface="Times New Roman" pitchFamily="18" charset="0"/>
              <a:cs typeface="Times New Roman" pitchFamily="18" charset="0"/>
            </a:endParaRPr>
          </a:p>
          <a:p>
            <a:r>
              <a:rPr lang="en-US" sz="2800" b="1" dirty="0" smtClean="0">
                <a:latin typeface="Times New Roman" pitchFamily="18" charset="0"/>
                <a:cs typeface="Times New Roman" pitchFamily="18" charset="0"/>
              </a:rPr>
              <a:t>DRAG </a:t>
            </a:r>
            <a:r>
              <a:rPr lang="en-US" sz="2800" b="1" dirty="0">
                <a:latin typeface="Times New Roman" pitchFamily="18" charset="0"/>
                <a:cs typeface="Times New Roman" pitchFamily="18" charset="0"/>
              </a:rPr>
              <a:t>THE NEEDED DATA AND CREATE A PIVOT TABLE. </a:t>
            </a:r>
            <a:endParaRPr lang="en-US" sz="2800" b="1" dirty="0" smtClean="0">
              <a:latin typeface="Times New Roman" pitchFamily="18" charset="0"/>
              <a:cs typeface="Times New Roman" pitchFamily="18" charset="0"/>
            </a:endParaRPr>
          </a:p>
          <a:p>
            <a:r>
              <a:rPr lang="en-US" sz="2800" b="1" dirty="0" smtClean="0">
                <a:latin typeface="Times New Roman" pitchFamily="18" charset="0"/>
                <a:cs typeface="Times New Roman" pitchFamily="18" charset="0"/>
              </a:rPr>
              <a:t>•</a:t>
            </a:r>
            <a:r>
              <a:rPr lang="en-US" sz="2800" b="1" dirty="0">
                <a:latin typeface="Times New Roman" pitchFamily="18" charset="0"/>
                <a:cs typeface="Times New Roman" pitchFamily="18" charset="0"/>
              </a:rPr>
              <a:t>STEP -6 </a:t>
            </a:r>
            <a:endParaRPr lang="en-US" sz="2800" b="1" dirty="0" smtClean="0">
              <a:latin typeface="Times New Roman" pitchFamily="18" charset="0"/>
              <a:cs typeface="Times New Roman" pitchFamily="18" charset="0"/>
            </a:endParaRPr>
          </a:p>
          <a:p>
            <a:r>
              <a:rPr lang="en-US" sz="2800" b="1" dirty="0" smtClean="0">
                <a:latin typeface="Times New Roman" pitchFamily="18" charset="0"/>
                <a:cs typeface="Times New Roman" pitchFamily="18" charset="0"/>
              </a:rPr>
              <a:t>SELECT </a:t>
            </a:r>
            <a:r>
              <a:rPr lang="en-US" sz="2800" b="1" dirty="0">
                <a:latin typeface="Times New Roman" pitchFamily="18" charset="0"/>
                <a:cs typeface="Times New Roman" pitchFamily="18" charset="0"/>
              </a:rPr>
              <a:t>THE PIVOT TABLE AND CLICK ON INSERT. </a:t>
            </a:r>
            <a:endParaRPr lang="en-US" sz="2800" b="1" dirty="0" smtClean="0">
              <a:latin typeface="Times New Roman" pitchFamily="18" charset="0"/>
              <a:cs typeface="Times New Roman" pitchFamily="18" charset="0"/>
            </a:endParaRPr>
          </a:p>
          <a:p>
            <a:r>
              <a:rPr lang="en-US" sz="2800" b="1" dirty="0" smtClean="0">
                <a:latin typeface="Times New Roman" pitchFamily="18" charset="0"/>
                <a:cs typeface="Times New Roman" pitchFamily="18" charset="0"/>
              </a:rPr>
              <a:t>•</a:t>
            </a:r>
            <a:r>
              <a:rPr lang="en-US" sz="2800" b="1" dirty="0">
                <a:latin typeface="Times New Roman" pitchFamily="18" charset="0"/>
                <a:cs typeface="Times New Roman" pitchFamily="18" charset="0"/>
              </a:rPr>
              <a:t>STEP-7 </a:t>
            </a:r>
            <a:endParaRPr lang="en-US" sz="2800" b="1" dirty="0" smtClean="0">
              <a:latin typeface="Times New Roman" pitchFamily="18" charset="0"/>
              <a:cs typeface="Times New Roman" pitchFamily="18" charset="0"/>
            </a:endParaRPr>
          </a:p>
          <a:p>
            <a:r>
              <a:rPr lang="en-US" sz="2800" b="1" dirty="0" smtClean="0">
                <a:latin typeface="Times New Roman" pitchFamily="18" charset="0"/>
                <a:cs typeface="Times New Roman" pitchFamily="18" charset="0"/>
              </a:rPr>
              <a:t>NOW </a:t>
            </a:r>
            <a:r>
              <a:rPr lang="en-US" sz="2800" b="1" dirty="0">
                <a:latin typeface="Times New Roman" pitchFamily="18" charset="0"/>
                <a:cs typeface="Times New Roman" pitchFamily="18" charset="0"/>
              </a:rPr>
              <a:t>CLICK ON THE CHART THAT YOU WANT. </a:t>
            </a:r>
            <a:endParaRPr lang="en-US" sz="2800" b="1" dirty="0" smtClean="0">
              <a:latin typeface="Times New Roman" pitchFamily="18" charset="0"/>
              <a:cs typeface="Times New Roman" pitchFamily="18" charset="0"/>
            </a:endParaRPr>
          </a:p>
          <a:p>
            <a:r>
              <a:rPr lang="en-US" sz="2800" b="1" dirty="0" smtClean="0">
                <a:latin typeface="Times New Roman" pitchFamily="18" charset="0"/>
                <a:cs typeface="Times New Roman" pitchFamily="18" charset="0"/>
              </a:rPr>
              <a:t>•</a:t>
            </a:r>
            <a:r>
              <a:rPr lang="en-US" sz="2800" b="1" dirty="0">
                <a:latin typeface="Times New Roman" pitchFamily="18" charset="0"/>
                <a:cs typeface="Times New Roman" pitchFamily="18" charset="0"/>
              </a:rPr>
              <a:t>STEP -8 </a:t>
            </a:r>
            <a:endParaRPr lang="en-US" sz="2800" b="1" dirty="0" smtClean="0">
              <a:latin typeface="Times New Roman" pitchFamily="18" charset="0"/>
              <a:cs typeface="Times New Roman" pitchFamily="18" charset="0"/>
            </a:endParaRPr>
          </a:p>
          <a:p>
            <a:r>
              <a:rPr lang="en-US" sz="2800" b="1" dirty="0" smtClean="0">
                <a:latin typeface="Times New Roman" pitchFamily="18" charset="0"/>
                <a:cs typeface="Times New Roman" pitchFamily="18" charset="0"/>
              </a:rPr>
              <a:t>THE </a:t>
            </a:r>
            <a:r>
              <a:rPr lang="en-US" sz="2800" b="1" dirty="0">
                <a:latin typeface="Times New Roman" pitchFamily="18" charset="0"/>
                <a:cs typeface="Times New Roman" pitchFamily="18" charset="0"/>
              </a:rPr>
              <a:t>CHART IS CREATED</a:t>
            </a:r>
          </a:p>
        </p:txBody>
      </p:sp>
    </p:spTree>
    <p:extLst>
      <p:ext uri="{BB962C8B-B14F-4D97-AF65-F5344CB8AC3E}">
        <p14:creationId xmlns:p14="http://schemas.microsoft.com/office/powerpoint/2010/main" xmlns="" val="3335796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8" name="TextBox 7">
            <a:extLst>
              <a:ext uri="{FF2B5EF4-FFF2-40B4-BE49-F238E27FC236}">
                <a16:creationId xmlns:a16="http://schemas.microsoft.com/office/drawing/2014/main" xmlns="" id="{6C8289ED-74E2-8BBA-99C5-7F1918697932}"/>
              </a:ext>
            </a:extLst>
          </p:cNvPr>
          <p:cNvSpPr txBox="1"/>
          <p:nvPr/>
        </p:nvSpPr>
        <p:spPr>
          <a:xfrm>
            <a:off x="380960" y="1357298"/>
            <a:ext cx="6100916" cy="584775"/>
          </a:xfrm>
          <a:prstGeom prst="rect">
            <a:avLst/>
          </a:prstGeom>
          <a:noFill/>
        </p:spPr>
        <p:txBody>
          <a:bodyPr wrap="square">
            <a:spAutoFit/>
          </a:bodyPr>
          <a:lstStyle/>
          <a:p>
            <a:r>
              <a:rPr lang="en-US" sz="3200" b="1" dirty="0">
                <a:latin typeface="Times New Roman" pitchFamily="18" charset="0"/>
                <a:cs typeface="Times New Roman" pitchFamily="18" charset="0"/>
              </a:rPr>
              <a:t>1.TABLE : </a:t>
            </a:r>
          </a:p>
        </p:txBody>
      </p:sp>
      <p:pic>
        <p:nvPicPr>
          <p:cNvPr id="10" name="Picture 9" descr="RUBINI PT.png"/>
          <p:cNvPicPr>
            <a:picLocks noChangeAspect="1"/>
          </p:cNvPicPr>
          <p:nvPr/>
        </p:nvPicPr>
        <p:blipFill>
          <a:blip r:embed="rId3"/>
          <a:srcRect l="2184"/>
          <a:stretch>
            <a:fillRect/>
          </a:stretch>
        </p:blipFill>
        <p:spPr>
          <a:xfrm>
            <a:off x="1023902" y="2143116"/>
            <a:ext cx="7938640" cy="34273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2398" y="785794"/>
            <a:ext cx="3857146" cy="584775"/>
          </a:xfrm>
          <a:prstGeom prst="rect">
            <a:avLst/>
          </a:prstGeom>
        </p:spPr>
        <p:txBody>
          <a:bodyPr wrap="none">
            <a:spAutoFit/>
          </a:bodyPr>
          <a:lstStyle/>
          <a:p>
            <a:r>
              <a:rPr lang="en-US" sz="3200" b="1" dirty="0" smtClean="0">
                <a:latin typeface="Times New Roman" pitchFamily="18" charset="0"/>
                <a:cs typeface="Times New Roman" pitchFamily="18" charset="0"/>
              </a:rPr>
              <a:t>2. BAR DIAGRAM: </a:t>
            </a:r>
            <a:endParaRPr lang="en-US" sz="3200" dirty="0"/>
          </a:p>
        </p:txBody>
      </p:sp>
      <p:pic>
        <p:nvPicPr>
          <p:cNvPr id="3" name="Picture 2" descr="RUBINI BD.png"/>
          <p:cNvPicPr>
            <a:picLocks noChangeAspect="1"/>
          </p:cNvPicPr>
          <p:nvPr/>
        </p:nvPicPr>
        <p:blipFill>
          <a:blip r:embed="rId2"/>
          <a:srcRect r="2264" b="1823"/>
          <a:stretch>
            <a:fillRect/>
          </a:stretch>
        </p:blipFill>
        <p:spPr>
          <a:xfrm>
            <a:off x="1238216" y="1428736"/>
            <a:ext cx="7143800" cy="4857784"/>
          </a:xfrm>
          <a:prstGeom prst="rect">
            <a:avLst/>
          </a:prstGeom>
        </p:spPr>
      </p:pic>
    </p:spTree>
    <p:extLst>
      <p:ext uri="{BB962C8B-B14F-4D97-AF65-F5344CB8AC3E}">
        <p14:creationId xmlns:p14="http://schemas.microsoft.com/office/powerpoint/2010/main" xmlns="" val="2382174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BA2B4BF1-5A7B-6F57-7607-716A7DDAA6D5}"/>
              </a:ext>
            </a:extLst>
          </p:cNvPr>
          <p:cNvSpPr txBox="1"/>
          <p:nvPr/>
        </p:nvSpPr>
        <p:spPr>
          <a:xfrm>
            <a:off x="809588" y="1214422"/>
            <a:ext cx="9572692" cy="5262979"/>
          </a:xfrm>
          <a:prstGeom prst="rect">
            <a:avLst/>
          </a:prstGeom>
          <a:noFill/>
        </p:spPr>
        <p:txBody>
          <a:bodyPr wrap="square">
            <a:spAutoFit/>
          </a:bodyPr>
          <a:lstStyle/>
          <a:p>
            <a:r>
              <a:rPr lang="en-US" sz="2400" b="1" dirty="0">
                <a:latin typeface="Times New Roman" pitchFamily="18" charset="0"/>
                <a:cs typeface="Times New Roman" pitchFamily="18" charset="0"/>
              </a:rPr>
              <a:t>Analyzing employee performance based on departments, employee type, and Full-Time Equivalent (FTE) using Excel provides crucial insights into workforce dynamics and organizational efficiency. By breaking down performance metrics across different departments, it becomes easier to identify areas of strength and those needing improvement. Evaluating employee types-such as full-time, part-time, and contract workers-helps in understanding their respective contributions and informs decisions on hiring and resource allocation. Additionally, analyzing performance in relation to FTE allows for a fair comparison across employees with varying workloads, ensuring a balanced assessment of productivity. Excel's powerful tools, such as pivot tables and charts, make it easy to visualize these insights, enabling data-driven decision-making that can lead to enhanced organizational performance and better strategic planning.</a:t>
            </a: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2800767"/>
          </a:xfrm>
          <a:prstGeom prst="rect">
            <a:avLst/>
          </a:prstGeom>
          <a:noFill/>
        </p:spPr>
        <p:txBody>
          <a:bodyPr wrap="square" rtlCol="0">
            <a:spAutoFit/>
          </a:bodyPr>
          <a:lstStyle/>
          <a:p>
            <a:r>
              <a:rPr lang="en-US" sz="4400" b="1" dirty="0">
                <a:solidFill>
                  <a:srgbClr val="0F0F0F"/>
                </a:solidFill>
                <a:latin typeface="Times New Roman" pitchFamily="18" charset="0"/>
                <a:cs typeface="Times New Roman" pitchFamily="18" charset="0"/>
              </a:rPr>
              <a:t>Employee Performance Analysis using Excel based on </a:t>
            </a:r>
            <a:r>
              <a:rPr lang="en-US" sz="4400" b="1" dirty="0">
                <a:latin typeface="Times New Roman" pitchFamily="18" charset="0"/>
                <a:cs typeface="Times New Roman" pitchFamily="18" charset="0"/>
              </a:rPr>
              <a:t>Male employee type, Department, FTE, Salary Analysis</a:t>
            </a:r>
            <a:endParaRPr lang="en-IN" sz="4400" b="1" dirty="0">
              <a:solidFill>
                <a:srgbClr val="7030A0"/>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5" name="TextBox 14">
            <a:extLst>
              <a:ext uri="{FF2B5EF4-FFF2-40B4-BE49-F238E27FC236}">
                <a16:creationId xmlns:a16="http://schemas.microsoft.com/office/drawing/2014/main" xmlns="" id="{E9A77600-007D-7A19-46D7-3876CEC183AE}"/>
              </a:ext>
            </a:extLst>
          </p:cNvPr>
          <p:cNvSpPr txBox="1"/>
          <p:nvPr/>
        </p:nvSpPr>
        <p:spPr>
          <a:xfrm>
            <a:off x="990600" y="2438400"/>
            <a:ext cx="6100916" cy="3539430"/>
          </a:xfrm>
          <a:prstGeom prst="rect">
            <a:avLst/>
          </a:prstGeom>
          <a:noFill/>
        </p:spPr>
        <p:txBody>
          <a:bodyPr wrap="square">
            <a:spAutoFit/>
          </a:bodyPr>
          <a:lstStyle/>
          <a:p>
            <a:r>
              <a:rPr lang="en-US" sz="3200" b="1" dirty="0"/>
              <a:t>The purpose of Full-Time Equivalent (FTE) is to standardize the measurement of employee work hours, regardless of whether they work full-time or part-time, in order to better manage, allocate, and analyze workforce resources.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676275" y="2362200"/>
            <a:ext cx="7924800" cy="2554545"/>
          </a:xfrm>
          <a:prstGeom prst="rect">
            <a:avLst/>
          </a:prstGeom>
          <a:noFill/>
        </p:spPr>
        <p:txBody>
          <a:bodyPr wrap="square" rtlCol="0">
            <a:spAutoFit/>
          </a:bodyPr>
          <a:lstStyle/>
          <a:p>
            <a:r>
              <a:rPr lang="en-US" sz="3200" b="1" dirty="0"/>
              <a:t>Employee analysis involves examining various aspects of the workforce to gain insights that can help in decision - making, improving efficiency, and enhancing employee satisfaction. </a:t>
            </a:r>
            <a:endParaRPr lang="en-IN"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a:extLst>
              <a:ext uri="{FF2B5EF4-FFF2-40B4-BE49-F238E27FC236}">
                <a16:creationId xmlns:a16="http://schemas.microsoft.com/office/drawing/2014/main" xmlns="" id="{31124E7B-EF3E-4AC3-FD65-CFA6D76D67E3}"/>
              </a:ext>
            </a:extLst>
          </p:cNvPr>
          <p:cNvSpPr txBox="1"/>
          <p:nvPr/>
        </p:nvSpPr>
        <p:spPr>
          <a:xfrm>
            <a:off x="952464" y="1714488"/>
            <a:ext cx="6429420" cy="4524315"/>
          </a:xfrm>
          <a:prstGeom prst="rect">
            <a:avLst/>
          </a:prstGeom>
          <a:noFill/>
        </p:spPr>
        <p:txBody>
          <a:bodyPr wrap="square">
            <a:spAutoFit/>
          </a:bodyPr>
          <a:lstStyle/>
          <a:p>
            <a:r>
              <a:rPr lang="en-US" sz="3200" b="1" dirty="0" smtClean="0"/>
              <a:t>•</a:t>
            </a:r>
            <a:r>
              <a:rPr lang="en-US" sz="3200" b="1" dirty="0" smtClean="0">
                <a:latin typeface="Times New Roman" pitchFamily="18" charset="0"/>
                <a:cs typeface="Times New Roman" pitchFamily="18" charset="0"/>
              </a:rPr>
              <a:t>HUMAN </a:t>
            </a:r>
            <a:r>
              <a:rPr lang="en-US" sz="3200" b="1" dirty="0">
                <a:latin typeface="Times New Roman" pitchFamily="18" charset="0"/>
                <a:cs typeface="Times New Roman" pitchFamily="18" charset="0"/>
              </a:rPr>
              <a:t>RESOURCE DEPARTMENTS •MANAGEMENT AND LEADERSHIP •TEAM LEADERS </a:t>
            </a:r>
            <a:r>
              <a:rPr lang="en-US" sz="3200" b="1" dirty="0" smtClean="0">
                <a:latin typeface="Times New Roman" pitchFamily="18" charset="0"/>
                <a:cs typeface="Times New Roman" pitchFamily="18" charset="0"/>
              </a:rPr>
              <a:t>AND SUPERVISORS </a:t>
            </a:r>
          </a:p>
          <a:p>
            <a:r>
              <a:rPr lang="en-US" sz="3200" b="1" dirty="0" smtClean="0">
                <a:latin typeface="Times New Roman" pitchFamily="18" charset="0"/>
                <a:cs typeface="Times New Roman" pitchFamily="18" charset="0"/>
              </a:rPr>
              <a:t>•</a:t>
            </a:r>
            <a:r>
              <a:rPr lang="en-US" sz="3200" b="1" dirty="0">
                <a:latin typeface="Times New Roman" pitchFamily="18" charset="0"/>
                <a:cs typeface="Times New Roman" pitchFamily="18" charset="0"/>
              </a:rPr>
              <a:t>EMPLOYEES </a:t>
            </a:r>
            <a:endParaRPr lang="en-US" sz="3200" b="1" dirty="0" smtClean="0">
              <a:latin typeface="Times New Roman" pitchFamily="18" charset="0"/>
              <a:cs typeface="Times New Roman" pitchFamily="18" charset="0"/>
            </a:endParaRPr>
          </a:p>
          <a:p>
            <a:r>
              <a:rPr lang="en-US" sz="3200" b="1" dirty="0" smtClean="0">
                <a:latin typeface="Times New Roman" pitchFamily="18" charset="0"/>
                <a:cs typeface="Times New Roman" pitchFamily="18" charset="0"/>
              </a:rPr>
              <a:t>•</a:t>
            </a:r>
            <a:r>
              <a:rPr lang="en-US" sz="3200" b="1" dirty="0">
                <a:latin typeface="Times New Roman" pitchFamily="18" charset="0"/>
                <a:cs typeface="Times New Roman" pitchFamily="18" charset="0"/>
              </a:rPr>
              <a:t>EXECUTIVE LEADERSHIP </a:t>
            </a:r>
            <a:endParaRPr lang="en-US" sz="3200" b="1" dirty="0" smtClean="0">
              <a:latin typeface="Times New Roman" pitchFamily="18" charset="0"/>
              <a:cs typeface="Times New Roman" pitchFamily="18" charset="0"/>
            </a:endParaRPr>
          </a:p>
          <a:p>
            <a:r>
              <a:rPr lang="en-US" sz="3200" b="1" dirty="0" smtClean="0">
                <a:latin typeface="Times New Roman" pitchFamily="18" charset="0"/>
                <a:cs typeface="Times New Roman" pitchFamily="18" charset="0"/>
              </a:rPr>
              <a:t>•</a:t>
            </a:r>
            <a:r>
              <a:rPr lang="en-US" sz="3200" b="1" dirty="0">
                <a:latin typeface="Times New Roman" pitchFamily="18" charset="0"/>
                <a:cs typeface="Times New Roman" pitchFamily="18" charset="0"/>
              </a:rPr>
              <a:t>BUSINESS ANALYSTS </a:t>
            </a:r>
            <a:endParaRPr lang="en-US" sz="3200" b="1" dirty="0" smtClean="0">
              <a:latin typeface="Times New Roman" pitchFamily="18" charset="0"/>
              <a:cs typeface="Times New Roman" pitchFamily="18" charset="0"/>
            </a:endParaRPr>
          </a:p>
          <a:p>
            <a:r>
              <a:rPr lang="en-US" sz="3200" b="1" dirty="0" smtClean="0">
                <a:latin typeface="Times New Roman" pitchFamily="18" charset="0"/>
                <a:cs typeface="Times New Roman" pitchFamily="18" charset="0"/>
              </a:rPr>
              <a:t>•</a:t>
            </a:r>
            <a:r>
              <a:rPr lang="en-US" sz="3200" b="1" dirty="0">
                <a:latin typeface="Times New Roman" pitchFamily="18" charset="0"/>
                <a:cs typeface="Times New Roman" pitchFamily="18" charset="0"/>
              </a:rPr>
              <a:t>RECRUITERS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a:extLst>
              <a:ext uri="{FF2B5EF4-FFF2-40B4-BE49-F238E27FC236}">
                <a16:creationId xmlns:a16="http://schemas.microsoft.com/office/drawing/2014/main" xmlns="" id="{DA30784E-33D9-A387-0E94-9798BCC6AD94}"/>
              </a:ext>
            </a:extLst>
          </p:cNvPr>
          <p:cNvSpPr txBox="1"/>
          <p:nvPr/>
        </p:nvSpPr>
        <p:spPr>
          <a:xfrm>
            <a:off x="3024166" y="2571744"/>
            <a:ext cx="6572296" cy="2062103"/>
          </a:xfrm>
          <a:prstGeom prst="rect">
            <a:avLst/>
          </a:prstGeom>
          <a:noFill/>
        </p:spPr>
        <p:txBody>
          <a:bodyPr wrap="square">
            <a:spAutoFit/>
          </a:bodyPr>
          <a:lstStyle/>
          <a:p>
            <a:r>
              <a:rPr lang="en-US" sz="3200" b="1" dirty="0"/>
              <a:t>FILTERING- REMOVE VALUES </a:t>
            </a:r>
            <a:endParaRPr lang="en-US" sz="3200" b="1" dirty="0" smtClean="0"/>
          </a:p>
          <a:p>
            <a:r>
              <a:rPr lang="en-US" sz="3200" b="1" dirty="0" smtClean="0"/>
              <a:t>PIVOT </a:t>
            </a:r>
            <a:r>
              <a:rPr lang="en-US" sz="3200" b="1" dirty="0"/>
              <a:t>TABLE -SUMMARY </a:t>
            </a:r>
            <a:r>
              <a:rPr lang="en-US" sz="3200" b="1" dirty="0" smtClean="0"/>
              <a:t>OF EMPLOYEE PERFORMANCE</a:t>
            </a:r>
          </a:p>
          <a:p>
            <a:r>
              <a:rPr lang="en-US" sz="3200" b="1" dirty="0" smtClean="0"/>
              <a:t>BAR </a:t>
            </a:r>
            <a:r>
              <a:rPr lang="en-US" sz="3200" b="1" dirty="0"/>
              <a:t>DIAGRAM -FINAL REPORT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xmlns="" id="{DA001249-F146-601C-7F0F-B0A0C186A324}"/>
              </a:ext>
            </a:extLst>
          </p:cNvPr>
          <p:cNvSpPr txBox="1"/>
          <p:nvPr/>
        </p:nvSpPr>
        <p:spPr>
          <a:xfrm>
            <a:off x="770080" y="1600200"/>
            <a:ext cx="6100916" cy="4893647"/>
          </a:xfrm>
          <a:prstGeom prst="rect">
            <a:avLst/>
          </a:prstGeom>
          <a:noFill/>
        </p:spPr>
        <p:txBody>
          <a:bodyPr wrap="square">
            <a:spAutoFit/>
          </a:bodyPr>
          <a:lstStyle/>
          <a:p>
            <a:r>
              <a:rPr lang="en-US" sz="2400" b="1" dirty="0">
                <a:latin typeface="Times New Roman" pitchFamily="18" charset="0"/>
                <a:cs typeface="Times New Roman" pitchFamily="18" charset="0"/>
              </a:rPr>
              <a:t>• EMPLOYEE DATA SET-NAN MUDHALVAN PORTAL </a:t>
            </a:r>
            <a:endParaRPr lang="en-US"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 </a:t>
            </a:r>
            <a:r>
              <a:rPr lang="en-US" sz="2400" b="1" dirty="0">
                <a:latin typeface="Times New Roman" pitchFamily="18" charset="0"/>
                <a:cs typeface="Times New Roman" pitchFamily="18" charset="0"/>
              </a:rPr>
              <a:t>9 FEATURES IN EXCEL: </a:t>
            </a:r>
            <a:endParaRPr lang="en-US"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EMPLOYEE </a:t>
            </a:r>
            <a:r>
              <a:rPr lang="en-US" sz="2400" b="1" dirty="0">
                <a:latin typeface="Times New Roman" pitchFamily="18" charset="0"/>
                <a:cs typeface="Times New Roman" pitchFamily="18" charset="0"/>
              </a:rPr>
              <a:t>ID-ALPHANUMERIC(TEXT) </a:t>
            </a:r>
            <a:endParaRPr lang="en-US"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NAME-ALPHABETICAL(TEXT</a:t>
            </a:r>
            <a:r>
              <a:rPr lang="en-US" sz="2400" b="1" dirty="0">
                <a:latin typeface="Times New Roman" pitchFamily="18" charset="0"/>
                <a:cs typeface="Times New Roman" pitchFamily="18" charset="0"/>
              </a:rPr>
              <a:t>) </a:t>
            </a:r>
            <a:endParaRPr lang="en-US"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GENDER-ALPHABETICAL(TEXT</a:t>
            </a:r>
            <a:r>
              <a:rPr lang="en-US" sz="2400" b="1" dirty="0">
                <a:latin typeface="Times New Roman" pitchFamily="18" charset="0"/>
                <a:cs typeface="Times New Roman" pitchFamily="18" charset="0"/>
              </a:rPr>
              <a:t>) </a:t>
            </a:r>
            <a:endParaRPr lang="en-US"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 </a:t>
            </a:r>
            <a:r>
              <a:rPr lang="en-US" sz="2400" b="1" dirty="0">
                <a:latin typeface="Times New Roman" pitchFamily="18" charset="0"/>
                <a:cs typeface="Times New Roman" pitchFamily="18" charset="0"/>
              </a:rPr>
              <a:t>DEPARTMENT -ALPHABETICAL(TEXT) </a:t>
            </a:r>
            <a:endParaRPr lang="en-US"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 </a:t>
            </a:r>
            <a:r>
              <a:rPr lang="en-US" sz="2400" b="1" dirty="0">
                <a:latin typeface="Times New Roman" pitchFamily="18" charset="0"/>
                <a:cs typeface="Times New Roman" pitchFamily="18" charset="0"/>
              </a:rPr>
              <a:t>SALARY -NUMERICAL </a:t>
            </a:r>
            <a:endParaRPr lang="en-US"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START </a:t>
            </a:r>
            <a:r>
              <a:rPr lang="en-US" sz="2400" b="1" dirty="0">
                <a:latin typeface="Times New Roman" pitchFamily="18" charset="0"/>
                <a:cs typeface="Times New Roman" pitchFamily="18" charset="0"/>
              </a:rPr>
              <a:t>DATE -ALPHANUMERIC(TEXT) </a:t>
            </a:r>
            <a:endParaRPr lang="en-US"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 </a:t>
            </a:r>
            <a:r>
              <a:rPr lang="en-US" sz="2400" b="1" dirty="0">
                <a:latin typeface="Times New Roman" pitchFamily="18" charset="0"/>
                <a:cs typeface="Times New Roman" pitchFamily="18" charset="0"/>
              </a:rPr>
              <a:t>FTE-NUMERICAL </a:t>
            </a:r>
            <a:endParaRPr lang="en-US"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 </a:t>
            </a:r>
            <a:r>
              <a:rPr lang="en-US" sz="2400" b="1" dirty="0">
                <a:latin typeface="Times New Roman" pitchFamily="18" charset="0"/>
                <a:cs typeface="Times New Roman" pitchFamily="18" charset="0"/>
              </a:rPr>
              <a:t>EMPLOYEE TYPE-ALPHABETICAL(TEXT) </a:t>
            </a:r>
            <a:r>
              <a:rPr lang="en-US" sz="2400" b="1" dirty="0" smtClean="0">
                <a:latin typeface="Times New Roman" pitchFamily="18" charset="0"/>
                <a:cs typeface="Times New Roman" pitchFamily="18" charset="0"/>
              </a:rPr>
              <a:t> </a:t>
            </a:r>
            <a:r>
              <a:rPr lang="en-US" sz="2400" b="1" dirty="0">
                <a:latin typeface="Times New Roman" pitchFamily="18" charset="0"/>
                <a:cs typeface="Times New Roman" pitchFamily="18" charset="0"/>
              </a:rPr>
              <a:t>EMPLOYEE LOCATION-ALPHABETICAL(TEXT)</a:t>
            </a:r>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391" y="238911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xmlns="" id="{38611400-AA1A-E39B-0758-729449F14785}"/>
              </a:ext>
            </a:extLst>
          </p:cNvPr>
          <p:cNvSpPr txBox="1"/>
          <p:nvPr/>
        </p:nvSpPr>
        <p:spPr>
          <a:xfrm>
            <a:off x="2362200" y="2403607"/>
            <a:ext cx="6100916" cy="3108543"/>
          </a:xfrm>
          <a:prstGeom prst="rect">
            <a:avLst/>
          </a:prstGeom>
          <a:noFill/>
        </p:spPr>
        <p:txBody>
          <a:bodyPr wrap="square">
            <a:spAutoFit/>
          </a:bodyPr>
          <a:lstStyle/>
          <a:p>
            <a:r>
              <a:rPr lang="en-US" sz="2800" b="1" dirty="0">
                <a:latin typeface="Times New Roman" pitchFamily="18" charset="0"/>
                <a:cs typeface="Times New Roman" pitchFamily="18" charset="0"/>
              </a:rPr>
              <a:t>•Effective data visualization makes it easier to present complex data in an engaging and understandable way. </a:t>
            </a:r>
            <a:endParaRPr lang="en-US" sz="2800" b="1" dirty="0" smtClean="0">
              <a:latin typeface="Times New Roman" pitchFamily="18" charset="0"/>
              <a:cs typeface="Times New Roman" pitchFamily="18" charset="0"/>
            </a:endParaRPr>
          </a:p>
          <a:p>
            <a:r>
              <a:rPr lang="en-US" sz="2800" b="1" dirty="0" smtClean="0">
                <a:latin typeface="Times New Roman" pitchFamily="18" charset="0"/>
                <a:cs typeface="Times New Roman" pitchFamily="18" charset="0"/>
              </a:rPr>
              <a:t>•</a:t>
            </a:r>
            <a:r>
              <a:rPr lang="en-US" sz="2800" b="1" dirty="0">
                <a:latin typeface="Times New Roman" pitchFamily="18" charset="0"/>
                <a:cs typeface="Times New Roman" pitchFamily="18" charset="0"/>
              </a:rPr>
              <a:t>Well-presented data can have a significant impact on decision-makers, helping to drive change and innovation.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TotalTime>
  <Words>549</Words>
  <Application>Microsoft Office PowerPoint</Application>
  <PresentationFormat>Custom</PresentationFormat>
  <Paragraphs>78</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Slide 11</vt:lpstr>
      <vt:lpstr>RESULTS</vt:lpstr>
      <vt:lpstr>Slide 13</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Suresh .</cp:lastModifiedBy>
  <cp:revision>16</cp:revision>
  <dcterms:created xsi:type="dcterms:W3CDTF">2024-03-29T15:07:22Z</dcterms:created>
  <dcterms:modified xsi:type="dcterms:W3CDTF">2024-08-30T18:40:30Z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