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356" r:id="rId3"/>
    <p:sldId id="325" r:id="rId4"/>
    <p:sldId id="368" r:id="rId5"/>
    <p:sldId id="373" r:id="rId6"/>
    <p:sldId id="374" r:id="rId7"/>
    <p:sldId id="378" r:id="rId8"/>
    <p:sldId id="372" r:id="rId9"/>
    <p:sldId id="371" r:id="rId10"/>
    <p:sldId id="322" r:id="rId11"/>
    <p:sldId id="313" r:id="rId12"/>
    <p:sldId id="351" r:id="rId13"/>
    <p:sldId id="315" r:id="rId14"/>
    <p:sldId id="353" r:id="rId15"/>
    <p:sldId id="366" r:id="rId16"/>
    <p:sldId id="363" r:id="rId17"/>
    <p:sldId id="364" r:id="rId18"/>
    <p:sldId id="357" r:id="rId19"/>
    <p:sldId id="305" r:id="rId20"/>
    <p:sldId id="348" r:id="rId21"/>
    <p:sldId id="376" r:id="rId22"/>
    <p:sldId id="341" r:id="rId23"/>
    <p:sldId id="367" r:id="rId24"/>
    <p:sldId id="359" r:id="rId25"/>
    <p:sldId id="360" r:id="rId26"/>
    <p:sldId id="301" r:id="rId27"/>
    <p:sldId id="320" r:id="rId28"/>
    <p:sldId id="342" r:id="rId29"/>
    <p:sldId id="358" r:id="rId30"/>
    <p:sldId id="271" r:id="rId31"/>
    <p:sldId id="303" r:id="rId32"/>
    <p:sldId id="304" r:id="rId33"/>
    <p:sldId id="379" r:id="rId34"/>
    <p:sldId id="349" r:id="rId35"/>
    <p:sldId id="355" r:id="rId36"/>
    <p:sldId id="365" r:id="rId37"/>
    <p:sldId id="329" r:id="rId38"/>
    <p:sldId id="311" r:id="rId39"/>
    <p:sldId id="37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10445BF-061A-E840-9BDE-E66C319A58BA}">
          <p14:sldIdLst>
            <p14:sldId id="256"/>
          </p14:sldIdLst>
        </p14:section>
        <p14:section name="Motivation" id="{1EF14D55-B161-8845-8A9D-0F678C5C35F1}">
          <p14:sldIdLst>
            <p14:sldId id="356"/>
            <p14:sldId id="325"/>
            <p14:sldId id="368"/>
            <p14:sldId id="373"/>
            <p14:sldId id="374"/>
            <p14:sldId id="378"/>
            <p14:sldId id="372"/>
          </p14:sldIdLst>
        </p14:section>
        <p14:section name="Approach" id="{09D6F2F5-A7D8-3E4D-B9A0-028CB12BAE17}">
          <p14:sldIdLst>
            <p14:sldId id="371"/>
            <p14:sldId id="322"/>
          </p14:sldIdLst>
        </p14:section>
        <p14:section name="Two stage" id="{2E99411E-83D0-DC4C-B694-825851C4D01D}">
          <p14:sldIdLst>
            <p14:sldId id="313"/>
            <p14:sldId id="351"/>
            <p14:sldId id="315"/>
          </p14:sldIdLst>
        </p14:section>
        <p14:section name="GAN" id="{711C5F50-697E-2748-80FC-99722F1E11C5}">
          <p14:sldIdLst>
            <p14:sldId id="353"/>
            <p14:sldId id="366"/>
            <p14:sldId id="363"/>
            <p14:sldId id="364"/>
          </p14:sldIdLst>
        </p14:section>
        <p14:section name="Experiment" id="{385F8F35-FB95-BC48-9DD2-3EC89F733010}">
          <p14:sldIdLst>
            <p14:sldId id="357"/>
            <p14:sldId id="305"/>
            <p14:sldId id="348"/>
            <p14:sldId id="376"/>
            <p14:sldId id="341"/>
            <p14:sldId id="367"/>
            <p14:sldId id="359"/>
            <p14:sldId id="360"/>
            <p14:sldId id="301"/>
            <p14:sldId id="320"/>
            <p14:sldId id="342"/>
          </p14:sldIdLst>
        </p14:section>
        <p14:section name="Conclusion" id="{184BCA29-12AC-094E-9560-1406E776E5C3}">
          <p14:sldIdLst>
            <p14:sldId id="358"/>
            <p14:sldId id="271"/>
            <p14:sldId id="303"/>
            <p14:sldId id="304"/>
            <p14:sldId id="379"/>
            <p14:sldId id="349"/>
            <p14:sldId id="355"/>
            <p14:sldId id="365"/>
            <p14:sldId id="329"/>
            <p14:sldId id="311"/>
            <p14:sldId id="3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军毅" initials="李" lastIdx="7" clrIdx="0">
    <p:extLst>
      <p:ext uri="{19B8F6BF-5375-455C-9EA6-DF929625EA0E}">
        <p15:presenceInfo xmlns:p15="http://schemas.microsoft.com/office/powerpoint/2012/main" userId="edf4022f398c61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6" autoAdjust="0"/>
    <p:restoredTop sz="52219" autoAdjust="0"/>
  </p:normalViewPr>
  <p:slideViewPr>
    <p:cSldViewPr snapToGrid="0">
      <p:cViewPr>
        <p:scale>
          <a:sx n="61" d="100"/>
          <a:sy n="61" d="100"/>
        </p:scale>
        <p:origin x="1920" y="104"/>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080"/>
    </p:cViewPr>
  </p:sorterViewPr>
  <p:notesViewPr>
    <p:cSldViewPr snapToGrid="0">
      <p:cViewPr varScale="1">
        <p:scale>
          <a:sx n="55" d="100"/>
          <a:sy n="55" d="100"/>
        </p:scale>
        <p:origin x="2604"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1E827-61F3-4CC9-B8E7-A0DFE918376A}" type="datetimeFigureOut">
              <a:rPr lang="zh-CN" altLang="en-US" smtClean="0"/>
              <a:t>2020/4/23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BB6EC-4471-45A4-840D-03B097EC8308}" type="slidenum">
              <a:rPr lang="zh-CN" altLang="en-US" smtClean="0"/>
              <a:t>‹#›</a:t>
            </a:fld>
            <a:endParaRPr lang="zh-CN" altLang="en-US"/>
          </a:p>
        </p:txBody>
      </p:sp>
    </p:spTree>
    <p:extLst>
      <p:ext uri="{BB962C8B-B14F-4D97-AF65-F5344CB8AC3E}">
        <p14:creationId xmlns:p14="http://schemas.microsoft.com/office/powerpoint/2010/main" val="208407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I’m </a:t>
            </a:r>
            <a:r>
              <a:rPr lang="en-US" altLang="zh-CN" dirty="0" err="1"/>
              <a:t>Gaole</a:t>
            </a:r>
            <a:r>
              <a:rPr lang="en-US" altLang="zh-CN" dirty="0"/>
              <a:t> He, from Renmin University of China.</a:t>
            </a:r>
          </a:p>
          <a:p>
            <a:r>
              <a:rPr lang="en-US" altLang="zh-CN" dirty="0"/>
              <a:t>In this talk, I’ll introduce our</a:t>
            </a:r>
            <a:r>
              <a:rPr lang="zh-CN" altLang="en-US" dirty="0"/>
              <a:t> </a:t>
            </a:r>
            <a:r>
              <a:rPr lang="en-US" altLang="zh-CN" dirty="0"/>
              <a:t>paper</a:t>
            </a:r>
            <a:r>
              <a:rPr lang="zh-CN" altLang="en-US" dirty="0"/>
              <a:t> </a:t>
            </a:r>
            <a:r>
              <a:rPr lang="en-US" altLang="zh-CN" dirty="0"/>
              <a:t>about</a:t>
            </a:r>
            <a:r>
              <a:rPr lang="zh-CN" altLang="en-US" dirty="0"/>
              <a:t> </a:t>
            </a:r>
            <a:r>
              <a:rPr lang="en-US" altLang="zh-CN" dirty="0"/>
              <a:t>knowledge</a:t>
            </a:r>
            <a:r>
              <a:rPr lang="zh-CN" altLang="en-US" dirty="0"/>
              <a:t> </a:t>
            </a:r>
            <a:r>
              <a:rPr lang="en-US" altLang="zh-CN" dirty="0"/>
              <a:t>graph</a:t>
            </a:r>
            <a:r>
              <a:rPr lang="zh-CN" altLang="en-US" dirty="0"/>
              <a:t> </a:t>
            </a:r>
            <a:r>
              <a:rPr lang="en-US" altLang="zh-CN" dirty="0"/>
              <a:t>completion</a:t>
            </a:r>
            <a:r>
              <a:rPr lang="zh-CN" altLang="en-US" dirty="0"/>
              <a:t> </a:t>
            </a:r>
            <a:r>
              <a:rPr lang="en-US" altLang="zh-CN" dirty="0"/>
              <a:t>with</a:t>
            </a:r>
            <a:r>
              <a:rPr lang="zh-CN" altLang="en-US" dirty="0"/>
              <a:t> </a:t>
            </a:r>
            <a:r>
              <a:rPr lang="en-US" altLang="zh-CN" dirty="0"/>
              <a:t>user-item</a:t>
            </a:r>
            <a:r>
              <a:rPr lang="zh-CN" altLang="en-US" dirty="0"/>
              <a:t> </a:t>
            </a:r>
            <a:r>
              <a:rPr lang="en-US" altLang="zh-CN" dirty="0"/>
              <a:t>interaction</a:t>
            </a:r>
            <a:r>
              <a:rPr lang="zh-CN" altLang="en-US" dirty="0"/>
              <a:t> </a:t>
            </a:r>
            <a:r>
              <a:rPr lang="en-US" altLang="zh-CN" dirty="0"/>
              <a:t>data.</a:t>
            </a:r>
            <a:endParaRPr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a:t>
            </a:fld>
            <a:endParaRPr lang="zh-CN" altLang="en-US"/>
          </a:p>
        </p:txBody>
      </p:sp>
    </p:spTree>
    <p:extLst>
      <p:ext uri="{BB962C8B-B14F-4D97-AF65-F5344CB8AC3E}">
        <p14:creationId xmlns:p14="http://schemas.microsoft.com/office/powerpoint/2010/main" val="2726755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The major challenge can be summarized as</a:t>
            </a:r>
            <a:r>
              <a:rPr lang="en-US" altLang="zh-CN" dirty="0"/>
              <a:t>:</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To </a:t>
            </a:r>
            <a:r>
              <a:rPr lang="en-US" altLang="zh-CN" dirty="0"/>
              <a:t>address</a:t>
            </a:r>
            <a:r>
              <a:rPr lang="zh-CN" altLang="en-US" dirty="0"/>
              <a:t> </a:t>
            </a:r>
            <a:r>
              <a:rPr lang="en-US" altLang="zh-CN" dirty="0"/>
              <a:t>the</a:t>
            </a:r>
            <a:r>
              <a:rPr lang="zh-CN" altLang="en-US" dirty="0"/>
              <a:t> </a:t>
            </a:r>
            <a:r>
              <a:rPr lang="en-US" altLang="zh-CN" dirty="0"/>
              <a:t>first</a:t>
            </a:r>
            <a:r>
              <a:rPr lang="zh-CN" altLang="en-US" dirty="0"/>
              <a:t> </a:t>
            </a:r>
            <a:r>
              <a:rPr lang="en-US" altLang="zh-CN" dirty="0"/>
              <a:t>challenge</a:t>
            </a:r>
            <a:r>
              <a:rPr lang="en" altLang="zh-CN" dirty="0"/>
              <a:t>, we develop a </a:t>
            </a:r>
            <a:r>
              <a:rPr lang="en-US" altLang="zh-CN" dirty="0"/>
              <a:t>two-stage</a:t>
            </a:r>
            <a:r>
              <a:rPr lang="en" altLang="zh-CN" dirty="0"/>
              <a:t> representation learning algorithm based on graph neural networks</a:t>
            </a:r>
            <a:r>
              <a:rPr lang="en-US" altLang="zh-CN" dirty="0"/>
              <a:t>.</a:t>
            </a:r>
            <a:endParaRPr kumimoji="1" lang="en-US" altLang="zh-CN" dirty="0"/>
          </a:p>
          <a:p>
            <a:endParaRPr kumimoji="1" lang="en-US" altLang="zh-CN" dirty="0"/>
          </a:p>
          <a:p>
            <a:r>
              <a:rPr lang="en-US" altLang="zh-CN" sz="1200" dirty="0">
                <a:solidFill>
                  <a:srgbClr val="FF0000"/>
                </a:solidFill>
                <a:latin typeface="Times New Roman" panose="02020603050405020304" pitchFamily="18" charset="0"/>
                <a:cs typeface="Times New Roman" panose="02020603050405020304" pitchFamily="18" charset="0"/>
              </a:rPr>
              <a:t>T</a:t>
            </a:r>
            <a:r>
              <a:rPr lang="en" altLang="zh-CN" sz="1200" dirty="0">
                <a:solidFill>
                  <a:srgbClr val="FF0000"/>
                </a:solidFill>
                <a:latin typeface="Times New Roman" panose="02020603050405020304" pitchFamily="18" charset="0"/>
                <a:cs typeface="Times New Roman" panose="02020603050405020304" pitchFamily="18" charset="0"/>
              </a:rPr>
              <a:t>o</a:t>
            </a:r>
            <a:r>
              <a:rPr lang="zh-CN" altLang="en-US" sz="1200" dirty="0">
                <a:solidFill>
                  <a:srgbClr val="FF0000"/>
                </a:solidFill>
                <a:latin typeface="Times New Roman" panose="02020603050405020304" pitchFamily="18" charset="0"/>
                <a:cs typeface="Times New Roman" panose="02020603050405020304" pitchFamily="18" charset="0"/>
              </a:rPr>
              <a:t> </a:t>
            </a:r>
            <a:r>
              <a:rPr lang="en-US" altLang="zh-CN" dirty="0"/>
              <a:t>address</a:t>
            </a:r>
            <a:r>
              <a:rPr lang="zh-CN" altLang="en-US" dirty="0"/>
              <a:t> </a:t>
            </a:r>
            <a:r>
              <a:rPr lang="en-US" altLang="zh-CN" dirty="0"/>
              <a:t>the</a:t>
            </a:r>
            <a:r>
              <a:rPr lang="zh-CN" altLang="en-US" dirty="0"/>
              <a:t> </a:t>
            </a:r>
            <a:r>
              <a:rPr lang="en-US" altLang="zh-CN" dirty="0"/>
              <a:t>second</a:t>
            </a:r>
            <a:r>
              <a:rPr lang="zh-CN" altLang="en-US" dirty="0"/>
              <a:t> </a:t>
            </a:r>
            <a:r>
              <a:rPr lang="en-US" altLang="zh-CN" dirty="0"/>
              <a:t>challenge</a:t>
            </a:r>
            <a:r>
              <a:rPr lang="en" altLang="zh-CN" dirty="0"/>
              <a:t>, our idea is to develop a specific evaluation component that incorporates and learns user preference information about entities for evaluating a candidate entity given a query</a:t>
            </a:r>
            <a:r>
              <a:rPr lang="en-US" altLang="zh-CN" dirty="0"/>
              <a:t>.</a:t>
            </a:r>
            <a:r>
              <a:rPr lang="zh-CN" altLang="en-US" dirty="0"/>
              <a:t> </a:t>
            </a:r>
            <a:r>
              <a:rPr lang="en" altLang="zh-CN" dirty="0"/>
              <a:t>Meanwhile, we keep a prediction component to produce the candidate entity without using user preference information. By mapping the two components to discriminator and generator respectively, our idea naturally fits into the successful framework of generative adversarial net</a:t>
            </a:r>
            <a:r>
              <a:rPr lang="en-US" altLang="zh-CN" dirty="0"/>
              <a:t>work</a:t>
            </a:r>
            <a:r>
              <a:rPr lang="en" altLang="zh-CN" dirty="0"/>
              <a:t>s</a:t>
            </a:r>
            <a:r>
              <a:rPr lang="en-US" altLang="zh-CN" dirty="0"/>
              <a:t>.</a:t>
            </a:r>
            <a:endParaRPr kumimoji="1" lang="en-US"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10</a:t>
            </a:fld>
            <a:endParaRPr lang="zh-CN" altLang="en-US"/>
          </a:p>
        </p:txBody>
      </p:sp>
    </p:spTree>
    <p:extLst>
      <p:ext uri="{BB962C8B-B14F-4D97-AF65-F5344CB8AC3E}">
        <p14:creationId xmlns:p14="http://schemas.microsoft.com/office/powerpoint/2010/main" val="223909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Let's</a:t>
                </a:r>
                <a:r>
                  <a:rPr lang="zh-CN" altLang="en-US" dirty="0"/>
                  <a:t> </a:t>
                </a:r>
                <a:r>
                  <a:rPr lang="en-US" altLang="zh-CN" dirty="0"/>
                  <a:t>zoom</a:t>
                </a:r>
                <a:r>
                  <a:rPr lang="zh-CN" altLang="en-US" dirty="0"/>
                  <a:t> </a:t>
                </a:r>
                <a:r>
                  <a:rPr lang="en-US" altLang="zh-CN" dirty="0"/>
                  <a:t>into</a:t>
                </a:r>
                <a:r>
                  <a:rPr lang="zh-CN" altLang="en-US" dirty="0"/>
                  <a:t> </a:t>
                </a:r>
                <a:r>
                  <a:rPr lang="en-US" altLang="zh-CN" dirty="0"/>
                  <a:t>how</a:t>
                </a:r>
                <a:r>
                  <a:rPr lang="zh-CN" altLang="en-US" dirty="0"/>
                  <a:t> </a:t>
                </a:r>
                <a:r>
                  <a:rPr lang="en-US" altLang="zh-CN" dirty="0"/>
                  <a:t>two-stage</a:t>
                </a:r>
                <a:r>
                  <a:rPr lang="zh-CN" altLang="en-US" dirty="0"/>
                  <a:t> </a:t>
                </a:r>
                <a:r>
                  <a:rPr lang="en-US" altLang="zh-CN" dirty="0"/>
                  <a:t>representation</a:t>
                </a:r>
                <a:r>
                  <a:rPr lang="zh-CN" altLang="en-US" dirty="0"/>
                  <a:t> </a:t>
                </a:r>
                <a:r>
                  <a:rPr lang="en-US" altLang="zh-CN" dirty="0"/>
                  <a:t>learning</a:t>
                </a:r>
                <a:r>
                  <a:rPr lang="zh-CN" altLang="en-US" dirty="0"/>
                  <a:t> </a:t>
                </a:r>
                <a:r>
                  <a:rPr lang="en-US" altLang="zh-CN" dirty="0"/>
                  <a:t>work.</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单击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a:t>
                </a:r>
                <a:r>
                  <a:rPr lang="zh-CN" altLang="en-US" dirty="0"/>
                  <a:t> </a:t>
                </a:r>
                <a:r>
                  <a:rPr lang="en-US" altLang="zh-CN" dirty="0"/>
                  <a:t>we</a:t>
                </a:r>
                <a:r>
                  <a:rPr lang="zh-CN" altLang="en-US" dirty="0"/>
                  <a:t> </a:t>
                </a:r>
                <a:r>
                  <a:rPr lang="en-US" altLang="zh-CN" dirty="0"/>
                  <a:t>want</a:t>
                </a:r>
                <a:r>
                  <a:rPr lang="zh-CN" altLang="en-US" dirty="0"/>
                  <a:t> </a:t>
                </a:r>
                <a:r>
                  <a:rPr lang="en-US" altLang="zh-CN" dirty="0"/>
                  <a:t>to</a:t>
                </a:r>
                <a:r>
                  <a:rPr lang="zh-CN" altLang="en-US" dirty="0"/>
                  <a:t> </a:t>
                </a:r>
                <a:r>
                  <a:rPr lang="en-US" altLang="zh-CN" dirty="0"/>
                  <a:t>model</a:t>
                </a:r>
                <a:r>
                  <a:rPr lang="zh-CN" altLang="en-US" dirty="0"/>
                  <a:t> </a:t>
                </a:r>
                <a:r>
                  <a:rPr lang="en-US" altLang="zh-CN" dirty="0"/>
                  <a:t>preference</a:t>
                </a:r>
                <a:r>
                  <a:rPr lang="zh-CN" altLang="en-US" dirty="0"/>
                  <a:t> </a:t>
                </a:r>
                <a:r>
                  <a:rPr lang="en-US" altLang="zh-CN" dirty="0"/>
                  <a:t>for</a:t>
                </a:r>
                <a:r>
                  <a:rPr lang="zh-CN" altLang="en-US" dirty="0"/>
                  <a:t> </a:t>
                </a:r>
                <a:r>
                  <a:rPr lang="en-US" altLang="zh-CN" dirty="0"/>
                  <a:t>entity</a:t>
                </a:r>
                <a:r>
                  <a:rPr lang="zh-CN" altLang="en-US" dirty="0"/>
                  <a:t> </a:t>
                </a:r>
                <a:r>
                  <a:rPr lang="en-US" altLang="zh-CN" dirty="0"/>
                  <a:t>e</a:t>
                </a:r>
                <a:r>
                  <a:rPr lang="zh-CN" altLang="en-US" dirty="0"/>
                  <a:t> </a:t>
                </a:r>
                <a:r>
                  <a:rPr lang="en-US" altLang="zh-CN" dirty="0"/>
                  <a:t>in</a:t>
                </a:r>
                <a:r>
                  <a:rPr lang="zh-CN" altLang="en-US" dirty="0"/>
                  <a:t> </a:t>
                </a:r>
                <a:r>
                  <a:rPr lang="en-US" altLang="zh-CN" dirty="0"/>
                  <a:t>KG,</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单击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a:t>
                </a:r>
                <a:r>
                  <a:rPr lang="zh-CN" altLang="en-US" dirty="0"/>
                  <a:t> </a:t>
                </a:r>
                <a:r>
                  <a:rPr lang="en-US" altLang="zh-CN" dirty="0"/>
                  <a:t>should</a:t>
                </a:r>
                <a:r>
                  <a:rPr lang="zh-CN" altLang="en-US" dirty="0"/>
                  <a:t> </a:t>
                </a:r>
                <a:r>
                  <a:rPr lang="en-US" altLang="zh-CN" dirty="0"/>
                  <a:t>first</a:t>
                </a:r>
                <a:r>
                  <a:rPr lang="zh-CN" altLang="en-US" dirty="0"/>
                  <a:t> </a:t>
                </a:r>
                <a:r>
                  <a:rPr lang="en-US" altLang="zh-CN" dirty="0"/>
                  <a:t>find</a:t>
                </a:r>
                <a:r>
                  <a:rPr lang="zh-CN" altLang="en-US" dirty="0"/>
                  <a:t> </a:t>
                </a:r>
                <a:r>
                  <a:rPr lang="en-US" altLang="zh-CN" dirty="0"/>
                  <a:t>related</a:t>
                </a:r>
                <a:r>
                  <a:rPr lang="zh-CN" altLang="en-US" dirty="0"/>
                  <a:t> </a:t>
                </a:r>
                <a:r>
                  <a:rPr lang="en-US" altLang="zh-CN" dirty="0"/>
                  <a:t>users.</a:t>
                </a:r>
                <a:r>
                  <a:rPr lang="zh-CN" altLang="en-US" dirty="0"/>
                  <a:t> </a:t>
                </a:r>
                <a:r>
                  <a:rPr lang="en-US" altLang="zh-CN" dirty="0"/>
                  <a:t>And</a:t>
                </a:r>
                <a:r>
                  <a:rPr lang="zh-CN" altLang="en-US" dirty="0"/>
                  <a:t> </a:t>
                </a:r>
                <a:r>
                  <a:rPr lang="en-US" altLang="zh-CN" dirty="0"/>
                  <a:t>learn</a:t>
                </a:r>
                <a:r>
                  <a:rPr lang="zh-CN" altLang="en-US" dirty="0"/>
                  <a:t> </a:t>
                </a:r>
                <a:r>
                  <a:rPr lang="en-US" altLang="zh-CN" dirty="0"/>
                  <a:t>entity-oriented</a:t>
                </a:r>
                <a:r>
                  <a:rPr lang="zh-CN" altLang="en-US" dirty="0"/>
                  <a:t> </a:t>
                </a:r>
                <a:r>
                  <a:rPr lang="en-US" altLang="zh-CN" dirty="0"/>
                  <a:t>user</a:t>
                </a:r>
                <a:r>
                  <a:rPr lang="zh-CN" altLang="en-US" dirty="0"/>
                  <a:t> </a:t>
                </a:r>
                <a:r>
                  <a:rPr lang="en-US" altLang="zh-CN" dirty="0"/>
                  <a:t>preference</a:t>
                </a:r>
                <a:r>
                  <a:rPr lang="zh-CN" altLang="en-US" dirty="0"/>
                  <a:t> </a:t>
                </a:r>
                <a:r>
                  <a:rPr lang="en-US" altLang="zh-CN" dirty="0"/>
                  <a:t>for</a:t>
                </a:r>
                <a:r>
                  <a:rPr lang="zh-CN" altLang="en-US" dirty="0"/>
                  <a:t> </a:t>
                </a:r>
                <a:r>
                  <a:rPr lang="en-US" altLang="zh-CN" dirty="0"/>
                  <a:t>them</a:t>
                </a:r>
                <a:r>
                  <a:rPr lang="zh-CN" altLang="en-US" dirty="0"/>
                  <a:t> </a:t>
                </a:r>
                <a:r>
                  <a:rPr lang="en-US" altLang="zh-CN" dirty="0"/>
                  <a:t>according</a:t>
                </a:r>
                <a:r>
                  <a:rPr lang="zh-CN" altLang="en-US" dirty="0"/>
                  <a:t> </a:t>
                </a:r>
                <a:r>
                  <a:rPr lang="en-US" altLang="zh-CN" dirty="0"/>
                  <a:t>to</a:t>
                </a:r>
                <a:r>
                  <a:rPr lang="zh-CN" altLang="en-US" dirty="0"/>
                  <a:t> </a:t>
                </a:r>
                <a:r>
                  <a:rPr lang="en-US" altLang="zh-CN" dirty="0"/>
                  <a:t>graph</a:t>
                </a:r>
                <a:r>
                  <a:rPr lang="zh-CN" altLang="en-US" dirty="0"/>
                  <a:t> </a:t>
                </a:r>
                <a:r>
                  <a:rPr lang="en-US" altLang="zh-CN" dirty="0"/>
                  <a:t>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单击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a:t>
                </a:r>
                <a:r>
                  <a:rPr lang="zh-CN" altLang="en-US" dirty="0"/>
                  <a:t> </a:t>
                </a:r>
                <a:r>
                  <a:rPr lang="en-US" altLang="zh-CN" dirty="0"/>
                  <a:t>we</a:t>
                </a:r>
                <a:r>
                  <a:rPr lang="zh-CN" altLang="en-US" dirty="0"/>
                  <a:t> </a:t>
                </a:r>
                <a:r>
                  <a:rPr lang="en-US" altLang="zh-CN" dirty="0"/>
                  <a:t>collect</a:t>
                </a:r>
                <a:r>
                  <a:rPr lang="zh-CN" altLang="en-US" dirty="0"/>
                  <a:t> </a:t>
                </a:r>
                <a:r>
                  <a:rPr lang="en-US" altLang="zh-CN" dirty="0"/>
                  <a:t>user</a:t>
                </a:r>
                <a:r>
                  <a:rPr lang="zh-CN" altLang="en-US" dirty="0"/>
                  <a:t> </a:t>
                </a:r>
                <a:r>
                  <a:rPr lang="en-US" altLang="zh-CN" dirty="0"/>
                  <a:t>preference</a:t>
                </a:r>
                <a:r>
                  <a:rPr lang="zh-CN" altLang="en-US" dirty="0"/>
                  <a:t> </a:t>
                </a:r>
                <a:r>
                  <a:rPr lang="en-US" altLang="zh-CN" dirty="0"/>
                  <a:t>from</a:t>
                </a:r>
                <a:r>
                  <a:rPr lang="zh-CN" altLang="en-US" dirty="0"/>
                  <a:t> </a:t>
                </a:r>
                <a:r>
                  <a:rPr lang="en-US" altLang="zh-CN" dirty="0"/>
                  <a:t>related</a:t>
                </a:r>
                <a:r>
                  <a:rPr lang="zh-CN" altLang="en-US" dirty="0"/>
                  <a:t> </a:t>
                </a:r>
                <a:r>
                  <a:rPr lang="en-US" altLang="zh-CN" dirty="0"/>
                  <a:t>users.</a:t>
                </a:r>
              </a:p>
            </p:txBody>
          </p:sp>
        </mc:Choice>
        <mc:Fallback xmlns="">
          <p:sp>
            <p:nvSpPr>
              <p:cNvPr id="3" name="备注占位符 2"/>
              <p:cNvSpPr>
                <a:spLocks noGrp="1"/>
              </p:cNvSpPr>
              <p:nvPr>
                <p:ph type="body" idx="1"/>
              </p:nvPr>
            </p:nvSpPr>
            <p:spPr/>
            <p:txBody>
              <a:bodyPr/>
              <a:lstStyle/>
              <a:p>
                <a:r>
                  <a:rPr lang="en" altLang="zh-CN" dirty="0"/>
                  <a:t>In the first stage, we preform the information propagation from KG entities to users. The update strategy is a combination between the original embedding and the received embeddings from forward triple</a:t>
                </a:r>
                <a:r>
                  <a:rPr lang="en-US" altLang="zh-CN" dirty="0"/>
                  <a:t>s.</a:t>
                </a:r>
              </a:p>
              <a:p>
                <a:r>
                  <a:rPr lang="en" altLang="zh-CN" dirty="0"/>
                  <a:t>where </a:t>
                </a:r>
                <a:r>
                  <a:rPr lang="en-US" altLang="zh-CN" b="0" i="0">
                    <a:latin typeface="Cambria Math" panose="02040503050406030204" pitchFamily="18" charset="0"/>
                  </a:rPr>
                  <a:t>𝑣</a:t>
                </a:r>
                <a:r>
                  <a:rPr lang="en" altLang="zh-CN" b="0" i="0">
                    <a:latin typeface="Cambria Math" panose="02040503050406030204" pitchFamily="18" charset="0"/>
                  </a:rPr>
                  <a:t>_(</a:t>
                </a:r>
                <a:r>
                  <a:rPr lang="en-US" altLang="zh-CN" b="0" i="0">
                    <a:latin typeface="Cambria Math" panose="02040503050406030204" pitchFamily="18" charset="0"/>
                  </a:rPr>
                  <a:t>𝑛</a:t>
                </a:r>
                <a:r>
                  <a:rPr lang="en" altLang="zh-CN" b="0" i="0">
                    <a:latin typeface="Cambria Math" panose="02040503050406030204" pitchFamily="18" charset="0"/>
                  </a:rPr>
                  <a:t>_</a:t>
                </a:r>
                <a:r>
                  <a:rPr lang="en-US" altLang="zh-CN" b="0" i="0">
                    <a:latin typeface="Cambria Math" panose="02040503050406030204" pitchFamily="18" charset="0"/>
                  </a:rPr>
                  <a:t>𝑗</a:t>
                </a:r>
                <a:r>
                  <a:rPr lang="en" altLang="zh-CN" b="0" i="0">
                    <a:latin typeface="Cambria Math" panose="02040503050406030204" pitchFamily="18" charset="0"/>
                  </a:rPr>
                  <a:t> )</a:t>
                </a:r>
                <a:r>
                  <a:rPr lang="en" altLang="zh-CN" dirty="0"/>
                  <a:t>is the original learned or initialized node representation, </a:t>
                </a:r>
                <a:r>
                  <a:rPr lang="en-US" altLang="zh-CN" b="0" i="0">
                    <a:latin typeface="Cambria Math" panose="02040503050406030204" pitchFamily="18" charset="0"/>
                  </a:rPr>
                  <a:t>𝑛_𝑗</a:t>
                </a:r>
                <a:r>
                  <a:rPr lang="en" altLang="zh-CN" dirty="0"/>
                  <a:t> /</a:t>
                </a:r>
                <a:r>
                  <a:rPr lang="zh-CN" altLang="en-US" dirty="0"/>
                  <a:t> </a:t>
                </a:r>
                <a:r>
                  <a:rPr lang="en-US" altLang="zh-CN" b="0" i="0">
                    <a:latin typeface="Cambria Math" panose="02040503050406030204" pitchFamily="18" charset="0"/>
                  </a:rPr>
                  <a:t>𝑛_𝑘</a:t>
                </a:r>
                <a:r>
                  <a:rPr lang="en" altLang="zh-CN" dirty="0"/>
                  <a:t> denotes a node on the graph (can be a user, item or entity), and </a:t>
                </a:r>
                <a:r>
                  <a:rPr lang="en" altLang="zh-CN" i="0">
                    <a:latin typeface="Cambria Math" panose="02040503050406030204" pitchFamily="18" charset="0"/>
                  </a:rPr>
                  <a:t>〖</a:t>
                </a:r>
                <a:r>
                  <a:rPr lang="en-US" altLang="zh-CN" b="0" i="0">
                    <a:latin typeface="Cambria Math" panose="02040503050406030204" pitchFamily="18" charset="0"/>
                  </a:rPr>
                  <a:t>𝑊</a:t>
                </a:r>
                <a:r>
                  <a:rPr lang="en" altLang="zh-CN" b="0" i="0">
                    <a:latin typeface="Cambria Math" panose="02040503050406030204" pitchFamily="18" charset="0"/>
                  </a:rPr>
                  <a:t>_</a:t>
                </a:r>
                <a:r>
                  <a:rPr lang="en-US" altLang="zh-CN" b="0" i="0">
                    <a:latin typeface="Cambria Math" panose="02040503050406030204" pitchFamily="18" charset="0"/>
                  </a:rPr>
                  <a:t>0</a:t>
                </a:r>
                <a:r>
                  <a:rPr lang="en" altLang="zh-CN" b="0" i="0">
                    <a:latin typeface="Cambria Math" panose="02040503050406030204" pitchFamily="18" charset="0"/>
                  </a:rPr>
                  <a:t>〗^</a:t>
                </a:r>
                <a:r>
                  <a:rPr lang="en-US" altLang="zh-CN" b="0" i="0">
                    <a:latin typeface="Cambria Math" panose="02040503050406030204" pitchFamily="18" charset="0"/>
                  </a:rPr>
                  <a:t>𝐷</a:t>
                </a:r>
                <a:r>
                  <a:rPr lang="en" altLang="zh-CN" dirty="0"/>
                  <a:t>and </a:t>
                </a:r>
                <a:r>
                  <a:rPr lang="en" altLang="zh-CN" i="0">
                    <a:latin typeface="Cambria Math" panose="02040503050406030204" pitchFamily="18" charset="0"/>
                  </a:rPr>
                  <a:t>〖</a:t>
                </a:r>
                <a:r>
                  <a:rPr lang="en-US" altLang="zh-CN" b="0" i="0">
                    <a:latin typeface="Cambria Math" panose="02040503050406030204" pitchFamily="18" charset="0"/>
                  </a:rPr>
                  <a:t>𝑊</a:t>
                </a:r>
                <a:r>
                  <a:rPr lang="en" altLang="zh-CN" b="0" i="0">
                    <a:latin typeface="Cambria Math" panose="02040503050406030204" pitchFamily="18" charset="0"/>
                  </a:rPr>
                  <a:t>_</a:t>
                </a:r>
                <a:r>
                  <a:rPr lang="en-US" altLang="zh-CN" b="0" i="0">
                    <a:latin typeface="Cambria Math" panose="02040503050406030204" pitchFamily="18" charset="0"/>
                  </a:rPr>
                  <a:t>𝑟</a:t>
                </a:r>
                <a:r>
                  <a:rPr lang="en" altLang="zh-CN" b="0" i="0">
                    <a:latin typeface="Cambria Math" panose="02040503050406030204" pitchFamily="18" charset="0"/>
                  </a:rPr>
                  <a:t>〗^</a:t>
                </a:r>
                <a:r>
                  <a:rPr lang="en-US" altLang="zh-CN" b="0" i="0">
                    <a:latin typeface="Cambria Math" panose="02040503050406030204" pitchFamily="18" charset="0"/>
                  </a:rPr>
                  <a:t>𝐷</a:t>
                </a:r>
                <a:r>
                  <a:rPr lang="en" altLang="zh-CN" dirty="0"/>
                  <a:t> denote the transformation matrices for the original representation and relation </a:t>
                </a:r>
                <a:r>
                  <a:rPr lang="en" altLang="zh-CN" i="0" dirty="0">
                    <a:latin typeface="Cambria Math" panose="02040503050406030204" pitchFamily="18" charset="0"/>
                  </a:rPr>
                  <a:t>𝑟</a:t>
                </a:r>
                <a:r>
                  <a:rPr lang="en" altLang="zh-CN" dirty="0"/>
                  <a:t>, respectively</a:t>
                </a:r>
                <a:endParaRPr kumimoji="1" lang="zh-CN" altLang="en-US" dirty="0"/>
              </a:p>
            </p:txBody>
          </p:sp>
        </mc:Fallback>
      </mc:AlternateContent>
      <p:sp>
        <p:nvSpPr>
          <p:cNvPr id="4" name="灯片编号占位符 3"/>
          <p:cNvSpPr>
            <a:spLocks noGrp="1"/>
          </p:cNvSpPr>
          <p:nvPr>
            <p:ph type="sldNum" sz="quarter" idx="5"/>
          </p:nvPr>
        </p:nvSpPr>
        <p:spPr/>
        <p:txBody>
          <a:bodyPr/>
          <a:lstStyle/>
          <a:p>
            <a:fld id="{47CBB6EC-4471-45A4-840D-03B097EC8308}" type="slidenum">
              <a:rPr lang="zh-CN" altLang="en-US" smtClean="0"/>
              <a:t>11</a:t>
            </a:fld>
            <a:endParaRPr lang="zh-CN" altLang="en-US"/>
          </a:p>
        </p:txBody>
      </p:sp>
    </p:spTree>
    <p:extLst>
      <p:ext uri="{BB962C8B-B14F-4D97-AF65-F5344CB8AC3E}">
        <p14:creationId xmlns:p14="http://schemas.microsoft.com/office/powerpoint/2010/main" val="3791316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 altLang="zh-CN" dirty="0"/>
                  <a:t>In the first stage, we preform the information propagation from KG entities to users. The update strategy is a combination between the original embedding and the received embeddings from forward triple</a:t>
                </a:r>
                <a:r>
                  <a:rPr lang="en-US" altLang="zh-CN" dirty="0"/>
                  <a:t>s.</a:t>
                </a:r>
              </a:p>
              <a:p>
                <a:endParaRPr lang="en-US" altLang="zh-CN" dirty="0"/>
              </a:p>
              <a:p>
                <a:r>
                  <a:rPr lang="en-US" altLang="zh-CN" dirty="0"/>
                  <a:t>Look,</a:t>
                </a:r>
                <a:r>
                  <a:rPr lang="zh-CN" altLang="en-US" dirty="0"/>
                  <a:t> </a:t>
                </a:r>
                <a:r>
                  <a:rPr lang="en-US" altLang="zh-CN" dirty="0"/>
                  <a:t>we</a:t>
                </a:r>
                <a:r>
                  <a:rPr lang="zh-CN" altLang="en-US" dirty="0"/>
                  <a:t> </a:t>
                </a:r>
                <a:r>
                  <a:rPr lang="en-US" altLang="zh-CN" dirty="0"/>
                  <a:t>propagate</a:t>
                </a:r>
                <a:r>
                  <a:rPr lang="zh-CN" altLang="en-US" dirty="0"/>
                  <a:t> </a:t>
                </a:r>
                <a:r>
                  <a:rPr lang="en-US" altLang="zh-CN" dirty="0"/>
                  <a:t>information</a:t>
                </a:r>
                <a:r>
                  <a:rPr lang="zh-CN" altLang="en-US" dirty="0"/>
                  <a:t> </a:t>
                </a:r>
                <a:r>
                  <a:rPr lang="en-US" altLang="zh-CN" dirty="0"/>
                  <a:t>from</a:t>
                </a:r>
                <a:r>
                  <a:rPr lang="zh-CN" altLang="en-US" dirty="0"/>
                  <a:t> </a:t>
                </a:r>
                <a:r>
                  <a:rPr lang="en-US" altLang="zh-CN" dirty="0"/>
                  <a:t>entities</a:t>
                </a:r>
                <a:r>
                  <a:rPr lang="zh-CN" altLang="en-US" dirty="0"/>
                  <a:t> </a:t>
                </a:r>
                <a:r>
                  <a:rPr lang="en-US" altLang="zh-CN" dirty="0"/>
                  <a:t>in</a:t>
                </a:r>
                <a:r>
                  <a:rPr lang="zh-CN" altLang="en-US" dirty="0"/>
                  <a:t> </a:t>
                </a:r>
                <a:r>
                  <a:rPr lang="en-US" altLang="zh-CN" dirty="0"/>
                  <a:t>layer</a:t>
                </a:r>
                <a:r>
                  <a:rPr lang="zh-CN" altLang="en-US" dirty="0"/>
                  <a:t> </a:t>
                </a:r>
                <a:r>
                  <a:rPr lang="en-US" altLang="zh-CN" dirty="0"/>
                  <a:t>3,</a:t>
                </a:r>
                <a:r>
                  <a:rPr lang="zh-CN" altLang="en-US" dirty="0"/>
                  <a:t> </a:t>
                </a:r>
                <a:r>
                  <a:rPr lang="en-US" altLang="zh-CN" dirty="0"/>
                  <a:t>to</a:t>
                </a:r>
                <a:r>
                  <a:rPr lang="zh-CN" altLang="en-US" dirty="0"/>
                  <a:t> </a:t>
                </a:r>
                <a:r>
                  <a:rPr lang="en-US" altLang="zh-CN" dirty="0"/>
                  <a:t>layer</a:t>
                </a:r>
                <a:r>
                  <a:rPr lang="zh-CN" altLang="en-US" dirty="0"/>
                  <a:t> </a:t>
                </a:r>
                <a:r>
                  <a:rPr lang="en-US" altLang="zh-CN" dirty="0"/>
                  <a:t>2,</a:t>
                </a:r>
                <a:r>
                  <a:rPr lang="zh-CN" altLang="en-US" dirty="0"/>
                  <a:t> </a:t>
                </a:r>
                <a:r>
                  <a:rPr lang="en-US" altLang="zh-CN" dirty="0"/>
                  <a:t>layer</a:t>
                </a:r>
                <a:r>
                  <a:rPr lang="zh-CN" altLang="en-US" dirty="0"/>
                  <a:t> </a:t>
                </a:r>
                <a:r>
                  <a:rPr lang="en-US" altLang="zh-CN" dirty="0"/>
                  <a:t>1</a:t>
                </a:r>
                <a:r>
                  <a:rPr lang="zh-CN" altLang="en-US" dirty="0"/>
                  <a:t> </a:t>
                </a:r>
                <a:r>
                  <a:rPr lang="en-US" altLang="zh-CN" dirty="0"/>
                  <a:t>and</a:t>
                </a:r>
                <a:r>
                  <a:rPr lang="zh-CN" altLang="en-US" dirty="0"/>
                  <a:t> </a:t>
                </a:r>
                <a:r>
                  <a:rPr lang="en-US" altLang="zh-CN" dirty="0"/>
                  <a:t>finally</a:t>
                </a:r>
                <a:r>
                  <a:rPr lang="zh-CN" altLang="en-US" dirty="0"/>
                  <a:t> </a:t>
                </a:r>
                <a:r>
                  <a:rPr lang="en-US" altLang="zh-CN" dirty="0"/>
                  <a:t>we</a:t>
                </a:r>
                <a:r>
                  <a:rPr lang="zh-CN" altLang="en-US" dirty="0"/>
                  <a:t> </a:t>
                </a:r>
                <a:r>
                  <a:rPr lang="en-US" altLang="zh-CN" dirty="0"/>
                  <a:t>obtain</a:t>
                </a:r>
                <a:r>
                  <a:rPr lang="zh-CN" altLang="en-US" dirty="0"/>
                  <a:t> </a:t>
                </a:r>
                <a:r>
                  <a:rPr lang="en-US" altLang="zh-CN" dirty="0"/>
                  <a:t>user</a:t>
                </a:r>
                <a:r>
                  <a:rPr lang="zh-CN" altLang="en-US" dirty="0"/>
                  <a:t> </a:t>
                </a:r>
                <a:r>
                  <a:rPr lang="en-US" altLang="zh-CN" dirty="0"/>
                  <a:t>entity-oriented</a:t>
                </a:r>
                <a:r>
                  <a:rPr lang="zh-CN" altLang="en-US" dirty="0"/>
                  <a:t> </a:t>
                </a:r>
                <a:r>
                  <a:rPr lang="en-US" altLang="zh-CN" dirty="0"/>
                  <a:t>preference</a:t>
                </a:r>
                <a:r>
                  <a:rPr lang="zh-CN" altLang="en-US" dirty="0"/>
                  <a:t> </a:t>
                </a:r>
                <a:r>
                  <a:rPr lang="en-US" altLang="zh-CN" dirty="0"/>
                  <a:t>for</a:t>
                </a:r>
                <a:r>
                  <a:rPr lang="zh-CN" altLang="en-US" dirty="0"/>
                  <a:t> </a:t>
                </a:r>
                <a:r>
                  <a:rPr lang="en-US" altLang="zh-CN" dirty="0"/>
                  <a:t>users</a:t>
                </a:r>
                <a:r>
                  <a:rPr lang="zh-CN" altLang="en-US" dirty="0"/>
                  <a:t> </a:t>
                </a:r>
                <a:r>
                  <a:rPr lang="en-US" altLang="zh-CN" dirty="0"/>
                  <a:t>in</a:t>
                </a:r>
                <a:r>
                  <a:rPr lang="zh-CN" altLang="en-US" dirty="0"/>
                  <a:t> </a:t>
                </a:r>
                <a:r>
                  <a:rPr lang="en-US" altLang="zh-CN" dirty="0"/>
                  <a:t>layer</a:t>
                </a:r>
                <a:r>
                  <a:rPr lang="zh-CN" altLang="en-US" dirty="0"/>
                  <a:t> </a:t>
                </a:r>
                <a:r>
                  <a:rPr lang="en-US" altLang="zh-CN" dirty="0"/>
                  <a:t>0.</a:t>
                </a:r>
              </a:p>
            </p:txBody>
          </p:sp>
        </mc:Choice>
        <mc:Fallback xmlns="">
          <p:sp>
            <p:nvSpPr>
              <p:cNvPr id="3" name="备注占位符 2"/>
              <p:cNvSpPr>
                <a:spLocks noGrp="1"/>
              </p:cNvSpPr>
              <p:nvPr>
                <p:ph type="body" idx="1"/>
              </p:nvPr>
            </p:nvSpPr>
            <p:spPr/>
            <p:txBody>
              <a:bodyPr/>
              <a:lstStyle/>
              <a:p>
                <a:r>
                  <a:rPr lang="en" altLang="zh-CN" dirty="0"/>
                  <a:t>In the first stage, we preform the information propagation from KG entities to users. The update strategy is a combination between the original embedding and the received embeddings from forward triple</a:t>
                </a:r>
                <a:r>
                  <a:rPr lang="en-US" altLang="zh-CN" dirty="0"/>
                  <a:t>s.</a:t>
                </a:r>
              </a:p>
              <a:p>
                <a:r>
                  <a:rPr lang="en" altLang="zh-CN" dirty="0"/>
                  <a:t>where </a:t>
                </a:r>
                <a:r>
                  <a:rPr lang="en-US" altLang="zh-CN" b="0" i="0">
                    <a:latin typeface="Cambria Math" panose="02040503050406030204" pitchFamily="18" charset="0"/>
                  </a:rPr>
                  <a:t>𝑣</a:t>
                </a:r>
                <a:r>
                  <a:rPr lang="en" altLang="zh-CN" b="0" i="0">
                    <a:latin typeface="Cambria Math" panose="02040503050406030204" pitchFamily="18" charset="0"/>
                  </a:rPr>
                  <a:t>_(</a:t>
                </a:r>
                <a:r>
                  <a:rPr lang="en-US" altLang="zh-CN" b="0" i="0">
                    <a:latin typeface="Cambria Math" panose="02040503050406030204" pitchFamily="18" charset="0"/>
                  </a:rPr>
                  <a:t>𝑛</a:t>
                </a:r>
                <a:r>
                  <a:rPr lang="en" altLang="zh-CN" b="0" i="0">
                    <a:latin typeface="Cambria Math" panose="02040503050406030204" pitchFamily="18" charset="0"/>
                  </a:rPr>
                  <a:t>_</a:t>
                </a:r>
                <a:r>
                  <a:rPr lang="en-US" altLang="zh-CN" b="0" i="0">
                    <a:latin typeface="Cambria Math" panose="02040503050406030204" pitchFamily="18" charset="0"/>
                  </a:rPr>
                  <a:t>𝑗</a:t>
                </a:r>
                <a:r>
                  <a:rPr lang="en" altLang="zh-CN" b="0" i="0">
                    <a:latin typeface="Cambria Math" panose="02040503050406030204" pitchFamily="18" charset="0"/>
                  </a:rPr>
                  <a:t> )</a:t>
                </a:r>
                <a:r>
                  <a:rPr lang="en" altLang="zh-CN" dirty="0"/>
                  <a:t>is the original learned or initialized node representation, </a:t>
                </a:r>
                <a:r>
                  <a:rPr lang="en-US" altLang="zh-CN" b="0" i="0">
                    <a:latin typeface="Cambria Math" panose="02040503050406030204" pitchFamily="18" charset="0"/>
                  </a:rPr>
                  <a:t>𝑛_𝑗</a:t>
                </a:r>
                <a:r>
                  <a:rPr lang="en" altLang="zh-CN" dirty="0"/>
                  <a:t> /</a:t>
                </a:r>
                <a:r>
                  <a:rPr lang="zh-CN" altLang="en-US" dirty="0"/>
                  <a:t> </a:t>
                </a:r>
                <a:r>
                  <a:rPr lang="en-US" altLang="zh-CN" b="0" i="0">
                    <a:latin typeface="Cambria Math" panose="02040503050406030204" pitchFamily="18" charset="0"/>
                  </a:rPr>
                  <a:t>𝑛_𝑘</a:t>
                </a:r>
                <a:r>
                  <a:rPr lang="en" altLang="zh-CN" dirty="0"/>
                  <a:t> denotes a node on the graph (can be a user, item or entity), and </a:t>
                </a:r>
                <a:r>
                  <a:rPr lang="en" altLang="zh-CN" i="0">
                    <a:latin typeface="Cambria Math" panose="02040503050406030204" pitchFamily="18" charset="0"/>
                  </a:rPr>
                  <a:t>〖</a:t>
                </a:r>
                <a:r>
                  <a:rPr lang="en-US" altLang="zh-CN" b="0" i="0">
                    <a:latin typeface="Cambria Math" panose="02040503050406030204" pitchFamily="18" charset="0"/>
                  </a:rPr>
                  <a:t>𝑊</a:t>
                </a:r>
                <a:r>
                  <a:rPr lang="en" altLang="zh-CN" b="0" i="0">
                    <a:latin typeface="Cambria Math" panose="02040503050406030204" pitchFamily="18" charset="0"/>
                  </a:rPr>
                  <a:t>_</a:t>
                </a:r>
                <a:r>
                  <a:rPr lang="en-US" altLang="zh-CN" b="0" i="0">
                    <a:latin typeface="Cambria Math" panose="02040503050406030204" pitchFamily="18" charset="0"/>
                  </a:rPr>
                  <a:t>0</a:t>
                </a:r>
                <a:r>
                  <a:rPr lang="en" altLang="zh-CN" b="0" i="0">
                    <a:latin typeface="Cambria Math" panose="02040503050406030204" pitchFamily="18" charset="0"/>
                  </a:rPr>
                  <a:t>〗^</a:t>
                </a:r>
                <a:r>
                  <a:rPr lang="en-US" altLang="zh-CN" b="0" i="0">
                    <a:latin typeface="Cambria Math" panose="02040503050406030204" pitchFamily="18" charset="0"/>
                  </a:rPr>
                  <a:t>𝐷</a:t>
                </a:r>
                <a:r>
                  <a:rPr lang="en" altLang="zh-CN" dirty="0"/>
                  <a:t>and </a:t>
                </a:r>
                <a:r>
                  <a:rPr lang="en" altLang="zh-CN" i="0">
                    <a:latin typeface="Cambria Math" panose="02040503050406030204" pitchFamily="18" charset="0"/>
                  </a:rPr>
                  <a:t>〖</a:t>
                </a:r>
                <a:r>
                  <a:rPr lang="en-US" altLang="zh-CN" b="0" i="0">
                    <a:latin typeface="Cambria Math" panose="02040503050406030204" pitchFamily="18" charset="0"/>
                  </a:rPr>
                  <a:t>𝑊</a:t>
                </a:r>
                <a:r>
                  <a:rPr lang="en" altLang="zh-CN" b="0" i="0">
                    <a:latin typeface="Cambria Math" panose="02040503050406030204" pitchFamily="18" charset="0"/>
                  </a:rPr>
                  <a:t>_</a:t>
                </a:r>
                <a:r>
                  <a:rPr lang="en-US" altLang="zh-CN" b="0" i="0">
                    <a:latin typeface="Cambria Math" panose="02040503050406030204" pitchFamily="18" charset="0"/>
                  </a:rPr>
                  <a:t>𝑟</a:t>
                </a:r>
                <a:r>
                  <a:rPr lang="en" altLang="zh-CN" b="0" i="0">
                    <a:latin typeface="Cambria Math" panose="02040503050406030204" pitchFamily="18" charset="0"/>
                  </a:rPr>
                  <a:t>〗^</a:t>
                </a:r>
                <a:r>
                  <a:rPr lang="en-US" altLang="zh-CN" b="0" i="0">
                    <a:latin typeface="Cambria Math" panose="02040503050406030204" pitchFamily="18" charset="0"/>
                  </a:rPr>
                  <a:t>𝐷</a:t>
                </a:r>
                <a:r>
                  <a:rPr lang="en" altLang="zh-CN" dirty="0"/>
                  <a:t> denote the transformation matrices for the original representation and relation </a:t>
                </a:r>
                <a:r>
                  <a:rPr lang="en" altLang="zh-CN" i="0" dirty="0">
                    <a:latin typeface="Cambria Math" panose="02040503050406030204" pitchFamily="18" charset="0"/>
                  </a:rPr>
                  <a:t>𝑟</a:t>
                </a:r>
                <a:r>
                  <a:rPr lang="en" altLang="zh-CN" dirty="0"/>
                  <a:t>, respectively</a:t>
                </a:r>
                <a:endParaRPr kumimoji="1" lang="zh-CN" altLang="en-US" dirty="0"/>
              </a:p>
            </p:txBody>
          </p:sp>
        </mc:Fallback>
      </mc:AlternateContent>
      <p:sp>
        <p:nvSpPr>
          <p:cNvPr id="4" name="灯片编号占位符 3"/>
          <p:cNvSpPr>
            <a:spLocks noGrp="1"/>
          </p:cNvSpPr>
          <p:nvPr>
            <p:ph type="sldNum" sz="quarter" idx="5"/>
          </p:nvPr>
        </p:nvSpPr>
        <p:spPr/>
        <p:txBody>
          <a:bodyPr/>
          <a:lstStyle/>
          <a:p>
            <a:fld id="{47CBB6EC-4471-45A4-840D-03B097EC8308}" type="slidenum">
              <a:rPr lang="zh-CN" altLang="en-US" smtClean="0"/>
              <a:t>12</a:t>
            </a:fld>
            <a:endParaRPr lang="zh-CN" altLang="en-US"/>
          </a:p>
        </p:txBody>
      </p:sp>
    </p:spTree>
    <p:extLst>
      <p:ext uri="{BB962C8B-B14F-4D97-AF65-F5344CB8AC3E}">
        <p14:creationId xmlns:p14="http://schemas.microsoft.com/office/powerpoint/2010/main" val="238212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second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stage,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adopt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layer-wise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graph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attention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network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collect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preference</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w.r.t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high-order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connectivity.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单击</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representations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nodes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first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stage.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单击</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obtain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preference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representations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entities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layer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单击</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target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entity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layer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a:t>
                </a:r>
                <a:r>
                  <a:rPr lang="en" altLang="zh-CN" dirty="0"/>
                  <a:t>t can be proved</a:t>
                </a:r>
                <a:r>
                  <a:rPr lang="zh-CN" altLang="en-US" dirty="0"/>
                  <a:t> </a:t>
                </a:r>
                <a:r>
                  <a:rPr lang="en-US" altLang="zh-CN" dirty="0"/>
                  <a:t>that</a:t>
                </a:r>
                <a:r>
                  <a:rPr lang="en" altLang="zh-CN" dirty="0"/>
                  <a:t> </a:t>
                </a:r>
                <a:r>
                  <a:rPr kumimoji="1" lang="en-US" altLang="zh-CN" dirty="0">
                    <a:latin typeface="Times New Roman" panose="02020603050405020304" pitchFamily="18" charset="0"/>
                    <a:cs typeface="Times New Roman" panose="02020603050405020304" pitchFamily="18" charset="0"/>
                  </a:rPr>
                  <a:t>t</a:t>
                </a:r>
                <a:r>
                  <a:rPr kumimoji="1" lang="en-US" altLang="zh-CN" dirty="0"/>
                  <a:t>he</a:t>
                </a:r>
                <a:r>
                  <a:rPr kumimoji="1" lang="zh-CN" altLang="en-US" dirty="0"/>
                  <a:t> </a:t>
                </a:r>
                <a:r>
                  <a:rPr kumimoji="1" lang="en-US" altLang="zh-CN" dirty="0"/>
                  <a:t>collected</a:t>
                </a:r>
                <a:r>
                  <a:rPr kumimoji="1" lang="zh-CN" altLang="en-US" dirty="0"/>
                  <a:t> </a:t>
                </a:r>
                <a:r>
                  <a:rPr kumimoji="1" lang="en-US" altLang="zh-CN" dirty="0"/>
                  <a:t>preference</a:t>
                </a:r>
                <a:r>
                  <a:rPr kumimoji="1" lang="zh-CN" altLang="en-US" dirty="0"/>
                  <a:t> </a:t>
                </a:r>
                <a:r>
                  <a:rPr kumimoji="1" lang="en-US" altLang="zh-CN" dirty="0"/>
                  <a:t>representation</a:t>
                </a:r>
                <a:r>
                  <a:rPr kumimoji="1" lang="zh-CN" altLang="en-US" dirty="0"/>
                  <a:t> </a:t>
                </a:r>
                <a:r>
                  <a:rPr lang="en" altLang="zh-CN" dirty="0"/>
                  <a:t>is indeed a linear combination of user preference representations</a:t>
                </a:r>
                <a:r>
                  <a:rPr lang="en-US" altLang="zh-CN" dirty="0"/>
                  <a:t>.</a:t>
                </a:r>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latin typeface="Times New Roman" panose="02020603050405020304" pitchFamily="18" charset="0"/>
                    <a:cs typeface="Times New Roman" panose="02020603050405020304" pitchFamily="18" charset="0"/>
                  </a:rPr>
                  <a:t>collect</a:t>
                </a:r>
                <a:r>
                  <a:rPr kumimoji="1"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user preference information over entity semantics on the graph</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regarding to the target entity </a:t>
                </a:r>
                <a:r>
                  <a:rPr lang="en" altLang="zh-CN" i="0" dirty="0">
                    <a:latin typeface="Cambria Math" panose="02040503050406030204" pitchFamily="18" charset="0"/>
                  </a:rPr>
                  <a:t>ℎ</a:t>
                </a:r>
                <a:endParaRPr kumimoji="1" lang="zh-CN" altLang="en-US" dirty="0">
                  <a:latin typeface="Times New Roman" panose="02020603050405020304" pitchFamily="18" charset="0"/>
                  <a:cs typeface="Times New Roman" panose="02020603050405020304" pitchFamily="18" charset="0"/>
                </a:endParaRPr>
              </a:p>
              <a:p>
                <a:endParaRPr kumimoji="1" lang="zh-CN" altLang="en-US" dirty="0"/>
              </a:p>
            </p:txBody>
          </p:sp>
        </mc:Fallback>
      </mc:AlternateContent>
      <p:sp>
        <p:nvSpPr>
          <p:cNvPr id="4" name="灯片编号占位符 3"/>
          <p:cNvSpPr>
            <a:spLocks noGrp="1"/>
          </p:cNvSpPr>
          <p:nvPr>
            <p:ph type="sldNum" sz="quarter" idx="5"/>
          </p:nvPr>
        </p:nvSpPr>
        <p:spPr/>
        <p:txBody>
          <a:bodyPr/>
          <a:lstStyle/>
          <a:p>
            <a:fld id="{47CBB6EC-4471-45A4-840D-03B097EC8308}" type="slidenum">
              <a:rPr lang="zh-CN" altLang="en-US" smtClean="0"/>
              <a:t>13</a:t>
            </a:fld>
            <a:endParaRPr lang="zh-CN" altLang="en-US"/>
          </a:p>
        </p:txBody>
      </p:sp>
    </p:spTree>
    <p:extLst>
      <p:ext uri="{BB962C8B-B14F-4D97-AF65-F5344CB8AC3E}">
        <p14:creationId xmlns:p14="http://schemas.microsoft.com/office/powerpoint/2010/main" val="964560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Considering data heterogeneity and semantic complexity, we design an adversarial learning approach to utilizing useful information from user</a:t>
            </a:r>
            <a:r>
              <a:rPr lang="en-US" altLang="zh-CN" dirty="0"/>
              <a:t>-item</a:t>
            </a:r>
            <a:r>
              <a:rPr lang="en" altLang="zh-CN" dirty="0"/>
              <a:t> interaction data for the KGC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Our focus is to train a capable discriminator that is able to leverage KG information for the KGC task, and the role of the generator is to improve the discriminator and help the fusion of user interaction data. In this way, we can fully utilize useful evidence from user interaction data in the discriminator, and meanwhile avoid direct influence of user interaction data on the KG semantic space modeled by the generator.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Let’s</a:t>
            </a:r>
            <a:r>
              <a:rPr lang="zh-CN" altLang="en-US" dirty="0"/>
              <a:t> </a:t>
            </a:r>
            <a:r>
              <a:rPr lang="en-US" altLang="zh-CN" dirty="0"/>
              <a:t>look</a:t>
            </a:r>
            <a:r>
              <a:rPr lang="zh-CN" altLang="en-US" dirty="0"/>
              <a:t> </a:t>
            </a:r>
            <a:r>
              <a:rPr lang="en-US" altLang="zh-CN" dirty="0"/>
              <a:t>at</a:t>
            </a:r>
            <a:r>
              <a:rPr lang="zh-CN" altLang="en-US" dirty="0"/>
              <a:t> </a:t>
            </a:r>
            <a:r>
              <a:rPr lang="en-US" altLang="zh-CN" dirty="0"/>
              <a:t>the</a:t>
            </a:r>
            <a:r>
              <a:rPr lang="zh-CN" altLang="en-US" dirty="0"/>
              <a:t> </a:t>
            </a:r>
            <a:r>
              <a:rPr lang="en-US" altLang="zh-CN" dirty="0"/>
              <a:t>details</a:t>
            </a:r>
            <a:r>
              <a:rPr lang="zh-CN" altLang="en-US" dirty="0"/>
              <a:t> </a:t>
            </a:r>
            <a:r>
              <a:rPr lang="en-US" altLang="zh-CN" dirty="0"/>
              <a:t>of</a:t>
            </a:r>
            <a:r>
              <a:rPr lang="zh-CN" altLang="en-US" dirty="0"/>
              <a:t> </a:t>
            </a:r>
            <a:r>
              <a:rPr lang="en-US" altLang="zh-CN" dirty="0"/>
              <a:t>discriminator</a:t>
            </a:r>
            <a:r>
              <a:rPr lang="zh-CN" altLang="en-US" dirty="0"/>
              <a:t> </a:t>
            </a:r>
            <a:r>
              <a:rPr lang="en-US" altLang="zh-CN" dirty="0"/>
              <a:t>and</a:t>
            </a:r>
            <a:r>
              <a:rPr lang="zh-CN" altLang="en-US" dirty="0"/>
              <a:t> </a:t>
            </a:r>
            <a:r>
              <a:rPr lang="en-US" altLang="zh-CN" dirty="0"/>
              <a:t>generator.</a:t>
            </a:r>
            <a:endParaRPr lang="en"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14</a:t>
            </a:fld>
            <a:endParaRPr lang="zh-CN" altLang="en-US"/>
          </a:p>
        </p:txBody>
      </p:sp>
    </p:spTree>
    <p:extLst>
      <p:ext uri="{BB962C8B-B14F-4D97-AF65-F5344CB8AC3E}">
        <p14:creationId xmlns:p14="http://schemas.microsoft.com/office/powerpoint/2010/main" val="343396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latin typeface="Times New Roman" panose="02020603050405020304" pitchFamily="18" charset="0"/>
                    <a:cs typeface="Times New Roman" panose="02020603050405020304" pitchFamily="18" charset="0"/>
                  </a:rPr>
                  <a:t>Our discriminator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a:t>
                </a:r>
                <a:r>
                  <a:rPr lang="zh-CN" altLang="en-US" sz="1200" baseline="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evaluates whether the entity </a:t>
                </a:r>
                <a14:m>
                  <m:oMath xmlns:m="http://schemas.openxmlformats.org/officeDocument/2006/math">
                    <m:r>
                      <a:rPr lang="en" altLang="zh-CN" sz="1200" i="1" dirty="0">
                        <a:latin typeface="Cambria Math" panose="02040503050406030204" pitchFamily="18" charset="0"/>
                        <a:cs typeface="Times New Roman" panose="02020603050405020304" pitchFamily="18" charset="0"/>
                      </a:rPr>
                      <m:t>𝑡</m:t>
                    </m:r>
                  </m:oMath>
                </a14:m>
                <a:r>
                  <a:rPr lang="en" altLang="zh-CN" sz="1200" dirty="0">
                    <a:latin typeface="Times New Roman" panose="02020603050405020304" pitchFamily="18" charset="0"/>
                    <a:cs typeface="Times New Roman" panose="02020603050405020304" pitchFamily="18" charset="0"/>
                  </a:rPr>
                  <a:t> can be the answer to a given query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&lt;</a:t>
                </a:r>
                <a:r>
                  <a:rPr lang="en-US" altLang="zh-CN" sz="1200" dirty="0" err="1">
                    <a:latin typeface="Times New Roman" panose="02020603050405020304" pitchFamily="18" charset="0"/>
                    <a:cs typeface="Times New Roman" panose="02020603050405020304" pitchFamily="18" charset="0"/>
                  </a:rPr>
                  <a:t>h,r</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question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mark&gt;</a:t>
                </a:r>
                <a:r>
                  <a:rPr lang="zh-CN" altLang="en-US" sz="1200" baseline="0" dirty="0">
                    <a:latin typeface="Times New Roman" panose="02020603050405020304" pitchFamily="18" charset="0"/>
                    <a:cs typeface="Times New Roman" panose="02020603050405020304" pitchFamily="18" charset="0"/>
                  </a:rPr>
                  <a:t> </a:t>
                </a:r>
                <a14:m>
                  <m:oMath xmlns:m="http://schemas.openxmlformats.org/officeDocument/2006/math">
                    <m:r>
                      <a:rPr lang="en" altLang="zh-CN" sz="1200" i="1" dirty="0">
                        <a:latin typeface="Cambria Math" panose="02040503050406030204" pitchFamily="18" charset="0"/>
                        <a:cs typeface="Times New Roman" panose="02020603050405020304" pitchFamily="18" charset="0"/>
                      </a:rPr>
                      <m:t> </m:t>
                    </m:r>
                  </m:oMath>
                </a14:m>
                <a:r>
                  <a:rPr lang="en" altLang="zh-CN" sz="1200" dirty="0">
                    <a:latin typeface="Times New Roman" panose="02020603050405020304" pitchFamily="18" charset="0"/>
                    <a:cs typeface="Times New Roman" panose="02020603050405020304" pitchFamily="18" charset="0"/>
                  </a:rPr>
                  <a:t>by computing the following probability:</a:t>
                </a:r>
                <a:endParaRPr kumimoji="1" lang="zh-CN" altLang="en-US" sz="1200" dirty="0">
                  <a:latin typeface="Times New Roman" panose="02020603050405020304" pitchFamily="18" charset="0"/>
                  <a:cs typeface="Times New Roman" panose="02020603050405020304" pitchFamily="18" charset="0"/>
                </a:endParaRPr>
              </a:p>
              <a:p>
                <a:endParaRPr kumimoji="1" lang="en-US" altLang="zh-CN" i="1" dirty="0">
                  <a:latin typeface="Cambria Math" panose="02040503050406030204" pitchFamily="18" charset="0"/>
                </a:endParaRPr>
              </a:p>
              <a:p>
                <a:r>
                  <a:rPr kumimoji="1" lang="zh-CN" altLang="en-US" i="1" dirty="0">
                    <a:latin typeface="Cambria Math" panose="02040503050406030204" pitchFamily="18" charset="0"/>
                  </a:rPr>
                  <a:t>单击</a:t>
                </a:r>
                <a:endParaRPr kumimoji="1" lang="en-US" altLang="zh-CN" i="1" dirty="0">
                  <a:latin typeface="Cambria Math" panose="02040503050406030204" pitchFamily="18" charset="0"/>
                </a:endParaRPr>
              </a:p>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h</m:t>
                        </m:r>
                      </m:sub>
                    </m:sSub>
                  </m:oMath>
                </a14:m>
                <a:r>
                  <a:rPr kumimoji="1" lang="zh-CN" altLang="en-US" dirty="0"/>
                  <a:t> </a:t>
                </a:r>
                <a:r>
                  <a:rPr kumimoji="1" lang="en-US" altLang="zh-CN" dirty="0"/>
                  <a:t>and</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𝑟</m:t>
                        </m:r>
                      </m:sub>
                    </m:sSub>
                  </m:oMath>
                </a14:m>
                <a:r>
                  <a:rPr kumimoji="1" lang="zh-CN" altLang="en-US" dirty="0"/>
                  <a:t> </a:t>
                </a:r>
                <a:r>
                  <a:rPr kumimoji="1" lang="en-US" altLang="zh-CN" dirty="0"/>
                  <a:t>are</a:t>
                </a:r>
                <a:r>
                  <a:rPr kumimoji="1" lang="zh-CN" altLang="en-US" dirty="0"/>
                  <a:t> </a:t>
                </a:r>
                <a:r>
                  <a:rPr kumimoji="1" lang="en-US" altLang="zh-CN" dirty="0"/>
                  <a:t>learned</a:t>
                </a:r>
                <a:r>
                  <a:rPr kumimoji="1" lang="zh-CN" altLang="en-US" dirty="0"/>
                  <a:t> </a:t>
                </a:r>
                <a:r>
                  <a:rPr kumimoji="1" lang="en-US" altLang="zh-CN" dirty="0"/>
                  <a:t>parameters</a:t>
                </a:r>
                <a:r>
                  <a:rPr kumimoji="1" lang="zh-CN" altLang="en-US" dirty="0"/>
                  <a:t> </a:t>
                </a:r>
                <a:r>
                  <a:rPr kumimoji="1" lang="en-US" altLang="zh-CN" dirty="0"/>
                  <a:t>for</a:t>
                </a:r>
                <a:r>
                  <a:rPr kumimoji="1" lang="zh-CN" altLang="en-US" dirty="0"/>
                  <a:t> </a:t>
                </a:r>
                <a:r>
                  <a:rPr kumimoji="1" lang="en-US" altLang="zh-CN" dirty="0"/>
                  <a:t>KG</a:t>
                </a:r>
                <a:r>
                  <a:rPr kumimoji="1" lang="zh-CN" altLang="en-US" dirty="0"/>
                  <a:t> </a:t>
                </a:r>
                <a:r>
                  <a:rPr kumimoji="1" lang="en-US" altLang="zh-CN" dirty="0"/>
                  <a:t>entities</a:t>
                </a:r>
                <a:r>
                  <a:rPr kumimoji="1" lang="zh-CN" altLang="en-US" dirty="0"/>
                  <a:t> </a:t>
                </a:r>
                <a:r>
                  <a:rPr kumimoji="1" lang="en-US" altLang="zh-CN" dirty="0"/>
                  <a:t>and</a:t>
                </a:r>
                <a:r>
                  <a:rPr kumimoji="1" lang="zh-CN" altLang="en-US" dirty="0"/>
                  <a:t> </a:t>
                </a:r>
                <a:r>
                  <a:rPr kumimoji="1" lang="en-US" altLang="zh-CN" dirty="0"/>
                  <a:t>KG</a:t>
                </a:r>
                <a:r>
                  <a:rPr kumimoji="1" lang="zh-CN" altLang="en-US" dirty="0"/>
                  <a:t> </a:t>
                </a:r>
                <a:r>
                  <a:rPr kumimoji="1" lang="en-US" altLang="zh-CN" dirty="0"/>
                  <a:t>relations</a:t>
                </a:r>
              </a:p>
              <a:p>
                <a:r>
                  <a:rPr kumimoji="1" lang="zh-CN" altLang="en-US" dirty="0"/>
                  <a:t>单击</a:t>
                </a:r>
                <a:endParaRPr kumimoji="1" lang="en-US" altLang="zh-CN" dirty="0"/>
              </a:p>
              <a:p>
                <a:r>
                  <a:rPr lang="en" altLang="zh-CN" dirty="0"/>
                  <a:t>Besides the learned semantic representation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h</m:t>
                        </m:r>
                      </m:sub>
                    </m:sSub>
                  </m:oMath>
                </a14:m>
                <a:r>
                  <a:rPr kumimoji="1" lang="zh-CN" altLang="en-US" dirty="0"/>
                  <a:t> </a:t>
                </a:r>
                <a:r>
                  <a:rPr lang="en" altLang="zh-CN" dirty="0"/>
                  <a:t>, we enhance the entity representation using the entity-level preference of the users with high-order connectivity.</a:t>
                </a:r>
                <a:endParaRPr kumimoji="1" lang="zh-CN" altLang="en-US" dirty="0"/>
              </a:p>
            </p:txBody>
          </p:sp>
        </mc:Choice>
        <mc:Fallback xmlns="">
          <p:sp>
            <p:nvSpPr>
              <p:cNvPr id="3" name="备注占位符 2"/>
              <p:cNvSpPr>
                <a:spLocks noGrp="1"/>
              </p:cNvSpPr>
              <p:nvPr>
                <p:ph type="body" idx="1"/>
              </p:nvPr>
            </p:nvSpPr>
            <p:spPr/>
            <p:txBody>
              <a:bodyPr/>
              <a:lstStyle/>
              <a:p>
                <a:r>
                  <a:rPr kumimoji="1" lang="en-US" altLang="zh-CN" b="0" i="0">
                    <a:latin typeface="Cambria Math" panose="02040503050406030204" pitchFamily="18" charset="0"/>
                  </a:rPr>
                  <a:t>𝑉_ℎ</a:t>
                </a:r>
                <a:r>
                  <a:rPr kumimoji="1" lang="zh-CN" altLang="en-US" dirty="0"/>
                  <a:t> </a:t>
                </a:r>
                <a:r>
                  <a:rPr kumimoji="1" lang="en-US" altLang="zh-CN" dirty="0"/>
                  <a:t>and</a:t>
                </a:r>
                <a:r>
                  <a:rPr kumimoji="1" lang="zh-CN" altLang="en-US" dirty="0"/>
                  <a:t> </a:t>
                </a:r>
                <a:r>
                  <a:rPr kumimoji="1" lang="en-US" altLang="zh-CN" b="0" i="0">
                    <a:latin typeface="Cambria Math" panose="02040503050406030204" pitchFamily="18" charset="0"/>
                  </a:rPr>
                  <a:t>𝑉_𝑟</a:t>
                </a:r>
                <a:r>
                  <a:rPr kumimoji="1" lang="zh-CN" altLang="en-US" dirty="0"/>
                  <a:t> </a:t>
                </a:r>
                <a:r>
                  <a:rPr kumimoji="1" lang="en-US" altLang="zh-CN" dirty="0"/>
                  <a:t>are</a:t>
                </a:r>
                <a:r>
                  <a:rPr kumimoji="1" lang="zh-CN" altLang="en-US" dirty="0"/>
                  <a:t> </a:t>
                </a:r>
                <a:r>
                  <a:rPr kumimoji="1" lang="en-US" altLang="zh-CN" dirty="0"/>
                  <a:t>learned</a:t>
                </a:r>
                <a:r>
                  <a:rPr kumimoji="1" lang="zh-CN" altLang="en-US" dirty="0"/>
                  <a:t> </a:t>
                </a:r>
                <a:r>
                  <a:rPr kumimoji="1" lang="en-US" altLang="zh-CN" dirty="0"/>
                  <a:t>parameters</a:t>
                </a:r>
                <a:r>
                  <a:rPr kumimoji="1" lang="zh-CN" altLang="en-US" dirty="0"/>
                  <a:t> </a:t>
                </a:r>
                <a:r>
                  <a:rPr kumimoji="1" lang="en-US" altLang="zh-CN" dirty="0"/>
                  <a:t>for</a:t>
                </a:r>
                <a:r>
                  <a:rPr kumimoji="1" lang="zh-CN" altLang="en-US" dirty="0"/>
                  <a:t> </a:t>
                </a:r>
                <a:r>
                  <a:rPr kumimoji="1" lang="en-US" altLang="zh-CN" dirty="0"/>
                  <a:t>KG</a:t>
                </a:r>
                <a:r>
                  <a:rPr kumimoji="1" lang="zh-CN" altLang="en-US" dirty="0"/>
                  <a:t> </a:t>
                </a:r>
                <a:r>
                  <a:rPr kumimoji="1" lang="en-US" altLang="zh-CN" dirty="0"/>
                  <a:t>entities</a:t>
                </a:r>
                <a:r>
                  <a:rPr kumimoji="1" lang="zh-CN" altLang="en-US" dirty="0"/>
                  <a:t> </a:t>
                </a:r>
                <a:r>
                  <a:rPr kumimoji="1" lang="en-US" altLang="zh-CN" dirty="0"/>
                  <a:t>and</a:t>
                </a:r>
                <a:r>
                  <a:rPr kumimoji="1" lang="zh-CN" altLang="en-US" dirty="0"/>
                  <a:t> </a:t>
                </a:r>
                <a:r>
                  <a:rPr kumimoji="1" lang="en-US" altLang="zh-CN" dirty="0"/>
                  <a:t>KG</a:t>
                </a:r>
                <a:r>
                  <a:rPr kumimoji="1" lang="zh-CN" altLang="en-US" dirty="0"/>
                  <a:t> </a:t>
                </a:r>
                <a:r>
                  <a:rPr kumimoji="1" lang="en-US" altLang="zh-CN" dirty="0"/>
                  <a:t>relations</a:t>
                </a:r>
              </a:p>
              <a:p>
                <a:r>
                  <a:rPr lang="en" altLang="zh-CN" dirty="0"/>
                  <a:t>Besides the learned semantic representation </a:t>
                </a:r>
                <a:r>
                  <a:rPr kumimoji="1" lang="en-US" altLang="zh-CN" b="0" i="0">
                    <a:latin typeface="Cambria Math" panose="02040503050406030204" pitchFamily="18" charset="0"/>
                  </a:rPr>
                  <a:t>𝑉_ℎ</a:t>
                </a:r>
                <a:r>
                  <a:rPr kumimoji="1" lang="zh-CN" altLang="en-US" dirty="0"/>
                  <a:t> </a:t>
                </a:r>
                <a:r>
                  <a:rPr lang="en" altLang="zh-CN" dirty="0"/>
                  <a:t>, we enhance the entity representation using the entity-level preference of the users with high-order connectivity.</a:t>
                </a:r>
                <a:endParaRPr kumimoji="1" lang="zh-CN" altLang="en-US" dirty="0"/>
              </a:p>
            </p:txBody>
          </p:sp>
        </mc:Fallback>
      </mc:AlternateContent>
      <p:sp>
        <p:nvSpPr>
          <p:cNvPr id="4" name="灯片编号占位符 3"/>
          <p:cNvSpPr>
            <a:spLocks noGrp="1"/>
          </p:cNvSpPr>
          <p:nvPr>
            <p:ph type="sldNum" sz="quarter" idx="5"/>
          </p:nvPr>
        </p:nvSpPr>
        <p:spPr/>
        <p:txBody>
          <a:bodyPr/>
          <a:lstStyle/>
          <a:p>
            <a:fld id="{47CBB6EC-4471-45A4-840D-03B097EC8308}" type="slidenum">
              <a:rPr lang="zh-CN" altLang="en-US" smtClean="0"/>
              <a:t>15</a:t>
            </a:fld>
            <a:endParaRPr lang="zh-CN" altLang="en-US"/>
          </a:p>
        </p:txBody>
      </p:sp>
    </p:spTree>
    <p:extLst>
      <p:ext uri="{BB962C8B-B14F-4D97-AF65-F5344CB8AC3E}">
        <p14:creationId xmlns:p14="http://schemas.microsoft.com/office/powerpoint/2010/main" val="1654290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latin typeface="Times New Roman" panose="02020603050405020304" pitchFamily="18" charset="0"/>
                    <a:cs typeface="Times New Roman" panose="02020603050405020304" pitchFamily="18" charset="0"/>
                  </a:rPr>
                  <a:t>For each query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&lt;</a:t>
                </a:r>
                <a:r>
                  <a:rPr lang="en-US" altLang="zh-CN" sz="1200" dirty="0" err="1">
                    <a:latin typeface="Times New Roman" panose="02020603050405020304" pitchFamily="18" charset="0"/>
                    <a:cs typeface="Times New Roman" panose="02020603050405020304" pitchFamily="18" charset="0"/>
                  </a:rPr>
                  <a:t>h,r</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question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mark&gt;,</a:t>
                </a:r>
                <a:r>
                  <a:rPr lang="zh-CN" altLang="en-US" sz="1200" baseline="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 altLang="zh-CN" sz="1200" dirty="0">
                    <a:latin typeface="Times New Roman" panose="02020603050405020304" pitchFamily="18" charset="0"/>
                    <a:cs typeface="Times New Roman" panose="02020603050405020304" pitchFamily="18" charset="0"/>
                  </a:rPr>
                  <a:t>he probability distribution to sample a candidate entity from candidate entity set is defined as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following</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formula</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单击</a:t>
                </a:r>
                <a:endParaRPr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implement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query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representation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any</a:t>
                </a:r>
                <a:r>
                  <a:rPr lang="zh-CN" altLang="en-US" baseline="0" dirty="0">
                    <a:latin typeface="Times New Roman" panose="02020603050405020304" pitchFamily="18" charset="0"/>
                    <a:cs typeface="Times New Roman" panose="02020603050405020304" pitchFamily="18" charset="0"/>
                  </a:rPr>
                  <a:t> </a:t>
                </a:r>
                <a:r>
                  <a:rPr lang="en" altLang="zh-CN" dirty="0"/>
                  <a:t>way as needed</a:t>
                </a:r>
                <a:r>
                  <a:rPr lang="en-US" altLang="zh-CN" dirty="0"/>
                  <a:t>.</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a:t>
                </a:r>
                <a:r>
                  <a:rPr lang="zh-CN" altLang="en-US" dirty="0"/>
                  <a:t> </a:t>
                </a:r>
                <a:r>
                  <a:rPr lang="en-US" altLang="zh-CN" dirty="0"/>
                  <a:t>we</a:t>
                </a:r>
                <a:r>
                  <a:rPr lang="zh-CN" altLang="en-US" dirty="0"/>
                  <a:t> </a:t>
                </a:r>
                <a:r>
                  <a:rPr lang="en-US" altLang="zh-CN" dirty="0"/>
                  <a:t>just</a:t>
                </a:r>
                <a:r>
                  <a:rPr lang="zh-CN" altLang="en-US" dirty="0"/>
                  <a:t> </a:t>
                </a:r>
                <a:r>
                  <a:rPr lang="en-US" altLang="zh-CN" dirty="0"/>
                  <a:t>use</a:t>
                </a:r>
                <a:r>
                  <a:rPr lang="zh-CN" altLang="en-US" dirty="0"/>
                  <a:t> </a:t>
                </a:r>
                <a:r>
                  <a:rPr lang="en-US" altLang="zh-CN" dirty="0"/>
                  <a:t>the</a:t>
                </a:r>
                <a:r>
                  <a:rPr lang="zh-CN" altLang="en-US" dirty="0"/>
                  <a:t> </a:t>
                </a:r>
                <a:r>
                  <a:rPr lang="en" altLang="zh-CN" dirty="0" err="1"/>
                  <a:t>hadamard</a:t>
                </a:r>
                <a:r>
                  <a:rPr lang="zh-CN" altLang="en-US" dirty="0"/>
                  <a:t> </a:t>
                </a:r>
                <a:r>
                  <a:rPr lang="en-US" altLang="zh-CN" dirty="0"/>
                  <a:t>product</a:t>
                </a:r>
                <a:r>
                  <a:rPr lang="zh-CN" altLang="en-US" dirty="0"/>
                  <a:t> </a:t>
                </a:r>
                <a:r>
                  <a:rPr lang="en-US" altLang="zh-CN" dirty="0"/>
                  <a:t>of</a:t>
                </a:r>
                <a:r>
                  <a:rPr lang="zh-CN" altLang="en-US" dirty="0"/>
                  <a:t> </a:t>
                </a:r>
                <a:r>
                  <a:rPr lang="en-US" altLang="zh-CN" dirty="0"/>
                  <a:t>target</a:t>
                </a:r>
                <a:r>
                  <a:rPr lang="zh-CN" altLang="en-US" baseline="0" dirty="0"/>
                  <a:t> </a:t>
                </a:r>
                <a:r>
                  <a:rPr lang="en-US" altLang="zh-CN" baseline="0" dirty="0"/>
                  <a:t>entity</a:t>
                </a:r>
                <a:r>
                  <a:rPr lang="zh-CN" altLang="en-US" baseline="0" dirty="0"/>
                  <a:t> </a:t>
                </a:r>
                <a:r>
                  <a:rPr lang="en-US" altLang="zh-CN" baseline="0" dirty="0"/>
                  <a:t>embedding</a:t>
                </a:r>
                <a:r>
                  <a:rPr lang="zh-CN" altLang="en-US" baseline="0" dirty="0"/>
                  <a:t> </a:t>
                </a:r>
                <a:r>
                  <a:rPr lang="en-US" altLang="zh-CN" baseline="0" dirty="0"/>
                  <a:t>and</a:t>
                </a:r>
                <a:r>
                  <a:rPr lang="zh-CN" altLang="en-US" baseline="0" dirty="0"/>
                  <a:t> </a:t>
                </a:r>
                <a:r>
                  <a:rPr lang="en-US" altLang="zh-CN" baseline="0" dirty="0"/>
                  <a:t>relation</a:t>
                </a:r>
                <a:r>
                  <a:rPr lang="zh-CN" altLang="en-US" baseline="0" dirty="0"/>
                  <a:t> </a:t>
                </a:r>
                <a:r>
                  <a:rPr lang="en-US" altLang="zh-CN" baseline="0" dirty="0"/>
                  <a:t>embedding</a:t>
                </a:r>
                <a:r>
                  <a:rPr lang="zh-CN" altLang="en-US" baseline="0" dirty="0"/>
                  <a:t> </a:t>
                </a:r>
                <a:r>
                  <a:rPr lang="en-US" altLang="zh-CN" dirty="0"/>
                  <a:t>as</a:t>
                </a:r>
                <a:r>
                  <a:rPr lang="zh-CN" altLang="en-US" dirty="0"/>
                  <a:t> </a:t>
                </a:r>
                <a:r>
                  <a:rPr lang="en-US" altLang="zh-CN" dirty="0"/>
                  <a:t>query</a:t>
                </a:r>
                <a:r>
                  <a:rPr lang="zh-CN" altLang="en-US" dirty="0"/>
                  <a:t> </a:t>
                </a:r>
                <a:r>
                  <a:rPr lang="en-US" altLang="zh-CN" dirty="0">
                    <a:latin typeface="Times New Roman" panose="02020603050405020304" pitchFamily="18" charset="0"/>
                    <a:cs typeface="Times New Roman" panose="02020603050405020304" pitchFamily="18" charset="0"/>
                  </a:rPr>
                  <a:t>representation</a:t>
                </a:r>
                <a:r>
                  <a:rPr lang="en-US" altLang="zh-CN" dirty="0"/>
                  <a:t>.</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单击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After</a:t>
                </a:r>
                <a:r>
                  <a:rPr lang="zh-CN" altLang="en-US" dirty="0"/>
                  <a:t> </a:t>
                </a:r>
                <a:r>
                  <a:rPr lang="en-US" altLang="zh-CN" dirty="0"/>
                  <a:t>that,</a:t>
                </a:r>
                <a:r>
                  <a:rPr lang="zh-CN" altLang="en-US" dirty="0"/>
                  <a:t> </a:t>
                </a:r>
                <a:r>
                  <a:rPr lang="en-US" altLang="zh-CN" dirty="0"/>
                  <a:t>w</a:t>
                </a:r>
                <a:r>
                  <a:rPr lang="en" altLang="zh-CN" dirty="0"/>
                  <a:t>e concatenate the query representation with a noise</a:t>
                </a:r>
                <a:r>
                  <a:rPr lang="zh-CN" altLang="en-US" dirty="0"/>
                  <a:t> </a:t>
                </a:r>
                <a:r>
                  <a:rPr lang="en-US" altLang="zh-CN" dirty="0"/>
                  <a:t>z,</a:t>
                </a:r>
                <a:r>
                  <a:rPr lang="zh-CN" altLang="en-US" dirty="0"/>
                  <a:t> </a:t>
                </a:r>
                <a:r>
                  <a:rPr lang="en" altLang="zh-CN" dirty="0"/>
                  <a:t>which is </a:t>
                </a:r>
                <a:r>
                  <a:rPr lang="en-US" altLang="zh-CN" dirty="0"/>
                  <a:t>drawn</a:t>
                </a:r>
                <a:r>
                  <a:rPr lang="zh-CN" altLang="en-US" dirty="0"/>
                  <a:t> </a:t>
                </a:r>
                <a:r>
                  <a:rPr lang="en-US" altLang="zh-CN" dirty="0"/>
                  <a:t>from</a:t>
                </a:r>
                <a:r>
                  <a:rPr lang="en" altLang="zh-CN" dirty="0"/>
                  <a:t> Gaussian distribution with zero mean and covariance</a:t>
                </a:r>
                <a:r>
                  <a:rPr lang="en-US" altLang="zh-CN" dirty="0"/>
                  <a:t>.</a:t>
                </a:r>
                <a:r>
                  <a:rPr kumimoji="1" lang="en-US" altLang="zh-CN" dirty="0"/>
                  <a:t> And</a:t>
                </a:r>
                <a:r>
                  <a:rPr kumimoji="1" lang="zh-CN" altLang="en-US" dirty="0"/>
                  <a:t> </a:t>
                </a:r>
                <a:r>
                  <a:rPr kumimoji="1" lang="en-US" altLang="zh-CN" dirty="0"/>
                  <a:t>then</a:t>
                </a:r>
                <a:r>
                  <a:rPr kumimoji="1" lang="zh-CN" altLang="en-US" dirty="0"/>
                  <a:t> </a:t>
                </a:r>
                <a:r>
                  <a:rPr kumimoji="1" lang="en-US" altLang="zh-CN" dirty="0"/>
                  <a:t>use</a:t>
                </a:r>
                <a:r>
                  <a:rPr kumimoji="1" lang="zh-CN" altLang="en-US" dirty="0"/>
                  <a:t> </a:t>
                </a:r>
                <a:r>
                  <a:rPr kumimoji="1" lang="en-US" altLang="zh-CN" dirty="0"/>
                  <a:t>this</a:t>
                </a:r>
                <a:r>
                  <a:rPr kumimoji="1" lang="zh-CN" altLang="en-US" dirty="0"/>
                  <a:t> </a:t>
                </a:r>
                <a:r>
                  <a:rPr kumimoji="1" lang="en-US" altLang="zh-CN" dirty="0"/>
                  <a:t>vector</a:t>
                </a:r>
                <a:r>
                  <a:rPr kumimoji="1" lang="zh-CN" altLang="en-US" dirty="0"/>
                  <a:t> </a:t>
                </a:r>
                <a:r>
                  <a:rPr kumimoji="1" lang="en-US" altLang="zh-CN" dirty="0"/>
                  <a:t>to</a:t>
                </a:r>
                <a:r>
                  <a:rPr kumimoji="1" lang="zh-CN" altLang="en-US" dirty="0"/>
                  <a:t> </a:t>
                </a:r>
                <a:r>
                  <a:rPr kumimoji="1" lang="en-US" altLang="zh-CN" dirty="0"/>
                  <a:t>score</a:t>
                </a:r>
                <a:r>
                  <a:rPr kumimoji="1" lang="zh-CN" altLang="en-US" dirty="0"/>
                  <a:t> </a:t>
                </a:r>
                <a:r>
                  <a:rPr kumimoji="1" lang="en-US" altLang="zh-CN" dirty="0"/>
                  <a:t>all</a:t>
                </a:r>
                <a:r>
                  <a:rPr kumimoji="1" lang="zh-CN" altLang="en-US" dirty="0"/>
                  <a:t> </a:t>
                </a:r>
                <a:r>
                  <a:rPr kumimoji="1" lang="en-US" altLang="zh-CN" dirty="0"/>
                  <a:t>candidate</a:t>
                </a:r>
                <a:r>
                  <a:rPr kumimoji="1" lang="zh-CN" altLang="en-US" dirty="0"/>
                  <a:t> </a:t>
                </a:r>
                <a:r>
                  <a:rPr kumimoji="1" lang="en-US" altLang="zh-CN" dirty="0"/>
                  <a:t>entities</a:t>
                </a:r>
                <a:r>
                  <a:rPr kumimoji="1" lang="zh-CN" altLang="en-US" dirty="0"/>
                  <a:t> </a:t>
                </a:r>
                <a:r>
                  <a:rPr kumimoji="1" lang="en-US" altLang="zh-CN" dirty="0"/>
                  <a:t>and</a:t>
                </a:r>
                <a:r>
                  <a:rPr kumimoji="1" lang="zh-CN" altLang="en-US" dirty="0"/>
                  <a:t> </a:t>
                </a:r>
                <a:r>
                  <a:rPr kumimoji="1" lang="en-US" altLang="zh-CN" dirty="0"/>
                  <a:t>form</a:t>
                </a:r>
                <a:r>
                  <a:rPr kumimoji="1" lang="zh-CN" altLang="en-US" dirty="0"/>
                  <a:t> </a:t>
                </a:r>
                <a:r>
                  <a:rPr kumimoji="1" lang="en-US" altLang="zh-CN" dirty="0"/>
                  <a:t>a</a:t>
                </a:r>
                <a:r>
                  <a:rPr kumimoji="1" lang="zh-CN" altLang="en-US" dirty="0"/>
                  <a:t> </a:t>
                </a:r>
                <a:r>
                  <a:rPr kumimoji="1" lang="en-US" altLang="zh-CN" dirty="0"/>
                  <a:t>probability</a:t>
                </a:r>
                <a:r>
                  <a:rPr kumimoji="1" lang="zh-CN" altLang="en-US" dirty="0"/>
                  <a:t> </a:t>
                </a:r>
                <a:r>
                  <a:rPr kumimoji="1" lang="en-US" altLang="zh-CN" dirty="0"/>
                  <a:t>distribution</a:t>
                </a:r>
                <a:r>
                  <a:rPr kumimoji="1" lang="zh-CN" altLang="en-US" dirty="0"/>
                  <a:t> </a:t>
                </a:r>
                <a:r>
                  <a:rPr kumimoji="1" lang="en-US" altLang="zh-CN" dirty="0"/>
                  <a:t>with</a:t>
                </a:r>
                <a:r>
                  <a:rPr kumimoji="1" lang="zh-CN" altLang="en-US" dirty="0"/>
                  <a:t> </a:t>
                </a:r>
                <a:r>
                  <a:rPr kumimoji="1" lang="en-US" altLang="zh-CN" dirty="0" err="1"/>
                  <a:t>softmax</a:t>
                </a:r>
                <a:r>
                  <a:rPr kumimoji="1" lang="en-US" altLang="zh-CN" dirty="0"/>
                  <a:t>.</a:t>
                </a:r>
                <a:endParaRPr kumimoji="1" lang="zh-CN" altLang="en-US" dirty="0"/>
              </a:p>
              <a:p>
                <a:endParaRPr lang="en-US" altLang="zh-CN" dirty="0"/>
              </a:p>
              <a:p>
                <a:r>
                  <a:rPr lang="en" altLang="zh-CN" dirty="0"/>
                  <a:t>Note that KG embeddings </a:t>
                </a:r>
                <a14:m>
                  <m:oMath xmlns:m="http://schemas.openxmlformats.org/officeDocument/2006/math">
                    <m:sSub>
                      <m:sSubPr>
                        <m:ctrlPr>
                          <a:rPr lang="en"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h</m:t>
                        </m:r>
                      </m:sub>
                    </m:sSub>
                  </m:oMath>
                </a14:m>
                <a:r>
                  <a:rPr lang="en" altLang="zh-CN" dirty="0"/>
                  <a:t> and </a:t>
                </a:r>
                <a14:m>
                  <m:oMath xmlns:m="http://schemas.openxmlformats.org/officeDocument/2006/math">
                    <m:sSub>
                      <m:sSubPr>
                        <m:ctrlPr>
                          <a:rPr lang="en"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𝑟</m:t>
                        </m:r>
                      </m:sub>
                    </m:sSub>
                  </m:oMath>
                </a14:m>
                <a:r>
                  <a:rPr lang="en" altLang="zh-CN" dirty="0"/>
                  <a:t> are not necessarily the same as those in the discriminator.</a:t>
                </a:r>
                <a:endParaRPr lang="en-US" altLang="zh-CN"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Given a query </a:t>
                </a:r>
                <a:r>
                  <a:rPr lang="en-US" altLang="zh-CN" b="0" i="0" dirty="0">
                    <a:latin typeface="Cambria Math" panose="02040503050406030204" pitchFamily="18" charset="0"/>
                    <a:cs typeface="Times New Roman" panose="02020603050405020304" pitchFamily="18" charset="0"/>
                  </a:rPr>
                  <a:t>𝑞=</a:t>
                </a:r>
                <a:r>
                  <a:rPr lang="en" altLang="zh-CN" i="0" dirty="0">
                    <a:latin typeface="Cambria Math" panose="02040503050406030204" pitchFamily="18" charset="0"/>
                    <a:cs typeface="Times New Roman" panose="02020603050405020304" pitchFamily="18" charset="0"/>
                  </a:rPr>
                  <a:t>⟨ℎ,</a:t>
                </a:r>
                <a:r>
                  <a:rPr lang="zh-CN" altLang="en-US" i="0" dirty="0">
                    <a:latin typeface="Cambria Math" panose="02040503050406030204" pitchFamily="18" charset="0"/>
                    <a:cs typeface="Times New Roman" panose="02020603050405020304" pitchFamily="18" charset="0"/>
                  </a:rPr>
                  <a:t> </a:t>
                </a:r>
                <a:r>
                  <a:rPr lang="en" altLang="zh-CN" i="0" dirty="0">
                    <a:latin typeface="Cambria Math" panose="02040503050406030204" pitchFamily="18" charset="0"/>
                    <a:cs typeface="Times New Roman" panose="02020603050405020304" pitchFamily="18" charset="0"/>
                  </a:rPr>
                  <a:t>𝑟, ?⟩</a:t>
                </a:r>
                <a:r>
                  <a:rPr lang="e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implement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query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any</a:t>
                </a:r>
                <a:r>
                  <a:rPr lang="zh-CN" altLang="en-US" baseline="0" dirty="0">
                    <a:latin typeface="Times New Roman" panose="02020603050405020304" pitchFamily="18" charset="0"/>
                    <a:cs typeface="Times New Roman" panose="02020603050405020304" pitchFamily="18" charset="0"/>
                  </a:rPr>
                  <a:t> </a:t>
                </a:r>
                <a:r>
                  <a:rPr lang="en" altLang="zh-CN" dirty="0"/>
                  <a:t>way as needed</a:t>
                </a:r>
                <a:r>
                  <a:rPr lang="en-US" altLang="zh-CN" dirty="0"/>
                  <a:t>.</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a:t>
                </a:r>
                <a:r>
                  <a:rPr lang="zh-CN" altLang="en-US" dirty="0"/>
                  <a:t> </a:t>
                </a:r>
                <a:r>
                  <a:rPr lang="en-US" altLang="zh-CN" dirty="0"/>
                  <a:t>we</a:t>
                </a:r>
                <a:r>
                  <a:rPr lang="zh-CN" altLang="en-US" dirty="0"/>
                  <a:t> </a:t>
                </a:r>
                <a:r>
                  <a:rPr lang="en-US" altLang="zh-CN" dirty="0"/>
                  <a:t>just</a:t>
                </a:r>
                <a:r>
                  <a:rPr lang="zh-CN" altLang="en-US" dirty="0"/>
                  <a:t> </a:t>
                </a:r>
                <a:r>
                  <a:rPr lang="en-US" altLang="zh-CN" dirty="0"/>
                  <a:t>use</a:t>
                </a:r>
                <a:r>
                  <a:rPr lang="zh-CN" altLang="en-US" dirty="0"/>
                  <a:t> </a:t>
                </a:r>
                <a:r>
                  <a:rPr lang="en-US" altLang="zh-CN" dirty="0"/>
                  <a:t>the</a:t>
                </a:r>
                <a:r>
                  <a:rPr lang="zh-CN" altLang="en-US" dirty="0"/>
                  <a:t> </a:t>
                </a:r>
                <a:r>
                  <a:rPr lang="en" altLang="zh-CN" dirty="0" err="1"/>
                  <a:t>hadamard</a:t>
                </a:r>
                <a:r>
                  <a:rPr lang="zh-CN" altLang="en-US" dirty="0"/>
                  <a:t> </a:t>
                </a:r>
                <a:r>
                  <a:rPr lang="en-US" altLang="zh-CN" dirty="0"/>
                  <a:t>product</a:t>
                </a:r>
                <a:r>
                  <a:rPr lang="zh-CN" altLang="en-US" dirty="0"/>
                  <a:t> </a:t>
                </a:r>
                <a:r>
                  <a:rPr lang="en-US" altLang="zh-CN" dirty="0"/>
                  <a:t>of</a:t>
                </a:r>
                <a:r>
                  <a:rPr lang="zh-CN" altLang="en-US" dirty="0"/>
                  <a:t> </a:t>
                </a:r>
                <a:r>
                  <a:rPr lang="en-US" altLang="zh-CN" dirty="0"/>
                  <a:t>target</a:t>
                </a:r>
                <a:r>
                  <a:rPr lang="zh-CN" altLang="en-US" baseline="0" dirty="0"/>
                  <a:t> </a:t>
                </a:r>
                <a:r>
                  <a:rPr lang="en-US" altLang="zh-CN" baseline="0" dirty="0"/>
                  <a:t>entity</a:t>
                </a:r>
                <a:r>
                  <a:rPr lang="zh-CN" altLang="en-US" baseline="0" dirty="0"/>
                  <a:t> </a:t>
                </a:r>
                <a:r>
                  <a:rPr lang="en-US" altLang="zh-CN" baseline="0" dirty="0"/>
                  <a:t>embedding</a:t>
                </a:r>
                <a:r>
                  <a:rPr lang="zh-CN" altLang="en-US" baseline="0" dirty="0"/>
                  <a:t> </a:t>
                </a:r>
                <a:r>
                  <a:rPr lang="en-US" altLang="zh-CN" baseline="0" dirty="0"/>
                  <a:t>and</a:t>
                </a:r>
                <a:r>
                  <a:rPr lang="zh-CN" altLang="en-US" baseline="0" dirty="0"/>
                  <a:t> </a:t>
                </a:r>
                <a:r>
                  <a:rPr lang="en-US" altLang="zh-CN" baseline="0" dirty="0"/>
                  <a:t>relation</a:t>
                </a:r>
                <a:r>
                  <a:rPr lang="zh-CN" altLang="en-US" baseline="0" dirty="0"/>
                  <a:t> </a:t>
                </a:r>
                <a:r>
                  <a:rPr lang="en-US" altLang="zh-CN" baseline="0" dirty="0"/>
                  <a:t>embedding</a:t>
                </a:r>
                <a:r>
                  <a:rPr lang="zh-CN" altLang="en-US" baseline="0" dirty="0"/>
                  <a:t> </a:t>
                </a:r>
                <a:r>
                  <a:rPr lang="en-US" altLang="zh-CN" dirty="0"/>
                  <a:t>as</a:t>
                </a:r>
                <a:r>
                  <a:rPr lang="zh-CN" altLang="en-US" dirty="0"/>
                  <a:t> </a:t>
                </a:r>
                <a:r>
                  <a:rPr lang="en-US" altLang="zh-CN" dirty="0"/>
                  <a:t>query.</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After</a:t>
                </a:r>
                <a:r>
                  <a:rPr lang="zh-CN" altLang="en-US" dirty="0"/>
                  <a:t> </a:t>
                </a:r>
                <a:r>
                  <a:rPr lang="en-US" altLang="zh-CN" dirty="0"/>
                  <a:t>that,</a:t>
                </a:r>
                <a:r>
                  <a:rPr lang="zh-CN" altLang="en-US" dirty="0"/>
                  <a:t> </a:t>
                </a:r>
                <a:r>
                  <a:rPr lang="en-US" altLang="zh-CN" dirty="0"/>
                  <a:t>w</a:t>
                </a:r>
                <a:r>
                  <a:rPr lang="en" altLang="zh-CN" dirty="0"/>
                  <a:t>e concatenate the query representation with a noise</a:t>
                </a:r>
                <a:r>
                  <a:rPr lang="zh-CN" altLang="en-US" dirty="0"/>
                  <a:t> </a:t>
                </a:r>
                <a:r>
                  <a:rPr lang="en-US" altLang="zh-CN" dirty="0"/>
                  <a:t>z,</a:t>
                </a:r>
                <a:r>
                  <a:rPr lang="zh-CN" altLang="en-US" dirty="0"/>
                  <a:t> </a:t>
                </a:r>
                <a:r>
                  <a:rPr lang="en" altLang="zh-CN" dirty="0"/>
                  <a:t>which is </a:t>
                </a:r>
                <a:r>
                  <a:rPr lang="en-US" altLang="zh-CN" dirty="0"/>
                  <a:t>drawn</a:t>
                </a:r>
                <a:r>
                  <a:rPr lang="zh-CN" altLang="en-US" dirty="0"/>
                  <a:t> </a:t>
                </a:r>
                <a:r>
                  <a:rPr lang="en-US" altLang="zh-CN" dirty="0"/>
                  <a:t>from</a:t>
                </a:r>
                <a:r>
                  <a:rPr lang="en" altLang="zh-CN" dirty="0"/>
                  <a:t> Gaussian distribution with zero mean and covariance</a:t>
                </a:r>
                <a:r>
                  <a:rPr lang="en-US" altLang="zh-CN" dirty="0"/>
                  <a:t>.</a:t>
                </a:r>
                <a:r>
                  <a:rPr kumimoji="1" lang="en-US" altLang="zh-CN" dirty="0"/>
                  <a:t> And</a:t>
                </a:r>
                <a:r>
                  <a:rPr kumimoji="1" lang="zh-CN" altLang="en-US" dirty="0"/>
                  <a:t> </a:t>
                </a:r>
                <a:r>
                  <a:rPr kumimoji="1" lang="en-US" altLang="zh-CN" dirty="0"/>
                  <a:t>then</a:t>
                </a:r>
                <a:r>
                  <a:rPr kumimoji="1" lang="zh-CN" altLang="en-US" dirty="0"/>
                  <a:t> </a:t>
                </a:r>
                <a:r>
                  <a:rPr kumimoji="1" lang="en-US" altLang="zh-CN" dirty="0"/>
                  <a:t>use</a:t>
                </a:r>
                <a:r>
                  <a:rPr kumimoji="1" lang="zh-CN" altLang="en-US" dirty="0"/>
                  <a:t> </a:t>
                </a:r>
                <a:r>
                  <a:rPr kumimoji="1" lang="en-US" altLang="zh-CN" dirty="0"/>
                  <a:t>this</a:t>
                </a:r>
                <a:r>
                  <a:rPr kumimoji="1" lang="zh-CN" altLang="en-US" dirty="0"/>
                  <a:t> </a:t>
                </a:r>
                <a:r>
                  <a:rPr kumimoji="1" lang="en-US" altLang="zh-CN" dirty="0"/>
                  <a:t>vector</a:t>
                </a:r>
                <a:r>
                  <a:rPr kumimoji="1" lang="zh-CN" altLang="en-US" dirty="0"/>
                  <a:t> </a:t>
                </a:r>
                <a:r>
                  <a:rPr kumimoji="1" lang="en-US" altLang="zh-CN" dirty="0"/>
                  <a:t>to</a:t>
                </a:r>
                <a:r>
                  <a:rPr kumimoji="1" lang="zh-CN" altLang="en-US" dirty="0"/>
                  <a:t> </a:t>
                </a:r>
                <a:r>
                  <a:rPr kumimoji="1" lang="en-US" altLang="zh-CN" dirty="0"/>
                  <a:t>score</a:t>
                </a:r>
                <a:r>
                  <a:rPr kumimoji="1" lang="zh-CN" altLang="en-US" dirty="0"/>
                  <a:t> </a:t>
                </a:r>
                <a:r>
                  <a:rPr kumimoji="1" lang="en-US" altLang="zh-CN" dirty="0"/>
                  <a:t>all</a:t>
                </a:r>
                <a:r>
                  <a:rPr kumimoji="1" lang="zh-CN" altLang="en-US" dirty="0"/>
                  <a:t> </a:t>
                </a:r>
                <a:r>
                  <a:rPr kumimoji="1" lang="en-US" altLang="zh-CN" dirty="0"/>
                  <a:t>candidate</a:t>
                </a:r>
                <a:r>
                  <a:rPr kumimoji="1" lang="zh-CN" altLang="en-US" dirty="0"/>
                  <a:t> </a:t>
                </a:r>
                <a:r>
                  <a:rPr kumimoji="1" lang="en-US" altLang="zh-CN" dirty="0"/>
                  <a:t>entities</a:t>
                </a:r>
                <a:r>
                  <a:rPr kumimoji="1" lang="zh-CN" altLang="en-US" dirty="0"/>
                  <a:t> </a:t>
                </a:r>
                <a:r>
                  <a:rPr kumimoji="1" lang="en-US" altLang="zh-CN" dirty="0"/>
                  <a:t>and</a:t>
                </a:r>
                <a:r>
                  <a:rPr kumimoji="1" lang="zh-CN" altLang="en-US" dirty="0"/>
                  <a:t> </a:t>
                </a:r>
                <a:r>
                  <a:rPr kumimoji="1" lang="en-US" altLang="zh-CN" dirty="0"/>
                  <a:t>form</a:t>
                </a:r>
                <a:r>
                  <a:rPr kumimoji="1" lang="zh-CN" altLang="en-US" dirty="0"/>
                  <a:t> </a:t>
                </a:r>
                <a:r>
                  <a:rPr kumimoji="1" lang="en-US" altLang="zh-CN" dirty="0"/>
                  <a:t>a</a:t>
                </a:r>
                <a:r>
                  <a:rPr kumimoji="1" lang="zh-CN" altLang="en-US" dirty="0"/>
                  <a:t> </a:t>
                </a:r>
                <a:r>
                  <a:rPr kumimoji="1" lang="en-US" altLang="zh-CN" dirty="0"/>
                  <a:t>probability</a:t>
                </a:r>
                <a:r>
                  <a:rPr kumimoji="1" lang="zh-CN" altLang="en-US" dirty="0"/>
                  <a:t> </a:t>
                </a:r>
                <a:r>
                  <a:rPr kumimoji="1" lang="en-US" altLang="zh-CN" dirty="0"/>
                  <a:t>distribution</a:t>
                </a:r>
                <a:r>
                  <a:rPr kumimoji="1" lang="zh-CN" altLang="en-US" dirty="0"/>
                  <a:t> </a:t>
                </a:r>
                <a:r>
                  <a:rPr kumimoji="1" lang="en-US" altLang="zh-CN" dirty="0"/>
                  <a:t>with</a:t>
                </a:r>
                <a:r>
                  <a:rPr kumimoji="1" lang="zh-CN" altLang="en-US" dirty="0"/>
                  <a:t> </a:t>
                </a:r>
                <a:r>
                  <a:rPr kumimoji="1" lang="en-US" altLang="zh-CN" dirty="0" err="1"/>
                  <a:t>softmax</a:t>
                </a:r>
                <a:r>
                  <a:rPr kumimoji="1" lang="en-US" altLang="zh-CN" dirty="0"/>
                  <a:t>.</a:t>
                </a:r>
                <a:endParaRPr kumimoji="1" lang="zh-CN" altLang="en-US" dirty="0"/>
              </a:p>
              <a:p>
                <a:endParaRPr lang="en-US" altLang="zh-CN" dirty="0"/>
              </a:p>
              <a:p>
                <a:r>
                  <a:rPr lang="en" altLang="zh-CN" dirty="0"/>
                  <a:t>Note that KG embeddings </a:t>
                </a:r>
                <a:r>
                  <a:rPr lang="en-US" altLang="zh-CN" b="0" i="0">
                    <a:latin typeface="Cambria Math" panose="02040503050406030204" pitchFamily="18" charset="0"/>
                  </a:rPr>
                  <a:t>𝑣</a:t>
                </a:r>
                <a:r>
                  <a:rPr lang="en" altLang="zh-CN" b="0" i="0">
                    <a:latin typeface="Cambria Math" panose="02040503050406030204" pitchFamily="18" charset="0"/>
                  </a:rPr>
                  <a:t>_</a:t>
                </a:r>
                <a:r>
                  <a:rPr lang="en-US" altLang="zh-CN" b="0" i="0">
                    <a:latin typeface="Cambria Math" panose="02040503050406030204" pitchFamily="18" charset="0"/>
                  </a:rPr>
                  <a:t>ℎ</a:t>
                </a:r>
                <a:r>
                  <a:rPr lang="en" altLang="zh-CN" dirty="0"/>
                  <a:t> and </a:t>
                </a:r>
                <a:r>
                  <a:rPr lang="en-US" altLang="zh-CN" b="0" i="0">
                    <a:latin typeface="Cambria Math" panose="02040503050406030204" pitchFamily="18" charset="0"/>
                  </a:rPr>
                  <a:t>𝑣</a:t>
                </a:r>
                <a:r>
                  <a:rPr lang="en" altLang="zh-CN" b="0" i="0">
                    <a:latin typeface="Cambria Math" panose="02040503050406030204" pitchFamily="18" charset="0"/>
                  </a:rPr>
                  <a:t>_</a:t>
                </a:r>
                <a:r>
                  <a:rPr lang="en-US" altLang="zh-CN" b="0" i="0">
                    <a:latin typeface="Cambria Math" panose="02040503050406030204" pitchFamily="18" charset="0"/>
                  </a:rPr>
                  <a:t>𝑟</a:t>
                </a:r>
                <a:r>
                  <a:rPr lang="en" altLang="zh-CN" dirty="0"/>
                  <a:t> are not necessarily the same as those in the discriminator.</a:t>
                </a:r>
                <a:endParaRPr lang="en-US" altLang="zh-CN"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fld id="{47CBB6EC-4471-45A4-840D-03B097EC8308}" type="slidenum">
              <a:rPr lang="zh-CN" altLang="en-US" smtClean="0"/>
              <a:t>16</a:t>
            </a:fld>
            <a:endParaRPr lang="zh-CN" altLang="en-US"/>
          </a:p>
        </p:txBody>
      </p:sp>
    </p:spTree>
    <p:extLst>
      <p:ext uri="{BB962C8B-B14F-4D97-AF65-F5344CB8AC3E}">
        <p14:creationId xmlns:p14="http://schemas.microsoft.com/office/powerpoint/2010/main" val="3086392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dirty="0">
                <a:latin typeface="Times New Roman" panose="02020603050405020304" pitchFamily="18" charset="0"/>
                <a:cs typeface="Times New Roman" panose="02020603050405020304" pitchFamily="18" charset="0"/>
              </a:rPr>
              <a:t>单击</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discriminator,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minimize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following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over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answer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n_G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fake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samples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generator</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dirty="0">
                <a:latin typeface="Times New Roman" panose="02020603050405020304" pitchFamily="18" charset="0"/>
                <a:cs typeface="Times New Roman" panose="02020603050405020304" pitchFamily="18" charset="0"/>
              </a:rPr>
              <a:t>单击</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generator,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first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sample</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n_G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fake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samples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candidate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pool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policy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gradient.</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latin typeface="Times New Roman" panose="02020603050405020304" pitchFamily="18" charset="0"/>
                <a:cs typeface="Times New Roman" panose="02020603050405020304" pitchFamily="18" charset="0"/>
              </a:rPr>
              <a:t>For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more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details,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please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refer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our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paper.</a:t>
            </a:r>
          </a:p>
          <a:p>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17</a:t>
            </a:fld>
            <a:endParaRPr lang="zh-CN" altLang="en-US"/>
          </a:p>
        </p:txBody>
      </p:sp>
    </p:spTree>
    <p:extLst>
      <p:ext uri="{BB962C8B-B14F-4D97-AF65-F5344CB8AC3E}">
        <p14:creationId xmlns:p14="http://schemas.microsoft.com/office/powerpoint/2010/main" val="1852802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Then,</a:t>
            </a:r>
            <a:r>
              <a:rPr kumimoji="1" lang="zh-CN" altLang="en-US" dirty="0"/>
              <a:t> </a:t>
            </a:r>
            <a:r>
              <a:rPr kumimoji="1" lang="en-US" altLang="zh-CN" dirty="0"/>
              <a:t>we</a:t>
            </a:r>
            <a:r>
              <a:rPr kumimoji="1" lang="zh-CN" altLang="en-US" dirty="0"/>
              <a:t> </a:t>
            </a:r>
            <a:r>
              <a:rPr kumimoji="1" lang="en-US" altLang="zh-CN" dirty="0"/>
              <a:t>will</a:t>
            </a:r>
            <a:r>
              <a:rPr kumimoji="1" lang="zh-CN" altLang="en-US" dirty="0"/>
              <a:t> </a:t>
            </a:r>
            <a:r>
              <a:rPr kumimoji="1" lang="en-US" altLang="zh-CN" dirty="0"/>
              <a:t>move</a:t>
            </a:r>
            <a:r>
              <a:rPr kumimoji="1" lang="zh-CN" altLang="en-US" dirty="0"/>
              <a:t> </a:t>
            </a:r>
            <a:r>
              <a:rPr kumimoji="1" lang="en-US" altLang="zh-CN" dirty="0"/>
              <a:t>to</a:t>
            </a:r>
            <a:r>
              <a:rPr kumimoji="1" lang="zh-CN" altLang="en-US" dirty="0"/>
              <a:t> </a:t>
            </a:r>
            <a:r>
              <a:rPr kumimoji="1" lang="en-US" altLang="zh-CN" dirty="0"/>
              <a:t>experiment</a:t>
            </a:r>
            <a:r>
              <a:rPr kumimoji="1" lang="zh-CN" altLang="en-US" dirty="0"/>
              <a:t> </a:t>
            </a:r>
            <a:r>
              <a:rPr kumimoji="1" lang="en-US" altLang="zh-CN" dirty="0"/>
              <a:t>part</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18</a:t>
            </a:fld>
            <a:endParaRPr lang="zh-CN" altLang="en-US"/>
          </a:p>
        </p:txBody>
      </p:sp>
    </p:spTree>
    <p:extLst>
      <p:ext uri="{BB962C8B-B14F-4D97-AF65-F5344CB8AC3E}">
        <p14:creationId xmlns:p14="http://schemas.microsoft.com/office/powerpoint/2010/main" val="192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obtain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item-entity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alignment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form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KB4Rec</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dataset,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which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will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introduced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then.</a:t>
            </a:r>
          </a:p>
          <a:p>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cover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three domains : movie, music and book.</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We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split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knowledge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graph</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dataset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with</a:t>
            </a:r>
            <a:r>
              <a:rPr lang="zh-CN" altLang="en-US"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eight:one:one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construction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details,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please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refer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to</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our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paper.</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19</a:t>
            </a:fld>
            <a:endParaRPr lang="zh-CN" altLang="en-US"/>
          </a:p>
        </p:txBody>
      </p:sp>
    </p:spTree>
    <p:extLst>
      <p:ext uri="{BB962C8B-B14F-4D97-AF65-F5344CB8AC3E}">
        <p14:creationId xmlns:p14="http://schemas.microsoft.com/office/powerpoint/2010/main" val="260753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a:t>
            </a:r>
            <a:r>
              <a:rPr kumimoji="1" lang="zh-CN" altLang="en-US" dirty="0"/>
              <a:t> </a:t>
            </a:r>
            <a:r>
              <a:rPr kumimoji="1" lang="en-US" altLang="zh-CN" dirty="0"/>
              <a:t>let's</a:t>
            </a:r>
            <a:r>
              <a:rPr kumimoji="1" lang="zh-CN" altLang="en-US" dirty="0"/>
              <a:t> </a:t>
            </a:r>
            <a:r>
              <a:rPr kumimoji="1" lang="en-US" altLang="zh-CN" dirty="0"/>
              <a:t>look</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background</a:t>
            </a:r>
            <a:r>
              <a:rPr kumimoji="1" lang="zh-CN" altLang="en-US" dirty="0"/>
              <a:t> </a:t>
            </a:r>
            <a:r>
              <a:rPr kumimoji="1" lang="en-US" altLang="zh-CN" dirty="0"/>
              <a:t>and</a:t>
            </a:r>
            <a:r>
              <a:rPr kumimoji="1" lang="zh-CN" altLang="en-US" dirty="0"/>
              <a:t> </a:t>
            </a:r>
            <a:r>
              <a:rPr kumimoji="1" lang="en-US" altLang="zh-CN" dirty="0"/>
              <a:t>motivation</a:t>
            </a:r>
            <a:r>
              <a:rPr kumimoji="1" lang="zh-CN" altLang="en-US" dirty="0"/>
              <a:t> </a:t>
            </a:r>
            <a:r>
              <a:rPr kumimoji="1" lang="en-US" altLang="zh-CN" dirty="0"/>
              <a:t>of</a:t>
            </a:r>
            <a:r>
              <a:rPr kumimoji="1" lang="zh-CN" altLang="en-US" dirty="0"/>
              <a:t> </a:t>
            </a:r>
            <a:r>
              <a:rPr kumimoji="1" lang="en-US" altLang="zh-CN" dirty="0"/>
              <a:t>this</a:t>
            </a:r>
            <a:r>
              <a:rPr kumimoji="1" lang="zh-CN" altLang="en-US" dirty="0"/>
              <a:t> </a:t>
            </a:r>
            <a:r>
              <a:rPr kumimoji="1" lang="en-US" altLang="zh-CN" dirty="0"/>
              <a:t>paper.</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a:t>
            </a:fld>
            <a:endParaRPr lang="zh-CN" altLang="en-US"/>
          </a:p>
        </p:txBody>
      </p:sp>
    </p:spTree>
    <p:extLst>
      <p:ext uri="{BB962C8B-B14F-4D97-AF65-F5344CB8AC3E}">
        <p14:creationId xmlns:p14="http://schemas.microsoft.com/office/powerpoint/2010/main" val="90745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KB4Rec</a:t>
            </a:r>
            <a:r>
              <a:rPr lang="zh-CN" altLang="en-US" dirty="0"/>
              <a:t> </a:t>
            </a:r>
            <a:r>
              <a:rPr lang="en-US" altLang="zh-CN" dirty="0"/>
              <a:t>is</a:t>
            </a:r>
            <a:r>
              <a:rPr lang="zh-CN" altLang="en-US" dirty="0"/>
              <a:t> </a:t>
            </a:r>
            <a:r>
              <a:rPr lang="en-US" altLang="zh-CN" dirty="0"/>
              <a:t>dataset</a:t>
            </a:r>
            <a:r>
              <a:rPr lang="zh-CN" altLang="en-US" dirty="0"/>
              <a:t> </a:t>
            </a:r>
            <a:r>
              <a:rPr lang="en-US" altLang="zh-CN" dirty="0"/>
              <a:t>for</a:t>
            </a:r>
            <a:r>
              <a:rPr lang="zh-CN" altLang="en-US" dirty="0"/>
              <a:t> </a:t>
            </a:r>
            <a:r>
              <a:rPr lang="en-US" altLang="zh-CN" dirty="0"/>
              <a:t>linking</a:t>
            </a:r>
            <a:r>
              <a:rPr lang="zh-CN" altLang="en-US" dirty="0"/>
              <a:t> </a:t>
            </a:r>
            <a:r>
              <a:rPr lang="en-US" altLang="zh-CN" dirty="0"/>
              <a:t>knowledge</a:t>
            </a:r>
            <a:r>
              <a:rPr lang="zh-CN" altLang="en-US" dirty="0"/>
              <a:t> </a:t>
            </a:r>
            <a:r>
              <a:rPr lang="en-US" altLang="zh-CN" dirty="0"/>
              <a:t>base</a:t>
            </a:r>
            <a:r>
              <a:rPr lang="zh-CN" altLang="en-US" dirty="0"/>
              <a:t> </a:t>
            </a:r>
            <a:r>
              <a:rPr lang="en-US" altLang="zh-CN" dirty="0"/>
              <a:t>with</a:t>
            </a:r>
            <a:r>
              <a:rPr lang="zh-CN" altLang="en-US" dirty="0"/>
              <a:t> </a:t>
            </a:r>
            <a:r>
              <a:rPr lang="en-US" altLang="zh-CN" dirty="0"/>
              <a:t>recommender</a:t>
            </a:r>
            <a:r>
              <a:rPr lang="zh-CN" altLang="en-US" dirty="0"/>
              <a:t> </a:t>
            </a:r>
            <a:r>
              <a:rPr lang="en-US" altLang="zh-CN" dirty="0"/>
              <a:t>systems.</a:t>
            </a:r>
          </a:p>
          <a:p>
            <a:r>
              <a:rPr lang="zh-CN" altLang="en-US" dirty="0"/>
              <a:t>单击</a:t>
            </a:r>
            <a:endParaRPr lang="en-US" altLang="zh-CN" dirty="0"/>
          </a:p>
          <a:p>
            <a:r>
              <a:rPr lang="en-US" altLang="zh-CN" sz="1200" b="0" i="0" kern="1200" dirty="0">
                <a:solidFill>
                  <a:schemeClr val="tx1"/>
                </a:solidFill>
                <a:effectLst/>
                <a:latin typeface="+mn-lt"/>
                <a:ea typeface="+mn-ea"/>
                <a:cs typeface="+mn-cs"/>
              </a:rPr>
              <a:t>It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organize</a:t>
            </a:r>
            <a:r>
              <a:rPr lang="en" altLang="zh-CN" sz="1200" b="0" i="0" kern="1200" dirty="0">
                <a:solidFill>
                  <a:schemeClr val="tx1"/>
                </a:solidFill>
                <a:effectLst/>
                <a:latin typeface="+mn-lt"/>
                <a:ea typeface="+mn-ea"/>
                <a:cs typeface="+mn-cs"/>
              </a:rPr>
              <a:t> the </a:t>
            </a:r>
            <a:r>
              <a:rPr lang="en-US" altLang="zh-CN" sz="1200" b="0" i="0" kern="1200" dirty="0">
                <a:solidFill>
                  <a:schemeClr val="tx1"/>
                </a:solidFill>
                <a:effectLst/>
                <a:latin typeface="+mn-lt"/>
                <a:ea typeface="+mn-ea"/>
                <a:cs typeface="+mn-cs"/>
              </a:rPr>
              <a:t>item-entity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alignment</a:t>
            </a:r>
            <a:r>
              <a:rPr lang="en" altLang="zh-CN" sz="1200" b="0" i="0" kern="1200" dirty="0">
                <a:solidFill>
                  <a:schemeClr val="tx1"/>
                </a:solidFill>
                <a:effectLst/>
                <a:latin typeface="+mn-lt"/>
                <a:ea typeface="+mn-ea"/>
                <a:cs typeface="+mn-cs"/>
              </a:rPr>
              <a:t> by</a:t>
            </a:r>
            <a:r>
              <a:rPr lang="zh-CN" altLang="en-US" sz="1200" b="0" i="0" kern="1200" dirty="0">
                <a:solidFill>
                  <a:schemeClr val="tx1"/>
                </a:solidFill>
                <a:effectLst/>
                <a:latin typeface="+mn-lt"/>
                <a:ea typeface="+mn-ea"/>
                <a:cs typeface="+mn-cs"/>
              </a:rPr>
              <a:t> </a:t>
            </a:r>
            <a:r>
              <a:rPr lang="en" altLang="zh-CN" sz="1200" b="0" i="0" kern="1200" dirty="0">
                <a:solidFill>
                  <a:schemeClr val="tx1"/>
                </a:solidFill>
                <a:effectLst/>
                <a:latin typeface="+mn-lt"/>
                <a:ea typeface="+mn-ea"/>
                <a:cs typeface="+mn-cs"/>
              </a:rPr>
              <a:t>linked ID pairs, which consists of a recommender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system</a:t>
            </a:r>
            <a:r>
              <a:rPr lang="en" altLang="zh-CN" sz="1200" b="0" i="0" kern="1200" dirty="0">
                <a:solidFill>
                  <a:schemeClr val="tx1"/>
                </a:solidFill>
                <a:effectLst/>
                <a:latin typeface="+mn-lt"/>
                <a:ea typeface="+mn-ea"/>
                <a:cs typeface="+mn-cs"/>
              </a:rPr>
              <a:t> item ID and a knowledge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base</a:t>
            </a:r>
            <a:r>
              <a:rPr lang="en" altLang="zh-CN" sz="1200" b="0" i="0" kern="1200" dirty="0">
                <a:solidFill>
                  <a:schemeClr val="tx1"/>
                </a:solidFill>
                <a:effectLst/>
                <a:latin typeface="+mn-lt"/>
                <a:ea typeface="+mn-ea"/>
                <a:cs typeface="+mn-cs"/>
              </a:rPr>
              <a:t> entity ID</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单击</a:t>
            </a:r>
            <a:endParaRPr lang="en-US" altLang="zh-CN" dirty="0"/>
          </a:p>
          <a:p>
            <a:r>
              <a:rPr lang="en-US" altLang="zh-CN" dirty="0"/>
              <a:t>Here</a:t>
            </a:r>
            <a:r>
              <a:rPr lang="zh-CN" altLang="en-US" dirty="0"/>
              <a:t> </a:t>
            </a:r>
            <a:r>
              <a:rPr lang="en-US" altLang="zh-CN" dirty="0"/>
              <a:t>is</a:t>
            </a:r>
            <a:r>
              <a:rPr lang="zh-CN" altLang="en-US" dirty="0"/>
              <a:t> </a:t>
            </a:r>
            <a:r>
              <a:rPr lang="en-US" altLang="zh-CN" dirty="0"/>
              <a:t>an</a:t>
            </a:r>
            <a:r>
              <a:rPr lang="zh-CN" altLang="en-US" dirty="0"/>
              <a:t> </a:t>
            </a:r>
            <a:r>
              <a:rPr lang="en-US" altLang="zh-CN" dirty="0"/>
              <a:t>example</a:t>
            </a:r>
            <a:r>
              <a:rPr lang="zh-CN" altLang="en-US" dirty="0"/>
              <a:t> </a:t>
            </a:r>
            <a:r>
              <a:rPr lang="en-US" altLang="zh-CN" dirty="0"/>
              <a:t>about</a:t>
            </a:r>
            <a:r>
              <a:rPr lang="zh-CN" altLang="en-US" dirty="0"/>
              <a:t> </a:t>
            </a:r>
            <a:r>
              <a:rPr lang="en-US" altLang="zh-CN" dirty="0"/>
              <a:t>item-entity</a:t>
            </a:r>
            <a:r>
              <a:rPr lang="zh-CN" altLang="en-US" dirty="0"/>
              <a:t> </a:t>
            </a:r>
            <a:r>
              <a:rPr lang="en-US" altLang="zh-CN" dirty="0"/>
              <a:t>alignment</a:t>
            </a:r>
            <a:r>
              <a:rPr lang="zh-CN" altLang="en-US" dirty="0"/>
              <a:t> </a:t>
            </a:r>
            <a:r>
              <a:rPr lang="en-US" altLang="zh-CN" dirty="0"/>
              <a:t>from</a:t>
            </a:r>
            <a:r>
              <a:rPr lang="zh-CN" altLang="en-US" dirty="0"/>
              <a:t> </a:t>
            </a:r>
            <a:r>
              <a:rPr lang="en-US" altLang="zh-CN" dirty="0"/>
              <a:t>film</a:t>
            </a:r>
            <a:r>
              <a:rPr lang="zh-CN" altLang="en-US" dirty="0"/>
              <a:t> </a:t>
            </a:r>
            <a:r>
              <a:rPr lang="en-US" altLang="zh-CN" dirty="0"/>
              <a:t>Spider</a:t>
            </a:r>
            <a:r>
              <a:rPr lang="zh-CN" altLang="en-US" dirty="0"/>
              <a:t> </a:t>
            </a:r>
            <a:r>
              <a:rPr lang="en-US" altLang="zh-CN" dirty="0"/>
              <a:t>man</a:t>
            </a:r>
            <a:r>
              <a:rPr lang="zh-CN" altLang="en-US" dirty="0"/>
              <a:t> </a:t>
            </a:r>
            <a:r>
              <a:rPr lang="en-US" altLang="zh-CN" dirty="0"/>
              <a:t>and</a:t>
            </a:r>
            <a:r>
              <a:rPr lang="zh-CN" altLang="en-US" dirty="0"/>
              <a:t> </a:t>
            </a:r>
            <a:r>
              <a:rPr lang="en-US" altLang="zh-CN" dirty="0"/>
              <a:t>spider</a:t>
            </a:r>
            <a:r>
              <a:rPr lang="zh-CN" altLang="en-US" dirty="0"/>
              <a:t> </a:t>
            </a:r>
            <a:r>
              <a:rPr lang="en-US" altLang="zh-CN" dirty="0"/>
              <a:t>man</a:t>
            </a:r>
            <a:r>
              <a:rPr lang="zh-CN" altLang="en-US" dirty="0"/>
              <a:t> </a:t>
            </a:r>
            <a:r>
              <a:rPr lang="en-US" altLang="zh-CN" dirty="0"/>
              <a:t>2</a:t>
            </a:r>
            <a:r>
              <a:rPr lang="zh-CN" altLang="en-US" dirty="0"/>
              <a:t> </a:t>
            </a:r>
            <a:r>
              <a:rPr lang="en-US" altLang="zh-CN" dirty="0"/>
              <a:t>to</a:t>
            </a:r>
            <a:r>
              <a:rPr lang="zh-CN" altLang="en-US" dirty="0"/>
              <a:t> </a:t>
            </a:r>
            <a:r>
              <a:rPr lang="en-US" altLang="zh-CN" dirty="0"/>
              <a:t>Freebase</a:t>
            </a:r>
            <a:r>
              <a:rPr lang="zh-CN" altLang="en-US" dirty="0"/>
              <a:t> </a:t>
            </a:r>
            <a:r>
              <a:rPr lang="en-US" altLang="zh-CN" dirty="0"/>
              <a:t>entities.</a:t>
            </a:r>
            <a:r>
              <a:rPr lang="zh-CN" altLang="en-US" dirty="0"/>
              <a:t> </a:t>
            </a:r>
            <a:r>
              <a:rPr lang="en-US" altLang="zh-CN" dirty="0"/>
              <a:t>Once,</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item-entity</a:t>
            </a:r>
            <a:r>
              <a:rPr lang="zh-CN" altLang="en-US" dirty="0"/>
              <a:t> </a:t>
            </a:r>
            <a:r>
              <a:rPr lang="en-US" altLang="zh-CN" dirty="0"/>
              <a:t>alignment,</a:t>
            </a:r>
            <a:r>
              <a:rPr lang="zh-CN" altLang="en-US" dirty="0"/>
              <a:t> </a:t>
            </a:r>
            <a:r>
              <a:rPr lang="en-US" altLang="zh-CN" dirty="0"/>
              <a:t>we</a:t>
            </a:r>
            <a:r>
              <a:rPr lang="zh-CN" altLang="en-US" dirty="0"/>
              <a:t> </a:t>
            </a:r>
            <a:r>
              <a:rPr lang="en-US" altLang="zh-CN" dirty="0"/>
              <a:t>can</a:t>
            </a:r>
            <a:r>
              <a:rPr lang="zh-CN" altLang="en-US" dirty="0"/>
              <a:t> </a:t>
            </a:r>
            <a:r>
              <a:rPr lang="en-US" altLang="zh-CN" dirty="0"/>
              <a:t>obtain</a:t>
            </a:r>
            <a:r>
              <a:rPr lang="zh-CN" altLang="en-US" dirty="0"/>
              <a:t> </a:t>
            </a:r>
            <a:r>
              <a:rPr lang="en-US" altLang="zh-CN" dirty="0"/>
              <a:t>rich</a:t>
            </a:r>
            <a:r>
              <a:rPr lang="zh-CN" altLang="en-US" dirty="0"/>
              <a:t> </a:t>
            </a:r>
            <a:r>
              <a:rPr lang="en-US" altLang="zh-CN" dirty="0"/>
              <a:t>relational</a:t>
            </a:r>
            <a:r>
              <a:rPr lang="zh-CN" altLang="en-US" dirty="0"/>
              <a:t> </a:t>
            </a:r>
            <a:r>
              <a:rPr lang="en-US" altLang="zh-CN" dirty="0"/>
              <a:t>facts</a:t>
            </a:r>
            <a:r>
              <a:rPr lang="zh-CN" altLang="en-US" dirty="0"/>
              <a:t> </a:t>
            </a:r>
            <a:r>
              <a:rPr lang="en-US" altLang="zh-CN" dirty="0"/>
              <a:t>from</a:t>
            </a:r>
            <a:r>
              <a:rPr lang="zh-CN" altLang="en-US" dirty="0"/>
              <a:t> </a:t>
            </a:r>
            <a:r>
              <a:rPr lang="en-US" altLang="zh-CN" dirty="0"/>
              <a:t>knowledge</a:t>
            </a:r>
            <a:r>
              <a:rPr lang="zh-CN" altLang="en-US" dirty="0"/>
              <a:t> </a:t>
            </a:r>
            <a:r>
              <a:rPr lang="en-US" altLang="zh-CN" dirty="0"/>
              <a:t>base</a:t>
            </a:r>
            <a:r>
              <a:rPr lang="zh-CN" altLang="en-US" dirty="0"/>
              <a:t> </a:t>
            </a:r>
            <a:r>
              <a:rPr lang="en-US" altLang="zh-CN" dirty="0"/>
              <a:t>with</a:t>
            </a:r>
            <a:r>
              <a:rPr lang="zh-CN" altLang="en-US" dirty="0"/>
              <a:t> </a:t>
            </a:r>
            <a:r>
              <a:rPr lang="en-US" altLang="zh-CN" dirty="0"/>
              <a:t>the</a:t>
            </a:r>
            <a:r>
              <a:rPr lang="zh-CN" altLang="en-US" dirty="0"/>
              <a:t> </a:t>
            </a:r>
            <a:r>
              <a:rPr lang="en-US" altLang="zh-CN" dirty="0"/>
              <a:t>entity</a:t>
            </a:r>
            <a:r>
              <a:rPr lang="zh-CN" altLang="en-US" dirty="0"/>
              <a:t> </a:t>
            </a:r>
            <a:r>
              <a:rPr lang="en-US" altLang="zh-CN" dirty="0"/>
              <a:t>id.</a:t>
            </a:r>
            <a:endParaRPr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20</a:t>
            </a:fld>
            <a:endParaRPr lang="zh-CN" altLang="en-US"/>
          </a:p>
        </p:txBody>
      </p:sp>
    </p:spTree>
    <p:extLst>
      <p:ext uri="{BB962C8B-B14F-4D97-AF65-F5344CB8AC3E}">
        <p14:creationId xmlns:p14="http://schemas.microsoft.com/office/powerpoint/2010/main" val="1862228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 dirty="0"/>
              <a:t>单击</a:t>
            </a:r>
            <a:endParaRPr lang="en" altLang="zh-CN" dirty="0"/>
          </a:p>
          <a:p>
            <a:r>
              <a:rPr kumimoji="1" lang="en-US" altLang="zh-CN" dirty="0"/>
              <a:t>KB4Rec</a:t>
            </a:r>
            <a:r>
              <a:rPr kumimoji="1" lang="zh-CN" altLang="en-US" dirty="0"/>
              <a:t> </a:t>
            </a:r>
            <a:r>
              <a:rPr kumimoji="1" lang="en-US" altLang="zh-CN" dirty="0"/>
              <a:t>provide</a:t>
            </a:r>
            <a:r>
              <a:rPr kumimoji="1" lang="zh-CN" altLang="en-US" dirty="0"/>
              <a:t> </a:t>
            </a:r>
            <a:r>
              <a:rPr kumimoji="1" lang="en-US" altLang="zh-CN" dirty="0"/>
              <a:t>a</a:t>
            </a:r>
            <a:r>
              <a:rPr kumimoji="1" lang="zh-CN" altLang="en-US" dirty="0"/>
              <a:t> </a:t>
            </a:r>
            <a:r>
              <a:rPr kumimoji="1" lang="en-US" altLang="zh-CN" dirty="0"/>
              <a:t>large</a:t>
            </a:r>
            <a:r>
              <a:rPr kumimoji="1" lang="zh-CN" altLang="en-US" dirty="0"/>
              <a:t> </a:t>
            </a:r>
            <a:r>
              <a:rPr kumimoji="1" lang="en-US" altLang="zh-CN" dirty="0"/>
              <a:t>amount</a:t>
            </a:r>
            <a:r>
              <a:rPr kumimoji="1" lang="zh-CN" altLang="en-US" dirty="0"/>
              <a:t> </a:t>
            </a:r>
            <a:r>
              <a:rPr kumimoji="1" lang="en-US" altLang="zh-CN" dirty="0"/>
              <a:t>of</a:t>
            </a:r>
            <a:r>
              <a:rPr kumimoji="1" lang="zh-CN" altLang="en-US" dirty="0"/>
              <a:t> </a:t>
            </a:r>
            <a:r>
              <a:rPr kumimoji="1" lang="en-US" altLang="zh-CN" dirty="0"/>
              <a:t>linkage.</a:t>
            </a:r>
          </a:p>
          <a:p>
            <a:r>
              <a:rPr kumimoji="1" lang="zh-CN" altLang="en-US" dirty="0"/>
              <a:t>单击</a:t>
            </a:r>
            <a:endParaRPr kumimoji="1" lang="en-US" altLang="zh-CN" dirty="0"/>
          </a:p>
          <a:p>
            <a:r>
              <a:rPr kumimoji="1" lang="en-US" altLang="zh-CN" dirty="0"/>
              <a:t>Now,</a:t>
            </a:r>
            <a:r>
              <a:rPr kumimoji="1" lang="zh-CN" altLang="en-US" dirty="0"/>
              <a:t> </a:t>
            </a:r>
            <a:r>
              <a:rPr kumimoji="1" lang="en-US" altLang="zh-CN" dirty="0"/>
              <a:t>1-hop</a:t>
            </a:r>
            <a:r>
              <a:rPr kumimoji="1" lang="zh-CN" altLang="en-US" dirty="0"/>
              <a:t> </a:t>
            </a:r>
            <a:r>
              <a:rPr kumimoji="1" lang="en-US" altLang="zh-CN" dirty="0"/>
              <a:t>Freebase</a:t>
            </a:r>
            <a:r>
              <a:rPr kumimoji="1" lang="zh-CN" altLang="en-US" dirty="0"/>
              <a:t> </a:t>
            </a:r>
            <a:r>
              <a:rPr kumimoji="1" lang="en-US" altLang="zh-CN" dirty="0"/>
              <a:t>sub-graph</a:t>
            </a:r>
            <a:r>
              <a:rPr kumimoji="1" lang="zh-CN" altLang="en-US" dirty="0"/>
              <a:t> </a:t>
            </a:r>
            <a:r>
              <a:rPr kumimoji="1" lang="en-US" altLang="zh-CN" dirty="0"/>
              <a:t>of</a:t>
            </a:r>
            <a:r>
              <a:rPr kumimoji="1" lang="zh-CN" altLang="en-US" dirty="0"/>
              <a:t> </a:t>
            </a:r>
            <a:r>
              <a:rPr kumimoji="1" lang="en-US" altLang="zh-CN" dirty="0"/>
              <a:t>each</a:t>
            </a:r>
            <a:r>
              <a:rPr kumimoji="1" lang="zh-CN" altLang="en-US" dirty="0"/>
              <a:t> </a:t>
            </a:r>
            <a:r>
              <a:rPr kumimoji="1" lang="en-US" altLang="zh-CN" dirty="0"/>
              <a:t>domain</a:t>
            </a:r>
            <a:r>
              <a:rPr kumimoji="1" lang="zh-CN" altLang="en-US" dirty="0"/>
              <a:t> </a:t>
            </a:r>
            <a:r>
              <a:rPr kumimoji="1" lang="en-US" altLang="zh-CN" dirty="0"/>
              <a:t>has</a:t>
            </a:r>
            <a:r>
              <a:rPr kumimoji="1" lang="zh-CN" altLang="en-US" dirty="0"/>
              <a:t> </a:t>
            </a:r>
            <a:r>
              <a:rPr kumimoji="1" lang="en-US" altLang="zh-CN" dirty="0"/>
              <a:t>been</a:t>
            </a:r>
            <a:r>
              <a:rPr kumimoji="1" lang="zh-CN" altLang="en-US" dirty="0"/>
              <a:t> </a:t>
            </a:r>
            <a:r>
              <a:rPr kumimoji="1" lang="en-US" altLang="zh-CN" dirty="0"/>
              <a:t>released,</a:t>
            </a:r>
            <a:r>
              <a:rPr kumimoji="1" lang="zh-CN" altLang="en-US" dirty="0"/>
              <a:t> </a:t>
            </a:r>
            <a:r>
              <a:rPr kumimoji="1" lang="en-US" altLang="zh-CN" dirty="0"/>
              <a:t>which</a:t>
            </a:r>
            <a:r>
              <a:rPr kumimoji="1" lang="zh-CN" altLang="en-US" dirty="0"/>
              <a:t> </a:t>
            </a:r>
            <a:r>
              <a:rPr kumimoji="1" lang="en-US" altLang="zh-CN" dirty="0"/>
              <a:t>provide</a:t>
            </a:r>
            <a:r>
              <a:rPr kumimoji="1" lang="zh-CN" altLang="en-US" dirty="0"/>
              <a:t> </a:t>
            </a:r>
            <a:r>
              <a:rPr kumimoji="1" lang="en-US" altLang="zh-CN" dirty="0"/>
              <a:t>rich</a:t>
            </a:r>
            <a:r>
              <a:rPr kumimoji="1" lang="zh-CN" altLang="en-US" dirty="0"/>
              <a:t> </a:t>
            </a:r>
            <a:r>
              <a:rPr kumimoji="1" lang="en-US" altLang="zh-CN" dirty="0"/>
              <a:t>relational</a:t>
            </a:r>
            <a:r>
              <a:rPr kumimoji="1" lang="zh-CN" altLang="en-US" dirty="0"/>
              <a:t> </a:t>
            </a:r>
            <a:r>
              <a:rPr kumimoji="1" lang="en-US" altLang="zh-CN" dirty="0"/>
              <a:t>facts</a:t>
            </a:r>
            <a:r>
              <a:rPr kumimoji="1" lang="zh-CN" altLang="en-US" dirty="0"/>
              <a:t> </a:t>
            </a:r>
            <a:r>
              <a:rPr kumimoji="1" lang="en-US" altLang="zh-CN" dirty="0"/>
              <a:t>about</a:t>
            </a:r>
            <a:r>
              <a:rPr kumimoji="1" lang="zh-CN" altLang="en-US" dirty="0"/>
              <a:t> </a:t>
            </a:r>
            <a:r>
              <a:rPr kumimoji="1" lang="en-US" altLang="zh-CN" dirty="0"/>
              <a:t>linked</a:t>
            </a:r>
            <a:r>
              <a:rPr kumimoji="1" lang="zh-CN" altLang="en-US" dirty="0"/>
              <a:t> </a:t>
            </a:r>
            <a:r>
              <a:rPr kumimoji="1" lang="en-US" altLang="zh-CN" dirty="0"/>
              <a:t>items.</a:t>
            </a:r>
            <a:r>
              <a:rPr kumimoji="1" lang="zh-CN" altLang="en-US" dirty="0"/>
              <a:t> </a:t>
            </a:r>
            <a:r>
              <a:rPr kumimoji="1" lang="en-US" altLang="zh-CN" dirty="0"/>
              <a:t>You</a:t>
            </a:r>
            <a:r>
              <a:rPr kumimoji="1" lang="zh-CN" altLang="en-US" dirty="0"/>
              <a:t> </a:t>
            </a:r>
            <a:r>
              <a:rPr kumimoji="1" lang="en-US" altLang="zh-CN" dirty="0"/>
              <a:t>can</a:t>
            </a:r>
            <a:r>
              <a:rPr kumimoji="1" lang="zh-CN" altLang="en-US" dirty="0"/>
              <a:t> </a:t>
            </a:r>
            <a:r>
              <a:rPr kumimoji="1" lang="en-US" altLang="zh-CN" dirty="0"/>
              <a:t>also</a:t>
            </a:r>
            <a:r>
              <a:rPr kumimoji="1" lang="zh-CN" altLang="en-US" dirty="0"/>
              <a:t> </a:t>
            </a:r>
            <a:r>
              <a:rPr kumimoji="1" lang="en-US" altLang="zh-CN" dirty="0"/>
              <a:t>follow</a:t>
            </a:r>
            <a:r>
              <a:rPr kumimoji="1" lang="zh-CN" altLang="en-US" dirty="0"/>
              <a:t> </a:t>
            </a:r>
            <a:r>
              <a:rPr kumimoji="1" lang="en-US" altLang="zh-CN" dirty="0"/>
              <a:t>our</a:t>
            </a:r>
            <a:r>
              <a:rPr kumimoji="1" lang="zh-CN" altLang="en-US" dirty="0"/>
              <a:t> </a:t>
            </a:r>
            <a:r>
              <a:rPr kumimoji="1" lang="en-US" altLang="zh-CN" dirty="0"/>
              <a:t>code</a:t>
            </a:r>
            <a:r>
              <a:rPr kumimoji="1" lang="zh-CN" altLang="en-US" dirty="0"/>
              <a:t> </a:t>
            </a:r>
            <a:r>
              <a:rPr kumimoji="1" lang="en-US" altLang="zh-CN" dirty="0"/>
              <a:t>to</a:t>
            </a:r>
            <a:r>
              <a:rPr kumimoji="1" lang="zh-CN" altLang="en-US" dirty="0"/>
              <a:t> </a:t>
            </a:r>
            <a:r>
              <a:rPr kumimoji="1" lang="en-US" altLang="zh-CN" dirty="0"/>
              <a:t>obtain</a:t>
            </a:r>
            <a:r>
              <a:rPr kumimoji="1" lang="zh-CN" altLang="en-US" dirty="0"/>
              <a:t> </a:t>
            </a:r>
            <a:r>
              <a:rPr kumimoji="1" lang="en-US" altLang="zh-CN" dirty="0"/>
              <a:t>subgraph</a:t>
            </a:r>
            <a:r>
              <a:rPr kumimoji="1" lang="zh-CN" altLang="en-US" dirty="0"/>
              <a:t> </a:t>
            </a:r>
            <a:r>
              <a:rPr kumimoji="1" lang="en-US" altLang="zh-CN" dirty="0"/>
              <a:t>of</a:t>
            </a:r>
            <a:r>
              <a:rPr kumimoji="1" lang="zh-CN" altLang="en-US" dirty="0"/>
              <a:t> </a:t>
            </a:r>
            <a:r>
              <a:rPr kumimoji="1" lang="en-US" altLang="zh-CN" dirty="0"/>
              <a:t>2</a:t>
            </a:r>
            <a:r>
              <a:rPr kumimoji="1" lang="zh-CN" altLang="en-US" dirty="0"/>
              <a:t> </a:t>
            </a:r>
            <a:r>
              <a:rPr kumimoji="1" lang="en-US" altLang="zh-CN" dirty="0"/>
              <a:t>and</a:t>
            </a:r>
            <a:r>
              <a:rPr kumimoji="1" lang="zh-CN" altLang="en-US" dirty="0"/>
              <a:t> </a:t>
            </a:r>
            <a:r>
              <a:rPr kumimoji="1" lang="en-US" altLang="zh-CN" dirty="0"/>
              <a:t>more</a:t>
            </a:r>
            <a:r>
              <a:rPr kumimoji="1" lang="zh-CN" altLang="en-US" dirty="0"/>
              <a:t> </a:t>
            </a:r>
            <a:r>
              <a:rPr kumimoji="1" lang="en-US" altLang="zh-CN" dirty="0"/>
              <a:t>hops.</a:t>
            </a:r>
          </a:p>
          <a:p>
            <a:r>
              <a:rPr kumimoji="1" lang="en-US" altLang="zh-CN" dirty="0"/>
              <a:t>You</a:t>
            </a:r>
            <a:r>
              <a:rPr kumimoji="1" lang="zh-CN" altLang="en-US" dirty="0"/>
              <a:t> </a:t>
            </a:r>
            <a:r>
              <a:rPr kumimoji="1" lang="en-US" altLang="zh-CN" dirty="0"/>
              <a:t>may</a:t>
            </a:r>
            <a:r>
              <a:rPr kumimoji="1" lang="zh-CN" altLang="en-US" dirty="0"/>
              <a:t> </a:t>
            </a:r>
            <a:r>
              <a:rPr kumimoji="1" lang="en-US" altLang="zh-CN" dirty="0"/>
              <a:t>have</a:t>
            </a:r>
            <a:r>
              <a:rPr kumimoji="1" lang="zh-CN" altLang="en-US" dirty="0"/>
              <a:t> </a:t>
            </a:r>
            <a:r>
              <a:rPr kumimoji="1" lang="en-US" altLang="zh-CN" dirty="0"/>
              <a:t>a</a:t>
            </a:r>
            <a:r>
              <a:rPr kumimoji="1" lang="zh-CN" altLang="en-US" dirty="0"/>
              <a:t> </a:t>
            </a:r>
            <a:r>
              <a:rPr kumimoji="1" lang="en-US" altLang="zh-CN" dirty="0"/>
              <a:t>look</a:t>
            </a:r>
            <a:r>
              <a:rPr kumimoji="1" lang="zh-CN" altLang="en-US" dirty="0"/>
              <a:t> </a:t>
            </a:r>
            <a:r>
              <a:rPr kumimoji="1" lang="en-US" altLang="zh-CN" dirty="0"/>
              <a:t>at</a:t>
            </a:r>
            <a:r>
              <a:rPr kumimoji="1" lang="zh-CN" altLang="en-US" dirty="0"/>
              <a:t> </a:t>
            </a:r>
            <a:r>
              <a:rPr kumimoji="1" lang="en-US" altLang="zh-CN" dirty="0"/>
              <a:t>this</a:t>
            </a:r>
            <a:r>
              <a:rPr kumimoji="1" lang="zh-CN" altLang="en-US" dirty="0"/>
              <a:t> </a:t>
            </a:r>
            <a:r>
              <a:rPr kumimoji="1" lang="en-US" altLang="zh-CN" dirty="0"/>
              <a:t>dataset,</a:t>
            </a:r>
            <a:r>
              <a:rPr kumimoji="1" lang="zh-CN" altLang="en-US" dirty="0"/>
              <a:t> </a:t>
            </a:r>
            <a:r>
              <a:rPr kumimoji="1" lang="en-US" altLang="zh-CN" dirty="0"/>
              <a:t>which</a:t>
            </a:r>
            <a:r>
              <a:rPr kumimoji="1" lang="zh-CN" altLang="en-US" dirty="0"/>
              <a:t> </a:t>
            </a:r>
            <a:r>
              <a:rPr kumimoji="1" lang="en-US" altLang="zh-CN" dirty="0"/>
              <a:t>is</a:t>
            </a:r>
            <a:r>
              <a:rPr kumimoji="1" lang="zh-CN" altLang="en-US" dirty="0"/>
              <a:t> </a:t>
            </a:r>
            <a:r>
              <a:rPr kumimoji="1" lang="en-US" altLang="zh-CN" dirty="0"/>
              <a:t>useful</a:t>
            </a:r>
            <a:r>
              <a:rPr kumimoji="1" lang="zh-CN" altLang="en-US" dirty="0"/>
              <a:t> </a:t>
            </a:r>
            <a:r>
              <a:rPr kumimoji="1" lang="en-US" altLang="zh-CN" dirty="0"/>
              <a:t>for</a:t>
            </a:r>
            <a:r>
              <a:rPr kumimoji="1" lang="zh-CN" altLang="en-US" dirty="0"/>
              <a:t> </a:t>
            </a:r>
            <a:r>
              <a:rPr kumimoji="1" lang="en-US" altLang="zh-CN" dirty="0"/>
              <a:t>both</a:t>
            </a:r>
            <a:r>
              <a:rPr kumimoji="1" lang="zh-CN" altLang="en-US" dirty="0"/>
              <a:t> </a:t>
            </a:r>
            <a:r>
              <a:rPr kumimoji="1" lang="en-US" altLang="zh-CN" dirty="0"/>
              <a:t>Knowledge</a:t>
            </a:r>
            <a:r>
              <a:rPr kumimoji="1" lang="zh-CN" altLang="en-US" dirty="0"/>
              <a:t> </a:t>
            </a:r>
            <a:r>
              <a:rPr kumimoji="1" lang="en-US" altLang="zh-CN" dirty="0"/>
              <a:t>graph</a:t>
            </a:r>
            <a:r>
              <a:rPr kumimoji="1" lang="zh-CN" altLang="en-US" dirty="0"/>
              <a:t> </a:t>
            </a:r>
            <a:r>
              <a:rPr kumimoji="1" lang="en-US" altLang="zh-CN" dirty="0"/>
              <a:t>&amp;</a:t>
            </a:r>
            <a:r>
              <a:rPr kumimoji="1" lang="zh-CN" altLang="en-US" dirty="0"/>
              <a:t> </a:t>
            </a:r>
            <a:r>
              <a:rPr kumimoji="1" lang="en-US" altLang="zh-CN" dirty="0"/>
              <a:t>user-item</a:t>
            </a:r>
            <a:r>
              <a:rPr kumimoji="1" lang="zh-CN" altLang="en-US" dirty="0"/>
              <a:t> </a:t>
            </a:r>
            <a:r>
              <a:rPr kumimoji="1" lang="en-US" altLang="zh-CN" dirty="0"/>
              <a:t>interaction</a:t>
            </a:r>
            <a:r>
              <a:rPr kumimoji="1" lang="zh-CN" altLang="en-US" dirty="0"/>
              <a:t> </a:t>
            </a:r>
            <a:r>
              <a:rPr kumimoji="1" lang="en-US" altLang="zh-CN" dirty="0"/>
              <a:t>topic.</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21</a:t>
            </a:fld>
            <a:endParaRPr lang="zh-CN" altLang="en-US"/>
          </a:p>
        </p:txBody>
      </p:sp>
    </p:spTree>
    <p:extLst>
      <p:ext uri="{BB962C8B-B14F-4D97-AF65-F5344CB8AC3E}">
        <p14:creationId xmlns:p14="http://schemas.microsoft.com/office/powerpoint/2010/main" val="408980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evaluation,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We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follow</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standard</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KGC</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evaluation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with</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filter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setting.</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latin typeface="Times New Roman" panose="02020603050405020304" pitchFamily="18" charset="0"/>
                <a:cs typeface="Times New Roman" panose="02020603050405020304" pitchFamily="18" charset="0"/>
              </a:rPr>
              <a:t>For each test triple ⟨h,</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r,</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t⟩ in a dataset, two queries, ⟨h,</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r, </a:t>
            </a:r>
            <a:r>
              <a:rPr lang="en-US" altLang="zh-CN" sz="1200" dirty="0">
                <a:latin typeface="Times New Roman" panose="02020603050405020304" pitchFamily="18" charset="0"/>
                <a:cs typeface="Times New Roman" panose="02020603050405020304" pitchFamily="18" charset="0"/>
              </a:rPr>
              <a:t>question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mark</a:t>
            </a:r>
            <a:r>
              <a:rPr lang="en" altLang="zh-CN" sz="1200" dirty="0">
                <a:latin typeface="Times New Roman" panose="02020603050405020304" pitchFamily="18" charset="0"/>
                <a:cs typeface="Times New Roman" panose="02020603050405020304" pitchFamily="18" charset="0"/>
              </a:rPr>
              <a:t>⟩ and ⟨</a:t>
            </a:r>
            <a:r>
              <a:rPr lang="en-US" altLang="zh-CN" sz="1200" dirty="0">
                <a:latin typeface="Times New Roman" panose="02020603050405020304" pitchFamily="18" charset="0"/>
                <a:cs typeface="Times New Roman" panose="02020603050405020304" pitchFamily="18" charset="0"/>
              </a:rPr>
              <a:t>question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mark</a:t>
            </a:r>
            <a:r>
              <a:rPr lang="en"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r,</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t⟩, were issued</a:t>
            </a:r>
            <a:r>
              <a:rPr lang="en-US" altLang="zh-CN" sz="1200" dirty="0">
                <a:latin typeface="Times New Roman" panose="02020603050405020304" pitchFamily="18" charset="0"/>
                <a:cs typeface="Times New Roman" panose="02020603050405020304" pitchFamily="18" charset="0"/>
              </a:rPr>
              <a:t>.</a:t>
            </a:r>
            <a:endParaRPr lang="en"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We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adopt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Mean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rank,</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top-k</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hit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ratio</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and</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MRR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our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metric.</a:t>
            </a:r>
            <a:endParaRPr lang="en" altLang="zh-CN"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22</a:t>
            </a:fld>
            <a:endParaRPr lang="zh-CN" altLang="en-US"/>
          </a:p>
        </p:txBody>
      </p:sp>
    </p:spTree>
    <p:extLst>
      <p:ext uri="{BB962C8B-B14F-4D97-AF65-F5344CB8AC3E}">
        <p14:creationId xmlns:p14="http://schemas.microsoft.com/office/powerpoint/2010/main" val="3024776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Our baselines have a comprehensive coverage of the related models.</a:t>
            </a:r>
          </a:p>
          <a:p>
            <a:r>
              <a:rPr lang="en" altLang="zh-CN" dirty="0"/>
              <a:t>To summarize, we categorize the baselines into several groups shown in </a:t>
            </a:r>
            <a:r>
              <a:rPr lang="en-US" altLang="zh-CN" dirty="0"/>
              <a:t>this</a:t>
            </a:r>
            <a:r>
              <a:rPr lang="zh-CN" altLang="en-US" dirty="0"/>
              <a:t> </a:t>
            </a:r>
            <a:r>
              <a:rPr lang="en-US" altLang="zh-CN" dirty="0"/>
              <a:t>t</a:t>
            </a:r>
            <a:r>
              <a:rPr lang="en" altLang="zh-CN" dirty="0"/>
              <a:t>able, according to the technical approaches and utilization of user interaction data.</a:t>
            </a:r>
          </a:p>
          <a:p>
            <a:r>
              <a:rPr lang="zh-CN" altLang="en-US" dirty="0"/>
              <a:t>单击</a:t>
            </a:r>
            <a:endParaRPr lang="en-US" altLang="zh-CN" dirty="0"/>
          </a:p>
          <a:p>
            <a:r>
              <a:rPr lang="en-US" altLang="zh-CN" dirty="0"/>
              <a:t>Translation</a:t>
            </a:r>
            <a:r>
              <a:rPr lang="zh-CN" altLang="en-US" dirty="0"/>
              <a:t> </a:t>
            </a:r>
            <a:r>
              <a:rPr lang="en-US" altLang="zh-CN" dirty="0"/>
              <a:t>based</a:t>
            </a:r>
            <a:r>
              <a:rPr lang="zh-CN" altLang="en-US" dirty="0"/>
              <a:t> </a:t>
            </a:r>
            <a:r>
              <a:rPr lang="en-US" altLang="zh-CN" dirty="0"/>
              <a:t>methods</a:t>
            </a:r>
            <a:r>
              <a:rPr lang="zh-CN" altLang="en-US" dirty="0"/>
              <a:t> </a:t>
            </a:r>
            <a:r>
              <a:rPr lang="en-US" altLang="zh-CN" sz="1200" dirty="0">
                <a:latin typeface="Times New Roman" panose="02020603050405020304" pitchFamily="18" charset="0"/>
                <a:cs typeface="Times New Roman" panose="02020603050405020304" pitchFamily="18" charset="0"/>
              </a:rPr>
              <a:t>model</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triples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relational</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translation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from</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subject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entity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to</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object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entity</a:t>
            </a:r>
            <a:r>
              <a:rPr lang="en-US" altLang="zh-CN" dirty="0"/>
              <a:t>,</a:t>
            </a:r>
            <a:r>
              <a:rPr lang="zh-CN" altLang="en-US" dirty="0"/>
              <a:t> </a:t>
            </a:r>
            <a:r>
              <a:rPr lang="en-US" altLang="zh-CN" dirty="0"/>
              <a:t>Such</a:t>
            </a:r>
            <a:r>
              <a:rPr lang="zh-CN" altLang="en-US" dirty="0"/>
              <a:t> </a:t>
            </a:r>
            <a:r>
              <a:rPr lang="en-US" altLang="zh-CN" dirty="0"/>
              <a:t>as</a:t>
            </a:r>
            <a:r>
              <a:rPr lang="zh-CN" altLang="en-US" dirty="0"/>
              <a:t> </a:t>
            </a:r>
            <a:r>
              <a:rPr lang="en-US" altLang="zh-CN" dirty="0" err="1"/>
              <a:t>TransE</a:t>
            </a:r>
            <a:r>
              <a:rPr lang="en-US" altLang="zh-CN" dirty="0"/>
              <a:t>,</a:t>
            </a:r>
            <a:r>
              <a:rPr lang="zh-CN" altLang="en-US" dirty="0"/>
              <a:t> </a:t>
            </a:r>
            <a:r>
              <a:rPr lang="en-US" altLang="zh-CN" dirty="0"/>
              <a:t>KTUP</a:t>
            </a:r>
            <a:r>
              <a:rPr lang="zh-CN" altLang="en-US" dirty="0"/>
              <a:t> </a:t>
            </a:r>
            <a:r>
              <a:rPr lang="en-US" altLang="zh-CN" dirty="0"/>
              <a:t>and</a:t>
            </a:r>
            <a:r>
              <a:rPr lang="zh-CN" altLang="en-US" dirty="0"/>
              <a:t> </a:t>
            </a:r>
            <a:r>
              <a:rPr lang="en-US" altLang="zh-CN" dirty="0" err="1"/>
              <a:t>CoFM</a:t>
            </a:r>
            <a:r>
              <a:rPr lang="en-US" altLang="zh-CN" dirty="0"/>
              <a:t>.</a:t>
            </a:r>
            <a:endParaRPr lang="en" altLang="zh-CN" dirty="0"/>
          </a:p>
          <a:p>
            <a:r>
              <a:rPr lang="zh-CN" altLang="en-US" dirty="0"/>
              <a:t>单击</a:t>
            </a:r>
            <a:endParaRPr lang="en-US" altLang="zh-CN" dirty="0"/>
          </a:p>
          <a:p>
            <a:r>
              <a:rPr lang="en-US" altLang="zh-CN" dirty="0"/>
              <a:t>semantic</a:t>
            </a:r>
            <a:r>
              <a:rPr lang="zh-CN" altLang="en-US" dirty="0"/>
              <a:t> </a:t>
            </a:r>
            <a:r>
              <a:rPr lang="en-US" altLang="zh-CN" dirty="0"/>
              <a:t>match</a:t>
            </a:r>
            <a:r>
              <a:rPr lang="zh-CN" altLang="en-US" dirty="0"/>
              <a:t> </a:t>
            </a:r>
            <a:r>
              <a:rPr lang="en-US" altLang="zh-CN" dirty="0"/>
              <a:t>based</a:t>
            </a:r>
            <a:r>
              <a:rPr lang="zh-CN" altLang="en-US" dirty="0"/>
              <a:t> </a:t>
            </a:r>
            <a:r>
              <a:rPr lang="en-US" altLang="zh-CN" dirty="0"/>
              <a:t>methods</a:t>
            </a:r>
            <a:r>
              <a:rPr lang="zh-CN" altLang="en-US" dirty="0"/>
              <a:t> </a:t>
            </a:r>
            <a:r>
              <a:rPr lang="en-US" altLang="zh-CN" dirty="0"/>
              <a:t>model</a:t>
            </a:r>
            <a:r>
              <a:rPr lang="zh-CN" altLang="en-US" dirty="0"/>
              <a:t> </a:t>
            </a:r>
            <a:r>
              <a:rPr lang="en-US" altLang="zh-CN" dirty="0"/>
              <a:t>query</a:t>
            </a:r>
            <a:r>
              <a:rPr lang="zh-CN" altLang="en-US" dirty="0"/>
              <a:t> </a:t>
            </a:r>
            <a:r>
              <a:rPr lang="en-US" altLang="zh-CN" dirty="0"/>
              <a:t>and</a:t>
            </a:r>
            <a:r>
              <a:rPr lang="zh-CN" altLang="en-US" dirty="0"/>
              <a:t> </a:t>
            </a:r>
            <a:r>
              <a:rPr lang="en-US" altLang="zh-CN" dirty="0"/>
              <a:t>answer</a:t>
            </a:r>
            <a:r>
              <a:rPr lang="zh-CN" altLang="en-US" dirty="0"/>
              <a:t> </a:t>
            </a:r>
            <a:r>
              <a:rPr lang="en-US" altLang="zh-CN" dirty="0"/>
              <a:t>entity</a:t>
            </a:r>
            <a:r>
              <a:rPr lang="zh-CN" altLang="en-US" dirty="0"/>
              <a:t> </a:t>
            </a:r>
            <a:r>
              <a:rPr lang="en-US" altLang="zh-CN" dirty="0"/>
              <a:t>with</a:t>
            </a:r>
            <a:r>
              <a:rPr lang="zh-CN" altLang="en-US" dirty="0"/>
              <a:t> </a:t>
            </a:r>
            <a:r>
              <a:rPr lang="en-US" altLang="zh-CN" dirty="0"/>
              <a:t>neural</a:t>
            </a:r>
            <a:r>
              <a:rPr lang="zh-CN" altLang="en-US" dirty="0"/>
              <a:t> </a:t>
            </a:r>
            <a:r>
              <a:rPr lang="en-US" altLang="zh-CN" dirty="0"/>
              <a:t>networks</a:t>
            </a:r>
            <a:r>
              <a:rPr lang="zh-CN" altLang="en-US" dirty="0"/>
              <a:t> </a:t>
            </a:r>
            <a:r>
              <a:rPr lang="en-US" altLang="zh-CN" dirty="0"/>
              <a:t>(such</a:t>
            </a:r>
            <a:r>
              <a:rPr lang="zh-CN" altLang="en-US" dirty="0"/>
              <a:t> </a:t>
            </a:r>
            <a:r>
              <a:rPr lang="en-US" altLang="zh-CN" dirty="0"/>
              <a:t>as</a:t>
            </a:r>
            <a:r>
              <a:rPr lang="zh-CN" altLang="en-US" dirty="0"/>
              <a:t> </a:t>
            </a:r>
            <a:r>
              <a:rPr lang="en-US" altLang="zh-CN" dirty="0"/>
              <a:t>convolutional</a:t>
            </a:r>
            <a:r>
              <a:rPr lang="zh-CN" altLang="en-US" dirty="0"/>
              <a:t> </a:t>
            </a:r>
            <a:r>
              <a:rPr lang="en-US" altLang="zh-CN" dirty="0"/>
              <a:t>neural</a:t>
            </a:r>
            <a:r>
              <a:rPr lang="zh-CN" altLang="en-US" dirty="0"/>
              <a:t> </a:t>
            </a:r>
            <a:r>
              <a:rPr lang="en-US" altLang="zh-CN" dirty="0"/>
              <a:t>network),</a:t>
            </a:r>
            <a:r>
              <a:rPr lang="zh-CN" altLang="en-US" dirty="0"/>
              <a:t> </a:t>
            </a:r>
            <a:r>
              <a:rPr lang="en-US" altLang="zh-CN" dirty="0"/>
              <a:t>and</a:t>
            </a:r>
            <a:r>
              <a:rPr lang="zh-CN" altLang="en-US" dirty="0"/>
              <a:t> </a:t>
            </a:r>
            <a:r>
              <a:rPr lang="en-US" altLang="zh-CN" dirty="0"/>
              <a:t>then</a:t>
            </a:r>
            <a:r>
              <a:rPr lang="zh-CN" altLang="en-US" dirty="0"/>
              <a:t> </a:t>
            </a:r>
            <a:r>
              <a:rPr lang="en-US" altLang="zh-CN" dirty="0"/>
              <a:t>match</a:t>
            </a:r>
            <a:r>
              <a:rPr lang="zh-CN" altLang="en-US" dirty="0"/>
              <a:t> </a:t>
            </a:r>
            <a:r>
              <a:rPr lang="en-US" altLang="zh-CN" dirty="0"/>
              <a:t>them</a:t>
            </a:r>
            <a:r>
              <a:rPr lang="zh-CN" altLang="en-US" dirty="0"/>
              <a:t> </a:t>
            </a:r>
            <a:r>
              <a:rPr lang="en-US" altLang="zh-CN" dirty="0"/>
              <a:t>in</a:t>
            </a:r>
            <a:r>
              <a:rPr lang="zh-CN" altLang="en-US" dirty="0"/>
              <a:t> </a:t>
            </a:r>
            <a:r>
              <a:rPr lang="en-US" altLang="zh-CN" dirty="0"/>
              <a:t>sematic</a:t>
            </a:r>
            <a:r>
              <a:rPr lang="zh-CN" altLang="en-US" dirty="0"/>
              <a:t> </a:t>
            </a:r>
            <a:r>
              <a:rPr lang="en-US" altLang="zh-CN" dirty="0"/>
              <a:t>space.</a:t>
            </a:r>
            <a:r>
              <a:rPr lang="zh-CN" altLang="en-US" dirty="0"/>
              <a:t> </a:t>
            </a:r>
            <a:r>
              <a:rPr lang="en-US" altLang="zh-CN" dirty="0"/>
              <a:t>Such</a:t>
            </a:r>
            <a:r>
              <a:rPr lang="zh-CN" altLang="en-US" dirty="0"/>
              <a:t> </a:t>
            </a:r>
            <a:r>
              <a:rPr lang="en-US" altLang="zh-CN" dirty="0"/>
              <a:t>as</a:t>
            </a:r>
            <a:r>
              <a:rPr lang="zh-CN" altLang="en-US" dirty="0"/>
              <a:t> </a:t>
            </a:r>
            <a:r>
              <a:rPr lang="en-US" altLang="zh-CN" dirty="0" err="1"/>
              <a:t>DistMult</a:t>
            </a:r>
            <a:r>
              <a:rPr lang="en-US" altLang="zh-CN" dirty="0"/>
              <a:t>,</a:t>
            </a:r>
            <a:r>
              <a:rPr lang="zh-CN" altLang="en-US" dirty="0"/>
              <a:t> </a:t>
            </a:r>
            <a:r>
              <a:rPr lang="en-US" altLang="zh-CN" dirty="0" err="1"/>
              <a:t>ConvE</a:t>
            </a:r>
            <a:r>
              <a:rPr lang="zh-CN" altLang="en-US" dirty="0"/>
              <a:t> </a:t>
            </a:r>
            <a:r>
              <a:rPr lang="en-US" altLang="zh-CN" dirty="0"/>
              <a:t>and</a:t>
            </a:r>
            <a:r>
              <a:rPr lang="zh-CN" altLang="en-US" dirty="0"/>
              <a:t> </a:t>
            </a:r>
            <a:r>
              <a:rPr lang="en-US" altLang="zh-CN" dirty="0" err="1"/>
              <a:t>ConvTransE</a:t>
            </a:r>
            <a:r>
              <a:rPr lang="en-US" altLang="zh-CN" dirty="0"/>
              <a:t>.</a:t>
            </a:r>
            <a:r>
              <a:rPr lang="zh-CN" altLang="en-US" dirty="0"/>
              <a:t> </a:t>
            </a:r>
            <a:endParaRPr lang="en-US" altLang="zh-CN" dirty="0"/>
          </a:p>
          <a:p>
            <a:r>
              <a:rPr lang="zh-CN" altLang="en-US" dirty="0"/>
              <a:t>单击</a:t>
            </a:r>
            <a:endParaRPr lang="en-US" altLang="zh-CN" dirty="0"/>
          </a:p>
          <a:p>
            <a:r>
              <a:rPr lang="en-US" altLang="zh-CN" dirty="0"/>
              <a:t>GNN</a:t>
            </a:r>
            <a:r>
              <a:rPr lang="zh-CN" altLang="en-US" dirty="0"/>
              <a:t> </a:t>
            </a:r>
            <a:r>
              <a:rPr lang="en-US" altLang="zh-CN" dirty="0"/>
              <a:t>based</a:t>
            </a:r>
            <a:r>
              <a:rPr lang="zh-CN" altLang="en-US" dirty="0"/>
              <a:t> </a:t>
            </a:r>
            <a:r>
              <a:rPr lang="en-US" altLang="zh-CN" dirty="0"/>
              <a:t>methods</a:t>
            </a:r>
            <a:r>
              <a:rPr lang="zh-CN" altLang="en-US" dirty="0"/>
              <a:t> </a:t>
            </a:r>
            <a:r>
              <a:rPr lang="en-US" altLang="zh-CN" sz="1200" dirty="0">
                <a:latin typeface="Times New Roman" panose="02020603050405020304" pitchFamily="18" charset="0"/>
                <a:cs typeface="Times New Roman" panose="02020603050405020304" pitchFamily="18" charset="0"/>
              </a:rPr>
              <a:t>model</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data</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source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with</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graph</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neural</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network.</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Such</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R-GCN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and</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KGAT</a:t>
            </a:r>
            <a:endParaRPr lang="en-US" altLang="zh-CN" dirty="0"/>
          </a:p>
          <a:p>
            <a:r>
              <a:rPr lang="zh-CN" altLang="en-US" dirty="0"/>
              <a:t>单击</a:t>
            </a:r>
            <a:endParaRPr lang="en-US" altLang="zh-CN" dirty="0"/>
          </a:p>
          <a:p>
            <a:r>
              <a:rPr lang="en-US" altLang="zh-CN" dirty="0"/>
              <a:t>GAN</a:t>
            </a:r>
            <a:r>
              <a:rPr lang="zh-CN" altLang="en-US" dirty="0"/>
              <a:t> </a:t>
            </a:r>
            <a:r>
              <a:rPr lang="en-US" altLang="zh-CN" dirty="0"/>
              <a:t>based</a:t>
            </a:r>
            <a:r>
              <a:rPr lang="zh-CN" altLang="en-US" dirty="0"/>
              <a:t> </a:t>
            </a:r>
            <a:r>
              <a:rPr lang="en-US" altLang="zh-CN" dirty="0"/>
              <a:t>methods</a:t>
            </a:r>
            <a:r>
              <a:rPr lang="zh-CN" altLang="en-US" dirty="0"/>
              <a:t> </a:t>
            </a:r>
            <a:r>
              <a:rPr lang="en-US" altLang="zh-CN" dirty="0"/>
              <a:t>are</a:t>
            </a:r>
            <a:r>
              <a:rPr lang="zh-CN" altLang="en-US" dirty="0"/>
              <a:t> </a:t>
            </a:r>
            <a:r>
              <a:rPr lang="en-US" altLang="zh-CN" dirty="0"/>
              <a:t>trained</a:t>
            </a:r>
            <a:r>
              <a:rPr lang="zh-CN" altLang="en-US" dirty="0"/>
              <a:t> </a:t>
            </a:r>
            <a:r>
              <a:rPr lang="en-US" altLang="zh-CN" dirty="0"/>
              <a:t>with</a:t>
            </a:r>
            <a:r>
              <a:rPr lang="zh-CN" altLang="en-US" dirty="0"/>
              <a:t> </a:t>
            </a:r>
            <a:r>
              <a:rPr lang="en-US" altLang="zh-CN" dirty="0"/>
              <a:t>GAN</a:t>
            </a:r>
            <a:r>
              <a:rPr lang="zh-CN" altLang="en-US" dirty="0"/>
              <a:t> </a:t>
            </a:r>
            <a:r>
              <a:rPr lang="en-US" altLang="zh-CN" dirty="0"/>
              <a:t>framework.</a:t>
            </a:r>
            <a:r>
              <a:rPr lang="zh-CN" altLang="en-US" dirty="0"/>
              <a:t> </a:t>
            </a:r>
            <a:r>
              <a:rPr lang="en-US" altLang="zh-CN" dirty="0"/>
              <a:t>Such</a:t>
            </a:r>
            <a:r>
              <a:rPr lang="zh-CN" altLang="en-US" dirty="0"/>
              <a:t> </a:t>
            </a:r>
            <a:r>
              <a:rPr lang="en-US" altLang="zh-CN" dirty="0"/>
              <a:t>as</a:t>
            </a:r>
            <a:r>
              <a:rPr lang="zh-CN" altLang="en-US" dirty="0"/>
              <a:t> </a:t>
            </a:r>
            <a:r>
              <a:rPr lang="en-US" altLang="zh-CN" dirty="0"/>
              <a:t>KBGAN.</a:t>
            </a:r>
            <a:endParaRPr lang="en"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23</a:t>
            </a:fld>
            <a:endParaRPr lang="zh-CN" altLang="en-US"/>
          </a:p>
        </p:txBody>
      </p:sp>
    </p:spTree>
    <p:extLst>
      <p:ext uri="{BB962C8B-B14F-4D97-AF65-F5344CB8AC3E}">
        <p14:creationId xmlns:p14="http://schemas.microsoft.com/office/powerpoint/2010/main" val="242792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Main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results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three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datasets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shown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table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dirty="0">
                <a:latin typeface="Times New Roman" panose="02020603050405020304" pitchFamily="18" charset="0"/>
                <a:cs typeface="Times New Roman" panose="02020603050405020304" pitchFamily="18" charset="0"/>
              </a:rPr>
              <a:t>单击</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latin typeface="Times New Roman" panose="02020603050405020304" pitchFamily="18" charset="0"/>
                <a:cs typeface="Times New Roman" panose="02020603050405020304" pitchFamily="18" charset="0"/>
              </a:rPr>
              <a:t>Overall, </a:t>
            </a:r>
            <a:r>
              <a:rPr lang="en" altLang="zh-CN" dirty="0" err="1">
                <a:latin typeface="Times New Roman" panose="02020603050405020304" pitchFamily="18" charset="0"/>
                <a:cs typeface="Times New Roman" panose="02020603050405020304" pitchFamily="18" charset="0"/>
              </a:rPr>
              <a:t>DistMult</a:t>
            </a:r>
            <a:r>
              <a:rPr lang="en" altLang="zh-CN" dirty="0">
                <a:latin typeface="Times New Roman" panose="02020603050405020304" pitchFamily="18" charset="0"/>
                <a:cs typeface="Times New Roman" panose="02020603050405020304" pitchFamily="18" charset="0"/>
              </a:rPr>
              <a:t> and </a:t>
            </a:r>
            <a:r>
              <a:rPr lang="en" altLang="zh-CN" dirty="0" err="1">
                <a:latin typeface="Times New Roman" panose="02020603050405020304" pitchFamily="18" charset="0"/>
                <a:cs typeface="Times New Roman" panose="02020603050405020304" pitchFamily="18" charset="0"/>
              </a:rPr>
              <a:t>ConvTransE</a:t>
            </a:r>
            <a:r>
              <a:rPr lang="en" altLang="zh-CN" dirty="0">
                <a:latin typeface="Times New Roman" panose="02020603050405020304" pitchFamily="18" charset="0"/>
                <a:cs typeface="Times New Roman" panose="02020603050405020304" pitchFamily="18" charset="0"/>
              </a:rPr>
              <a:t> are the best baseline methods.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dirty="0">
                <a:latin typeface="Times New Roman" panose="02020603050405020304" pitchFamily="18" charset="0"/>
                <a:cs typeface="Times New Roman" panose="02020603050405020304" pitchFamily="18" charset="0"/>
              </a:rPr>
              <a:t>单击</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latin typeface="Times New Roman" panose="02020603050405020304" pitchFamily="18" charset="0"/>
                <a:cs typeface="Times New Roman" panose="02020603050405020304" pitchFamily="18" charset="0"/>
              </a:rPr>
              <a:t>KBGAN substantially improves over </a:t>
            </a:r>
            <a:r>
              <a:rPr lang="en" altLang="zh-CN" sz="1200" dirty="0" err="1">
                <a:latin typeface="Times New Roman" panose="02020603050405020304" pitchFamily="18" charset="0"/>
                <a:cs typeface="Times New Roman" panose="02020603050405020304" pitchFamily="18" charset="0"/>
              </a:rPr>
              <a:t>TransE</a:t>
            </a:r>
            <a:r>
              <a:rPr lang="en" altLang="zh-CN" sz="1200" dirty="0">
                <a:latin typeface="Times New Roman" panose="02020603050405020304" pitchFamily="18" charset="0"/>
                <a:cs typeface="Times New Roman" panose="02020603050405020304" pitchFamily="18" charset="0"/>
              </a:rPr>
              <a:t> on all datasets, which indicates the usefulness of adversarial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200" dirty="0">
                <a:latin typeface="Times New Roman" panose="02020603050405020304" pitchFamily="18" charset="0"/>
                <a:cs typeface="Times New Roman" panose="02020603050405020304" pitchFamily="18" charset="0"/>
              </a:rPr>
              <a:t>单击</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Our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approach</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UPGAN is consistently better than these baselines by a large margin</a:t>
            </a:r>
            <a:r>
              <a:rPr lang="en-US"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a:p>
            <a:endParaRPr lang="e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24</a:t>
            </a:fld>
            <a:endParaRPr lang="zh-CN" altLang="en-US"/>
          </a:p>
        </p:txBody>
      </p:sp>
    </p:spTree>
    <p:extLst>
      <p:ext uri="{BB962C8B-B14F-4D97-AF65-F5344CB8AC3E}">
        <p14:creationId xmlns:p14="http://schemas.microsoft.com/office/powerpoint/2010/main" val="284898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Let's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look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other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which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incorporate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user-item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interaction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endParaRPr lang="en" altLang="zh-CN" dirty="0">
              <a:latin typeface="Times New Roman" panose="02020603050405020304" pitchFamily="18" charset="0"/>
              <a:cs typeface="Times New Roman" panose="02020603050405020304" pitchFamily="18" charset="0"/>
            </a:endParaRPr>
          </a:p>
          <a:p>
            <a:r>
              <a:rPr lang="zh-CN" altLang="en-US" sz="1200" dirty="0">
                <a:latin typeface="Times New Roman" panose="02020603050405020304" pitchFamily="18" charset="0"/>
                <a:cs typeface="Times New Roman" panose="02020603050405020304" pitchFamily="18" charset="0"/>
              </a:rPr>
              <a:t>单击</a:t>
            </a:r>
            <a:endParaRPr lang="en" altLang="zh-CN" sz="1200" dirty="0">
              <a:latin typeface="Times New Roman" panose="02020603050405020304" pitchFamily="18" charset="0"/>
              <a:cs typeface="Times New Roman" panose="02020603050405020304" pitchFamily="18" charset="0"/>
            </a:endParaRPr>
          </a:p>
          <a:p>
            <a:r>
              <a:rPr lang="en" altLang="zh-CN" sz="1200" dirty="0">
                <a:latin typeface="Times New Roman" panose="02020603050405020304" pitchFamily="18" charset="0"/>
                <a:cs typeface="Times New Roman" panose="02020603050405020304" pitchFamily="18" charset="0"/>
              </a:rPr>
              <a:t>Overall, the three methods that jointly utilize KG data and user</a:t>
            </a:r>
            <a:r>
              <a:rPr lang="en-US" altLang="zh-CN" sz="1200" dirty="0">
                <a:latin typeface="Times New Roman" panose="02020603050405020304" pitchFamily="18" charset="0"/>
                <a:cs typeface="Times New Roman" panose="02020603050405020304" pitchFamily="18" charset="0"/>
              </a:rPr>
              <a:t>-item</a:t>
            </a:r>
            <a:r>
              <a:rPr lang="en" altLang="zh-CN" sz="1200" dirty="0">
                <a:latin typeface="Times New Roman" panose="02020603050405020304" pitchFamily="18" charset="0"/>
                <a:cs typeface="Times New Roman" panose="02020603050405020304" pitchFamily="18" charset="0"/>
              </a:rPr>
              <a:t> interaction data seem to give slightly better results than </a:t>
            </a:r>
            <a:r>
              <a:rPr lang="en" altLang="zh-CN" sz="1200" dirty="0" err="1">
                <a:latin typeface="Times New Roman" panose="02020603050405020304" pitchFamily="18" charset="0"/>
                <a:cs typeface="Times New Roman" panose="02020603050405020304" pitchFamily="18" charset="0"/>
              </a:rPr>
              <a:t>TransE</a:t>
            </a:r>
            <a:r>
              <a:rPr lang="en" altLang="zh-CN" sz="1200"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Among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KGAT</a:t>
            </a:r>
            <a:r>
              <a:rPr lang="zh-CN" altLang="en-US"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achieves a better performance on book dataset than the other two datasets.</a:t>
            </a:r>
            <a:endParaRPr lang="e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25</a:t>
            </a:fld>
            <a:endParaRPr lang="zh-CN" altLang="en-US"/>
          </a:p>
        </p:txBody>
      </p:sp>
    </p:spTree>
    <p:extLst>
      <p:ext uri="{BB962C8B-B14F-4D97-AF65-F5344CB8AC3E}">
        <p14:creationId xmlns:p14="http://schemas.microsoft.com/office/powerpoint/2010/main" val="1250325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To effectively utilize the user interaction data, our approach has made several technical extensions</a:t>
            </a:r>
            <a:r>
              <a:rPr lang="en-US" altLang="zh-CN" dirty="0"/>
              <a:t>.</a:t>
            </a:r>
            <a:r>
              <a:rPr lang="zh-CN" altLang="en-US" dirty="0"/>
              <a:t> </a:t>
            </a:r>
            <a:r>
              <a:rPr lang="en-US" altLang="zh-CN" dirty="0"/>
              <a:t>To</a:t>
            </a:r>
            <a:r>
              <a:rPr lang="en" altLang="zh-CN" dirty="0"/>
              <a:t> examine how each </a:t>
            </a:r>
            <a:r>
              <a:rPr lang="en-US" altLang="zh-CN" dirty="0"/>
              <a:t>of</a:t>
            </a:r>
            <a:r>
              <a:rPr lang="zh-CN" altLang="en-US" dirty="0"/>
              <a:t> </a:t>
            </a:r>
            <a:r>
              <a:rPr lang="en-US" altLang="zh-CN" dirty="0"/>
              <a:t>them</a:t>
            </a:r>
            <a:r>
              <a:rPr lang="zh-CN" altLang="en-US" dirty="0"/>
              <a:t> </a:t>
            </a:r>
            <a:r>
              <a:rPr lang="en" altLang="zh-CN" dirty="0"/>
              <a:t>affects the final performance</a:t>
            </a:r>
            <a:r>
              <a:rPr lang="en-US" altLang="zh-CN" dirty="0"/>
              <a:t>.</a:t>
            </a:r>
          </a:p>
          <a:p>
            <a:r>
              <a:rPr lang="en-US" altLang="zh-CN" dirty="0"/>
              <a:t>We conduct ablation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a:t>
            </a:r>
            <a:r>
              <a:rPr lang="zh-CN" altLang="en-US" dirty="0"/>
              <a:t> </a:t>
            </a:r>
            <a:r>
              <a:rPr lang="en-US" altLang="zh-CN" dirty="0"/>
              <a:t>are</a:t>
            </a:r>
            <a:r>
              <a:rPr lang="zh-CN" altLang="en-US" dirty="0"/>
              <a:t> </a:t>
            </a:r>
            <a:r>
              <a:rPr lang="en-US" altLang="zh-CN" dirty="0"/>
              <a:t>three</a:t>
            </a:r>
            <a:r>
              <a:rPr lang="zh-CN" altLang="en-US" dirty="0"/>
              <a:t> </a:t>
            </a:r>
            <a:r>
              <a:rPr lang="en-US" altLang="zh-CN" dirty="0"/>
              <a:t>variants</a:t>
            </a:r>
            <a:r>
              <a:rPr lang="zh-CN" altLang="en-US" dirty="0"/>
              <a:t> </a:t>
            </a:r>
            <a:r>
              <a:rPr lang="en-US" altLang="zh-CN" dirty="0"/>
              <a:t>about</a:t>
            </a:r>
            <a:r>
              <a:rPr lang="zh-CN" altLang="en-US" dirty="0"/>
              <a:t> </a:t>
            </a:r>
            <a:r>
              <a:rPr lang="en-US" altLang="zh-CN" dirty="0"/>
              <a:t>our</a:t>
            </a:r>
            <a:r>
              <a:rPr lang="zh-CN" altLang="en-US" dirty="0"/>
              <a:t> </a:t>
            </a:r>
            <a:r>
              <a:rPr lang="en-US" altLang="zh-CN" dirty="0"/>
              <a:t>approach.</a:t>
            </a:r>
            <a:r>
              <a:rPr lang="zh-CN" altLang="en-US" dirty="0"/>
              <a:t> </a:t>
            </a:r>
            <a:r>
              <a:rPr lang="en-US" altLang="zh-CN" dirty="0"/>
              <a:t>PPT</a:t>
            </a:r>
            <a:r>
              <a:rPr lang="zh-CN" altLang="en-US" dirty="0"/>
              <a:t>介绍</a:t>
            </a:r>
            <a:endParaRPr lang="en-US" altLang="zh-CN" dirty="0"/>
          </a:p>
          <a:p>
            <a:r>
              <a:rPr lang="en" altLang="zh-CN" dirty="0"/>
              <a:t>These results indicate that the proposed techniques are useful to improve the performance. Especially, user interaction data with a suitable modeling way is more important for our approach.</a:t>
            </a:r>
          </a:p>
          <a:p>
            <a:r>
              <a:rPr lang="en-US" altLang="zh-CN" dirty="0"/>
              <a:t>For</a:t>
            </a:r>
            <a:r>
              <a:rPr lang="zh-CN" altLang="en-US" dirty="0"/>
              <a:t> </a:t>
            </a:r>
            <a:r>
              <a:rPr lang="en-US" altLang="zh-CN" dirty="0"/>
              <a:t>the</a:t>
            </a:r>
            <a:r>
              <a:rPr lang="zh-CN" altLang="en-US" dirty="0"/>
              <a:t> </a:t>
            </a:r>
            <a:r>
              <a:rPr lang="en-US" altLang="zh-CN" dirty="0"/>
              <a:t>sake</a:t>
            </a:r>
            <a:r>
              <a:rPr lang="zh-CN" altLang="en-US" dirty="0"/>
              <a:t> </a:t>
            </a:r>
            <a:r>
              <a:rPr lang="en-US" altLang="zh-CN" dirty="0"/>
              <a:t>of</a:t>
            </a:r>
            <a:r>
              <a:rPr lang="zh-CN" altLang="en-US" dirty="0"/>
              <a:t> </a:t>
            </a:r>
            <a:r>
              <a:rPr lang="en-US" altLang="zh-CN" dirty="0"/>
              <a:t>time,</a:t>
            </a:r>
            <a:r>
              <a:rPr lang="zh-CN" altLang="en-US" dirty="0"/>
              <a:t> </a:t>
            </a:r>
            <a:r>
              <a:rPr lang="en-US" altLang="zh-CN" dirty="0"/>
              <a:t>please</a:t>
            </a:r>
            <a:r>
              <a:rPr lang="zh-CN" altLang="en-US" dirty="0"/>
              <a:t> </a:t>
            </a:r>
            <a:r>
              <a:rPr lang="en-US" altLang="zh-CN" dirty="0"/>
              <a:t>refer</a:t>
            </a:r>
            <a:r>
              <a:rPr lang="zh-CN" altLang="en-US" dirty="0"/>
              <a:t> </a:t>
            </a:r>
            <a:r>
              <a:rPr lang="en-US" altLang="zh-CN" dirty="0"/>
              <a:t>to</a:t>
            </a:r>
            <a:r>
              <a:rPr lang="zh-CN" altLang="en-US" dirty="0"/>
              <a:t> </a:t>
            </a:r>
            <a:r>
              <a:rPr lang="en-US" altLang="zh-CN" dirty="0"/>
              <a:t>our</a:t>
            </a:r>
            <a:r>
              <a:rPr lang="zh-CN" altLang="en-US" dirty="0"/>
              <a:t> </a:t>
            </a:r>
            <a:r>
              <a:rPr lang="en-US" altLang="zh-CN" dirty="0"/>
              <a:t>paper</a:t>
            </a:r>
            <a:r>
              <a:rPr lang="zh-CN" altLang="en-US" dirty="0"/>
              <a:t> </a:t>
            </a:r>
            <a:r>
              <a:rPr lang="en-US" altLang="zh-CN" dirty="0"/>
              <a:t>for</a:t>
            </a:r>
            <a:r>
              <a:rPr lang="zh-CN" altLang="en-US" dirty="0"/>
              <a:t> </a:t>
            </a:r>
            <a:r>
              <a:rPr lang="en-US" altLang="zh-CN" dirty="0"/>
              <a:t>other</a:t>
            </a:r>
            <a:r>
              <a:rPr lang="zh-CN" altLang="en-US" dirty="0"/>
              <a:t> </a:t>
            </a:r>
            <a:r>
              <a:rPr lang="en-US" altLang="zh-CN" dirty="0"/>
              <a:t>detail</a:t>
            </a:r>
            <a:r>
              <a:rPr lang="zh-CN" altLang="en-US" dirty="0"/>
              <a:t> </a:t>
            </a:r>
            <a:r>
              <a:rPr lang="en-US" altLang="zh-CN" dirty="0"/>
              <a:t>experiments.</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26</a:t>
            </a:fld>
            <a:endParaRPr lang="zh-CN" altLang="en-US"/>
          </a:p>
        </p:txBody>
      </p:sp>
    </p:spTree>
    <p:extLst>
      <p:ext uri="{BB962C8B-B14F-4D97-AF65-F5344CB8AC3E}">
        <p14:creationId xmlns:p14="http://schemas.microsoft.com/office/powerpoint/2010/main" val="42745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70000"/>
              <a:buFontTx/>
              <a:buNone/>
              <a:tabLst/>
              <a:defRPr/>
            </a:pPr>
            <a:r>
              <a:rPr kumimoji="1" lang="en-US" altLang="zh-CN" sz="1000" dirty="0"/>
              <a:t>The</a:t>
            </a:r>
            <a:r>
              <a:rPr kumimoji="1" lang="zh-CN" altLang="en-US" sz="1000" dirty="0"/>
              <a:t> </a:t>
            </a:r>
            <a:r>
              <a:rPr kumimoji="1" lang="en-US" altLang="zh-CN" sz="1000" dirty="0"/>
              <a:t>example</a:t>
            </a:r>
            <a:r>
              <a:rPr kumimoji="1" lang="zh-CN" altLang="en-US" sz="1000" dirty="0"/>
              <a:t> </a:t>
            </a:r>
            <a:r>
              <a:rPr kumimoji="1" lang="en-US" altLang="zh-CN" sz="1000" dirty="0"/>
              <a:t>show</a:t>
            </a:r>
            <a:r>
              <a:rPr kumimoji="1" lang="zh-CN" altLang="en-US" sz="1000" dirty="0"/>
              <a:t> </a:t>
            </a:r>
            <a:r>
              <a:rPr kumimoji="1" lang="en-US" altLang="zh-CN" sz="1000" dirty="0"/>
              <a:t>we</a:t>
            </a:r>
            <a:r>
              <a:rPr kumimoji="1" lang="zh-CN" altLang="en-US" sz="1000" dirty="0"/>
              <a:t> </a:t>
            </a:r>
            <a:r>
              <a:rPr kumimoji="1" lang="en-US" altLang="zh-CN" sz="1000" dirty="0"/>
              <a:t>try</a:t>
            </a:r>
            <a:r>
              <a:rPr kumimoji="1" lang="zh-CN" altLang="en-US" sz="1000" dirty="0"/>
              <a:t> </a:t>
            </a:r>
            <a:r>
              <a:rPr kumimoji="1" lang="en-US" altLang="zh-CN" sz="1000" dirty="0"/>
              <a:t>to</a:t>
            </a:r>
            <a:r>
              <a:rPr kumimoji="1" lang="zh-CN" altLang="en-US" sz="1000" dirty="0"/>
              <a:t> </a:t>
            </a:r>
            <a:r>
              <a:rPr kumimoji="1" lang="en-US" altLang="zh-CN" sz="1000" dirty="0"/>
              <a:t>find</a:t>
            </a:r>
            <a:r>
              <a:rPr kumimoji="1" lang="zh-CN" altLang="en-US" sz="1000" dirty="0"/>
              <a:t> </a:t>
            </a:r>
            <a:r>
              <a:rPr kumimoji="1" lang="en-US" altLang="zh-CN" sz="1000" dirty="0"/>
              <a:t>the</a:t>
            </a:r>
            <a:r>
              <a:rPr kumimoji="1" lang="zh-CN" altLang="en-US" sz="1000" dirty="0"/>
              <a:t> </a:t>
            </a:r>
            <a:r>
              <a:rPr kumimoji="1" lang="en-US" altLang="zh-CN" sz="1000" dirty="0"/>
              <a:t>literary</a:t>
            </a:r>
            <a:r>
              <a:rPr kumimoji="1" lang="zh-CN" altLang="en-US" sz="1000" dirty="0"/>
              <a:t> </a:t>
            </a:r>
            <a:r>
              <a:rPr kumimoji="1" lang="en-US" altLang="zh-CN" sz="1000" dirty="0"/>
              <a:t>series</a:t>
            </a:r>
            <a:r>
              <a:rPr kumimoji="1" lang="zh-CN" altLang="en-US" sz="1000" dirty="0"/>
              <a:t> </a:t>
            </a:r>
            <a:r>
              <a:rPr kumimoji="1" lang="en-US" altLang="zh-CN" sz="1000" dirty="0"/>
              <a:t>of</a:t>
            </a:r>
            <a:r>
              <a:rPr kumimoji="1" lang="zh-CN" altLang="en-US" sz="1000" dirty="0"/>
              <a:t> </a:t>
            </a:r>
            <a:r>
              <a:rPr kumimoji="1" lang="en-US" altLang="zh-CN" sz="1000" dirty="0"/>
              <a:t>“The</a:t>
            </a:r>
            <a:r>
              <a:rPr kumimoji="1" lang="zh-CN" altLang="en-US" sz="1000" dirty="0"/>
              <a:t> </a:t>
            </a:r>
            <a:r>
              <a:rPr kumimoji="1" lang="en-US" altLang="zh-CN" sz="1000" dirty="0" err="1"/>
              <a:t>Riftwar</a:t>
            </a:r>
            <a:r>
              <a:rPr kumimoji="1" lang="zh-CN" altLang="en-US" sz="1000" dirty="0"/>
              <a:t> </a:t>
            </a:r>
            <a:r>
              <a:rPr kumimoji="1" lang="en-US" altLang="zh-CN" sz="1000" dirty="0"/>
              <a:t>Cycle”.</a:t>
            </a:r>
            <a:r>
              <a:rPr kumimoji="1" lang="zh-CN" altLang="en-US" sz="1000" dirty="0"/>
              <a:t> </a:t>
            </a:r>
            <a:endParaRPr kumimoji="1" lang="en-US" altLang="zh-CN" sz="1000" dirty="0"/>
          </a:p>
          <a:p>
            <a:pPr marL="0" indent="0">
              <a:buSzPct val="70000"/>
              <a:buFontTx/>
              <a:buNone/>
            </a:pPr>
            <a:r>
              <a:rPr lang="zh-CN" altLang="en-US" sz="1000" dirty="0">
                <a:latin typeface="Times New Roman" panose="02020603050405020304" pitchFamily="18" charset="0"/>
                <a:cs typeface="Times New Roman" panose="02020603050405020304" pitchFamily="18" charset="0"/>
              </a:rPr>
              <a:t>单击</a:t>
            </a:r>
            <a:endParaRPr lang="en" altLang="zh-CN" sz="1000" dirty="0">
              <a:latin typeface="Times New Roman" panose="02020603050405020304" pitchFamily="18" charset="0"/>
              <a:cs typeface="Times New Roman" panose="02020603050405020304" pitchFamily="18" charset="0"/>
            </a:endParaRPr>
          </a:p>
          <a:p>
            <a:pPr marL="0" indent="0">
              <a:buSzPct val="70000"/>
              <a:buFontTx/>
              <a:buNone/>
            </a:pPr>
            <a:r>
              <a:rPr lang="en" altLang="zh-CN" sz="1000" dirty="0"/>
              <a:t>Starting from the target entity, we can identify 128 related users in total with </a:t>
            </a:r>
            <a:r>
              <a:rPr lang="en" altLang="zh-CN" sz="1000" dirty="0">
                <a:latin typeface="Times New Roman" panose="02020603050405020304" pitchFamily="18" charset="0"/>
                <a:cs typeface="Times New Roman" panose="02020603050405020304" pitchFamily="18" charset="0"/>
              </a:rPr>
              <a:t>the breath</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first</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search</a:t>
            </a:r>
            <a:r>
              <a:rPr lang="zh-CN" altLang="en-US" sz="1000" dirty="0">
                <a:latin typeface="Times New Roman" panose="02020603050405020304" pitchFamily="18" charset="0"/>
                <a:cs typeface="Times New Roman" panose="02020603050405020304" pitchFamily="18" charset="0"/>
              </a:rPr>
              <a:t> </a:t>
            </a:r>
            <a:r>
              <a:rPr lang="en" altLang="zh-CN" sz="1000" dirty="0"/>
              <a:t>extension based on the interaction-augmented KG.</a:t>
            </a:r>
          </a:p>
          <a:p>
            <a:pPr marL="0" marR="0" lvl="0" indent="0" algn="l" defTabSz="914400" rtl="0" eaLnBrk="1" fontAlgn="auto" latinLnBrk="0" hangingPunct="1">
              <a:lnSpc>
                <a:spcPct val="100000"/>
              </a:lnSpc>
              <a:spcBef>
                <a:spcPts val="0"/>
              </a:spcBef>
              <a:spcAft>
                <a:spcPts val="0"/>
              </a:spcAft>
              <a:buClrTx/>
              <a:buSzPct val="70000"/>
              <a:buFontTx/>
              <a:buNone/>
              <a:tabLst/>
              <a:defRPr/>
            </a:pPr>
            <a:r>
              <a:rPr lang="zh-CN" altLang="en" sz="1000" dirty="0">
                <a:latin typeface="Times New Roman" panose="02020603050405020304" pitchFamily="18" charset="0"/>
                <a:cs typeface="Times New Roman" panose="02020603050405020304" pitchFamily="18" charset="0"/>
              </a:rPr>
              <a:t>单击</a:t>
            </a:r>
            <a:endParaRPr lang="en" altLang="zh-CN" sz="1000" dirty="0"/>
          </a:p>
          <a:p>
            <a:pPr marL="0" indent="0">
              <a:buSzPct val="70000"/>
              <a:buFontTx/>
              <a:buNone/>
            </a:pPr>
            <a:r>
              <a:rPr lang="en" altLang="zh-CN" sz="1000" dirty="0"/>
              <a:t>Given two candidate literary series “</a:t>
            </a:r>
            <a:r>
              <a:rPr lang="en" altLang="zh-CN" sz="1000" dirty="0" err="1"/>
              <a:t>Serpentwar</a:t>
            </a:r>
            <a:r>
              <a:rPr lang="en" altLang="zh-CN" sz="1000" dirty="0"/>
              <a:t> Saga” and “The Wheel of Time”, a straightforward method is to count the number of a literary series that has been read by the related users. However, “The Wheel of Time” is much more popular than the correct entity “</a:t>
            </a:r>
            <a:r>
              <a:rPr lang="en" altLang="zh-CN" sz="1000" dirty="0" err="1"/>
              <a:t>Serpentwar</a:t>
            </a:r>
            <a:r>
              <a:rPr lang="en" altLang="zh-CN" sz="1000" dirty="0"/>
              <a:t> Saga” (33 </a:t>
            </a:r>
            <a:r>
              <a:rPr lang="en" altLang="zh-CN" sz="1000" dirty="0" err="1"/>
              <a:t>v.s</a:t>
            </a:r>
            <a:r>
              <a:rPr lang="en" altLang="zh-CN" sz="1000" dirty="0"/>
              <a:t>. 17). It indicates that simply using the user interaction data may incorporate noise.</a:t>
            </a:r>
            <a:endParaRPr lang="en" altLang="zh-CN" sz="10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27</a:t>
            </a:fld>
            <a:endParaRPr lang="zh-CN" altLang="en-US"/>
          </a:p>
        </p:txBody>
      </p:sp>
    </p:spTree>
    <p:extLst>
      <p:ext uri="{BB962C8B-B14F-4D97-AF65-F5344CB8AC3E}">
        <p14:creationId xmlns:p14="http://schemas.microsoft.com/office/powerpoint/2010/main" val="655053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000" dirty="0"/>
              <a:t>As a comparison, by running our approach, we can identify more important users on the graph.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000" dirty="0"/>
              <a:t>单击</a:t>
            </a:r>
            <a:endParaRPr lang="en"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000" dirty="0"/>
              <a:t>As we can see, the two users with ID “77OC0” and “7VLI5”</a:t>
            </a:r>
            <a:r>
              <a:rPr lang="zh-CN" altLang="en-US" sz="1000" dirty="0"/>
              <a:t> </a:t>
            </a:r>
            <a:r>
              <a:rPr lang="en" altLang="zh-CN" sz="1000" dirty="0"/>
              <a:t>are assigned with very large attention weights by our algorithm.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000" dirty="0"/>
              <a:t>单击</a:t>
            </a:r>
            <a:endParaRPr lang="en"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000" dirty="0"/>
              <a:t>An interesting observation is that “Legends of the </a:t>
            </a:r>
            <a:r>
              <a:rPr lang="en" altLang="zh-CN" sz="1000" dirty="0" err="1"/>
              <a:t>Riftwar</a:t>
            </a:r>
            <a:r>
              <a:rPr lang="en" altLang="zh-CN" sz="1000" dirty="0"/>
              <a:t>” and “</a:t>
            </a:r>
            <a:r>
              <a:rPr lang="en" altLang="zh-CN" sz="1000" dirty="0" err="1"/>
              <a:t>Serpentwar</a:t>
            </a:r>
            <a:r>
              <a:rPr lang="en" altLang="zh-CN" sz="1000" dirty="0"/>
              <a:t> Saga” can be associated via the two selected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a:t>单击</a:t>
            </a:r>
            <a:endParaRPr lang="en" altLang="zh-CN"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000" dirty="0"/>
              <a:t>Based on the known fact that “Legends of the </a:t>
            </a:r>
            <a:r>
              <a:rPr lang="en" altLang="zh-CN" sz="1000" dirty="0" err="1"/>
              <a:t>Riftwar</a:t>
            </a:r>
            <a:r>
              <a:rPr lang="en" altLang="zh-CN" sz="1000" dirty="0"/>
              <a:t>” belongs to “The </a:t>
            </a:r>
            <a:r>
              <a:rPr lang="en" altLang="zh-CN" sz="1000" dirty="0" err="1"/>
              <a:t>Riftwar</a:t>
            </a:r>
            <a:r>
              <a:rPr lang="en" altLang="zh-CN" sz="1000" dirty="0"/>
              <a:t> Cycle”, our approach is capable of identifying “</a:t>
            </a:r>
            <a:r>
              <a:rPr lang="en" altLang="zh-CN" sz="1000" dirty="0" err="1"/>
              <a:t>Serpentwar</a:t>
            </a:r>
            <a:r>
              <a:rPr lang="en" altLang="zh-CN" sz="1000" dirty="0"/>
              <a:t> Saga” as the final answer.</a:t>
            </a:r>
            <a:endParaRPr kumimoji="1" lang="zh-CN" altLang="en-US" sz="1000" dirty="0"/>
          </a:p>
          <a:p>
            <a:endParaRPr kumimoji="1" lang="zh-CN" altLang="en-US" sz="1000"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28</a:t>
            </a:fld>
            <a:endParaRPr lang="zh-CN" altLang="en-US"/>
          </a:p>
        </p:txBody>
      </p:sp>
    </p:spTree>
    <p:extLst>
      <p:ext uri="{BB962C8B-B14F-4D97-AF65-F5344CB8AC3E}">
        <p14:creationId xmlns:p14="http://schemas.microsoft.com/office/powerpoint/2010/main" val="2046473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a:t>
            </a:r>
            <a:r>
              <a:rPr kumimoji="1" lang="zh-CN" altLang="en-US" dirty="0"/>
              <a:t> </a:t>
            </a:r>
            <a:r>
              <a:rPr kumimoji="1" lang="en-US" altLang="zh-CN" dirty="0"/>
              <a:t>conclusion,</a:t>
            </a:r>
            <a:r>
              <a:rPr kumimoji="1" lang="zh-CN" altLang="en-US" dirty="0"/>
              <a:t> </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29</a:t>
            </a:fld>
            <a:endParaRPr lang="zh-CN" altLang="en-US"/>
          </a:p>
        </p:txBody>
      </p:sp>
    </p:spTree>
    <p:extLst>
      <p:ext uri="{BB962C8B-B14F-4D97-AF65-F5344CB8AC3E}">
        <p14:creationId xmlns:p14="http://schemas.microsoft.com/office/powerpoint/2010/main" val="129378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dirty="0">
                <a:latin typeface="Times New Roman" panose="02020603050405020304" pitchFamily="18" charset="0"/>
                <a:cs typeface="Times New Roman" panose="02020603050405020304" pitchFamily="18" charset="0"/>
              </a:rPr>
              <a:t>Knowledge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graph</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(KG)</a:t>
            </a:r>
            <a:r>
              <a:rPr lang="en" altLang="zh-CN" sz="1200" dirty="0">
                <a:latin typeface="Times New Roman" panose="02020603050405020304" pitchFamily="18" charset="0"/>
                <a:cs typeface="Times New Roman" panose="02020603050405020304" pitchFamily="18" charset="0"/>
              </a:rPr>
              <a:t> is typically a multi-relational </a:t>
            </a:r>
            <a:r>
              <a:rPr lang="en-US" altLang="zh-CN" sz="1200" dirty="0">
                <a:latin typeface="Times New Roman" panose="02020603050405020304" pitchFamily="18" charset="0"/>
                <a:cs typeface="Times New Roman" panose="02020603050405020304" pitchFamily="18" charset="0"/>
              </a:rPr>
              <a:t>entity</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graph containing entities as nodes and relations as edges</a:t>
            </a:r>
            <a:r>
              <a:rPr lang="en-US" altLang="zh-CN" sz="1200" dirty="0">
                <a:latin typeface="Times New Roman" panose="02020603050405020304" pitchFamily="18" charset="0"/>
                <a:cs typeface="Times New Roman" panose="02020603050405020304" pitchFamily="18" charset="0"/>
              </a:rPr>
              <a:t>.</a:t>
            </a:r>
          </a:p>
          <a:p>
            <a:r>
              <a:rPr lang="en" altLang="zh-CN" sz="1200" dirty="0">
                <a:latin typeface="Times New Roman" panose="02020603050405020304" pitchFamily="18" charset="0"/>
                <a:cs typeface="Times New Roman" panose="02020603050405020304" pitchFamily="18" charset="0"/>
              </a:rPr>
              <a:t>Knowledge graphs are important resources for many artificial intelligence tasks but often suffer from incompleteness.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address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problem,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researchers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propose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task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Knowledge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Graph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Completion.</a:t>
            </a:r>
            <a:endParaRPr kumimoji="1" lang="en" altLang="zh-CN" sz="1200" dirty="0">
              <a:latin typeface="Times New Roman" panose="02020603050405020304" pitchFamily="18" charset="0"/>
              <a:cs typeface="Times New Roman" panose="02020603050405020304" pitchFamily="18" charset="0"/>
            </a:endParaRPr>
          </a:p>
          <a:p>
            <a:r>
              <a:rPr lang="en" altLang="zh-CN" sz="1200" dirty="0">
                <a:latin typeface="Times New Roman" panose="02020603050405020304" pitchFamily="18" charset="0"/>
                <a:cs typeface="Times New Roman" panose="02020603050405020304" pitchFamily="18" charset="0"/>
              </a:rPr>
              <a:t>Knowledge Graph Completion (KGC) aims to automatically infer the missing fact information in </a:t>
            </a:r>
            <a:r>
              <a:rPr lang="en-US" altLang="zh-CN" sz="1200" dirty="0">
                <a:latin typeface="Times New Roman" panose="02020603050405020304" pitchFamily="18" charset="0"/>
                <a:cs typeface="Times New Roman" panose="02020603050405020304" pitchFamily="18" charset="0"/>
              </a:rPr>
              <a:t>knowledge</a:t>
            </a:r>
            <a:r>
              <a:rPr lang="en" altLang="zh-CN"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graph</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t>
            </a:r>
            <a:r>
              <a:rPr lang="en" altLang="zh-CN" sz="1200" dirty="0">
                <a:latin typeface="Times New Roman" panose="02020603050405020304" pitchFamily="18" charset="0"/>
                <a:cs typeface="Times New Roman" panose="02020603050405020304" pitchFamily="18" charset="0"/>
              </a:rPr>
              <a:t>e.g.</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predicting</a:t>
            </a:r>
            <a:r>
              <a:rPr lang="en" altLang="zh-CN" sz="1200" dirty="0">
                <a:latin typeface="Times New Roman" panose="02020603050405020304" pitchFamily="18" charset="0"/>
                <a:cs typeface="Times New Roman" panose="02020603050405020304" pitchFamily="18" charset="0"/>
              </a:rPr>
              <a:t> a missing entity</a:t>
            </a:r>
            <a:r>
              <a:rPr lang="en-US" altLang="zh-CN" sz="1200"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don't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know</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which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Taylor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swift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belong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complete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predict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answer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query.</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3</a:t>
            </a:fld>
            <a:endParaRPr lang="zh-CN" altLang="en-US"/>
          </a:p>
        </p:txBody>
      </p:sp>
    </p:spTree>
    <p:extLst>
      <p:ext uri="{BB962C8B-B14F-4D97-AF65-F5344CB8AC3E}">
        <p14:creationId xmlns:p14="http://schemas.microsoft.com/office/powerpoint/2010/main" val="2189339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work,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propose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a:t>
            </a:r>
            <a:r>
              <a:rPr lang="en" altLang="zh-CN" dirty="0">
                <a:latin typeface="Times New Roman" panose="02020603050405020304" pitchFamily="18" charset="0"/>
                <a:cs typeface="Times New Roman" panose="02020603050405020304" pitchFamily="18" charset="0"/>
              </a:rPr>
              <a:t> effective learning approach for learning useful information from user</a:t>
            </a:r>
            <a:r>
              <a:rPr lang="en-US" altLang="zh-CN" dirty="0">
                <a:latin typeface="Times New Roman" panose="02020603050405020304" pitchFamily="18" charset="0"/>
                <a:cs typeface="Times New Roman" panose="02020603050405020304" pitchFamily="18" charset="0"/>
              </a:rPr>
              <a:t>-item</a:t>
            </a:r>
            <a:r>
              <a:rPr lang="en" altLang="zh-CN" dirty="0">
                <a:latin typeface="Times New Roman" panose="02020603050405020304" pitchFamily="18" charset="0"/>
                <a:cs typeface="Times New Roman" panose="02020603050405020304" pitchFamily="18" charset="0"/>
              </a:rPr>
              <a:t> interaction data for the KGC task</a:t>
            </a:r>
          </a:p>
          <a:p>
            <a:endParaRPr lang="en" altLang="zh-CN" dirty="0"/>
          </a:p>
          <a:p>
            <a:r>
              <a:rPr lang="en" altLang="zh-CN" dirty="0"/>
              <a:t>In the future, we will investigate into how our </a:t>
            </a:r>
            <a:r>
              <a:rPr lang="en-US" altLang="zh-CN" dirty="0"/>
              <a:t>models</a:t>
            </a:r>
            <a:r>
              <a:rPr lang="en" altLang="zh-CN" dirty="0"/>
              <a:t> perform in other domains.</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30</a:t>
            </a:fld>
            <a:endParaRPr lang="zh-CN" altLang="en-US"/>
          </a:p>
        </p:txBody>
      </p:sp>
    </p:spTree>
    <p:extLst>
      <p:ext uri="{BB962C8B-B14F-4D97-AF65-F5344CB8AC3E}">
        <p14:creationId xmlns:p14="http://schemas.microsoft.com/office/powerpoint/2010/main" val="3918306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Our</a:t>
            </a:r>
            <a:r>
              <a:rPr kumimoji="1" lang="zh-CN" altLang="en-US" dirty="0"/>
              <a:t> </a:t>
            </a:r>
            <a:r>
              <a:rPr kumimoji="1" lang="en-US" altLang="zh-CN" dirty="0"/>
              <a:t>code</a:t>
            </a:r>
            <a:r>
              <a:rPr kumimoji="1" lang="zh-CN" altLang="en-US" dirty="0"/>
              <a:t> </a:t>
            </a:r>
            <a:r>
              <a:rPr kumimoji="1" lang="en-US" altLang="zh-CN" dirty="0"/>
              <a:t>is</a:t>
            </a:r>
            <a:r>
              <a:rPr kumimoji="1" lang="zh-CN" altLang="en-US" dirty="0"/>
              <a:t> </a:t>
            </a:r>
            <a:r>
              <a:rPr kumimoji="1" lang="en-US" altLang="zh-CN" dirty="0"/>
              <a:t>open-sourced</a:t>
            </a:r>
            <a:r>
              <a:rPr kumimoji="1" lang="zh-CN" altLang="en-US" dirty="0"/>
              <a:t> </a:t>
            </a:r>
            <a:r>
              <a:rPr kumimoji="1" lang="en-US" altLang="zh-CN" dirty="0"/>
              <a:t>on</a:t>
            </a:r>
            <a:r>
              <a:rPr kumimoji="1" lang="zh-CN" altLang="en-US" dirty="0"/>
              <a:t> </a:t>
            </a:r>
            <a:r>
              <a:rPr kumimoji="1" lang="en-US" altLang="zh-CN" dirty="0" err="1"/>
              <a:t>github</a:t>
            </a:r>
            <a:r>
              <a:rPr kumimoji="1" lang="en-US" altLang="zh-CN" dirty="0"/>
              <a:t>.</a:t>
            </a:r>
          </a:p>
          <a:p>
            <a:r>
              <a:rPr kumimoji="1" lang="en-US" altLang="zh-CN" dirty="0"/>
              <a:t>You</a:t>
            </a:r>
            <a:r>
              <a:rPr kumimoji="1" lang="zh-CN" altLang="en-US" dirty="0"/>
              <a:t> </a:t>
            </a:r>
            <a:r>
              <a:rPr kumimoji="1" lang="en-US" altLang="zh-CN" dirty="0"/>
              <a:t>can</a:t>
            </a:r>
            <a:r>
              <a:rPr kumimoji="1" lang="zh-CN" altLang="en-US" dirty="0"/>
              <a:t> </a:t>
            </a:r>
            <a:r>
              <a:rPr kumimoji="1" lang="en-US" altLang="zh-CN" dirty="0"/>
              <a:t>also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item-entity</a:t>
            </a:r>
            <a:r>
              <a:rPr kumimoji="1" lang="zh-CN" altLang="en-US" dirty="0"/>
              <a:t> </a:t>
            </a:r>
            <a:r>
              <a:rPr kumimoji="1" lang="en-US" altLang="zh-CN" dirty="0"/>
              <a:t>alignment</a:t>
            </a:r>
            <a:r>
              <a:rPr kumimoji="1" lang="zh-CN" altLang="en-US" dirty="0"/>
              <a:t> </a:t>
            </a:r>
            <a:r>
              <a:rPr kumimoji="1" lang="en-US" altLang="zh-CN" dirty="0"/>
              <a:t>from</a:t>
            </a:r>
            <a:r>
              <a:rPr kumimoji="1" lang="zh-CN" altLang="en-US" dirty="0"/>
              <a:t> </a:t>
            </a:r>
            <a:r>
              <a:rPr kumimoji="1" lang="en-US" altLang="zh-CN" dirty="0"/>
              <a:t>KB4Rec</a:t>
            </a:r>
            <a:r>
              <a:rPr kumimoji="1" lang="zh-CN" altLang="en-US" dirty="0"/>
              <a:t> </a:t>
            </a:r>
            <a:r>
              <a:rPr kumimoji="1" lang="en-US" altLang="zh-CN" dirty="0"/>
              <a:t>project.</a:t>
            </a:r>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31</a:t>
            </a:fld>
            <a:endParaRPr lang="zh-CN" altLang="en-US"/>
          </a:p>
        </p:txBody>
      </p:sp>
    </p:spTree>
    <p:extLst>
      <p:ext uri="{BB962C8B-B14F-4D97-AF65-F5344CB8AC3E}">
        <p14:creationId xmlns:p14="http://schemas.microsoft.com/office/powerpoint/2010/main" val="2713707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Thanks for your time and listening.</a:t>
            </a:r>
            <a:endParaRPr lang="zh-CN" altLang="en-US"/>
          </a:p>
        </p:txBody>
      </p:sp>
      <p:sp>
        <p:nvSpPr>
          <p:cNvPr id="4" name="灯片编号占位符 3"/>
          <p:cNvSpPr>
            <a:spLocks noGrp="1"/>
          </p:cNvSpPr>
          <p:nvPr>
            <p:ph type="sldNum" sz="quarter" idx="5"/>
          </p:nvPr>
        </p:nvSpPr>
        <p:spPr/>
        <p:txBody>
          <a:bodyPr/>
          <a:lstStyle/>
          <a:p>
            <a:fld id="{47CBB6EC-4471-45A4-840D-03B097EC8308}" type="slidenum">
              <a:rPr lang="zh-CN" altLang="en-US" smtClean="0"/>
              <a:t>32</a:t>
            </a:fld>
            <a:endParaRPr lang="zh-CN" altLang="en-US"/>
          </a:p>
        </p:txBody>
      </p:sp>
    </p:spTree>
    <p:extLst>
      <p:ext uri="{BB962C8B-B14F-4D97-AF65-F5344CB8AC3E}">
        <p14:creationId xmlns:p14="http://schemas.microsoft.com/office/powerpoint/2010/main" val="1334404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34</a:t>
            </a:fld>
            <a:endParaRPr lang="zh-CN" altLang="en-US"/>
          </a:p>
        </p:txBody>
      </p:sp>
    </p:spTree>
    <p:extLst>
      <p:ext uri="{BB962C8B-B14F-4D97-AF65-F5344CB8AC3E}">
        <p14:creationId xmlns:p14="http://schemas.microsoft.com/office/powerpoint/2010/main" val="3165657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35</a:t>
            </a:fld>
            <a:endParaRPr lang="zh-CN" altLang="en-US"/>
          </a:p>
        </p:txBody>
      </p:sp>
    </p:spTree>
    <p:extLst>
      <p:ext uri="{BB962C8B-B14F-4D97-AF65-F5344CB8AC3E}">
        <p14:creationId xmlns:p14="http://schemas.microsoft.com/office/powerpoint/2010/main" val="42616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For ease of </a:t>
            </a:r>
            <a:r>
              <a:rPr lang="en-US" altLang="zh-CN" dirty="0"/>
              <a:t>further</a:t>
            </a:r>
            <a:r>
              <a:rPr lang="zh-CN" altLang="en-US" dirty="0"/>
              <a:t> </a:t>
            </a:r>
            <a:r>
              <a:rPr lang="en-US" altLang="zh-CN" dirty="0"/>
              <a:t>comparison</a:t>
            </a:r>
            <a:r>
              <a:rPr lang="en" altLang="zh-CN" dirty="0"/>
              <a:t>, we only incorporate the results of </a:t>
            </a:r>
            <a:r>
              <a:rPr lang="en" altLang="zh-CN" dirty="0" err="1"/>
              <a:t>DistMult</a:t>
            </a:r>
            <a:r>
              <a:rPr lang="en" altLang="zh-CN" dirty="0"/>
              <a:t> and </a:t>
            </a:r>
            <a:r>
              <a:rPr lang="en" altLang="zh-CN" dirty="0" err="1"/>
              <a:t>ConvTransE</a:t>
            </a:r>
            <a:r>
              <a:rPr lang="en" altLang="zh-CN" dirty="0"/>
              <a:t> as the reference, since they perform generally well among all the baselines.</a:t>
            </a:r>
            <a:endParaRPr kumimoji="1" lang="zh-CN" altLang="en-US" dirty="0">
              <a:latin typeface="Times New Roman" panose="02020603050405020304" pitchFamily="18" charset="0"/>
              <a:cs typeface="Times New Roman" panose="02020603050405020304" pitchFamily="18" charset="0"/>
            </a:endParaRPr>
          </a:p>
          <a:p>
            <a:pPr>
              <a:buFontTx/>
              <a:buNone/>
            </a:pP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To</a:t>
            </a:r>
            <a:r>
              <a:rPr lang="en" altLang="zh-CN" dirty="0">
                <a:latin typeface="Times New Roman" panose="02020603050405020304" pitchFamily="18" charset="0"/>
                <a:cs typeface="Times New Roman" panose="02020603050405020304" pitchFamily="18" charset="0"/>
              </a:rPr>
              <a:t> examine how our method improves over the baseline methods, especially in the sparse case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divide the test queries into five groups </a:t>
            </a:r>
            <a:r>
              <a:rPr lang="en" altLang="zh-CN" dirty="0" err="1">
                <a:latin typeface="Times New Roman" panose="02020603050405020304" pitchFamily="18" charset="0"/>
                <a:cs typeface="Times New Roman" panose="02020603050405020304" pitchFamily="18" charset="0"/>
              </a:rPr>
              <a:t>w.r.t.</a:t>
            </a:r>
            <a:r>
              <a:rPr lang="en" altLang="zh-CN" dirty="0">
                <a:latin typeface="Times New Roman" panose="02020603050405020304" pitchFamily="18" charset="0"/>
                <a:cs typeface="Times New Roman" panose="02020603050405020304" pitchFamily="18" charset="0"/>
              </a:rPr>
              <a:t> the frequency of the answer entity. A smaller group ID indicates that the answer entity of that case occur fewer in training set</a:t>
            </a:r>
            <a:r>
              <a:rPr lang="en-US" altLang="zh-CN" dirty="0">
                <a:latin typeface="Times New Roman" panose="02020603050405020304" pitchFamily="18" charset="0"/>
                <a:cs typeface="Times New Roman" panose="02020603050405020304" pitchFamily="18" charset="0"/>
              </a:rPr>
              <a:t>.</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单击</a:t>
            </a:r>
            <a:endParaRPr lang="en" altLang="zh-CN" dirty="0">
              <a:latin typeface="Times New Roman" panose="02020603050405020304" pitchFamily="18" charset="0"/>
              <a:cs typeface="Times New Roman" panose="02020603050405020304" pitchFamily="18" charset="0"/>
            </a:endParaRPr>
          </a:p>
          <a:p>
            <a:pPr>
              <a:lnSpc>
                <a:spcPct val="100000"/>
              </a:lnSpc>
            </a:pPr>
            <a:r>
              <a:rPr lang="en"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shown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table,</a:t>
            </a:r>
            <a:r>
              <a:rPr lang="zh-CN" altLang="en-US"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our</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approach is substantially better than baseline methods in five sparsity levels</a:t>
            </a:r>
          </a:p>
          <a:p>
            <a:pPr>
              <a:lnSpc>
                <a:spcPct val="100000"/>
              </a:lnSpc>
            </a:pPr>
            <a:r>
              <a:rPr lang="zh-CN" altLang="en" sz="1200" dirty="0">
                <a:latin typeface="Times New Roman" panose="02020603050405020304" pitchFamily="18" charset="0"/>
                <a:cs typeface="Times New Roman" panose="02020603050405020304" pitchFamily="18" charset="0"/>
              </a:rPr>
              <a:t>单击</a:t>
            </a:r>
            <a:endParaRPr lang="en"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latin typeface="Times New Roman" panose="02020603050405020304" pitchFamily="18" charset="0"/>
                <a:cs typeface="Times New Roman" panose="02020603050405020304" pitchFamily="18" charset="0"/>
              </a:rPr>
              <a:t>Especially, on movie and book datasets, it yields a larger improvement in sparse groups</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36</a:t>
            </a:fld>
            <a:endParaRPr lang="zh-CN" altLang="en-US"/>
          </a:p>
        </p:txBody>
      </p:sp>
    </p:spTree>
    <p:extLst>
      <p:ext uri="{BB962C8B-B14F-4D97-AF65-F5344CB8AC3E}">
        <p14:creationId xmlns:p14="http://schemas.microsoft.com/office/powerpoint/2010/main" val="2931837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a:t>
            </a:r>
            <a:r>
              <a:rPr lang="zh-CN" altLang="en-US" dirty="0"/>
              <a:t> </a:t>
            </a:r>
            <a:r>
              <a:rPr lang="en-US" altLang="zh-CN" dirty="0"/>
              <a:t>we</a:t>
            </a:r>
            <a:r>
              <a:rPr lang="zh-CN" altLang="en-US" dirty="0"/>
              <a:t> </a:t>
            </a:r>
            <a:r>
              <a:rPr lang="en-US" altLang="zh-CN" dirty="0"/>
              <a:t>organize</a:t>
            </a:r>
            <a:r>
              <a:rPr lang="zh-CN" altLang="en-US" dirty="0"/>
              <a:t> </a:t>
            </a:r>
            <a:r>
              <a:rPr lang="en" altLang="zh-CN" dirty="0"/>
              <a:t>interaction</a:t>
            </a:r>
            <a:r>
              <a:rPr lang="en-US" altLang="zh-CN" dirty="0"/>
              <a:t>-</a:t>
            </a:r>
            <a:r>
              <a:rPr lang="en" altLang="zh-CN" dirty="0"/>
              <a:t>augmented </a:t>
            </a:r>
            <a:r>
              <a:rPr lang="en-US" altLang="zh-CN" dirty="0"/>
              <a:t>knowledge</a:t>
            </a:r>
            <a:r>
              <a:rPr lang="zh-CN" altLang="en-US" dirty="0"/>
              <a:t> </a:t>
            </a:r>
            <a:r>
              <a:rPr lang="en-US" altLang="zh-CN" dirty="0"/>
              <a:t>graph</a:t>
            </a:r>
            <a:r>
              <a:rPr lang="zh-CN" altLang="en-US" dirty="0"/>
              <a:t> </a:t>
            </a:r>
            <a:r>
              <a:rPr lang="en-US" altLang="zh-CN" dirty="0"/>
              <a:t>with</a:t>
            </a:r>
            <a:r>
              <a:rPr lang="zh-CN" altLang="en-US" dirty="0"/>
              <a:t> </a:t>
            </a:r>
            <a:r>
              <a:rPr lang="en-US" altLang="zh-CN" dirty="0"/>
              <a:t>layers</a:t>
            </a:r>
            <a:r>
              <a:rPr lang="en" altLang="zh-CN" dirty="0"/>
              <a:t>, we would like to check how the distance of a KG entity to user nodes affects the performance</a:t>
            </a:r>
            <a:r>
              <a:rPr lang="en-US" altLang="zh-CN" dirty="0"/>
              <a:t>.</a:t>
            </a:r>
            <a:endParaRPr lang="en"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latin typeface="Times New Roman" panose="02020603050405020304" pitchFamily="18" charset="0"/>
                <a:cs typeface="Times New Roman" panose="02020603050405020304" pitchFamily="18" charset="0"/>
              </a:rPr>
              <a:t>As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shown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table,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divide</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all</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test</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cases</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into</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3</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groups</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err="1">
                <a:solidFill>
                  <a:schemeClr val="tx1"/>
                </a:solidFill>
                <a:latin typeface="Times New Roman" panose="02020603050405020304" pitchFamily="18" charset="0"/>
                <a:ea typeface="+mn-ea"/>
                <a:cs typeface="Times New Roman" panose="02020603050405020304" pitchFamily="18" charset="0"/>
              </a:rPr>
              <a:t>w.r.t.</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query</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entity</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hop</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number</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in</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training</a:t>
            </a:r>
            <a:r>
              <a:rPr lang="zh-CN"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latin typeface="Times New Roman" panose="02020603050405020304" pitchFamily="18" charset="0"/>
                <a:ea typeface="+mn-ea"/>
                <a:cs typeface="Times New Roman" panose="02020603050405020304" pitchFamily="18" charset="0"/>
              </a:rPr>
              <a:t>set.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Times New Roman" panose="02020603050405020304" pitchFamily="18" charset="0"/>
                <a:ea typeface="+mn-ea"/>
                <a:cs typeface="Times New Roman" panose="02020603050405020304" pitchFamily="18" charset="0"/>
              </a:rPr>
              <a:t>单击</a:t>
            </a:r>
            <a:endParaRPr lang="en" altLang="zh-CN" sz="1200" kern="1200" dirty="0">
              <a:solidFill>
                <a:schemeClr val="tx1"/>
              </a:solidFill>
              <a:latin typeface="Times New Roman" panose="02020603050405020304" pitchFamily="18" charset="0"/>
              <a:ea typeface="+mn-ea"/>
              <a:cs typeface="Times New Roman" panose="02020603050405020304" pitchFamily="18" charset="0"/>
            </a:endParaRPr>
          </a:p>
          <a:p>
            <a:pPr>
              <a:lnSpc>
                <a:spcPct val="100000"/>
              </a:lnSpc>
            </a:pPr>
            <a:r>
              <a:rPr lang="en-US" altLang="zh-CN" sz="1200" dirty="0">
                <a:latin typeface="Times New Roman" panose="02020603050405020304" pitchFamily="18" charset="0"/>
                <a:cs typeface="Times New Roman" panose="02020603050405020304" pitchFamily="18" charset="0"/>
              </a:rPr>
              <a:t>Our</a:t>
            </a:r>
            <a:r>
              <a:rPr lang="en" altLang="zh-CN" sz="1200" dirty="0">
                <a:latin typeface="Times New Roman" panose="02020603050405020304" pitchFamily="18" charset="0"/>
                <a:cs typeface="Times New Roman" panose="02020603050405020304" pitchFamily="18" charset="0"/>
              </a:rPr>
              <a:t> method has yielded a substantial improvement in all three groups</a:t>
            </a:r>
            <a:r>
              <a:rPr lang="en-US" altLang="zh-CN" sz="1200" dirty="0">
                <a:latin typeface="Times New Roman" panose="02020603050405020304" pitchFamily="18" charset="0"/>
                <a:cs typeface="Times New Roman" panose="02020603050405020304" pitchFamily="18" charset="0"/>
              </a:rPr>
              <a:t>.</a:t>
            </a:r>
            <a:r>
              <a:rPr lang="en" altLang="zh-CN" sz="1200" dirty="0">
                <a:latin typeface="Times New Roman" panose="02020603050405020304" pitchFamily="18" charset="0"/>
                <a:cs typeface="Times New Roman" panose="02020603050405020304" pitchFamily="18" charset="0"/>
              </a:rPr>
              <a:t> </a:t>
            </a:r>
          </a:p>
          <a:p>
            <a:pPr>
              <a:lnSpc>
                <a:spcPct val="100000"/>
              </a:lnSpc>
            </a:pPr>
            <a:r>
              <a:rPr lang="en-US" altLang="zh-CN" sz="1200" dirty="0">
                <a:latin typeface="Times New Roman" panose="02020603050405020304" pitchFamily="18" charset="0"/>
                <a:cs typeface="Times New Roman" panose="02020603050405020304" pitchFamily="18" charset="0"/>
              </a:rPr>
              <a:t>The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improvement</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is mainly related to the query difficulty instead of the hop number</a:t>
            </a:r>
            <a:r>
              <a:rPr lang="en-US" altLang="zh-CN" sz="1200" dirty="0">
                <a:latin typeface="Times New Roman" panose="02020603050405020304" pitchFamily="18" charset="0"/>
                <a:cs typeface="Times New Roman" panose="02020603050405020304" pitchFamily="18" charset="0"/>
              </a:rPr>
              <a:t>.</a:t>
            </a:r>
            <a:endParaRPr lang="en" altLang="zh-CN" sz="1200" dirty="0">
              <a:latin typeface="Times New Roman" panose="02020603050405020304" pitchFamily="18" charset="0"/>
              <a:cs typeface="Times New Roman" panose="02020603050405020304" pitchFamily="18" charset="0"/>
            </a:endParaRPr>
          </a:p>
          <a:p>
            <a:pPr>
              <a:buFontTx/>
              <a:buNone/>
            </a:pPr>
            <a:endParaRPr lang="en"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7CBB6EC-4471-45A4-840D-03B097EC8308}" type="slidenum">
              <a:rPr lang="zh-CN" altLang="en-US" smtClean="0"/>
              <a:t>37</a:t>
            </a:fld>
            <a:endParaRPr lang="zh-CN" altLang="en-US"/>
          </a:p>
        </p:txBody>
      </p:sp>
    </p:spTree>
    <p:extLst>
      <p:ext uri="{BB962C8B-B14F-4D97-AF65-F5344CB8AC3E}">
        <p14:creationId xmlns:p14="http://schemas.microsoft.com/office/powerpoint/2010/main" val="3205428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We further investigate the influence of training data</a:t>
            </a:r>
          </a:p>
          <a:p>
            <a:r>
              <a:rPr lang="zh-CN" altLang="en-US" dirty="0"/>
              <a:t>单击</a:t>
            </a:r>
            <a:endParaRPr lang="en-US" altLang="zh-CN" dirty="0"/>
          </a:p>
          <a:p>
            <a:r>
              <a:rPr lang="en-US" altLang="zh-CN" dirty="0"/>
              <a:t>Varying</a:t>
            </a:r>
            <a:r>
              <a:rPr lang="zh-CN" altLang="en-US" dirty="0"/>
              <a:t> </a:t>
            </a:r>
            <a:r>
              <a:rPr lang="en-US" altLang="zh-CN" dirty="0"/>
              <a:t>knowledge</a:t>
            </a:r>
            <a:r>
              <a:rPr lang="zh-CN" altLang="en-US" dirty="0"/>
              <a:t> </a:t>
            </a:r>
            <a:r>
              <a:rPr lang="en-US" altLang="zh-CN" dirty="0"/>
              <a:t>graph</a:t>
            </a:r>
            <a:r>
              <a:rPr lang="zh-CN" altLang="en-US" dirty="0"/>
              <a:t> </a:t>
            </a:r>
            <a:r>
              <a:rPr lang="en-US" altLang="zh-CN" dirty="0"/>
              <a:t>data,</a:t>
            </a:r>
            <a:r>
              <a:rPr lang="zh-CN" altLang="en-US" dirty="0"/>
              <a:t> </a:t>
            </a:r>
            <a:r>
              <a:rPr lang="en" altLang="zh-CN" dirty="0"/>
              <a:t>UPGAN</a:t>
            </a:r>
            <a:r>
              <a:rPr lang="zh-CN" altLang="en-US" dirty="0"/>
              <a:t> </a:t>
            </a:r>
            <a:r>
              <a:rPr lang="en-US" altLang="zh-CN" dirty="0"/>
              <a:t>is</a:t>
            </a:r>
            <a:r>
              <a:rPr lang="zh-CN" altLang="en-US" dirty="0"/>
              <a:t> </a:t>
            </a:r>
            <a:r>
              <a:rPr lang="en-US" altLang="zh-CN" sz="1200" dirty="0">
                <a:latin typeface="Times New Roman" panose="02020603050405020304" pitchFamily="18" charset="0"/>
                <a:cs typeface="Times New Roman" panose="02020603050405020304" pitchFamily="18" charset="0"/>
              </a:rPr>
              <a:t>consistently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better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than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baselines</a:t>
            </a:r>
            <a:r>
              <a:rPr lang="zh-CN" altLang="en-US" sz="1200" dirty="0">
                <a:latin typeface="Times New Roman" panose="02020603050405020304" pitchFamily="18" charset="0"/>
                <a:cs typeface="Times New Roman" panose="02020603050405020304" pitchFamily="18" charset="0"/>
              </a:rPr>
              <a:t> </a:t>
            </a:r>
            <a:r>
              <a:rPr lang="en" altLang="zh-CN" dirty="0"/>
              <a:t>with four training sets</a:t>
            </a:r>
            <a:r>
              <a:rPr lang="en-US" altLang="zh-CN" dirty="0"/>
              <a:t>,</a:t>
            </a:r>
            <a:r>
              <a:rPr lang="en" altLang="zh-CN" dirty="0"/>
              <a:t> especially performs best with an extremely sparse</a:t>
            </a:r>
            <a:r>
              <a:rPr lang="zh-CN" altLang="en-US" dirty="0"/>
              <a:t> </a:t>
            </a:r>
            <a:r>
              <a:rPr lang="en-US" altLang="zh-CN" dirty="0"/>
              <a:t>amount</a:t>
            </a:r>
            <a:r>
              <a:rPr lang="zh-CN" altLang="en-US" dirty="0"/>
              <a:t> </a:t>
            </a:r>
            <a:r>
              <a:rPr lang="en-US" altLang="zh-CN" dirty="0"/>
              <a:t>of</a:t>
            </a:r>
            <a:r>
              <a:rPr lang="zh-CN" altLang="en-US" dirty="0"/>
              <a:t> </a:t>
            </a:r>
            <a:r>
              <a:rPr lang="en-US" altLang="zh-CN" dirty="0"/>
              <a:t>KG</a:t>
            </a:r>
            <a:r>
              <a:rPr lang="zh-CN" altLang="en-US" dirty="0"/>
              <a:t> </a:t>
            </a:r>
            <a:r>
              <a:rPr lang="en-US" altLang="zh-CN" dirty="0"/>
              <a:t>triples.</a:t>
            </a:r>
          </a:p>
          <a:p>
            <a:r>
              <a:rPr lang="en" altLang="zh-CN" dirty="0"/>
              <a:t>This observation implies that UPGAN is able to alleviate the influence of data sparsity for KGC methods to some extent. Besides, it can yield more improvement with fewer KG triples</a:t>
            </a:r>
            <a:r>
              <a:rPr lang="en-US" altLang="zh-CN" dirty="0"/>
              <a:t>.</a:t>
            </a:r>
          </a:p>
          <a:p>
            <a:r>
              <a:rPr lang="zh-CN" altLang="en" dirty="0"/>
              <a:t>单击</a:t>
            </a:r>
            <a:endParaRPr lang="en" altLang="zh-CN" dirty="0"/>
          </a:p>
          <a:p>
            <a:r>
              <a:rPr lang="en" altLang="zh-CN" dirty="0"/>
              <a:t>Varying</a:t>
            </a:r>
            <a:r>
              <a:rPr lang="zh-CN" altLang="en-US" dirty="0"/>
              <a:t> </a:t>
            </a:r>
            <a:r>
              <a:rPr lang="en-US" altLang="zh-CN" dirty="0"/>
              <a:t>the</a:t>
            </a:r>
            <a:r>
              <a:rPr lang="zh-CN" altLang="en-US" dirty="0"/>
              <a:t> </a:t>
            </a:r>
            <a:r>
              <a:rPr lang="en-US" altLang="zh-CN" dirty="0"/>
              <a:t>amount</a:t>
            </a:r>
            <a:r>
              <a:rPr lang="zh-CN" altLang="en-US" dirty="0"/>
              <a:t> </a:t>
            </a:r>
            <a:r>
              <a:rPr lang="en-US" altLang="zh-CN" dirty="0"/>
              <a:t>of</a:t>
            </a:r>
            <a:r>
              <a:rPr lang="zh-CN" altLang="en-US" dirty="0"/>
              <a:t> </a:t>
            </a:r>
            <a:r>
              <a:rPr lang="en-US" altLang="zh-CN" dirty="0"/>
              <a:t>user-item</a:t>
            </a:r>
            <a:r>
              <a:rPr lang="zh-CN" altLang="en-US" dirty="0"/>
              <a:t> </a:t>
            </a:r>
            <a:r>
              <a:rPr lang="en-US" altLang="zh-CN" dirty="0"/>
              <a:t>interaction</a:t>
            </a:r>
            <a:r>
              <a:rPr lang="zh-CN" altLang="en-US" dirty="0"/>
              <a:t> </a:t>
            </a:r>
            <a:r>
              <a:rPr lang="en-US" altLang="zh-CN" dirty="0"/>
              <a:t>data,</a:t>
            </a:r>
            <a:r>
              <a:rPr lang="zh-CN" altLang="en-US" dirty="0"/>
              <a:t> </a:t>
            </a:r>
            <a:r>
              <a:rPr lang="en" altLang="zh-CN" dirty="0"/>
              <a:t>UPGAN is substantially better than </a:t>
            </a:r>
            <a:r>
              <a:rPr lang="en-US" altLang="zh-CN" dirty="0"/>
              <a:t>baselines</a:t>
            </a:r>
            <a:r>
              <a:rPr lang="zh-CN" altLang="en-US" dirty="0"/>
              <a:t> </a:t>
            </a:r>
            <a:r>
              <a:rPr lang="en" altLang="zh-CN" dirty="0"/>
              <a:t>for all the four ratios, which indicates the effectiveness of our approach in leveraging user interaction data</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Another observation is that the performance of UPGAN gradually increases and the change is relatively stable</a:t>
            </a:r>
            <a:endParaRPr lang="en-US"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38</a:t>
            </a:fld>
            <a:endParaRPr lang="zh-CN" altLang="en-US"/>
          </a:p>
        </p:txBody>
      </p:sp>
    </p:spTree>
    <p:extLst>
      <p:ext uri="{BB962C8B-B14F-4D97-AF65-F5344CB8AC3E}">
        <p14:creationId xmlns:p14="http://schemas.microsoft.com/office/powerpoint/2010/main" val="1659905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a:t>
            </a:r>
            <a:r>
              <a:rPr kumimoji="1" lang="zh-CN" altLang="en-US" dirty="0"/>
              <a:t> </a:t>
            </a:r>
            <a:r>
              <a:rPr kumimoji="1" lang="en-US" altLang="zh-CN" dirty="0"/>
              <a:t>example</a:t>
            </a:r>
            <a:r>
              <a:rPr kumimoji="1" lang="zh-CN" altLang="en-US" dirty="0"/>
              <a:t> </a:t>
            </a:r>
            <a:r>
              <a:rPr kumimoji="1" lang="en-US" altLang="zh-CN" dirty="0"/>
              <a:t>show</a:t>
            </a:r>
            <a:r>
              <a:rPr kumimoji="1" lang="zh-CN" altLang="en-US" dirty="0"/>
              <a:t> </a:t>
            </a:r>
            <a:r>
              <a:rPr kumimoji="1" lang="en-US" altLang="zh-CN" dirty="0"/>
              <a:t>we</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author</a:t>
            </a:r>
            <a:r>
              <a:rPr kumimoji="1" lang="zh-CN" altLang="en-US" dirty="0"/>
              <a:t> </a:t>
            </a:r>
            <a:r>
              <a:rPr kumimoji="1" lang="en-US" altLang="zh-CN" dirty="0"/>
              <a:t>of</a:t>
            </a:r>
            <a:r>
              <a:rPr kumimoji="1" lang="zh-CN" altLang="en-US" dirty="0"/>
              <a:t> </a:t>
            </a:r>
            <a:r>
              <a:rPr kumimoji="1" lang="en-US" altLang="zh-CN" dirty="0"/>
              <a:t>“Part</a:t>
            </a:r>
            <a:r>
              <a:rPr kumimoji="1" lang="zh-CN" altLang="en-US" dirty="0"/>
              <a:t> </a:t>
            </a:r>
            <a:r>
              <a:rPr kumimoji="1" lang="en-US" altLang="zh-CN" dirty="0"/>
              <a:t>of</a:t>
            </a:r>
            <a:r>
              <a:rPr kumimoji="1" lang="zh-CN" altLang="en-US" dirty="0"/>
              <a:t> </a:t>
            </a:r>
            <a:r>
              <a:rPr kumimoji="1" lang="en-US" altLang="zh-CN" dirty="0"/>
              <a:t>Bargain”,</a:t>
            </a:r>
            <a:r>
              <a:rPr kumimoji="1" lang="zh-CN" altLang="en-US" dirty="0"/>
              <a:t> </a:t>
            </a:r>
            <a:r>
              <a:rPr kumimoji="1" lang="en-US" altLang="zh-CN" dirty="0"/>
              <a:t>while</a:t>
            </a:r>
            <a:r>
              <a:rPr kumimoji="1" lang="zh-CN" altLang="en-US" dirty="0"/>
              <a:t> </a:t>
            </a:r>
            <a:r>
              <a:rPr kumimoji="1" lang="en-US" altLang="zh-CN" dirty="0"/>
              <a:t>there’s</a:t>
            </a:r>
            <a:r>
              <a:rPr kumimoji="1" lang="zh-CN" altLang="en-US" dirty="0"/>
              <a:t> </a:t>
            </a:r>
            <a:r>
              <a:rPr kumimoji="1" lang="en-US" altLang="zh-CN" dirty="0"/>
              <a:t>no</a:t>
            </a:r>
            <a:r>
              <a:rPr kumimoji="1" lang="zh-CN" altLang="en-US" dirty="0"/>
              <a:t> </a:t>
            </a:r>
            <a:r>
              <a:rPr kumimoji="1" lang="en-US" altLang="zh-CN" dirty="0"/>
              <a:t>known</a:t>
            </a:r>
            <a:r>
              <a:rPr kumimoji="1" lang="zh-CN" altLang="en-US" dirty="0"/>
              <a:t> </a:t>
            </a:r>
            <a:r>
              <a:rPr kumimoji="1" lang="en-US" altLang="zh-CN" dirty="0"/>
              <a:t>triple</a:t>
            </a:r>
            <a:r>
              <a:rPr kumimoji="1" lang="zh-CN" altLang="en-US" dirty="0"/>
              <a:t> </a:t>
            </a:r>
            <a:r>
              <a:rPr kumimoji="1" lang="en-US" altLang="zh-CN" dirty="0"/>
              <a:t>in</a:t>
            </a:r>
            <a:r>
              <a:rPr kumimoji="1" lang="zh-CN" altLang="en-US" dirty="0"/>
              <a:t> </a:t>
            </a:r>
            <a:r>
              <a:rPr kumimoji="1" lang="en-US" altLang="zh-CN" dirty="0"/>
              <a:t>KG</a:t>
            </a:r>
            <a:r>
              <a:rPr kumimoji="1" lang="zh-CN" altLang="en-US" dirty="0"/>
              <a:t> </a:t>
            </a:r>
            <a:r>
              <a:rPr kumimoji="1" lang="en-US" altLang="zh-CN" dirty="0"/>
              <a:t>related</a:t>
            </a:r>
            <a:r>
              <a:rPr kumimoji="1" lang="zh-CN" altLang="en-US" dirty="0"/>
              <a:t> </a:t>
            </a:r>
            <a:r>
              <a:rPr kumimoji="1" lang="en-US" altLang="zh-CN" dirty="0"/>
              <a:t>with</a:t>
            </a:r>
            <a:r>
              <a:rPr kumimoji="1" lang="zh-CN" altLang="en-US" dirty="0"/>
              <a:t> </a:t>
            </a:r>
            <a:r>
              <a:rPr kumimoji="1" lang="en-US" altLang="zh-CN" dirty="0"/>
              <a:t>the</a:t>
            </a:r>
            <a:r>
              <a:rPr kumimoji="1" lang="zh-CN" altLang="en-US" dirty="0"/>
              <a:t> </a:t>
            </a:r>
            <a:r>
              <a:rPr kumimoji="1" lang="en-US" altLang="zh-CN" dirty="0"/>
              <a:t>book.</a:t>
            </a:r>
            <a:r>
              <a:rPr kumimoji="1" lang="zh-CN" altLang="en-US" dirty="0"/>
              <a:t> </a:t>
            </a:r>
            <a:endParaRPr kumimoji="1" lang="en-US" altLang="zh-CN" dirty="0"/>
          </a:p>
          <a:p>
            <a:r>
              <a:rPr kumimoji="1" lang="en-US" altLang="zh-CN" dirty="0"/>
              <a:t>From</a:t>
            </a:r>
            <a:r>
              <a:rPr kumimoji="1" lang="zh-CN" altLang="en-US" dirty="0"/>
              <a:t> </a:t>
            </a:r>
            <a:r>
              <a:rPr kumimoji="1" lang="en-US" altLang="zh-CN" dirty="0"/>
              <a:t>user</a:t>
            </a:r>
            <a:r>
              <a:rPr kumimoji="1" lang="zh-CN" altLang="en-US" dirty="0"/>
              <a:t> </a:t>
            </a:r>
            <a:r>
              <a:rPr kumimoji="1" lang="en-US" altLang="zh-CN" dirty="0"/>
              <a:t>interactions,</a:t>
            </a:r>
            <a:r>
              <a:rPr kumimoji="1" lang="zh-CN" altLang="en-US" dirty="0"/>
              <a:t> </a:t>
            </a:r>
            <a:r>
              <a:rPr kumimoji="1" lang="en-US" altLang="zh-CN" dirty="0"/>
              <a:t>we</a:t>
            </a:r>
            <a:r>
              <a:rPr kumimoji="1" lang="zh-CN" altLang="en-US" dirty="0"/>
              <a:t> </a:t>
            </a:r>
            <a:r>
              <a:rPr kumimoji="1" lang="en-US" altLang="zh-CN" dirty="0"/>
              <a:t>find</a:t>
            </a:r>
            <a:r>
              <a:rPr kumimoji="1" lang="zh-CN" altLang="en-US" dirty="0"/>
              <a:t> </a:t>
            </a:r>
            <a:r>
              <a:rPr kumimoji="1" lang="en-US" altLang="zh-CN" dirty="0"/>
              <a:t>users</a:t>
            </a:r>
            <a:r>
              <a:rPr kumimoji="1" lang="zh-CN" altLang="en-US" dirty="0"/>
              <a:t> </a:t>
            </a:r>
            <a:r>
              <a:rPr kumimoji="1" lang="en-US" altLang="zh-CN" dirty="0"/>
              <a:t>like</a:t>
            </a:r>
            <a:r>
              <a:rPr kumimoji="1" lang="zh-CN" altLang="en-US" dirty="0"/>
              <a:t> </a:t>
            </a:r>
            <a:r>
              <a:rPr kumimoji="1" lang="en-US" altLang="zh-CN" dirty="0"/>
              <a:t>this</a:t>
            </a:r>
            <a:r>
              <a:rPr kumimoji="1" lang="zh-CN" altLang="en-US" dirty="0"/>
              <a:t> </a:t>
            </a:r>
            <a:r>
              <a:rPr kumimoji="1" lang="en-US" altLang="zh-CN" dirty="0"/>
              <a:t>book,</a:t>
            </a:r>
            <a:r>
              <a:rPr kumimoji="1" lang="zh-CN" altLang="en-US" dirty="0"/>
              <a:t> </a:t>
            </a:r>
            <a:r>
              <a:rPr kumimoji="1" lang="en-US" altLang="zh-CN" dirty="0"/>
              <a:t>also</a:t>
            </a:r>
            <a:r>
              <a:rPr kumimoji="1" lang="zh-CN" altLang="en-US" dirty="0"/>
              <a:t> </a:t>
            </a:r>
            <a:r>
              <a:rPr kumimoji="1" lang="en-US" altLang="zh-CN" dirty="0"/>
              <a:t>like</a:t>
            </a:r>
            <a:r>
              <a:rPr kumimoji="1" lang="zh-CN" altLang="en-US" dirty="0"/>
              <a:t> </a:t>
            </a:r>
            <a:r>
              <a:rPr kumimoji="1" lang="en-US" altLang="zh-CN" dirty="0"/>
              <a:t>“Snowflakes</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Sea”</a:t>
            </a:r>
            <a:r>
              <a:rPr kumimoji="1" lang="zh-CN" altLang="en-US" dirty="0"/>
              <a:t> </a:t>
            </a:r>
            <a:r>
              <a:rPr kumimoji="1" lang="en-US" altLang="zh-CN" dirty="0"/>
              <a:t>and</a:t>
            </a:r>
            <a:r>
              <a:rPr kumimoji="1" lang="zh-CN" altLang="en-US" dirty="0"/>
              <a:t> </a:t>
            </a:r>
            <a:r>
              <a:rPr kumimoji="1" lang="en-US" altLang="zh-CN" dirty="0"/>
              <a:t>“Just</a:t>
            </a:r>
            <a:r>
              <a:rPr kumimoji="1" lang="zh-CN" altLang="en-US" dirty="0"/>
              <a:t> </a:t>
            </a:r>
            <a:r>
              <a:rPr kumimoji="1" lang="en-US" altLang="zh-CN" dirty="0"/>
              <a:t>Kate</a:t>
            </a:r>
            <a:r>
              <a:rPr kumimoji="1" lang="zh-CN" altLang="en-US" dirty="0"/>
              <a:t> </a:t>
            </a:r>
            <a:r>
              <a:rPr kumimoji="1" lang="en-US" altLang="zh-CN" dirty="0"/>
              <a:t>(Desire)”.</a:t>
            </a:r>
            <a:r>
              <a:rPr kumimoji="1" lang="zh-CN" altLang="en-US" dirty="0"/>
              <a:t> </a:t>
            </a:r>
            <a:endParaRPr kumimoji="1" lang="en-US" altLang="zh-CN" dirty="0"/>
          </a:p>
          <a:p>
            <a:r>
              <a:rPr kumimoji="1" lang="en-US" altLang="zh-CN" dirty="0"/>
              <a:t>As</a:t>
            </a:r>
            <a:r>
              <a:rPr kumimoji="1" lang="zh-CN" altLang="en-US" dirty="0"/>
              <a:t> </a:t>
            </a:r>
            <a:r>
              <a:rPr kumimoji="1" lang="en-US" altLang="zh-CN" dirty="0"/>
              <a:t>they’re</a:t>
            </a:r>
            <a:r>
              <a:rPr kumimoji="1" lang="zh-CN" altLang="en-US" dirty="0"/>
              <a:t> </a:t>
            </a:r>
            <a:r>
              <a:rPr kumimoji="1" lang="en-US" altLang="zh-CN" dirty="0"/>
              <a:t>written</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same</a:t>
            </a:r>
            <a:r>
              <a:rPr kumimoji="1" lang="zh-CN" altLang="en-US" dirty="0"/>
              <a:t> </a:t>
            </a:r>
            <a:r>
              <a:rPr kumimoji="1" lang="en-US" altLang="zh-CN" dirty="0"/>
              <a:t>author</a:t>
            </a:r>
            <a:r>
              <a:rPr kumimoji="1" lang="zh-CN" altLang="en-US" dirty="0"/>
              <a:t> </a:t>
            </a:r>
            <a:r>
              <a:rPr kumimoji="1" lang="en-US" altLang="zh-CN" dirty="0"/>
              <a:t>Linda</a:t>
            </a:r>
            <a:r>
              <a:rPr kumimoji="1" lang="zh-CN" altLang="en-US" dirty="0"/>
              <a:t> </a:t>
            </a:r>
            <a:r>
              <a:rPr kumimoji="1" lang="en-US" altLang="zh-CN" dirty="0"/>
              <a:t>Lael</a:t>
            </a:r>
            <a:r>
              <a:rPr kumimoji="1" lang="zh-CN" altLang="en-US" dirty="0"/>
              <a:t> </a:t>
            </a:r>
            <a:r>
              <a:rPr kumimoji="1" lang="en-US" altLang="zh-CN" dirty="0"/>
              <a:t>Miller,</a:t>
            </a:r>
          </a:p>
          <a:p>
            <a:r>
              <a:rPr kumimoji="1" lang="en-US" altLang="zh-CN" dirty="0"/>
              <a:t>we</a:t>
            </a:r>
            <a:r>
              <a:rPr kumimoji="1" lang="zh-CN" altLang="en-US" dirty="0"/>
              <a:t> </a:t>
            </a:r>
            <a:r>
              <a:rPr kumimoji="1" lang="en-US" altLang="zh-CN" dirty="0"/>
              <a:t>may</a:t>
            </a:r>
            <a:r>
              <a:rPr kumimoji="1" lang="zh-CN" altLang="en-US" dirty="0"/>
              <a:t> </a:t>
            </a:r>
            <a:r>
              <a:rPr kumimoji="1" lang="en-US" altLang="zh-CN" dirty="0"/>
              <a:t>infer</a:t>
            </a:r>
            <a:r>
              <a:rPr kumimoji="1" lang="zh-CN" altLang="en-US" dirty="0"/>
              <a:t> </a:t>
            </a:r>
            <a:r>
              <a:rPr kumimoji="1" lang="en-US" altLang="zh-CN" dirty="0"/>
              <a:t>Linda</a:t>
            </a:r>
            <a:r>
              <a:rPr kumimoji="1" lang="zh-CN" altLang="en-US" dirty="0"/>
              <a:t> </a:t>
            </a:r>
            <a:r>
              <a:rPr kumimoji="1" lang="en-US" altLang="zh-CN" dirty="0"/>
              <a:t>as</a:t>
            </a:r>
            <a:r>
              <a:rPr kumimoji="1" lang="zh-CN" altLang="en-US" dirty="0"/>
              <a:t> </a:t>
            </a:r>
            <a:r>
              <a:rPr kumimoji="1" lang="en-US" altLang="zh-CN" dirty="0"/>
              <a:t>the</a:t>
            </a:r>
            <a:r>
              <a:rPr kumimoji="1" lang="zh-CN" altLang="en-US" dirty="0"/>
              <a:t> </a:t>
            </a:r>
            <a:r>
              <a:rPr kumimoji="1" lang="en-US" altLang="zh-CN" dirty="0"/>
              <a:t>answer</a:t>
            </a:r>
            <a:r>
              <a:rPr kumimoji="1" lang="zh-CN" altLang="en-US" dirty="0"/>
              <a:t> </a:t>
            </a:r>
            <a:r>
              <a:rPr kumimoji="1" lang="en-US" altLang="zh-CN" dirty="0"/>
              <a:t>for</a:t>
            </a:r>
            <a:r>
              <a:rPr kumimoji="1" lang="zh-CN" altLang="en-US" dirty="0"/>
              <a:t> </a:t>
            </a:r>
            <a:r>
              <a:rPr kumimoji="1" lang="en-US" altLang="zh-CN" dirty="0"/>
              <a:t>author</a:t>
            </a:r>
            <a:r>
              <a:rPr kumimoji="1" lang="zh-CN" altLang="en-US" dirty="0"/>
              <a:t> </a:t>
            </a:r>
            <a:r>
              <a:rPr kumimoji="1" lang="en-US" altLang="zh-CN" dirty="0"/>
              <a:t>of</a:t>
            </a:r>
            <a:r>
              <a:rPr kumimoji="1" lang="zh-CN" altLang="en-US" dirty="0"/>
              <a:t> </a:t>
            </a:r>
            <a:r>
              <a:rPr kumimoji="1" lang="en-US" altLang="zh-CN" dirty="0"/>
              <a:t>this</a:t>
            </a:r>
            <a:r>
              <a:rPr kumimoji="1" lang="zh-CN" altLang="en-US" dirty="0"/>
              <a:t> </a:t>
            </a:r>
            <a:r>
              <a:rPr kumimoji="1" lang="en-US" altLang="zh-CN" dirty="0"/>
              <a:t>book.</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39</a:t>
            </a:fld>
            <a:endParaRPr lang="zh-CN" altLang="en-US"/>
          </a:p>
        </p:txBody>
      </p:sp>
    </p:spTree>
    <p:extLst>
      <p:ext uri="{BB962C8B-B14F-4D97-AF65-F5344CB8AC3E}">
        <p14:creationId xmlns:p14="http://schemas.microsoft.com/office/powerpoint/2010/main" val="3723528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KGs</a:t>
            </a:r>
            <a:r>
              <a:rPr kumimoji="1" lang="zh-CN" altLang="en-US" dirty="0"/>
              <a:t> </a:t>
            </a:r>
            <a:r>
              <a:rPr kumimoji="1" lang="en-US" altLang="zh-CN" dirty="0"/>
              <a:t>are</a:t>
            </a:r>
            <a:r>
              <a:rPr kumimoji="1" lang="zh-CN" altLang="en-US" dirty="0"/>
              <a:t> </a:t>
            </a:r>
            <a:r>
              <a:rPr kumimoji="1" lang="en-US" altLang="zh-CN" dirty="0"/>
              <a:t>often</a:t>
            </a:r>
            <a:r>
              <a:rPr kumimoji="1" lang="zh-CN" altLang="en-US" dirty="0"/>
              <a:t> </a:t>
            </a:r>
            <a:r>
              <a:rPr kumimoji="1" lang="en-US" altLang="zh-CN" dirty="0"/>
              <a:t>utilized</a:t>
            </a:r>
            <a:r>
              <a:rPr kumimoji="1" lang="zh-CN" altLang="en-US" dirty="0"/>
              <a:t> </a:t>
            </a:r>
            <a:r>
              <a:rPr kumimoji="1" lang="en-US" altLang="zh-CN" dirty="0"/>
              <a:t>in</a:t>
            </a:r>
            <a:r>
              <a:rPr kumimoji="1" lang="zh-CN" altLang="en-US" dirty="0"/>
              <a:t> </a:t>
            </a:r>
            <a:r>
              <a:rPr kumimoji="1" lang="en-US" altLang="zh-CN" dirty="0"/>
              <a:t>application</a:t>
            </a:r>
            <a:r>
              <a:rPr kumimoji="1" lang="zh-CN" altLang="en-US" dirty="0"/>
              <a:t> </a:t>
            </a:r>
            <a:r>
              <a:rPr kumimoji="1" lang="en-US" altLang="zh-CN" dirty="0"/>
              <a:t>systems.</a:t>
            </a:r>
          </a:p>
          <a:p>
            <a:r>
              <a:rPr kumimoji="1" lang="zh-CN" altLang="en-US" dirty="0"/>
              <a:t>单击</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As</a:t>
            </a:r>
            <a:r>
              <a:rPr kumimoji="1" lang="zh-CN" altLang="en-US" dirty="0"/>
              <a:t> </a:t>
            </a:r>
            <a:r>
              <a:rPr kumimoji="1" lang="en-US" altLang="zh-CN" dirty="0"/>
              <a:t>our</a:t>
            </a:r>
            <a:r>
              <a:rPr kumimoji="1" lang="zh-CN" altLang="en-US" dirty="0"/>
              <a:t> </a:t>
            </a:r>
            <a:r>
              <a:rPr kumimoji="1" lang="en-US" altLang="zh-CN" dirty="0"/>
              <a:t>observation,</a:t>
            </a:r>
            <a:r>
              <a:rPr kumimoji="1" lang="zh-CN" altLang="en-US" dirty="0"/>
              <a:t> </a:t>
            </a:r>
            <a:r>
              <a:rPr kumimoji="1" lang="en-US" altLang="zh-CN" sz="1200" dirty="0">
                <a:latin typeface="Times New Roman" panose="02020603050405020304" pitchFamily="18" charset="0"/>
                <a:cs typeface="Times New Roman" panose="02020603050405020304" pitchFamily="18" charset="0"/>
              </a:rPr>
              <a:t>m</a:t>
            </a:r>
            <a:r>
              <a:rPr lang="en" altLang="zh-CN" sz="1200" dirty="0">
                <a:latin typeface="Times New Roman" panose="02020603050405020304" pitchFamily="18" charset="0"/>
                <a:cs typeface="Times New Roman" panose="02020603050405020304" pitchFamily="18" charset="0"/>
              </a:rPr>
              <a:t>any </a:t>
            </a:r>
            <a:r>
              <a:rPr lang="en-US" altLang="zh-CN" sz="1200" dirty="0">
                <a:latin typeface="Times New Roman" panose="02020603050405020304" pitchFamily="18" charset="0"/>
                <a:cs typeface="Times New Roman" panose="02020603050405020304" pitchFamily="18" charset="0"/>
              </a:rPr>
              <a:t>knowledge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graph</a:t>
            </a:r>
            <a:r>
              <a:rPr lang="en" altLang="zh-CN" sz="1200" dirty="0">
                <a:latin typeface="Times New Roman" panose="02020603050405020304" pitchFamily="18" charset="0"/>
                <a:cs typeface="Times New Roman" panose="02020603050405020304" pitchFamily="18" charset="0"/>
              </a:rPr>
              <a:t> entities correspond to online items in application systems</a:t>
            </a:r>
            <a:r>
              <a:rPr kumimoji="1" lang="en-US" altLang="zh-CN" dirty="0"/>
              <a:t>.</a:t>
            </a:r>
            <a:r>
              <a:rPr kumimoji="1" lang="zh-CN" altLang="en-US" dirty="0"/>
              <a:t> </a:t>
            </a:r>
            <a:r>
              <a:rPr kumimoji="1" lang="en-US" altLang="zh-CN" dirty="0"/>
              <a:t>For</a:t>
            </a:r>
            <a:r>
              <a:rPr kumimoji="1" lang="zh-CN" altLang="en-US" dirty="0"/>
              <a:t> </a:t>
            </a:r>
            <a:r>
              <a:rPr kumimoji="1" lang="en-US" altLang="zh-CN" dirty="0"/>
              <a:t>example,</a:t>
            </a:r>
            <a:r>
              <a:rPr kumimoji="1" lang="zh-CN" altLang="en-US" dirty="0"/>
              <a:t> </a:t>
            </a:r>
            <a:r>
              <a:rPr kumimoji="1" lang="en-US" altLang="zh-CN" dirty="0"/>
              <a:t>Taylor</a:t>
            </a:r>
            <a:r>
              <a:rPr kumimoji="1" lang="zh-CN" altLang="en-US" dirty="0"/>
              <a:t> </a:t>
            </a:r>
            <a:r>
              <a:rPr kumimoji="1" lang="en-US" altLang="zh-CN" dirty="0"/>
              <a:t>Swift's</a:t>
            </a:r>
            <a:r>
              <a:rPr kumimoji="1" lang="zh-CN" altLang="en-US" dirty="0"/>
              <a:t> </a:t>
            </a:r>
            <a:r>
              <a:rPr kumimoji="1" lang="en-US" altLang="zh-CN" dirty="0"/>
              <a:t>song</a:t>
            </a:r>
            <a:r>
              <a:rPr kumimoji="1" lang="zh-CN" altLang="en-US" dirty="0"/>
              <a:t> </a:t>
            </a:r>
            <a:r>
              <a:rPr kumimoji="1" lang="en-US" altLang="zh-CN" dirty="0"/>
              <a:t>Lover</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found</a:t>
            </a:r>
            <a:r>
              <a:rPr kumimoji="1" lang="zh-CN" altLang="en-US" dirty="0"/>
              <a:t> </a:t>
            </a:r>
            <a:r>
              <a:rPr kumimoji="1" lang="en-US" altLang="zh-CN" dirty="0"/>
              <a:t>in</a:t>
            </a:r>
            <a:r>
              <a:rPr kumimoji="1" lang="zh-CN" altLang="en-US" dirty="0"/>
              <a:t> </a:t>
            </a:r>
            <a:r>
              <a:rPr kumimoji="1" lang="en-US" altLang="zh-CN" dirty="0"/>
              <a:t>both</a:t>
            </a:r>
            <a:r>
              <a:rPr kumimoji="1" lang="zh-CN" altLang="en-US" dirty="0"/>
              <a:t> </a:t>
            </a:r>
            <a:r>
              <a:rPr kumimoji="1" lang="en-US" altLang="zh-CN" dirty="0"/>
              <a:t>KG</a:t>
            </a:r>
            <a:r>
              <a:rPr kumimoji="1" lang="zh-CN" altLang="en-US" dirty="0"/>
              <a:t> </a:t>
            </a:r>
            <a:r>
              <a:rPr kumimoji="1" lang="en-US" altLang="zh-CN" dirty="0"/>
              <a:t>and</a:t>
            </a:r>
            <a:r>
              <a:rPr kumimoji="1" lang="zh-CN" altLang="en-US" dirty="0"/>
              <a:t> </a:t>
            </a:r>
            <a:r>
              <a:rPr kumimoji="1" lang="en-US" altLang="zh-CN" dirty="0" err="1"/>
              <a:t>last.fm</a:t>
            </a:r>
            <a:r>
              <a:rPr kumimoji="1" lang="zh-CN" altLang="en-US" dirty="0"/>
              <a:t> </a:t>
            </a:r>
            <a:r>
              <a:rPr kumimoji="1" lang="en-US" altLang="zh-CN" dirty="0"/>
              <a:t>platform.</a:t>
            </a:r>
          </a:p>
          <a:p>
            <a:r>
              <a:rPr lang="en" altLang="zh-CN" dirty="0"/>
              <a:t>For KG entities aligned to online items, we can obtain fact triples from the KG as well as rich user-item interaction data from the application platforms</a:t>
            </a:r>
            <a:r>
              <a:rPr lang="en-US" altLang="zh-CN" dirty="0"/>
              <a:t>.</a:t>
            </a:r>
            <a:endParaRPr kumimoji="1" lang="en-US"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4</a:t>
            </a:fld>
            <a:endParaRPr lang="zh-CN" altLang="en-US"/>
          </a:p>
        </p:txBody>
      </p:sp>
    </p:spTree>
    <p:extLst>
      <p:ext uri="{BB962C8B-B14F-4D97-AF65-F5344CB8AC3E}">
        <p14:creationId xmlns:p14="http://schemas.microsoft.com/office/powerpoint/2010/main" val="88252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a:t>
            </a:r>
            <a:r>
              <a:rPr kumimoji="1" lang="zh-CN" altLang="en-US" dirty="0"/>
              <a:t> </a:t>
            </a:r>
            <a:r>
              <a:rPr kumimoji="1" lang="en-US" altLang="zh-CN" dirty="0"/>
              <a:t>our</a:t>
            </a:r>
            <a:r>
              <a:rPr kumimoji="1" lang="zh-CN" altLang="en-US" dirty="0"/>
              <a:t> </a:t>
            </a:r>
            <a:r>
              <a:rPr kumimoji="1" lang="en-US" altLang="zh-CN" dirty="0"/>
              <a:t>motivation,</a:t>
            </a:r>
            <a:r>
              <a:rPr kumimoji="1" lang="zh-CN" altLang="en-US" dirty="0"/>
              <a:t> </a:t>
            </a:r>
            <a:r>
              <a:rPr kumimoji="1" lang="en-US" altLang="zh-CN" dirty="0"/>
              <a:t>u</a:t>
            </a:r>
            <a:r>
              <a:rPr lang="en" altLang="zh-CN" dirty="0"/>
              <a:t>ser</a:t>
            </a:r>
            <a:r>
              <a:rPr lang="en-US" altLang="zh-CN" dirty="0"/>
              <a:t>-item</a:t>
            </a:r>
            <a:r>
              <a:rPr lang="en" altLang="zh-CN" dirty="0"/>
              <a:t> interaction data has explicitly reflected users’ preference at the item level, while it is likely to contain implicit evidence about entity semantics, which is potentially useful to our task.</a:t>
            </a:r>
            <a:r>
              <a:rPr lang="zh-CN" altLang="en-US" dirty="0"/>
              <a:t> </a:t>
            </a:r>
            <a:endParaRPr lang="en-US" altLang="zh-CN" dirty="0"/>
          </a:p>
          <a:p>
            <a:r>
              <a:rPr kumimoji="1" lang="en-US" altLang="zh-CN" dirty="0"/>
              <a:t>Have</a:t>
            </a:r>
            <a:r>
              <a:rPr kumimoji="1" lang="zh-CN" altLang="en-US" dirty="0"/>
              <a:t> </a:t>
            </a:r>
            <a:r>
              <a:rPr kumimoji="1" lang="en-US" altLang="zh-CN" dirty="0"/>
              <a:t>a</a:t>
            </a:r>
            <a:r>
              <a:rPr kumimoji="1" lang="zh-CN" altLang="en-US" dirty="0"/>
              <a:t> </a:t>
            </a:r>
            <a:r>
              <a:rPr kumimoji="1" lang="en-US" altLang="zh-CN" dirty="0"/>
              <a:t>look</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example.</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figure,</a:t>
            </a:r>
            <a:r>
              <a:rPr kumimoji="1" lang="zh-CN" altLang="en-US" dirty="0"/>
              <a:t> </a:t>
            </a:r>
            <a:r>
              <a:rPr kumimoji="1" lang="en" altLang="zh-CN" dirty="0"/>
              <a:t>t</a:t>
            </a:r>
            <a:r>
              <a:rPr lang="en" altLang="zh-CN" dirty="0"/>
              <a:t>he users</a:t>
            </a:r>
            <a:r>
              <a:rPr lang="zh-CN" altLang="en-US" dirty="0"/>
              <a:t> </a:t>
            </a:r>
            <a:r>
              <a:rPr lang="en" altLang="zh-CN" dirty="0"/>
              <a:t>“Steph” and “Bob” like the songs from both singers “Taylor Swift” and “Brad Paisley” due to the similar style. Such co-occurrence patterns in user interaction data are helpful to infer whether the two singers share the same artist genre in KG. </a:t>
            </a:r>
            <a:endParaRPr lang="en-US"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5</a:t>
            </a:fld>
            <a:endParaRPr lang="zh-CN" altLang="en-US"/>
          </a:p>
        </p:txBody>
      </p:sp>
    </p:spTree>
    <p:extLst>
      <p:ext uri="{BB962C8B-B14F-4D97-AF65-F5344CB8AC3E}">
        <p14:creationId xmlns:p14="http://schemas.microsoft.com/office/powerpoint/2010/main" val="1924097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Our</a:t>
            </a:r>
            <a:r>
              <a:rPr kumimoji="1" lang="zh-CN" altLang="en-US" dirty="0"/>
              <a:t> </a:t>
            </a:r>
            <a:r>
              <a:rPr kumimoji="1" lang="en-US" altLang="zh-CN" dirty="0"/>
              <a:t>task</a:t>
            </a:r>
            <a:r>
              <a:rPr kumimoji="1" lang="zh-CN" altLang="en-US" dirty="0"/>
              <a:t> </a:t>
            </a:r>
            <a:r>
              <a:rPr kumimoji="1" lang="en-US" altLang="zh-CN" dirty="0"/>
              <a:t>is</a:t>
            </a:r>
            <a:r>
              <a:rPr kumimoji="1" lang="zh-CN" altLang="en-US" dirty="0"/>
              <a:t> </a:t>
            </a:r>
            <a:r>
              <a:rPr kumimoji="1" lang="en-US" altLang="zh-CN" dirty="0"/>
              <a:t>defined</a:t>
            </a:r>
            <a:r>
              <a:rPr kumimoji="1" lang="zh-CN" altLang="en-US" dirty="0"/>
              <a:t> </a:t>
            </a:r>
            <a:r>
              <a:rPr kumimoji="1" lang="en-US" altLang="zh-CN" dirty="0"/>
              <a:t>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Given</a:t>
            </a:r>
            <a:r>
              <a:rPr kumimoji="1" lang="zh-CN" altLang="en-US" dirty="0"/>
              <a:t> </a:t>
            </a:r>
            <a:r>
              <a:rPr kumimoji="1" lang="en-US" altLang="zh-CN" dirty="0"/>
              <a:t>a</a:t>
            </a:r>
            <a:r>
              <a:rPr kumimoji="1" lang="zh-CN" altLang="en-US" dirty="0"/>
              <a:t> </a:t>
            </a:r>
            <a:r>
              <a:rPr kumimoji="1" lang="en-US" altLang="zh-CN" dirty="0"/>
              <a:t>query</a:t>
            </a:r>
            <a:r>
              <a:rPr kumimoji="1" lang="zh-CN" altLang="en-US" dirty="0"/>
              <a:t> </a:t>
            </a:r>
            <a:r>
              <a:rPr kumimoji="1" lang="en-US" altLang="zh-CN" dirty="0"/>
              <a:t>triple</a:t>
            </a:r>
            <a:r>
              <a:rPr kumimoji="1" lang="zh-CN" altLang="en-US" dirty="0"/>
              <a:t> </a:t>
            </a:r>
            <a:r>
              <a:rPr lang="en" altLang="zh-CN" sz="1200" dirty="0">
                <a:latin typeface="Times New Roman" panose="02020603050405020304" pitchFamily="18" charset="0"/>
                <a:cs typeface="Times New Roman" panose="02020603050405020304" pitchFamily="18" charset="0"/>
              </a:rPr>
              <a:t>⟨h,</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r, </a:t>
            </a:r>
            <a:r>
              <a:rPr lang="en-US" altLang="zh-CN" sz="1200" dirty="0">
                <a:latin typeface="Times New Roman" panose="02020603050405020304" pitchFamily="18" charset="0"/>
                <a:cs typeface="Times New Roman" panose="02020603050405020304" pitchFamily="18" charset="0"/>
              </a:rPr>
              <a:t>question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mark</a:t>
            </a:r>
            <a:r>
              <a:rPr lang="en" altLang="zh-CN" sz="1200" dirty="0">
                <a:latin typeface="Times New Roman" panose="02020603050405020304" pitchFamily="18" charset="0"/>
                <a:cs typeface="Times New Roman" panose="02020603050405020304" pitchFamily="18" charset="0"/>
              </a:rPr>
              <a:t>⟩ or ⟨</a:t>
            </a:r>
            <a:r>
              <a:rPr lang="en-US" altLang="zh-CN" sz="1200" dirty="0">
                <a:latin typeface="Times New Roman" panose="02020603050405020304" pitchFamily="18" charset="0"/>
                <a:cs typeface="Times New Roman" panose="02020603050405020304" pitchFamily="18" charset="0"/>
              </a:rPr>
              <a:t>question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mark</a:t>
            </a:r>
            <a:r>
              <a:rPr lang="en"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r,</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t⟩, we aim to predict the missing entity given both the KG information and user</a:t>
            </a:r>
            <a:r>
              <a:rPr lang="en-US" altLang="zh-CN" sz="1200" dirty="0">
                <a:latin typeface="Times New Roman" panose="02020603050405020304" pitchFamily="18" charset="0"/>
                <a:cs typeface="Times New Roman" panose="02020603050405020304" pitchFamily="18" charset="0"/>
              </a:rPr>
              <a:t>-item</a:t>
            </a:r>
            <a:r>
              <a:rPr lang="en" altLang="zh-CN" sz="1200" dirty="0">
                <a:latin typeface="Times New Roman" panose="02020603050405020304" pitchFamily="18" charset="0"/>
                <a:cs typeface="Times New Roman" panose="02020603050405020304" pitchFamily="18" charset="0"/>
              </a:rPr>
              <a:t> interaction data.</a:t>
            </a:r>
            <a:endParaRPr kumimoji="1" lang="en-US" altLang="zh-CN" dirty="0"/>
          </a:p>
        </p:txBody>
      </p:sp>
      <p:sp>
        <p:nvSpPr>
          <p:cNvPr id="4" name="灯片编号占位符 3"/>
          <p:cNvSpPr>
            <a:spLocks noGrp="1"/>
          </p:cNvSpPr>
          <p:nvPr>
            <p:ph type="sldNum" sz="quarter" idx="5"/>
          </p:nvPr>
        </p:nvSpPr>
        <p:spPr/>
        <p:txBody>
          <a:bodyPr/>
          <a:lstStyle/>
          <a:p>
            <a:fld id="{47CBB6EC-4471-45A4-840D-03B097EC8308}" type="slidenum">
              <a:rPr lang="zh-CN" altLang="en-US" smtClean="0"/>
              <a:t>6</a:t>
            </a:fld>
            <a:endParaRPr lang="zh-CN" altLang="en-US"/>
          </a:p>
        </p:txBody>
      </p:sp>
    </p:spTree>
    <p:extLst>
      <p:ext uri="{BB962C8B-B14F-4D97-AF65-F5344CB8AC3E}">
        <p14:creationId xmlns:p14="http://schemas.microsoft.com/office/powerpoint/2010/main" val="1288356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Indeed, several recent efforts have attempted to leverage both KG data and user</a:t>
            </a:r>
            <a:r>
              <a:rPr lang="en-US" altLang="zh-CN" dirty="0"/>
              <a:t>-item</a:t>
            </a:r>
            <a:r>
              <a:rPr lang="zh-CN" altLang="en-US" dirty="0"/>
              <a:t> </a:t>
            </a:r>
            <a:r>
              <a:rPr lang="en" altLang="zh-CN" dirty="0"/>
              <a:t>interaction data for jointly improving the KGC task and related recommendation tasks</a:t>
            </a:r>
            <a:r>
              <a:rPr lang="en-US" altLang="zh-CN" dirty="0"/>
              <a:t>.</a:t>
            </a:r>
          </a:p>
          <a:p>
            <a:r>
              <a:rPr lang="zh-CN" altLang="en-US" dirty="0"/>
              <a:t>单击</a:t>
            </a:r>
            <a:endParaRPr lang="en-US" altLang="zh-CN" dirty="0"/>
          </a:p>
          <a:p>
            <a:r>
              <a:rPr lang="en-US" altLang="zh-CN" dirty="0"/>
              <a:t>Such</a:t>
            </a:r>
            <a:r>
              <a:rPr lang="zh-CN" altLang="en-US" dirty="0"/>
              <a:t> </a:t>
            </a:r>
            <a:r>
              <a:rPr lang="en-US" altLang="zh-CN" dirty="0"/>
              <a:t>as</a:t>
            </a:r>
            <a:r>
              <a:rPr lang="zh-CN" altLang="en-US" dirty="0"/>
              <a:t> </a:t>
            </a:r>
            <a:r>
              <a:rPr lang="en-US" altLang="zh-CN" dirty="0"/>
              <a:t>path-based</a:t>
            </a:r>
            <a:r>
              <a:rPr lang="zh-CN" altLang="en-US" dirty="0"/>
              <a:t> </a:t>
            </a:r>
            <a:r>
              <a:rPr lang="en-US" altLang="zh-CN" dirty="0"/>
              <a:t>methods</a:t>
            </a:r>
            <a:r>
              <a:rPr lang="zh-CN" altLang="en-US" dirty="0"/>
              <a:t> </a:t>
            </a:r>
            <a:r>
              <a:rPr lang="en-US" altLang="zh-CN" dirty="0"/>
              <a:t>proposed</a:t>
            </a:r>
            <a:r>
              <a:rPr lang="zh-CN" altLang="en-US" dirty="0"/>
              <a:t> </a:t>
            </a:r>
            <a:r>
              <a:rPr lang="en-US" altLang="zh-CN" dirty="0"/>
              <a:t>by</a:t>
            </a:r>
            <a:r>
              <a:rPr lang="zh-CN" altLang="en-US" dirty="0"/>
              <a:t> </a:t>
            </a:r>
            <a:r>
              <a:rPr lang="en-US" altLang="zh-CN" dirty="0"/>
              <a:t>Sun</a:t>
            </a:r>
            <a:r>
              <a:rPr lang="zh-CN" altLang="en-US" dirty="0"/>
              <a:t> </a:t>
            </a:r>
            <a:r>
              <a:rPr lang="en-US" altLang="zh-CN" dirty="0"/>
              <a:t>et</a:t>
            </a:r>
            <a:r>
              <a:rPr lang="zh-CN" altLang="en-US" dirty="0"/>
              <a:t> </a:t>
            </a:r>
            <a:r>
              <a:rPr lang="en-US" altLang="zh-CN" dirty="0"/>
              <a:t>al.</a:t>
            </a:r>
            <a:r>
              <a:rPr lang="zh-CN" altLang="en-US" dirty="0"/>
              <a:t> </a:t>
            </a:r>
            <a:endParaRPr lang="en-US" altLang="zh-CN" dirty="0"/>
          </a:p>
          <a:p>
            <a:r>
              <a:rPr lang="zh-CN" altLang="en-US" sz="1200" dirty="0">
                <a:latin typeface="Times New Roman" panose="02020603050405020304" pitchFamily="18" charset="0"/>
                <a:cs typeface="Times New Roman" panose="02020603050405020304" pitchFamily="18" charset="0"/>
              </a:rPr>
              <a:t>单击</a:t>
            </a:r>
            <a:endParaRPr lang="en-US" altLang="zh-CN" sz="1200" dirty="0">
              <a:latin typeface="Times New Roman" panose="02020603050405020304" pitchFamily="18" charset="0"/>
              <a:cs typeface="Times New Roman" panose="02020603050405020304" pitchFamily="18" charset="0"/>
            </a:endParaRPr>
          </a:p>
          <a:p>
            <a:r>
              <a:rPr lang="en" altLang="zh-CN" sz="1200" dirty="0">
                <a:latin typeface="Times New Roman" panose="02020603050405020304" pitchFamily="18" charset="0"/>
                <a:cs typeface="Times New Roman" panose="02020603050405020304" pitchFamily="18" charset="0"/>
              </a:rPr>
              <a:t>regularization-based methods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proposed</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by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Piao</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et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al.</a:t>
            </a:r>
          </a:p>
          <a:p>
            <a:r>
              <a:rPr lang="zh-CN" altLang="en-US" sz="1200" dirty="0">
                <a:latin typeface="Times New Roman" panose="02020603050405020304" pitchFamily="18" charset="0"/>
                <a:cs typeface="Times New Roman" panose="02020603050405020304" pitchFamily="18" charset="0"/>
              </a:rPr>
              <a:t>单击</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and</a:t>
            </a:r>
            <a:r>
              <a:rPr lang="zh-CN" altLang="en-US" sz="1200" dirty="0">
                <a:latin typeface="Times New Roman" panose="02020603050405020304" pitchFamily="18" charset="0"/>
                <a:cs typeface="Times New Roman" panose="02020603050405020304" pitchFamily="18" charset="0"/>
              </a:rPr>
              <a:t> </a:t>
            </a:r>
            <a:r>
              <a:rPr lang="en" altLang="zh-CN" sz="1200" dirty="0">
                <a:latin typeface="Times New Roman" panose="02020603050405020304" pitchFamily="18" charset="0"/>
                <a:cs typeface="Times New Roman" panose="02020603050405020304" pitchFamily="18" charset="0"/>
              </a:rPr>
              <a:t>graph neural network methods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proposed</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by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Wang</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et</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al.</a:t>
            </a:r>
            <a:endParaRPr lang="en-US" altLang="zh-CN" dirty="0"/>
          </a:p>
          <a:p>
            <a:r>
              <a:rPr lang="en" altLang="zh-CN" dirty="0"/>
              <a:t>These studies mainly focus on developing</a:t>
            </a:r>
            <a:r>
              <a:rPr lang="zh-CN" altLang="en-US" dirty="0"/>
              <a:t> </a:t>
            </a:r>
            <a:r>
              <a:rPr lang="en" altLang="zh-CN" dirty="0"/>
              <a:t>data fusion models for integrating the two kinds of data sources, e.g., learning representations in the same space or share the same information representation across different sources. </a:t>
            </a:r>
          </a:p>
          <a:p>
            <a:r>
              <a:rPr lang="zh-CN" altLang="en-US" dirty="0"/>
              <a:t>单击</a:t>
            </a:r>
            <a:endParaRPr lang="en" altLang="zh-CN" dirty="0"/>
          </a:p>
          <a:p>
            <a:r>
              <a:rPr lang="en" altLang="zh-CN" dirty="0"/>
              <a:t>However, the two kinds of data sources have very different intrinsic characteristics, and it is likely to hurt the original representation performance using simple fusion strategy. </a:t>
            </a:r>
          </a:p>
          <a:p>
            <a:r>
              <a:rPr lang="zh-CN" altLang="en" dirty="0"/>
              <a:t>单击</a:t>
            </a:r>
            <a:endParaRPr lang="en" altLang="zh-CN" dirty="0"/>
          </a:p>
          <a:p>
            <a:r>
              <a:rPr lang="en" altLang="zh-CN" dirty="0"/>
              <a:t>In addition, user</a:t>
            </a:r>
            <a:r>
              <a:rPr lang="en-US" altLang="zh-CN" dirty="0"/>
              <a:t>-item</a:t>
            </a:r>
            <a:r>
              <a:rPr lang="en" altLang="zh-CN" dirty="0"/>
              <a:t> interaction data is usually very noisy since user behaviors will be affected by external events or other influencing factors</a:t>
            </a:r>
            <a:r>
              <a:rPr lang="en-US" altLang="zh-CN" dirty="0"/>
              <a:t>.</a:t>
            </a:r>
            <a:r>
              <a:rPr lang="en" altLang="zh-CN" dirty="0"/>
              <a:t> It may be problematic to directly incorporate the learned information for inferring KG facts.</a:t>
            </a:r>
          </a:p>
          <a:p>
            <a:r>
              <a:rPr lang="en" altLang="zh-CN" dirty="0"/>
              <a:t>To solve our task, we have to consider the effect of data heterogeneity and semantic complexity on model design.</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7</a:t>
            </a:fld>
            <a:endParaRPr lang="zh-CN" altLang="en-US"/>
          </a:p>
        </p:txBody>
      </p:sp>
    </p:spTree>
    <p:extLst>
      <p:ext uri="{BB962C8B-B14F-4D97-AF65-F5344CB8AC3E}">
        <p14:creationId xmlns:p14="http://schemas.microsoft.com/office/powerpoint/2010/main" val="292563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Considering the overlap between KG entities and </a:t>
            </a:r>
            <a:r>
              <a:rPr lang="en-US" altLang="zh-CN" dirty="0"/>
              <a:t>online</a:t>
            </a:r>
            <a:r>
              <a:rPr lang="zh-CN" altLang="en-US" dirty="0"/>
              <a:t> </a:t>
            </a:r>
            <a:r>
              <a:rPr lang="en-US" altLang="zh-CN" dirty="0"/>
              <a:t>systems</a:t>
            </a:r>
            <a:r>
              <a:rPr lang="en" altLang="zh-CN" dirty="0"/>
              <a:t>, we introduce an extended entity graph to unify the KG information and user interaction data.</a:t>
            </a:r>
            <a:r>
              <a:rPr lang="zh-CN" altLang="en-US" dirty="0"/>
              <a:t> </a:t>
            </a:r>
            <a:r>
              <a:rPr lang="en" altLang="zh-CN" dirty="0"/>
              <a:t>The extended knowledge graph consists of a union set of KG </a:t>
            </a:r>
            <a:r>
              <a:rPr lang="en-US" altLang="zh-CN" dirty="0"/>
              <a:t>triples</a:t>
            </a:r>
            <a:r>
              <a:rPr lang="zh-CN" altLang="en-US" dirty="0"/>
              <a:t> </a:t>
            </a:r>
            <a:r>
              <a:rPr lang="en" altLang="zh-CN" dirty="0"/>
              <a:t>and </a:t>
            </a:r>
            <a:r>
              <a:rPr lang="en-US" altLang="zh-CN" dirty="0"/>
              <a:t>user-item</a:t>
            </a:r>
            <a:r>
              <a:rPr lang="zh-CN" altLang="en-US" dirty="0"/>
              <a:t> </a:t>
            </a:r>
            <a:r>
              <a:rPr lang="en-US" altLang="zh-CN" dirty="0"/>
              <a:t>interaction</a:t>
            </a:r>
            <a:r>
              <a:rPr lang="zh-CN" altLang="en-US" dirty="0"/>
              <a:t> </a:t>
            </a:r>
            <a:r>
              <a:rPr lang="en-US" altLang="zh-CN" dirty="0"/>
              <a:t>triples.</a:t>
            </a:r>
          </a:p>
          <a:p>
            <a:r>
              <a:rPr lang="en" altLang="zh-CN" dirty="0"/>
              <a:t>Since our task is to leverage user interaction data for learning useful evidence to the KGC task,</a:t>
            </a:r>
            <a:r>
              <a:rPr lang="zh-CN" altLang="en-US" dirty="0"/>
              <a:t> </a:t>
            </a:r>
            <a:r>
              <a:rPr lang="en-US" altLang="zh-CN" dirty="0"/>
              <a:t>w</a:t>
            </a:r>
            <a:r>
              <a:rPr lang="en" altLang="zh-CN" dirty="0"/>
              <a:t>e organize the entity graph in a user-oriented </a:t>
            </a:r>
            <a:r>
              <a:rPr lang="en" altLang="zh-CN" dirty="0" err="1"/>
              <a:t>layerwise</a:t>
            </a:r>
            <a:r>
              <a:rPr lang="en" altLang="zh-CN" dirty="0"/>
              <a:t> structure</a:t>
            </a:r>
          </a:p>
          <a:p>
            <a:r>
              <a:rPr lang="zh-CN" altLang="en" dirty="0"/>
              <a:t>单击</a:t>
            </a:r>
            <a:endParaRPr lang="en" altLang="zh-CN" dirty="0"/>
          </a:p>
          <a:p>
            <a:r>
              <a:rPr lang="en" altLang="zh-CN" dirty="0"/>
              <a:t>Specially, user nodes are placed on the first layer,</a:t>
            </a:r>
          </a:p>
          <a:p>
            <a:r>
              <a:rPr lang="zh-CN" altLang="en" dirty="0"/>
              <a:t>单击</a:t>
            </a:r>
            <a:endParaRPr lang="en" altLang="zh-CN" dirty="0"/>
          </a:p>
          <a:p>
            <a:r>
              <a:rPr lang="en" altLang="zh-CN" dirty="0"/>
              <a:t>then the aligned entities (which correspond to online items) are placed on the second layer.</a:t>
            </a:r>
          </a:p>
          <a:p>
            <a:r>
              <a:rPr lang="zh-CN" altLang="en" dirty="0"/>
              <a:t>单击</a:t>
            </a:r>
            <a:endParaRPr lang="en" altLang="zh-CN" dirty="0"/>
          </a:p>
          <a:p>
            <a:r>
              <a:rPr lang="en" altLang="zh-CN" dirty="0"/>
              <a:t>The other nodes are organized in layers according to their distance.</a:t>
            </a:r>
            <a:endParaRPr kumimoji="1" lang="en-US" altLang="zh-CN" dirty="0"/>
          </a:p>
          <a:p>
            <a:endParaRPr kumimoji="1" lang="en-US" altLang="zh-CN" dirty="0"/>
          </a:p>
          <a:p>
            <a:r>
              <a:rPr kumimoji="1" lang="en-US" altLang="zh-CN" dirty="0"/>
              <a:t>We</a:t>
            </a:r>
            <a:r>
              <a:rPr kumimoji="1" lang="zh-CN" altLang="en-US" dirty="0"/>
              <a:t> </a:t>
            </a:r>
            <a:r>
              <a:rPr kumimoji="1" lang="en-US" altLang="zh-CN" dirty="0"/>
              <a:t>call</a:t>
            </a:r>
            <a:r>
              <a:rPr kumimoji="1" lang="zh-CN" altLang="en-US" dirty="0"/>
              <a:t> </a:t>
            </a:r>
            <a:r>
              <a:rPr kumimoji="1" lang="en-US" altLang="zh-CN" dirty="0"/>
              <a:t>it</a:t>
            </a:r>
            <a:r>
              <a:rPr kumimoji="1" lang="zh-CN" altLang="en-US" dirty="0"/>
              <a:t> </a:t>
            </a:r>
            <a:r>
              <a:rPr kumimoji="1" lang="en-US" altLang="zh-CN" dirty="0"/>
              <a:t>interaction-augmented</a:t>
            </a:r>
            <a:r>
              <a:rPr kumimoji="1" lang="zh-CN" altLang="en-US" dirty="0"/>
              <a:t> </a:t>
            </a:r>
            <a:r>
              <a:rPr kumimoji="1" lang="en-US" altLang="zh-CN" dirty="0"/>
              <a:t>knowledge</a:t>
            </a:r>
            <a:r>
              <a:rPr kumimoji="1" lang="zh-CN" altLang="en-US" dirty="0"/>
              <a:t> </a:t>
            </a:r>
            <a:r>
              <a:rPr kumimoji="1" lang="en-US" altLang="zh-CN" dirty="0"/>
              <a:t>graph.</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8</a:t>
            </a:fld>
            <a:endParaRPr lang="zh-CN" altLang="en-US"/>
          </a:p>
        </p:txBody>
      </p:sp>
    </p:spTree>
    <p:extLst>
      <p:ext uri="{BB962C8B-B14F-4D97-AF65-F5344CB8AC3E}">
        <p14:creationId xmlns:p14="http://schemas.microsoft.com/office/powerpoint/2010/main" val="309478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Then,</a:t>
            </a:r>
            <a:r>
              <a:rPr kumimoji="1" lang="zh-CN" altLang="en-US" dirty="0"/>
              <a:t> </a:t>
            </a:r>
            <a:r>
              <a:rPr kumimoji="1" lang="en-US" altLang="zh-CN" dirty="0"/>
              <a:t>we</a:t>
            </a:r>
            <a:r>
              <a:rPr kumimoji="1" lang="zh-CN" altLang="en-US" dirty="0"/>
              <a:t> </a:t>
            </a:r>
            <a:r>
              <a:rPr kumimoji="1" lang="en-US" altLang="zh-CN" dirty="0"/>
              <a:t>will</a:t>
            </a:r>
            <a:r>
              <a:rPr kumimoji="1" lang="zh-CN" altLang="en-US" dirty="0"/>
              <a:t> </a:t>
            </a:r>
            <a:r>
              <a:rPr kumimoji="1" lang="en-US" altLang="zh-CN" dirty="0"/>
              <a:t>introduce</a:t>
            </a:r>
            <a:r>
              <a:rPr kumimoji="1" lang="zh-CN" altLang="en-US" dirty="0"/>
              <a:t> </a:t>
            </a:r>
            <a:r>
              <a:rPr kumimoji="1" lang="en-US" altLang="zh-CN" dirty="0"/>
              <a:t>the</a:t>
            </a:r>
            <a:r>
              <a:rPr kumimoji="1" lang="zh-CN" altLang="en-US" dirty="0"/>
              <a:t> </a:t>
            </a:r>
            <a:r>
              <a:rPr kumimoji="1" lang="en-US" altLang="zh-CN" dirty="0"/>
              <a:t>challenge</a:t>
            </a:r>
            <a:r>
              <a:rPr kumimoji="1" lang="zh-CN" altLang="en-US" dirty="0"/>
              <a:t> </a:t>
            </a:r>
            <a:r>
              <a:rPr kumimoji="1" lang="en-US" altLang="zh-CN" dirty="0"/>
              <a:t>in</a:t>
            </a:r>
            <a:r>
              <a:rPr kumimoji="1" lang="zh-CN" altLang="en-US" dirty="0"/>
              <a:t> </a:t>
            </a:r>
            <a:r>
              <a:rPr kumimoji="1" lang="en-US" altLang="zh-CN" dirty="0"/>
              <a:t>this</a:t>
            </a:r>
            <a:r>
              <a:rPr kumimoji="1" lang="zh-CN" altLang="en-US" dirty="0"/>
              <a:t> </a:t>
            </a:r>
            <a:r>
              <a:rPr kumimoji="1" lang="en-US" altLang="zh-CN" dirty="0"/>
              <a:t>task</a:t>
            </a:r>
            <a:r>
              <a:rPr kumimoji="1" lang="zh-CN" altLang="en-US" dirty="0"/>
              <a:t> </a:t>
            </a:r>
            <a:r>
              <a:rPr kumimoji="1" lang="en-US" altLang="zh-CN" dirty="0"/>
              <a:t>and</a:t>
            </a:r>
            <a:r>
              <a:rPr kumimoji="1" lang="zh-CN" altLang="en-US" dirty="0"/>
              <a:t> </a:t>
            </a:r>
            <a:r>
              <a:rPr kumimoji="1" lang="en-US" altLang="zh-CN" dirty="0"/>
              <a:t>how</a:t>
            </a:r>
            <a:r>
              <a:rPr kumimoji="1" lang="zh-CN" altLang="en-US" dirty="0"/>
              <a:t> </a:t>
            </a:r>
            <a:r>
              <a:rPr kumimoji="1" lang="en-US" altLang="zh-CN" dirty="0"/>
              <a:t>we</a:t>
            </a:r>
            <a:r>
              <a:rPr kumimoji="1" lang="zh-CN" altLang="en-US" dirty="0"/>
              <a:t> </a:t>
            </a:r>
            <a:r>
              <a:rPr kumimoji="1" lang="en-US" altLang="zh-CN" dirty="0"/>
              <a:t>address</a:t>
            </a:r>
            <a:r>
              <a:rPr kumimoji="1" lang="zh-CN" altLang="en-US" dirty="0"/>
              <a:t> </a:t>
            </a:r>
            <a:r>
              <a:rPr kumimoji="1" lang="en-US" altLang="zh-CN" dirty="0"/>
              <a:t>it.</a:t>
            </a:r>
          </a:p>
        </p:txBody>
      </p:sp>
      <p:sp>
        <p:nvSpPr>
          <p:cNvPr id="4" name="灯片编号占位符 3"/>
          <p:cNvSpPr>
            <a:spLocks noGrp="1"/>
          </p:cNvSpPr>
          <p:nvPr>
            <p:ph type="sldNum" sz="quarter" idx="5"/>
          </p:nvPr>
        </p:nvSpPr>
        <p:spPr/>
        <p:txBody>
          <a:bodyPr/>
          <a:lstStyle/>
          <a:p>
            <a:fld id="{47CBB6EC-4471-45A4-840D-03B097EC8308}" type="slidenum">
              <a:rPr lang="zh-CN" altLang="en-US" smtClean="0"/>
              <a:t>9</a:t>
            </a:fld>
            <a:endParaRPr lang="zh-CN" altLang="en-US"/>
          </a:p>
        </p:txBody>
      </p:sp>
    </p:spTree>
    <p:extLst>
      <p:ext uri="{BB962C8B-B14F-4D97-AF65-F5344CB8AC3E}">
        <p14:creationId xmlns:p14="http://schemas.microsoft.com/office/powerpoint/2010/main" val="239261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221882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90810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334732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325215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273639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425372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93051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234705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307513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92956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28141B-87F0-439F-B3FA-494CCB5C1CEF}" type="datetimeFigureOut">
              <a:rPr lang="zh-CN" altLang="en-US" smtClean="0"/>
              <a:t>2020/4/23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39459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8141B-87F0-439F-B3FA-494CCB5C1CEF}" type="datetimeFigureOut">
              <a:rPr lang="zh-CN" altLang="en-US" smtClean="0"/>
              <a:t>2020/4/23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74F39-A5A6-44F0-9E04-1632CE563E0C}" type="slidenum">
              <a:rPr lang="zh-CN" altLang="en-US" smtClean="0"/>
              <a:t>‹#›</a:t>
            </a:fld>
            <a:endParaRPr lang="zh-CN" altLang="en-US"/>
          </a:p>
        </p:txBody>
      </p:sp>
    </p:spTree>
    <p:extLst>
      <p:ext uri="{BB962C8B-B14F-4D97-AF65-F5344CB8AC3E}">
        <p14:creationId xmlns:p14="http://schemas.microsoft.com/office/powerpoint/2010/main" val="1701696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0.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hyperlink" Target="https://github.com/RUCDM/KB4Rec"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UCDM/KB4Re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1.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RUCAIBox/UPGAN"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github.com/RUCDM/KB4Rec"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0.png"/><Relationship Id="rId21" Type="http://schemas.openxmlformats.org/officeDocument/2006/relationships/image" Target="../media/image58.png"/><Relationship Id="rId7" Type="http://schemas.openxmlformats.org/officeDocument/2006/relationships/image" Target="../media/image440.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33.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30.png"/><Relationship Id="rId11" Type="http://schemas.openxmlformats.org/officeDocument/2006/relationships/image" Target="../media/image48.png"/><Relationship Id="rId24" Type="http://schemas.openxmlformats.org/officeDocument/2006/relationships/image" Target="../media/image61.png"/><Relationship Id="rId5" Type="http://schemas.openxmlformats.org/officeDocument/2006/relationships/image" Target="../media/image420.png"/><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image" Target="../media/image470.png"/><Relationship Id="rId19" Type="http://schemas.openxmlformats.org/officeDocument/2006/relationships/image" Target="../media/image56.png"/><Relationship Id="rId4" Type="http://schemas.openxmlformats.org/officeDocument/2006/relationships/image" Target="../media/image410.png"/><Relationship Id="rId9" Type="http://schemas.openxmlformats.org/officeDocument/2006/relationships/image" Target="../media/image460.png"/><Relationship Id="rId14" Type="http://schemas.openxmlformats.org/officeDocument/2006/relationships/image" Target="../media/image51.png"/><Relationship Id="rId22"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0.emf"/><Relationship Id="rId7"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11.emf"/><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11.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11.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F8B7F-E909-4F78-BACB-DAC2746C478E}"/>
              </a:ext>
            </a:extLst>
          </p:cNvPr>
          <p:cNvSpPr>
            <a:spLocks noGrp="1"/>
          </p:cNvSpPr>
          <p:nvPr>
            <p:ph type="ctrTitle"/>
          </p:nvPr>
        </p:nvSpPr>
        <p:spPr>
          <a:xfrm>
            <a:off x="453736" y="1379006"/>
            <a:ext cx="8236527" cy="2387600"/>
          </a:xfrm>
        </p:spPr>
        <p:txBody>
          <a:bodyPr>
            <a:normAutofit/>
          </a:bodyPr>
          <a:lstStyle/>
          <a:p>
            <a:r>
              <a:rPr lang="en" altLang="zh-CN" sz="3200" dirty="0">
                <a:latin typeface="Times New Roman" panose="02020603050405020304" pitchFamily="18" charset="0"/>
                <a:cs typeface="Times New Roman" panose="02020603050405020304" pitchFamily="18" charset="0"/>
              </a:rPr>
              <a:t>Mining Implicit Entity Preference from User-Item Interaction Data for Knowledge Graph Completion via Adversarial Learning</a:t>
            </a:r>
            <a:endParaRPr lang="zh-CN" altLang="en-US" sz="32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C8F5E1B3-5566-45AA-800A-1F2B083F157C}"/>
              </a:ext>
            </a:extLst>
          </p:cNvPr>
          <p:cNvSpPr>
            <a:spLocks noGrp="1"/>
          </p:cNvSpPr>
          <p:nvPr>
            <p:ph type="subTitle" idx="1"/>
          </p:nvPr>
        </p:nvSpPr>
        <p:spPr>
          <a:xfrm>
            <a:off x="1137925" y="4309697"/>
            <a:ext cx="6858000" cy="889486"/>
          </a:xfrm>
        </p:spPr>
        <p:txBody>
          <a:bodyPr/>
          <a:lstStyle/>
          <a:p>
            <a:r>
              <a:rPr lang="en-US" altLang="zh-CN" b="1" u="sng" dirty="0" err="1">
                <a:latin typeface="Times New Roman" panose="02020603050405020304" pitchFamily="18" charset="0"/>
                <a:cs typeface="Times New Roman" panose="02020603050405020304" pitchFamily="18" charset="0"/>
              </a:rPr>
              <a:t>Gaole</a:t>
            </a:r>
            <a:r>
              <a:rPr lang="en-US" altLang="zh-CN" b="1" u="sng" dirty="0">
                <a:latin typeface="Times New Roman" panose="02020603050405020304" pitchFamily="18" charset="0"/>
                <a:cs typeface="Times New Roman" panose="02020603050405020304" pitchFamily="18" charset="0"/>
              </a:rPr>
              <a:t> He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Junyi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Wayne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Zhao,</a:t>
            </a:r>
          </a:p>
          <a:p>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Peiju</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Liu and Ji-Rong Wen</a:t>
            </a:r>
            <a:endParaRPr lang="zh-CN" altLang="en-US" dirty="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863477E2-B800-4F10-B5CC-3BDB8A4EEA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83323" cy="195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A7565BD-3DA5-4F16-A104-5896ED01A0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1431" y="5468550"/>
            <a:ext cx="4681137" cy="1241125"/>
          </a:xfrm>
          <a:prstGeom prst="rect">
            <a:avLst/>
          </a:prstGeom>
        </p:spPr>
      </p:pic>
    </p:spTree>
    <p:extLst>
      <p:ext uri="{BB962C8B-B14F-4D97-AF65-F5344CB8AC3E}">
        <p14:creationId xmlns:p14="http://schemas.microsoft.com/office/powerpoint/2010/main" val="106245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3F9E9-F83C-4942-BAC0-4AE9EA6CB67E}"/>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Overview</a:t>
            </a:r>
            <a:endParaRPr kumimoji="1" lang="zh-CN" altLang="en-US" dirty="0"/>
          </a:p>
        </p:txBody>
      </p:sp>
      <p:sp>
        <p:nvSpPr>
          <p:cNvPr id="3" name="内容占位符 2">
            <a:extLst>
              <a:ext uri="{FF2B5EF4-FFF2-40B4-BE49-F238E27FC236}">
                <a16:creationId xmlns:a16="http://schemas.microsoft.com/office/drawing/2014/main" id="{8F3620C6-92D0-154A-87BC-AAA564D0C46F}"/>
              </a:ext>
            </a:extLst>
          </p:cNvPr>
          <p:cNvSpPr>
            <a:spLocks noGrp="1"/>
          </p:cNvSpPr>
          <p:nvPr>
            <p:ph idx="1"/>
          </p:nvPr>
        </p:nvSpPr>
        <p:spPr/>
        <p:txBody>
          <a:bodyPr>
            <a:normAutofit/>
          </a:bodyPr>
          <a:lstStyle/>
          <a:p>
            <a:pPr>
              <a:lnSpc>
                <a:spcPct val="120000"/>
              </a:lnSpc>
            </a:pPr>
            <a:r>
              <a:rPr lang="en-US" altLang="zh-CN" sz="2400" dirty="0">
                <a:latin typeface="Times New Roman" panose="02020603050405020304" pitchFamily="18" charset="0"/>
                <a:cs typeface="Times New Roman" panose="02020603050405020304" pitchFamily="18" charset="0"/>
              </a:rPr>
              <a:t>Challenge</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pPr lvl="1">
              <a:lnSpc>
                <a:spcPct val="120000"/>
              </a:lnSpc>
              <a:buFont typeface="Wingdings" pitchFamily="2" charset="2"/>
              <a:buChar char="Ø"/>
            </a:pPr>
            <a:r>
              <a:rPr lang="en-US" altLang="zh-CN" sz="2000" dirty="0">
                <a:solidFill>
                  <a:srgbClr val="0070C0"/>
                </a:solidFill>
                <a:latin typeface="Times New Roman" panose="02020603050405020304" pitchFamily="18" charset="0"/>
                <a:cs typeface="Times New Roman" panose="02020603050405020304" pitchFamily="18" charset="0"/>
              </a:rPr>
              <a:t>H</a:t>
            </a:r>
            <a:r>
              <a:rPr lang="en" altLang="zh-CN" sz="2000" dirty="0">
                <a:solidFill>
                  <a:srgbClr val="0070C0"/>
                </a:solidFill>
                <a:latin typeface="Times New Roman" panose="02020603050405020304" pitchFamily="18" charset="0"/>
                <a:cs typeface="Times New Roman" panose="02020603050405020304" pitchFamily="18" charset="0"/>
              </a:rPr>
              <a:t>ow to learn useful KG</a:t>
            </a:r>
            <a:r>
              <a:rPr lang="zh-CN" altLang="en-US" sz="2000" dirty="0">
                <a:solidFill>
                  <a:srgbClr val="0070C0"/>
                </a:solidFill>
                <a:latin typeface="Times New Roman" panose="02020603050405020304" pitchFamily="18" charset="0"/>
                <a:cs typeface="Times New Roman" panose="02020603050405020304" pitchFamily="18" charset="0"/>
              </a:rPr>
              <a:t> </a:t>
            </a:r>
            <a:r>
              <a:rPr lang="en" altLang="zh-CN" sz="2000" dirty="0">
                <a:solidFill>
                  <a:srgbClr val="0070C0"/>
                </a:solidFill>
                <a:latin typeface="Times New Roman" panose="02020603050405020304" pitchFamily="18" charset="0"/>
                <a:cs typeface="Times New Roman" panose="02020603050405020304" pitchFamily="18" charset="0"/>
              </a:rPr>
              <a:t>information from user</a:t>
            </a:r>
            <a:r>
              <a:rPr lang="en-US" altLang="zh-CN" sz="2000" dirty="0">
                <a:solidFill>
                  <a:srgbClr val="0070C0"/>
                </a:solidFill>
                <a:latin typeface="Times New Roman" panose="02020603050405020304" pitchFamily="18" charset="0"/>
                <a:cs typeface="Times New Roman" panose="02020603050405020304" pitchFamily="18" charset="0"/>
              </a:rPr>
              <a:t>-item</a:t>
            </a:r>
            <a:r>
              <a:rPr lang="en" altLang="zh-CN" sz="2000" dirty="0">
                <a:solidFill>
                  <a:srgbClr val="0070C0"/>
                </a:solidFill>
                <a:latin typeface="Times New Roman" panose="02020603050405020304" pitchFamily="18" charset="0"/>
                <a:cs typeface="Times New Roman" panose="02020603050405020304" pitchFamily="18" charset="0"/>
              </a:rPr>
              <a:t> interaction data for improving KGC task </a:t>
            </a:r>
            <a:r>
              <a:rPr lang="en-US" altLang="zh-CN" sz="2000" dirty="0">
                <a:solidFill>
                  <a:srgbClr val="0070C0"/>
                </a:solidFill>
                <a:latin typeface="Times New Roman" panose="02020603050405020304" pitchFamily="18" charset="0"/>
                <a:cs typeface="Times New Roman" panose="02020603050405020304" pitchFamily="18" charset="0"/>
              </a:rPr>
              <a:t>?</a:t>
            </a:r>
            <a:endParaRPr lang="en" altLang="zh-CN" sz="2000" dirty="0">
              <a:solidFill>
                <a:srgbClr val="0070C0"/>
              </a:solidFill>
              <a:latin typeface="Times New Roman" panose="02020603050405020304" pitchFamily="18" charset="0"/>
              <a:cs typeface="Times New Roman" panose="02020603050405020304" pitchFamily="18" charset="0"/>
            </a:endParaRPr>
          </a:p>
          <a:p>
            <a:pPr lvl="1">
              <a:lnSpc>
                <a:spcPct val="120000"/>
              </a:lnSpc>
              <a:buFont typeface="Wingdings"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H</a:t>
            </a:r>
            <a:r>
              <a:rPr lang="en" altLang="zh-CN" sz="2000" dirty="0">
                <a:solidFill>
                  <a:srgbClr val="FF0000"/>
                </a:solidFill>
                <a:latin typeface="Times New Roman" panose="02020603050405020304" pitchFamily="18" charset="0"/>
                <a:cs typeface="Times New Roman" panose="02020603050405020304" pitchFamily="18" charset="0"/>
              </a:rPr>
              <a:t>ow to integrate or utilize the learned information in KGC methods</a:t>
            </a:r>
            <a:r>
              <a:rPr lang="en-US" altLang="zh-CN" sz="2000" dirty="0">
                <a:solidFill>
                  <a:srgbClr val="FF0000"/>
                </a:solidFill>
                <a:latin typeface="Times New Roman" panose="02020603050405020304" pitchFamily="18" charset="0"/>
                <a:cs typeface="Times New Roman" panose="02020603050405020304" pitchFamily="18" charset="0"/>
              </a:rPr>
              <a:t>?</a:t>
            </a:r>
            <a:endParaRPr lang="en" altLang="zh-CN" sz="2000" dirty="0">
              <a:solidFill>
                <a:srgbClr val="FF0000"/>
              </a:solidFill>
              <a:latin typeface="Times New Roman" panose="02020603050405020304" pitchFamily="18" charset="0"/>
              <a:cs typeface="Times New Roman" panose="02020603050405020304" pitchFamily="18" charset="0"/>
            </a:endParaRPr>
          </a:p>
          <a:p>
            <a:pPr>
              <a:lnSpc>
                <a:spcPct val="120000"/>
              </a:lnSpc>
            </a:pPr>
            <a:endParaRPr lang="en-US" altLang="zh-CN" sz="2400" dirty="0">
              <a:latin typeface="Times New Roman" panose="02020603050405020304" pitchFamily="18" charset="0"/>
              <a:cs typeface="Times New Roman" panose="02020603050405020304" pitchFamily="18" charset="0"/>
            </a:endParaRPr>
          </a:p>
          <a:p>
            <a:pPr>
              <a:lnSpc>
                <a:spcPct val="120000"/>
              </a:lnSpc>
            </a:pPr>
            <a:r>
              <a:rPr lang="en-US" altLang="zh-CN" sz="2400" dirty="0">
                <a:latin typeface="Times New Roman" panose="02020603050405020304" pitchFamily="18" charset="0"/>
                <a:cs typeface="Times New Roman" panose="02020603050405020304" pitchFamily="18" charset="0"/>
              </a:rPr>
              <a:t>Solution</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altLang="zh-CN" sz="2000" dirty="0">
                <a:solidFill>
                  <a:srgbClr val="0070C0"/>
                </a:solidFill>
                <a:latin typeface="Times New Roman" panose="02020603050405020304" pitchFamily="18" charset="0"/>
                <a:cs typeface="Times New Roman" panose="02020603050405020304" pitchFamily="18" charset="0"/>
              </a:rPr>
              <a:t>Two-stage</a:t>
            </a:r>
            <a:r>
              <a:rPr lang="zh-CN" altLang="en-US" sz="2000" dirty="0">
                <a:solidFill>
                  <a:srgbClr val="0070C0"/>
                </a:solidFill>
                <a:latin typeface="Times New Roman" panose="02020603050405020304" pitchFamily="18" charset="0"/>
                <a:cs typeface="Times New Roman" panose="02020603050405020304" pitchFamily="18" charset="0"/>
              </a:rPr>
              <a:t> </a:t>
            </a:r>
            <a:r>
              <a:rPr lang="en" altLang="zh-CN" sz="2000" dirty="0">
                <a:solidFill>
                  <a:srgbClr val="0070C0"/>
                </a:solidFill>
                <a:latin typeface="Times New Roman" panose="02020603050405020304" pitchFamily="18" charset="0"/>
                <a:cs typeface="Times New Roman" panose="02020603050405020304" pitchFamily="18" charset="0"/>
              </a:rPr>
              <a:t>representation </a:t>
            </a:r>
            <a:r>
              <a:rPr kumimoji="1" lang="en-US" altLang="zh-CN" sz="2000" dirty="0">
                <a:solidFill>
                  <a:srgbClr val="0070C0"/>
                </a:solidFill>
                <a:latin typeface="Times New Roman" panose="02020603050405020304" pitchFamily="18" charset="0"/>
                <a:cs typeface="Times New Roman" panose="02020603050405020304" pitchFamily="18" charset="0"/>
              </a:rPr>
              <a:t>learning</a:t>
            </a:r>
            <a:endParaRPr lang="en-US" altLang="zh-CN" sz="2000" dirty="0">
              <a:solidFill>
                <a:srgbClr val="0070C0"/>
              </a:solidFill>
              <a:latin typeface="Times New Roman" panose="02020603050405020304" pitchFamily="18" charset="0"/>
              <a:cs typeface="Times New Roman" panose="02020603050405020304" pitchFamily="18" charset="0"/>
            </a:endParaRPr>
          </a:p>
          <a:p>
            <a:pPr lvl="1">
              <a:buFont typeface="Wingdings" pitchFamily="2" charset="2"/>
              <a:buChar char="Ø"/>
            </a:pPr>
            <a:r>
              <a:rPr lang="en" altLang="zh-CN" sz="2000" dirty="0">
                <a:solidFill>
                  <a:srgbClr val="FF0000"/>
                </a:solidFill>
                <a:latin typeface="Times New Roman" panose="02020603050405020304" pitchFamily="18" charset="0"/>
                <a:cs typeface="Times New Roman" panose="02020603050405020304" pitchFamily="18" charset="0"/>
              </a:rPr>
              <a:t>Adversarial</a:t>
            </a:r>
            <a:r>
              <a:rPr kumimoji="1" lang="zh-CN" altLang="en-US" sz="2000" dirty="0">
                <a:solidFill>
                  <a:srgbClr val="FF0000"/>
                </a:solidFill>
                <a:latin typeface="Times New Roman" panose="02020603050405020304" pitchFamily="18" charset="0"/>
                <a:cs typeface="Times New Roman" panose="02020603050405020304" pitchFamily="18" charset="0"/>
              </a:rPr>
              <a:t> </a:t>
            </a:r>
            <a:r>
              <a:rPr kumimoji="1" lang="en-US" altLang="zh-CN" sz="2000" dirty="0">
                <a:solidFill>
                  <a:srgbClr val="FF0000"/>
                </a:solidFill>
                <a:latin typeface="Times New Roman" panose="02020603050405020304" pitchFamily="18" charset="0"/>
                <a:cs typeface="Times New Roman" panose="02020603050405020304" pitchFamily="18" charset="0"/>
              </a:rPr>
              <a:t>Learning</a:t>
            </a:r>
            <a:endParaRPr lang="en-US" altLang="zh-CN" sz="2000" dirty="0">
              <a:solidFill>
                <a:srgbClr val="FF0000"/>
              </a:solidFill>
              <a:latin typeface="Times New Roman" panose="02020603050405020304" pitchFamily="18" charset="0"/>
              <a:cs typeface="Times New Roman" panose="02020603050405020304" pitchFamily="18" charset="0"/>
            </a:endParaRPr>
          </a:p>
          <a:p>
            <a:pPr lvl="2">
              <a:buFont typeface="Wingdings" pitchFamily="2" charset="2"/>
              <a:buChar char="u"/>
            </a:pPr>
            <a:r>
              <a:rPr kumimoji="1" lang="en-US" altLang="zh-CN" sz="1600" dirty="0">
                <a:solidFill>
                  <a:srgbClr val="FF0000"/>
                </a:solidFill>
                <a:latin typeface="Times New Roman" panose="02020603050405020304" pitchFamily="18" charset="0"/>
                <a:cs typeface="Times New Roman" panose="02020603050405020304" pitchFamily="18" charset="0"/>
              </a:rPr>
              <a:t>Preference-enhanced</a:t>
            </a:r>
            <a:r>
              <a:rPr kumimoji="1" lang="zh-CN" altLang="en-US" sz="1600" dirty="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discriminator</a:t>
            </a:r>
            <a:endParaRPr kumimoji="1" lang="zh-CN" altLang="en-US" sz="1600" dirty="0">
              <a:solidFill>
                <a:srgbClr val="FF0000"/>
              </a:solidFill>
              <a:latin typeface="Times New Roman" panose="02020603050405020304" pitchFamily="18" charset="0"/>
              <a:cs typeface="Times New Roman" panose="02020603050405020304" pitchFamily="18" charset="0"/>
            </a:endParaRPr>
          </a:p>
          <a:p>
            <a:pPr lvl="2">
              <a:buFont typeface="Wingdings" pitchFamily="2" charset="2"/>
              <a:buChar char="u"/>
            </a:pPr>
            <a:r>
              <a:rPr kumimoji="1" lang="en-US" altLang="zh-CN" sz="1600" dirty="0">
                <a:solidFill>
                  <a:srgbClr val="FF0000"/>
                </a:solidFill>
                <a:latin typeface="Times New Roman" panose="02020603050405020304" pitchFamily="18" charset="0"/>
                <a:cs typeface="Times New Roman" panose="02020603050405020304" pitchFamily="18" charset="0"/>
              </a:rPr>
              <a:t>Query-specific</a:t>
            </a:r>
            <a:r>
              <a:rPr kumimoji="1" lang="zh-CN" altLang="en-US" sz="1600" dirty="0">
                <a:solidFill>
                  <a:srgbClr val="FF0000"/>
                </a:solidFill>
                <a:latin typeface="Times New Roman" panose="02020603050405020304" pitchFamily="18" charset="0"/>
                <a:cs typeface="Times New Roman" panose="02020603050405020304" pitchFamily="18" charset="0"/>
              </a:rPr>
              <a:t> </a:t>
            </a:r>
            <a:r>
              <a:rPr kumimoji="1" lang="en-US" altLang="zh-CN" sz="1600" dirty="0">
                <a:solidFill>
                  <a:srgbClr val="FF0000"/>
                </a:solidFill>
                <a:latin typeface="Times New Roman" panose="02020603050405020304" pitchFamily="18" charset="0"/>
                <a:cs typeface="Times New Roman" panose="02020603050405020304" pitchFamily="18" charset="0"/>
              </a:rPr>
              <a:t>generator</a:t>
            </a:r>
          </a:p>
        </p:txBody>
      </p:sp>
    </p:spTree>
    <p:extLst>
      <p:ext uri="{BB962C8B-B14F-4D97-AF65-F5344CB8AC3E}">
        <p14:creationId xmlns:p14="http://schemas.microsoft.com/office/powerpoint/2010/main" val="266479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40DCC-CD3E-4B4C-8BA2-54D940B50B2D}"/>
              </a:ext>
            </a:extLst>
          </p:cNvPr>
          <p:cNvSpPr>
            <a:spLocks noGrp="1"/>
          </p:cNvSpPr>
          <p:nvPr>
            <p:ph type="title"/>
          </p:nvPr>
        </p:nvSpPr>
        <p:spPr/>
        <p:txBody>
          <a:bodyPr>
            <a:normAutofit/>
          </a:bodyPr>
          <a:lstStyle/>
          <a:p>
            <a:pPr algn="ctr"/>
            <a:r>
              <a:rPr kumimoji="1" lang="en-US" altLang="zh-CN" sz="3600" dirty="0">
                <a:latin typeface="Times New Roman" panose="02020603050405020304" pitchFamily="18" charset="0"/>
                <a:cs typeface="Times New Roman" panose="02020603050405020304" pitchFamily="18" charset="0"/>
              </a:rPr>
              <a:t>Two-stage</a:t>
            </a:r>
            <a:r>
              <a:rPr kumimoji="1" lang="zh-CN" altLang="en-US" sz="3600" dirty="0">
                <a:latin typeface="Times New Roman" panose="02020603050405020304" pitchFamily="18" charset="0"/>
                <a:cs typeface="Times New Roman" panose="02020603050405020304" pitchFamily="18" charset="0"/>
              </a:rPr>
              <a:t> </a:t>
            </a:r>
            <a:r>
              <a:rPr kumimoji="1" lang="en-US" altLang="zh-CN" dirty="0"/>
              <a:t>Representation</a:t>
            </a:r>
            <a:r>
              <a:rPr kumimoji="1" lang="zh-CN" altLang="en-US" dirty="0"/>
              <a:t> </a:t>
            </a:r>
            <a:r>
              <a:rPr kumimoji="1" lang="en-US" altLang="zh-CN" dirty="0"/>
              <a:t>Learning</a:t>
            </a:r>
            <a:endParaRPr kumimoji="1"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C1232DF-6013-DC45-A8A3-597D62137002}"/>
              </a:ext>
            </a:extLst>
          </p:cNvPr>
          <p:cNvSpPr>
            <a:spLocks noGrp="1"/>
          </p:cNvSpPr>
          <p:nvPr>
            <p:ph idx="1"/>
          </p:nvPr>
        </p:nvSpPr>
        <p:spPr>
          <a:xfrm>
            <a:off x="742771" y="1699079"/>
            <a:ext cx="8240985" cy="1736580"/>
          </a:xfrm>
        </p:spPr>
        <p:txBody>
          <a:bodyPr>
            <a:normAutofit lnSpcReduction="10000"/>
          </a:bodyPr>
          <a:lstStyle/>
          <a:p>
            <a:pPr>
              <a:lnSpc>
                <a:spcPct val="120000"/>
              </a:lnSpc>
            </a:pPr>
            <a:r>
              <a:rPr lang="en-US" altLang="zh-CN" sz="2400" dirty="0">
                <a:latin typeface="Times New Roman" panose="02020603050405020304" pitchFamily="18" charset="0"/>
                <a:cs typeface="Times New Roman" panose="02020603050405020304" pitchFamily="18" charset="0"/>
              </a:rPr>
              <a:t>Encode</a:t>
            </a:r>
            <a:r>
              <a:rPr lang="en" altLang="zh-CN" sz="2400" dirty="0">
                <a:latin typeface="Times New Roman" panose="02020603050405020304" pitchFamily="18" charset="0"/>
                <a:cs typeface="Times New Roman" panose="02020603050405020304" pitchFamily="18" charset="0"/>
              </a:rPr>
              <a:t> useful preference evidence for enhancing KG entity representation</a:t>
            </a:r>
            <a:endParaRPr lang="en-US" altLang="zh-CN" sz="2400" dirty="0">
              <a:latin typeface="Times New Roman" panose="02020603050405020304" pitchFamily="18" charset="0"/>
              <a:cs typeface="Times New Roman" panose="02020603050405020304" pitchFamily="18" charset="0"/>
            </a:endParaRPr>
          </a:p>
          <a:p>
            <a:pPr lvl="1">
              <a:lnSpc>
                <a:spcPct val="120000"/>
              </a:lnSpc>
              <a:buFont typeface="Wingdings" pitchFamily="2" charset="2"/>
              <a:buChar char="Ø"/>
            </a:pPr>
            <a:r>
              <a:rPr lang="en-US" altLang="zh-CN" sz="2000" dirty="0">
                <a:latin typeface="Times New Roman" panose="02020603050405020304" pitchFamily="18" charset="0"/>
                <a:cs typeface="Times New Roman" panose="02020603050405020304" pitchFamily="18" charset="0"/>
              </a:rPr>
              <a:t>Learn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user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preference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graph</a:t>
            </a:r>
          </a:p>
          <a:p>
            <a:pPr lvl="1">
              <a:lnSpc>
                <a:spcPct val="120000"/>
              </a:lnSpc>
              <a:buFont typeface="Wingdings" pitchFamily="2" charset="2"/>
              <a:buChar char="Ø"/>
            </a:pPr>
            <a:r>
              <a:rPr lang="en-US" altLang="zh-CN" sz="2000" dirty="0">
                <a:latin typeface="Times New Roman" panose="02020603050405020304" pitchFamily="18" charset="0"/>
                <a:cs typeface="Times New Roman" panose="02020603050405020304" pitchFamily="18" charset="0"/>
              </a:rPr>
              <a:t>Collect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user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preference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graph</a:t>
            </a:r>
            <a:endParaRPr kumimoji="1" lang="zh-CN" altLang="en-US" sz="20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9061D130-A2CF-EC46-A31D-B88AE0A4F669}"/>
              </a:ext>
            </a:extLst>
          </p:cNvPr>
          <p:cNvPicPr>
            <a:picLocks noChangeAspect="1"/>
          </p:cNvPicPr>
          <p:nvPr/>
        </p:nvPicPr>
        <p:blipFill rotWithShape="1">
          <a:blip r:embed="rId3"/>
          <a:srcRect l="83305" t="-85" r="-1" b="79036"/>
          <a:stretch/>
        </p:blipFill>
        <p:spPr>
          <a:xfrm>
            <a:off x="3970690" y="5219094"/>
            <a:ext cx="663401" cy="947556"/>
          </a:xfrm>
          <a:prstGeom prst="rect">
            <a:avLst/>
          </a:prstGeom>
        </p:spPr>
      </p:pic>
      <p:sp>
        <p:nvSpPr>
          <p:cNvPr id="5" name="文本框 4">
            <a:extLst>
              <a:ext uri="{FF2B5EF4-FFF2-40B4-BE49-F238E27FC236}">
                <a16:creationId xmlns:a16="http://schemas.microsoft.com/office/drawing/2014/main" id="{4BD1C067-5B7C-6C43-96AC-67E4D7B6D9E8}"/>
              </a:ext>
            </a:extLst>
          </p:cNvPr>
          <p:cNvSpPr txBox="1"/>
          <p:nvPr/>
        </p:nvSpPr>
        <p:spPr>
          <a:xfrm>
            <a:off x="4814596" y="4295818"/>
            <a:ext cx="4169160"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How</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obtain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preference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representations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entities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grpSp>
        <p:nvGrpSpPr>
          <p:cNvPr id="53" name="组合 52">
            <a:extLst>
              <a:ext uri="{FF2B5EF4-FFF2-40B4-BE49-F238E27FC236}">
                <a16:creationId xmlns:a16="http://schemas.microsoft.com/office/drawing/2014/main" id="{49D3E9F0-9EE9-5444-92AB-5F659E7AD85E}"/>
              </a:ext>
            </a:extLst>
          </p:cNvPr>
          <p:cNvGrpSpPr/>
          <p:nvPr/>
        </p:nvGrpSpPr>
        <p:grpSpPr>
          <a:xfrm>
            <a:off x="2124643" y="4236648"/>
            <a:ext cx="838015" cy="2085164"/>
            <a:chOff x="5371773" y="4328669"/>
            <a:chExt cx="838015" cy="2085164"/>
          </a:xfrm>
        </p:grpSpPr>
        <p:cxnSp>
          <p:nvCxnSpPr>
            <p:cNvPr id="54" name="直线箭头连接符 53">
              <a:extLst>
                <a:ext uri="{FF2B5EF4-FFF2-40B4-BE49-F238E27FC236}">
                  <a16:creationId xmlns:a16="http://schemas.microsoft.com/office/drawing/2014/main" id="{A91BCB45-BD12-854E-A218-111B02E3ED78}"/>
                </a:ext>
              </a:extLst>
            </p:cNvPr>
            <p:cNvCxnSpPr>
              <a:stCxn id="108" idx="6"/>
              <a:endCxn id="112" idx="1"/>
            </p:cNvCxnSpPr>
            <p:nvPr/>
          </p:nvCxnSpPr>
          <p:spPr>
            <a:xfrm>
              <a:off x="5371773" y="4328669"/>
              <a:ext cx="838015" cy="307686"/>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15C94659-DFAC-9B4A-B82C-B8250D0E84F2}"/>
                </a:ext>
              </a:extLst>
            </p:cNvPr>
            <p:cNvCxnSpPr>
              <a:cxnSpLocks/>
              <a:stCxn id="109" idx="6"/>
              <a:endCxn id="112" idx="3"/>
            </p:cNvCxnSpPr>
            <p:nvPr/>
          </p:nvCxnSpPr>
          <p:spPr>
            <a:xfrm flipV="1">
              <a:off x="5371773" y="4814545"/>
              <a:ext cx="838015" cy="197880"/>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2F6AD761-0E2A-2249-B586-53F9DA840290}"/>
                </a:ext>
              </a:extLst>
            </p:cNvPr>
            <p:cNvCxnSpPr>
              <a:cxnSpLocks/>
              <a:stCxn id="110" idx="6"/>
              <a:endCxn id="113" idx="3"/>
            </p:cNvCxnSpPr>
            <p:nvPr/>
          </p:nvCxnSpPr>
          <p:spPr>
            <a:xfrm flipV="1">
              <a:off x="5375472" y="5443120"/>
              <a:ext cx="806897" cy="253061"/>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23FC4B99-4FDC-ED4C-BDBB-9768CDAA9B84}"/>
                </a:ext>
              </a:extLst>
            </p:cNvPr>
            <p:cNvCxnSpPr>
              <a:stCxn id="109" idx="6"/>
              <a:endCxn id="113" idx="1"/>
            </p:cNvCxnSpPr>
            <p:nvPr/>
          </p:nvCxnSpPr>
          <p:spPr>
            <a:xfrm>
              <a:off x="5371773" y="5012425"/>
              <a:ext cx="810596" cy="252505"/>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直线箭头连接符 99">
              <a:extLst>
                <a:ext uri="{FF2B5EF4-FFF2-40B4-BE49-F238E27FC236}">
                  <a16:creationId xmlns:a16="http://schemas.microsoft.com/office/drawing/2014/main" id="{8763D24E-6697-844C-B5C2-EE738B4BBBEB}"/>
                </a:ext>
              </a:extLst>
            </p:cNvPr>
            <p:cNvCxnSpPr>
              <a:cxnSpLocks/>
              <a:stCxn id="110" idx="6"/>
              <a:endCxn id="114" idx="1"/>
            </p:cNvCxnSpPr>
            <p:nvPr/>
          </p:nvCxnSpPr>
          <p:spPr>
            <a:xfrm>
              <a:off x="5375472" y="5696181"/>
              <a:ext cx="834316" cy="268899"/>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直线箭头连接符 100">
              <a:extLst>
                <a:ext uri="{FF2B5EF4-FFF2-40B4-BE49-F238E27FC236}">
                  <a16:creationId xmlns:a16="http://schemas.microsoft.com/office/drawing/2014/main" id="{1D2F3552-26F9-F146-AB0C-32884FD83BDA}"/>
                </a:ext>
              </a:extLst>
            </p:cNvPr>
            <p:cNvCxnSpPr>
              <a:cxnSpLocks/>
              <a:stCxn id="111" idx="6"/>
              <a:endCxn id="114" idx="3"/>
            </p:cNvCxnSpPr>
            <p:nvPr/>
          </p:nvCxnSpPr>
          <p:spPr>
            <a:xfrm flipV="1">
              <a:off x="5375471" y="6143270"/>
              <a:ext cx="834317" cy="270563"/>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2" name="组合 101">
            <a:extLst>
              <a:ext uri="{FF2B5EF4-FFF2-40B4-BE49-F238E27FC236}">
                <a16:creationId xmlns:a16="http://schemas.microsoft.com/office/drawing/2014/main" id="{FA8784F3-9A97-2345-A8EE-D5280D5A29A7}"/>
              </a:ext>
            </a:extLst>
          </p:cNvPr>
          <p:cNvGrpSpPr/>
          <p:nvPr/>
        </p:nvGrpSpPr>
        <p:grpSpPr>
          <a:xfrm>
            <a:off x="3177753" y="4633429"/>
            <a:ext cx="685954" cy="1328725"/>
            <a:chOff x="6424883" y="4725450"/>
            <a:chExt cx="685954" cy="1328725"/>
          </a:xfrm>
        </p:grpSpPr>
        <p:cxnSp>
          <p:nvCxnSpPr>
            <p:cNvPr id="103" name="直线箭头连接符 102">
              <a:extLst>
                <a:ext uri="{FF2B5EF4-FFF2-40B4-BE49-F238E27FC236}">
                  <a16:creationId xmlns:a16="http://schemas.microsoft.com/office/drawing/2014/main" id="{4197F2F8-20CC-4D42-8B9E-A42AB9A6EDA9}"/>
                </a:ext>
              </a:extLst>
            </p:cNvPr>
            <p:cNvCxnSpPr>
              <a:cxnSpLocks/>
              <a:stCxn id="112" idx="6"/>
              <a:endCxn id="115" idx="1"/>
            </p:cNvCxnSpPr>
            <p:nvPr/>
          </p:nvCxnSpPr>
          <p:spPr>
            <a:xfrm>
              <a:off x="6424883" y="4725450"/>
              <a:ext cx="685954" cy="249598"/>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直线箭头连接符 103">
              <a:extLst>
                <a:ext uri="{FF2B5EF4-FFF2-40B4-BE49-F238E27FC236}">
                  <a16:creationId xmlns:a16="http://schemas.microsoft.com/office/drawing/2014/main" id="{1ADAAF09-9119-9A4A-926C-57E834FFEAE9}"/>
                </a:ext>
              </a:extLst>
            </p:cNvPr>
            <p:cNvCxnSpPr>
              <a:cxnSpLocks/>
              <a:stCxn id="114" idx="6"/>
              <a:endCxn id="116" idx="3"/>
            </p:cNvCxnSpPr>
            <p:nvPr/>
          </p:nvCxnSpPr>
          <p:spPr>
            <a:xfrm flipV="1">
              <a:off x="6424883" y="5836994"/>
              <a:ext cx="685954" cy="217181"/>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grpSp>
      <p:sp>
        <p:nvSpPr>
          <p:cNvPr id="105" name="椭圆 104">
            <a:extLst>
              <a:ext uri="{FF2B5EF4-FFF2-40B4-BE49-F238E27FC236}">
                <a16:creationId xmlns:a16="http://schemas.microsoft.com/office/drawing/2014/main" id="{D5B32367-8617-234C-AB4D-6061AD86D611}"/>
              </a:ext>
            </a:extLst>
          </p:cNvPr>
          <p:cNvSpPr/>
          <p:nvPr/>
        </p:nvSpPr>
        <p:spPr>
          <a:xfrm>
            <a:off x="886882" y="4527194"/>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6" name="椭圆 105">
            <a:extLst>
              <a:ext uri="{FF2B5EF4-FFF2-40B4-BE49-F238E27FC236}">
                <a16:creationId xmlns:a16="http://schemas.microsoft.com/office/drawing/2014/main" id="{E0DB809F-80C1-F54B-B135-EA3DB3B26C24}"/>
              </a:ext>
            </a:extLst>
          </p:cNvPr>
          <p:cNvSpPr/>
          <p:nvPr/>
        </p:nvSpPr>
        <p:spPr>
          <a:xfrm>
            <a:off x="886883" y="5152996"/>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7" name="椭圆 106">
            <a:extLst>
              <a:ext uri="{FF2B5EF4-FFF2-40B4-BE49-F238E27FC236}">
                <a16:creationId xmlns:a16="http://schemas.microsoft.com/office/drawing/2014/main" id="{525004A1-3A68-924D-82BA-FC62CF20274B}"/>
              </a:ext>
            </a:extLst>
          </p:cNvPr>
          <p:cNvSpPr/>
          <p:nvPr/>
        </p:nvSpPr>
        <p:spPr>
          <a:xfrm>
            <a:off x="886882" y="5859097"/>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8" name="椭圆 107">
            <a:extLst>
              <a:ext uri="{FF2B5EF4-FFF2-40B4-BE49-F238E27FC236}">
                <a16:creationId xmlns:a16="http://schemas.microsoft.com/office/drawing/2014/main" id="{E847912B-7C60-4E4B-AC5B-FC8D33626E25}"/>
              </a:ext>
            </a:extLst>
          </p:cNvPr>
          <p:cNvSpPr/>
          <p:nvPr/>
        </p:nvSpPr>
        <p:spPr>
          <a:xfrm>
            <a:off x="1872643" y="4110648"/>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9" name="椭圆 108">
            <a:extLst>
              <a:ext uri="{FF2B5EF4-FFF2-40B4-BE49-F238E27FC236}">
                <a16:creationId xmlns:a16="http://schemas.microsoft.com/office/drawing/2014/main" id="{D424D14F-FDF9-6C4B-BC68-F098465F9F3F}"/>
              </a:ext>
            </a:extLst>
          </p:cNvPr>
          <p:cNvSpPr/>
          <p:nvPr/>
        </p:nvSpPr>
        <p:spPr>
          <a:xfrm>
            <a:off x="1872643" y="4794404"/>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椭圆 109">
            <a:extLst>
              <a:ext uri="{FF2B5EF4-FFF2-40B4-BE49-F238E27FC236}">
                <a16:creationId xmlns:a16="http://schemas.microsoft.com/office/drawing/2014/main" id="{FBB32DB2-A1DD-7B44-BC18-8DF6D0CE8D96}"/>
              </a:ext>
            </a:extLst>
          </p:cNvPr>
          <p:cNvSpPr/>
          <p:nvPr/>
        </p:nvSpPr>
        <p:spPr>
          <a:xfrm>
            <a:off x="1876342" y="5478160"/>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1" name="椭圆 110">
            <a:extLst>
              <a:ext uri="{FF2B5EF4-FFF2-40B4-BE49-F238E27FC236}">
                <a16:creationId xmlns:a16="http://schemas.microsoft.com/office/drawing/2014/main" id="{53622331-9D9D-474C-9ACE-2A1CACEC5DEF}"/>
              </a:ext>
            </a:extLst>
          </p:cNvPr>
          <p:cNvSpPr/>
          <p:nvPr/>
        </p:nvSpPr>
        <p:spPr>
          <a:xfrm>
            <a:off x="1876341" y="6195812"/>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椭圆 111">
            <a:extLst>
              <a:ext uri="{FF2B5EF4-FFF2-40B4-BE49-F238E27FC236}">
                <a16:creationId xmlns:a16="http://schemas.microsoft.com/office/drawing/2014/main" id="{1EBA0182-11E9-8C4A-BEEC-56F634B39D00}"/>
              </a:ext>
            </a:extLst>
          </p:cNvPr>
          <p:cNvSpPr/>
          <p:nvPr/>
        </p:nvSpPr>
        <p:spPr>
          <a:xfrm>
            <a:off x="2925753" y="4507429"/>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椭圆 112">
            <a:extLst>
              <a:ext uri="{FF2B5EF4-FFF2-40B4-BE49-F238E27FC236}">
                <a16:creationId xmlns:a16="http://schemas.microsoft.com/office/drawing/2014/main" id="{2C9B6D64-295B-4747-B935-CD4D053CC521}"/>
              </a:ext>
            </a:extLst>
          </p:cNvPr>
          <p:cNvSpPr/>
          <p:nvPr/>
        </p:nvSpPr>
        <p:spPr>
          <a:xfrm>
            <a:off x="2898334" y="5136004"/>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椭圆 113">
            <a:extLst>
              <a:ext uri="{FF2B5EF4-FFF2-40B4-BE49-F238E27FC236}">
                <a16:creationId xmlns:a16="http://schemas.microsoft.com/office/drawing/2014/main" id="{84F389C9-BAE9-B749-8906-032D4FE105F9}"/>
              </a:ext>
            </a:extLst>
          </p:cNvPr>
          <p:cNvSpPr/>
          <p:nvPr/>
        </p:nvSpPr>
        <p:spPr>
          <a:xfrm>
            <a:off x="2925753" y="5836154"/>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5" name="椭圆 114">
            <a:extLst>
              <a:ext uri="{FF2B5EF4-FFF2-40B4-BE49-F238E27FC236}">
                <a16:creationId xmlns:a16="http://schemas.microsoft.com/office/drawing/2014/main" id="{B02337B6-CB9D-7E4D-AD4F-2289144D5CC4}"/>
              </a:ext>
            </a:extLst>
          </p:cNvPr>
          <p:cNvSpPr/>
          <p:nvPr/>
        </p:nvSpPr>
        <p:spPr>
          <a:xfrm>
            <a:off x="3826802" y="4846122"/>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椭圆 115">
            <a:extLst>
              <a:ext uri="{FF2B5EF4-FFF2-40B4-BE49-F238E27FC236}">
                <a16:creationId xmlns:a16="http://schemas.microsoft.com/office/drawing/2014/main" id="{011C32E2-0733-A74D-9AF1-54D92E57B70E}"/>
              </a:ext>
            </a:extLst>
          </p:cNvPr>
          <p:cNvSpPr/>
          <p:nvPr/>
        </p:nvSpPr>
        <p:spPr>
          <a:xfrm>
            <a:off x="3826802" y="5529878"/>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17" name="组合 116">
            <a:extLst>
              <a:ext uri="{FF2B5EF4-FFF2-40B4-BE49-F238E27FC236}">
                <a16:creationId xmlns:a16="http://schemas.microsoft.com/office/drawing/2014/main" id="{3D4EFF02-EB92-6149-863F-D71670B4A19B}"/>
              </a:ext>
            </a:extLst>
          </p:cNvPr>
          <p:cNvGrpSpPr/>
          <p:nvPr/>
        </p:nvGrpSpPr>
        <p:grpSpPr>
          <a:xfrm>
            <a:off x="1138882" y="4325743"/>
            <a:ext cx="774365" cy="1906974"/>
            <a:chOff x="986482" y="4173343"/>
            <a:chExt cx="774365" cy="1906974"/>
          </a:xfrm>
        </p:grpSpPr>
        <p:grpSp>
          <p:nvGrpSpPr>
            <p:cNvPr id="118" name="组合 117">
              <a:extLst>
                <a:ext uri="{FF2B5EF4-FFF2-40B4-BE49-F238E27FC236}">
                  <a16:creationId xmlns:a16="http://schemas.microsoft.com/office/drawing/2014/main" id="{035E9260-A671-0540-9E1B-D58446D039B9}"/>
                </a:ext>
              </a:extLst>
            </p:cNvPr>
            <p:cNvGrpSpPr/>
            <p:nvPr/>
          </p:nvGrpSpPr>
          <p:grpSpPr>
            <a:xfrm>
              <a:off x="986482" y="4173343"/>
              <a:ext cx="774365" cy="1906974"/>
              <a:chOff x="4235719" y="4173343"/>
              <a:chExt cx="774365" cy="1906974"/>
            </a:xfrm>
          </p:grpSpPr>
          <p:cxnSp>
            <p:nvCxnSpPr>
              <p:cNvPr id="120" name="直线箭头连接符 119">
                <a:extLst>
                  <a:ext uri="{FF2B5EF4-FFF2-40B4-BE49-F238E27FC236}">
                    <a16:creationId xmlns:a16="http://schemas.microsoft.com/office/drawing/2014/main" id="{41F9D719-7048-A34D-9978-787384B44F96}"/>
                  </a:ext>
                </a:extLst>
              </p:cNvPr>
              <p:cNvCxnSpPr>
                <a:stCxn id="105" idx="6"/>
                <a:endCxn id="108" idx="3"/>
              </p:cNvCxnSpPr>
              <p:nvPr/>
            </p:nvCxnSpPr>
            <p:spPr>
              <a:xfrm flipV="1">
                <a:off x="4235719" y="4173343"/>
                <a:ext cx="770666" cy="327451"/>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直线箭头连接符 120">
                <a:extLst>
                  <a:ext uri="{FF2B5EF4-FFF2-40B4-BE49-F238E27FC236}">
                    <a16:creationId xmlns:a16="http://schemas.microsoft.com/office/drawing/2014/main" id="{EC05A902-AF78-7F4A-B415-5A5F0039092E}"/>
                  </a:ext>
                </a:extLst>
              </p:cNvPr>
              <p:cNvCxnSpPr>
                <a:stCxn id="106" idx="6"/>
                <a:endCxn id="109" idx="3"/>
              </p:cNvCxnSpPr>
              <p:nvPr/>
            </p:nvCxnSpPr>
            <p:spPr>
              <a:xfrm flipV="1">
                <a:off x="4235720" y="4857099"/>
                <a:ext cx="770665" cy="269497"/>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直线箭头连接符 121">
                <a:extLst>
                  <a:ext uri="{FF2B5EF4-FFF2-40B4-BE49-F238E27FC236}">
                    <a16:creationId xmlns:a16="http://schemas.microsoft.com/office/drawing/2014/main" id="{543862E3-C118-174D-8CCD-06BEC9FA1E8F}"/>
                  </a:ext>
                </a:extLst>
              </p:cNvPr>
              <p:cNvCxnSpPr>
                <a:cxnSpLocks/>
                <a:stCxn id="106" idx="6"/>
                <a:endCxn id="110" idx="1"/>
              </p:cNvCxnSpPr>
              <p:nvPr/>
            </p:nvCxnSpPr>
            <p:spPr>
              <a:xfrm>
                <a:off x="4235720" y="5126596"/>
                <a:ext cx="774364" cy="236069"/>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5890F98E-A1FA-5E40-9F25-3736D2F97D29}"/>
                  </a:ext>
                </a:extLst>
              </p:cNvPr>
              <p:cNvCxnSpPr>
                <a:cxnSpLocks/>
                <a:stCxn id="107" idx="6"/>
                <a:endCxn id="111" idx="1"/>
              </p:cNvCxnSpPr>
              <p:nvPr/>
            </p:nvCxnSpPr>
            <p:spPr>
              <a:xfrm>
                <a:off x="4235719" y="5832697"/>
                <a:ext cx="774364" cy="247620"/>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9" name="直线箭头连接符 118">
              <a:extLst>
                <a:ext uri="{FF2B5EF4-FFF2-40B4-BE49-F238E27FC236}">
                  <a16:creationId xmlns:a16="http://schemas.microsoft.com/office/drawing/2014/main" id="{089B584A-1D27-D44E-A8E5-5701023ED4D8}"/>
                </a:ext>
              </a:extLst>
            </p:cNvPr>
            <p:cNvCxnSpPr>
              <a:stCxn id="105" idx="6"/>
              <a:endCxn id="109" idx="1"/>
            </p:cNvCxnSpPr>
            <p:nvPr/>
          </p:nvCxnSpPr>
          <p:spPr>
            <a:xfrm>
              <a:off x="986482" y="4500794"/>
              <a:ext cx="770666" cy="178115"/>
            </a:xfrm>
            <a:prstGeom prst="straightConnector1">
              <a:avLst/>
            </a:prstGeom>
            <a:ln w="12700">
              <a:headEnd type="none"/>
              <a:tailEnd type="none"/>
            </a:ln>
          </p:spPr>
          <p:style>
            <a:lnRef idx="1">
              <a:schemeClr val="accent1"/>
            </a:lnRef>
            <a:fillRef idx="0">
              <a:schemeClr val="accent1"/>
            </a:fillRef>
            <a:effectRef idx="0">
              <a:schemeClr val="accent1"/>
            </a:effectRef>
            <a:fontRef idx="minor">
              <a:schemeClr val="tx1"/>
            </a:fontRef>
          </p:style>
        </p:cxnSp>
      </p:grpSp>
      <p:sp>
        <p:nvSpPr>
          <p:cNvPr id="124" name="文本框 123">
            <a:extLst>
              <a:ext uri="{FF2B5EF4-FFF2-40B4-BE49-F238E27FC236}">
                <a16:creationId xmlns:a16="http://schemas.microsoft.com/office/drawing/2014/main" id="{3FBE070A-7362-1441-9EE4-3044075641DE}"/>
              </a:ext>
            </a:extLst>
          </p:cNvPr>
          <p:cNvSpPr txBox="1"/>
          <p:nvPr/>
        </p:nvSpPr>
        <p:spPr>
          <a:xfrm>
            <a:off x="538549" y="3528467"/>
            <a:ext cx="948665"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0</a:t>
            </a:r>
          </a:p>
          <a:p>
            <a:pPr algn="ctr"/>
            <a:r>
              <a:rPr kumimoji="1" lang="en-US" altLang="zh-CN" sz="1600" dirty="0">
                <a:latin typeface="Times New Roman" panose="02020603050405020304" pitchFamily="18" charset="0"/>
                <a:cs typeface="Times New Roman" panose="02020603050405020304" pitchFamily="18" charset="0"/>
              </a:rPr>
              <a:t>User</a:t>
            </a:r>
            <a:endParaRPr kumimoji="1" lang="zh-CN" altLang="en-US" sz="1600" dirty="0">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DDF1EFAE-2E25-EF47-868C-67279F63FED2}"/>
              </a:ext>
            </a:extLst>
          </p:cNvPr>
          <p:cNvSpPr txBox="1"/>
          <p:nvPr/>
        </p:nvSpPr>
        <p:spPr>
          <a:xfrm>
            <a:off x="1568179" y="3523935"/>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Layer1</a:t>
            </a:r>
          </a:p>
          <a:p>
            <a:pPr algn="ctr"/>
            <a:r>
              <a:rPr kumimoji="1" lang="en-US" altLang="zh-CN" sz="1600" dirty="0">
                <a:latin typeface="Times New Roman" panose="02020603050405020304" pitchFamily="18" charset="0"/>
                <a:cs typeface="Times New Roman" panose="02020603050405020304" pitchFamily="18" charset="0"/>
              </a:rPr>
              <a:t>Item</a:t>
            </a:r>
            <a:endParaRPr kumimoji="1" lang="zh-CN" altLang="en-US" sz="1600" dirty="0">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1AAF99A2-7CBD-0642-8516-6A3D5126F590}"/>
              </a:ext>
            </a:extLst>
          </p:cNvPr>
          <p:cNvSpPr txBox="1"/>
          <p:nvPr/>
        </p:nvSpPr>
        <p:spPr>
          <a:xfrm>
            <a:off x="2627210" y="3514924"/>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Layer2</a:t>
            </a:r>
          </a:p>
          <a:p>
            <a:pPr algn="ctr"/>
            <a:r>
              <a:rPr kumimoji="1" lang="en-US" altLang="zh-CN" sz="1600" dirty="0">
                <a:latin typeface="Times New Roman" panose="02020603050405020304" pitchFamily="18" charset="0"/>
                <a:cs typeface="Times New Roman" panose="02020603050405020304" pitchFamily="18" charset="0"/>
              </a:rPr>
              <a:t>Entity</a:t>
            </a:r>
            <a:endParaRPr kumimoji="1"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631E2316-DCDB-0B4D-8559-52CCE83C952E}"/>
                  </a:ext>
                </a:extLst>
              </p:cNvPr>
              <p:cNvSpPr txBox="1"/>
              <p:nvPr/>
            </p:nvSpPr>
            <p:spPr>
              <a:xfrm>
                <a:off x="611402" y="4512007"/>
                <a:ext cx="25385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𝑢</m:t>
                          </m:r>
                        </m:e>
                        <m:sub>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127" name="文本框 126">
                <a:extLst>
                  <a:ext uri="{FF2B5EF4-FFF2-40B4-BE49-F238E27FC236}">
                    <a16:creationId xmlns:a16="http://schemas.microsoft.com/office/drawing/2014/main" id="{631E2316-DCDB-0B4D-8559-52CCE83C952E}"/>
                  </a:ext>
                </a:extLst>
              </p:cNvPr>
              <p:cNvSpPr txBox="1">
                <a:spLocks noRot="1" noChangeAspect="1" noMove="1" noResize="1" noEditPoints="1" noAdjustHandles="1" noChangeArrowheads="1" noChangeShapeType="1" noTextEdit="1"/>
              </p:cNvSpPr>
              <p:nvPr/>
            </p:nvSpPr>
            <p:spPr>
              <a:xfrm>
                <a:off x="611402" y="4512007"/>
                <a:ext cx="253851" cy="246221"/>
              </a:xfrm>
              <a:prstGeom prst="rect">
                <a:avLst/>
              </a:prstGeom>
              <a:blipFill>
                <a:blip r:embed="rId4"/>
                <a:stretch>
                  <a:fillRect l="-15000" r="-5000" b="-9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文本框 127">
                <a:extLst>
                  <a:ext uri="{FF2B5EF4-FFF2-40B4-BE49-F238E27FC236}">
                    <a16:creationId xmlns:a16="http://schemas.microsoft.com/office/drawing/2014/main" id="{6FC792BC-71E0-0E44-9EA4-9BFBCCC274F8}"/>
                  </a:ext>
                </a:extLst>
              </p:cNvPr>
              <p:cNvSpPr txBox="1"/>
              <p:nvPr/>
            </p:nvSpPr>
            <p:spPr>
              <a:xfrm>
                <a:off x="620171" y="5136003"/>
                <a:ext cx="25859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𝑢</m:t>
                          </m:r>
                        </m:e>
                        <m:sub>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128" name="文本框 127">
                <a:extLst>
                  <a:ext uri="{FF2B5EF4-FFF2-40B4-BE49-F238E27FC236}">
                    <a16:creationId xmlns:a16="http://schemas.microsoft.com/office/drawing/2014/main" id="{6FC792BC-71E0-0E44-9EA4-9BFBCCC274F8}"/>
                  </a:ext>
                </a:extLst>
              </p:cNvPr>
              <p:cNvSpPr txBox="1">
                <a:spLocks noRot="1" noChangeAspect="1" noMove="1" noResize="1" noEditPoints="1" noAdjustHandles="1" noChangeArrowheads="1" noChangeShapeType="1" noTextEdit="1"/>
              </p:cNvSpPr>
              <p:nvPr/>
            </p:nvSpPr>
            <p:spPr>
              <a:xfrm>
                <a:off x="620171" y="5136003"/>
                <a:ext cx="258596" cy="246221"/>
              </a:xfrm>
              <a:prstGeom prst="rect">
                <a:avLst/>
              </a:prstGeom>
              <a:blipFill>
                <a:blip r:embed="rId5"/>
                <a:stretch>
                  <a:fillRect l="-9524" r="-9524" b="-9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0A3EF60B-613B-1F41-B622-9DD371E7E8B8}"/>
                  </a:ext>
                </a:extLst>
              </p:cNvPr>
              <p:cNvSpPr txBox="1"/>
              <p:nvPr/>
            </p:nvSpPr>
            <p:spPr>
              <a:xfrm>
                <a:off x="3247084" y="5136004"/>
                <a:ext cx="15356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panose="02040503050406030204" pitchFamily="18" charset="0"/>
                        </a:rPr>
                        <m:t>𝑒</m:t>
                      </m:r>
                    </m:oMath>
                  </m:oMathPara>
                </a14:m>
                <a:endParaRPr kumimoji="1" lang="zh-CN" altLang="en-US" sz="1600" dirty="0"/>
              </a:p>
            </p:txBody>
          </p:sp>
        </mc:Choice>
        <mc:Fallback xmlns="">
          <p:sp>
            <p:nvSpPr>
              <p:cNvPr id="129" name="文本框 128">
                <a:extLst>
                  <a:ext uri="{FF2B5EF4-FFF2-40B4-BE49-F238E27FC236}">
                    <a16:creationId xmlns:a16="http://schemas.microsoft.com/office/drawing/2014/main" id="{0A3EF60B-613B-1F41-B622-9DD371E7E8B8}"/>
                  </a:ext>
                </a:extLst>
              </p:cNvPr>
              <p:cNvSpPr txBox="1">
                <a:spLocks noRot="1" noChangeAspect="1" noMove="1" noResize="1" noEditPoints="1" noAdjustHandles="1" noChangeArrowheads="1" noChangeShapeType="1" noTextEdit="1"/>
              </p:cNvSpPr>
              <p:nvPr/>
            </p:nvSpPr>
            <p:spPr>
              <a:xfrm>
                <a:off x="3247084" y="5136004"/>
                <a:ext cx="153568" cy="246221"/>
              </a:xfrm>
              <a:prstGeom prst="rect">
                <a:avLst/>
              </a:prstGeom>
              <a:blipFill>
                <a:blip r:embed="rId6"/>
                <a:stretch>
                  <a:fillRect l="-15385" r="-7692"/>
                </a:stretch>
              </a:blipFill>
            </p:spPr>
            <p:txBody>
              <a:bodyPr/>
              <a:lstStyle/>
              <a:p>
                <a:r>
                  <a:rPr lang="zh-CN" altLang="en-US">
                    <a:noFill/>
                  </a:rPr>
                  <a:t> </a:t>
                </a:r>
              </a:p>
            </p:txBody>
          </p:sp>
        </mc:Fallback>
      </mc:AlternateContent>
      <p:sp>
        <p:nvSpPr>
          <p:cNvPr id="130" name="文本框 129">
            <a:extLst>
              <a:ext uri="{FF2B5EF4-FFF2-40B4-BE49-F238E27FC236}">
                <a16:creationId xmlns:a16="http://schemas.microsoft.com/office/drawing/2014/main" id="{32AE2607-3EAC-774F-A71B-918249585A4F}"/>
              </a:ext>
            </a:extLst>
          </p:cNvPr>
          <p:cNvSpPr txBox="1"/>
          <p:nvPr/>
        </p:nvSpPr>
        <p:spPr>
          <a:xfrm>
            <a:off x="3528259" y="3519559"/>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Layer3</a:t>
            </a:r>
          </a:p>
          <a:p>
            <a:pPr algn="ctr"/>
            <a:r>
              <a:rPr kumimoji="1" lang="en-US" altLang="zh-CN" sz="1600" dirty="0">
                <a:latin typeface="Times New Roman" panose="02020603050405020304" pitchFamily="18" charset="0"/>
                <a:cs typeface="Times New Roman" panose="02020603050405020304" pitchFamily="18" charset="0"/>
              </a:rPr>
              <a:t>Entity</a:t>
            </a:r>
            <a:endParaRPr kumimoji="1" lang="zh-CN" altLang="en-US" sz="1600" dirty="0">
              <a:latin typeface="Times New Roman" panose="02020603050405020304" pitchFamily="18" charset="0"/>
              <a:cs typeface="Times New Roman" panose="02020603050405020304" pitchFamily="18" charset="0"/>
            </a:endParaRPr>
          </a:p>
        </p:txBody>
      </p:sp>
      <p:sp>
        <p:nvSpPr>
          <p:cNvPr id="131" name="椭圆 130">
            <a:extLst>
              <a:ext uri="{FF2B5EF4-FFF2-40B4-BE49-F238E27FC236}">
                <a16:creationId xmlns:a16="http://schemas.microsoft.com/office/drawing/2014/main" id="{0562E4E7-2DB7-9E4C-B616-3DEE5DE23B31}"/>
              </a:ext>
            </a:extLst>
          </p:cNvPr>
          <p:cNvSpPr/>
          <p:nvPr/>
        </p:nvSpPr>
        <p:spPr>
          <a:xfrm>
            <a:off x="2890149" y="5134566"/>
            <a:ext cx="252000" cy="252000"/>
          </a:xfrm>
          <a:prstGeom prst="ellipse">
            <a:avLst/>
          </a:prstGeom>
          <a:solidFill>
            <a:schemeClr val="accent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2" name="椭圆 131">
            <a:extLst>
              <a:ext uri="{FF2B5EF4-FFF2-40B4-BE49-F238E27FC236}">
                <a16:creationId xmlns:a16="http://schemas.microsoft.com/office/drawing/2014/main" id="{73F2A9B1-7B7B-D943-97F8-613BA72957CD}"/>
              </a:ext>
            </a:extLst>
          </p:cNvPr>
          <p:cNvSpPr/>
          <p:nvPr/>
        </p:nvSpPr>
        <p:spPr>
          <a:xfrm>
            <a:off x="885418" y="4523659"/>
            <a:ext cx="252000" cy="252000"/>
          </a:xfrm>
          <a:prstGeom prst="ellipse">
            <a:avLst/>
          </a:prstGeom>
          <a:solidFill>
            <a:schemeClr val="accent4"/>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3" name="椭圆 132">
            <a:extLst>
              <a:ext uri="{FF2B5EF4-FFF2-40B4-BE49-F238E27FC236}">
                <a16:creationId xmlns:a16="http://schemas.microsoft.com/office/drawing/2014/main" id="{D022D4AC-EF08-CE43-9BF5-134FBDEEBBAE}"/>
              </a:ext>
            </a:extLst>
          </p:cNvPr>
          <p:cNvSpPr/>
          <p:nvPr/>
        </p:nvSpPr>
        <p:spPr>
          <a:xfrm>
            <a:off x="883452" y="5146234"/>
            <a:ext cx="252000" cy="252000"/>
          </a:xfrm>
          <a:prstGeom prst="ellipse">
            <a:avLst/>
          </a:prstGeom>
          <a:solidFill>
            <a:schemeClr val="accent4"/>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61893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1" grpId="0" animBg="1"/>
      <p:bldP spid="132" grpId="0" animBg="1"/>
      <p:bldP spid="1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061D130-A2CF-EC46-A31D-B88AE0A4F669}"/>
              </a:ext>
            </a:extLst>
          </p:cNvPr>
          <p:cNvPicPr>
            <a:picLocks noChangeAspect="1"/>
          </p:cNvPicPr>
          <p:nvPr/>
        </p:nvPicPr>
        <p:blipFill rotWithShape="1">
          <a:blip r:embed="rId3"/>
          <a:srcRect l="83305" t="-85" r="-1" b="79036"/>
          <a:stretch/>
        </p:blipFill>
        <p:spPr>
          <a:xfrm>
            <a:off x="3970690" y="5210978"/>
            <a:ext cx="663401" cy="947556"/>
          </a:xfrm>
          <a:prstGeom prst="rect">
            <a:avLst/>
          </a:prstGeom>
        </p:spPr>
      </p:pic>
      <p:sp>
        <p:nvSpPr>
          <p:cNvPr id="2" name="标题 1">
            <a:extLst>
              <a:ext uri="{FF2B5EF4-FFF2-40B4-BE49-F238E27FC236}">
                <a16:creationId xmlns:a16="http://schemas.microsoft.com/office/drawing/2014/main" id="{79C40DCC-CD3E-4B4C-8BA2-54D940B50B2D}"/>
              </a:ext>
            </a:extLst>
          </p:cNvPr>
          <p:cNvSpPr>
            <a:spLocks noGrp="1"/>
          </p:cNvSpPr>
          <p:nvPr>
            <p:ph type="title"/>
          </p:nvPr>
        </p:nvSpPr>
        <p:spPr/>
        <p:txBody>
          <a:bodyPr>
            <a:normAutofit/>
          </a:bodyPr>
          <a:lstStyle/>
          <a:p>
            <a:r>
              <a:rPr kumimoji="1" lang="en-US" altLang="zh-CN" sz="3600" dirty="0">
                <a:latin typeface="Times New Roman" panose="02020603050405020304" pitchFamily="18" charset="0"/>
                <a:cs typeface="Times New Roman" panose="02020603050405020304" pitchFamily="18" charset="0"/>
              </a:rPr>
              <a:t>Learning</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Entity-oriented</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User</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Preference</a:t>
            </a:r>
            <a:endParaRPr kumimoji="1"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C1232DF-6013-DC45-A8A3-597D62137002}"/>
              </a:ext>
            </a:extLst>
          </p:cNvPr>
          <p:cNvSpPr>
            <a:spLocks noGrp="1"/>
          </p:cNvSpPr>
          <p:nvPr>
            <p:ph idx="1"/>
          </p:nvPr>
        </p:nvSpPr>
        <p:spPr>
          <a:xfrm>
            <a:off x="742771" y="1699079"/>
            <a:ext cx="8240985" cy="1222120"/>
          </a:xfrm>
        </p:spPr>
        <p:txBody>
          <a:bodyPr>
            <a:normAutofit/>
          </a:bodyPr>
          <a:lstStyle/>
          <a:p>
            <a:pPr>
              <a:lnSpc>
                <a:spcPct val="120000"/>
              </a:lnSpc>
            </a:pPr>
            <a:r>
              <a:rPr lang="en-US" altLang="zh-CN" sz="2400" dirty="0">
                <a:latin typeface="Times New Roman" panose="02020603050405020304" pitchFamily="18" charset="0"/>
                <a:cs typeface="Times New Roman" panose="02020603050405020304" pitchFamily="18" charset="0"/>
              </a:rPr>
              <a:t>Layer-wise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graph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convolution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network</a:t>
            </a:r>
          </a:p>
          <a:p>
            <a:pPr>
              <a:lnSpc>
                <a:spcPct val="120000"/>
              </a:lnSpc>
            </a:pPr>
            <a:r>
              <a:rPr lang="en-US" altLang="zh-CN" sz="2400" dirty="0">
                <a:latin typeface="Times New Roman" panose="02020603050405020304" pitchFamily="18" charset="0"/>
                <a:cs typeface="Times New Roman" panose="02020603050405020304" pitchFamily="18" charset="0"/>
              </a:rPr>
              <a:t>Propagate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information</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from KG entities to users</a:t>
            </a:r>
            <a:endParaRPr kumimoji="1" lang="zh-CN" altLang="en-US" sz="2400"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5D877E1D-BC5D-2640-BA43-56E5499ED9C7}"/>
              </a:ext>
            </a:extLst>
          </p:cNvPr>
          <p:cNvGrpSpPr/>
          <p:nvPr/>
        </p:nvGrpSpPr>
        <p:grpSpPr>
          <a:xfrm>
            <a:off x="4477800" y="4528193"/>
            <a:ext cx="4608000" cy="1120250"/>
            <a:chOff x="4601982" y="4622574"/>
            <a:chExt cx="4608000" cy="1120250"/>
          </a:xfrm>
        </p:grpSpPr>
        <p:pic>
          <p:nvPicPr>
            <p:cNvPr id="4" name="图片 3">
              <a:extLst>
                <a:ext uri="{FF2B5EF4-FFF2-40B4-BE49-F238E27FC236}">
                  <a16:creationId xmlns:a16="http://schemas.microsoft.com/office/drawing/2014/main" id="{3D85D8DC-C8AD-1442-BC7F-9FA7EF5130F1}"/>
                </a:ext>
              </a:extLst>
            </p:cNvPr>
            <p:cNvPicPr>
              <a:picLocks noChangeAspect="1"/>
            </p:cNvPicPr>
            <p:nvPr/>
          </p:nvPicPr>
          <p:blipFill>
            <a:blip r:embed="rId4"/>
            <a:stretch>
              <a:fillRect/>
            </a:stretch>
          </p:blipFill>
          <p:spPr>
            <a:xfrm>
              <a:off x="4601982" y="4622574"/>
              <a:ext cx="4419600" cy="812800"/>
            </a:xfrm>
            <a:prstGeom prst="rect">
              <a:avLst/>
            </a:prstGeom>
          </p:spPr>
        </p:pic>
        <p:pic>
          <p:nvPicPr>
            <p:cNvPr id="6" name="图片 5">
              <a:extLst>
                <a:ext uri="{FF2B5EF4-FFF2-40B4-BE49-F238E27FC236}">
                  <a16:creationId xmlns:a16="http://schemas.microsoft.com/office/drawing/2014/main" id="{8376DC8C-27CF-3B4B-9FD8-9BFE29F00396}"/>
                </a:ext>
              </a:extLst>
            </p:cNvPr>
            <p:cNvPicPr>
              <a:picLocks noChangeAspect="1"/>
            </p:cNvPicPr>
            <p:nvPr/>
          </p:nvPicPr>
          <p:blipFill>
            <a:blip r:embed="rId5"/>
            <a:stretch>
              <a:fillRect/>
            </a:stretch>
          </p:blipFill>
          <p:spPr>
            <a:xfrm>
              <a:off x="4790382" y="5435374"/>
              <a:ext cx="4419600" cy="307450"/>
            </a:xfrm>
            <a:prstGeom prst="rect">
              <a:avLst/>
            </a:prstGeom>
          </p:spPr>
        </p:pic>
      </p:grpSp>
      <p:sp>
        <p:nvSpPr>
          <p:cNvPr id="10" name="文本框 9">
            <a:extLst>
              <a:ext uri="{FF2B5EF4-FFF2-40B4-BE49-F238E27FC236}">
                <a16:creationId xmlns:a16="http://schemas.microsoft.com/office/drawing/2014/main" id="{8D500B89-DA58-6E4D-915A-ADE8AA919DC8}"/>
              </a:ext>
            </a:extLst>
          </p:cNvPr>
          <p:cNvSpPr txBox="1"/>
          <p:nvPr/>
        </p:nvSpPr>
        <p:spPr>
          <a:xfrm>
            <a:off x="4666200" y="4229823"/>
            <a:ext cx="4096800"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Learn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user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preference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from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forward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triples</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F735A03-B149-0649-BE91-695D27737859}"/>
                  </a:ext>
                </a:extLst>
              </p:cNvPr>
              <p:cNvSpPr txBox="1"/>
              <p:nvPr/>
            </p:nvSpPr>
            <p:spPr>
              <a:xfrm>
                <a:off x="5204724" y="5700241"/>
                <a:ext cx="2965751" cy="39164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Forward</a:t>
                </a:r>
                <a:r>
                  <a:rPr lang="en" altLang="zh-CN" dirty="0">
                    <a:latin typeface="Times New Roman" panose="02020603050405020304" pitchFamily="18" charset="0"/>
                    <a:cs typeface="Times New Roman" panose="02020603050405020304" pitchFamily="18" charset="0"/>
                  </a:rPr>
                  <a:t> triples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entity</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endParaRPr kumimoji="1" lang="zh-CN" altLang="en-US" dirty="0"/>
              </a:p>
            </p:txBody>
          </p:sp>
        </mc:Choice>
        <mc:Fallback xmlns="">
          <p:sp>
            <p:nvSpPr>
              <p:cNvPr id="11" name="文本框 10">
                <a:extLst>
                  <a:ext uri="{FF2B5EF4-FFF2-40B4-BE49-F238E27FC236}">
                    <a16:creationId xmlns:a16="http://schemas.microsoft.com/office/drawing/2014/main" id="{DF735A03-B149-0649-BE91-695D27737859}"/>
                  </a:ext>
                </a:extLst>
              </p:cNvPr>
              <p:cNvSpPr txBox="1">
                <a:spLocks noRot="1" noChangeAspect="1" noMove="1" noResize="1" noEditPoints="1" noAdjustHandles="1" noChangeArrowheads="1" noChangeShapeType="1" noTextEdit="1"/>
              </p:cNvSpPr>
              <p:nvPr/>
            </p:nvSpPr>
            <p:spPr>
              <a:xfrm>
                <a:off x="5204724" y="5700241"/>
                <a:ext cx="2965751" cy="391646"/>
              </a:xfrm>
              <a:prstGeom prst="rect">
                <a:avLst/>
              </a:prstGeom>
              <a:blipFill>
                <a:blip r:embed="rId6"/>
                <a:stretch>
                  <a:fillRect l="-1709" t="-6250" b="-12500"/>
                </a:stretch>
              </a:blipFill>
            </p:spPr>
            <p:txBody>
              <a:bodyPr/>
              <a:lstStyle/>
              <a:p>
                <a:r>
                  <a:rPr lang="zh-CN" altLang="en-US">
                    <a:noFill/>
                  </a:rPr>
                  <a:t> </a:t>
                </a:r>
              </a:p>
            </p:txBody>
          </p:sp>
        </mc:Fallback>
      </mc:AlternateContent>
      <p:grpSp>
        <p:nvGrpSpPr>
          <p:cNvPr id="96" name="组合 95">
            <a:extLst>
              <a:ext uri="{FF2B5EF4-FFF2-40B4-BE49-F238E27FC236}">
                <a16:creationId xmlns:a16="http://schemas.microsoft.com/office/drawing/2014/main" id="{85AED91A-6B4F-8347-91A0-DDA202C1D47D}"/>
              </a:ext>
            </a:extLst>
          </p:cNvPr>
          <p:cNvGrpSpPr/>
          <p:nvPr/>
        </p:nvGrpSpPr>
        <p:grpSpPr>
          <a:xfrm>
            <a:off x="2124643" y="4236648"/>
            <a:ext cx="838015" cy="2085164"/>
            <a:chOff x="5371773" y="4328669"/>
            <a:chExt cx="838015" cy="2085164"/>
          </a:xfrm>
        </p:grpSpPr>
        <p:cxnSp>
          <p:nvCxnSpPr>
            <p:cNvPr id="97" name="直线箭头连接符 96">
              <a:extLst>
                <a:ext uri="{FF2B5EF4-FFF2-40B4-BE49-F238E27FC236}">
                  <a16:creationId xmlns:a16="http://schemas.microsoft.com/office/drawing/2014/main" id="{3B1A4A5F-5DDA-2444-875D-0E63BD17D6CD}"/>
                </a:ext>
              </a:extLst>
            </p:cNvPr>
            <p:cNvCxnSpPr>
              <a:stCxn id="109" idx="6"/>
              <a:endCxn id="113" idx="1"/>
            </p:cNvCxnSpPr>
            <p:nvPr/>
          </p:nvCxnSpPr>
          <p:spPr>
            <a:xfrm>
              <a:off x="5371773" y="4328669"/>
              <a:ext cx="838015" cy="307686"/>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98" name="直线箭头连接符 97">
              <a:extLst>
                <a:ext uri="{FF2B5EF4-FFF2-40B4-BE49-F238E27FC236}">
                  <a16:creationId xmlns:a16="http://schemas.microsoft.com/office/drawing/2014/main" id="{8ED5DDE4-E118-BE46-804C-948DC9EF6262}"/>
                </a:ext>
              </a:extLst>
            </p:cNvPr>
            <p:cNvCxnSpPr>
              <a:cxnSpLocks/>
              <a:stCxn id="110" idx="6"/>
              <a:endCxn id="113" idx="3"/>
            </p:cNvCxnSpPr>
            <p:nvPr/>
          </p:nvCxnSpPr>
          <p:spPr>
            <a:xfrm flipV="1">
              <a:off x="5371773" y="4814545"/>
              <a:ext cx="838015" cy="197880"/>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99" name="直线箭头连接符 98">
              <a:extLst>
                <a:ext uri="{FF2B5EF4-FFF2-40B4-BE49-F238E27FC236}">
                  <a16:creationId xmlns:a16="http://schemas.microsoft.com/office/drawing/2014/main" id="{60A5252F-D5E2-ED46-97EF-5644B8A0568C}"/>
                </a:ext>
              </a:extLst>
            </p:cNvPr>
            <p:cNvCxnSpPr>
              <a:cxnSpLocks/>
              <a:stCxn id="111" idx="6"/>
              <a:endCxn id="114" idx="3"/>
            </p:cNvCxnSpPr>
            <p:nvPr/>
          </p:nvCxnSpPr>
          <p:spPr>
            <a:xfrm flipV="1">
              <a:off x="5375472" y="5443120"/>
              <a:ext cx="806897" cy="253061"/>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00" name="直线箭头连接符 99">
              <a:extLst>
                <a:ext uri="{FF2B5EF4-FFF2-40B4-BE49-F238E27FC236}">
                  <a16:creationId xmlns:a16="http://schemas.microsoft.com/office/drawing/2014/main" id="{FAF502DD-F2F5-B84C-A03D-E94BA36BDAB8}"/>
                </a:ext>
              </a:extLst>
            </p:cNvPr>
            <p:cNvCxnSpPr>
              <a:stCxn id="110" idx="6"/>
              <a:endCxn id="114" idx="1"/>
            </p:cNvCxnSpPr>
            <p:nvPr/>
          </p:nvCxnSpPr>
          <p:spPr>
            <a:xfrm>
              <a:off x="5371773" y="5012425"/>
              <a:ext cx="810596" cy="252505"/>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01" name="直线箭头连接符 100">
              <a:extLst>
                <a:ext uri="{FF2B5EF4-FFF2-40B4-BE49-F238E27FC236}">
                  <a16:creationId xmlns:a16="http://schemas.microsoft.com/office/drawing/2014/main" id="{1B274503-7122-3349-BB3D-A0026F53B5EA}"/>
                </a:ext>
              </a:extLst>
            </p:cNvPr>
            <p:cNvCxnSpPr>
              <a:cxnSpLocks/>
              <a:stCxn id="111" idx="6"/>
              <a:endCxn id="115" idx="1"/>
            </p:cNvCxnSpPr>
            <p:nvPr/>
          </p:nvCxnSpPr>
          <p:spPr>
            <a:xfrm>
              <a:off x="5375472" y="5696181"/>
              <a:ext cx="834316" cy="268899"/>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02" name="直线箭头连接符 101">
              <a:extLst>
                <a:ext uri="{FF2B5EF4-FFF2-40B4-BE49-F238E27FC236}">
                  <a16:creationId xmlns:a16="http://schemas.microsoft.com/office/drawing/2014/main" id="{FDD9D01D-9AF4-8A44-85D0-D27FEC640745}"/>
                </a:ext>
              </a:extLst>
            </p:cNvPr>
            <p:cNvCxnSpPr>
              <a:cxnSpLocks/>
              <a:stCxn id="112" idx="6"/>
              <a:endCxn id="115" idx="3"/>
            </p:cNvCxnSpPr>
            <p:nvPr/>
          </p:nvCxnSpPr>
          <p:spPr>
            <a:xfrm flipV="1">
              <a:off x="5375471" y="6143270"/>
              <a:ext cx="834317" cy="270563"/>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99DF2A45-AF12-314A-8E31-5A0C14383E72}"/>
              </a:ext>
            </a:extLst>
          </p:cNvPr>
          <p:cNvGrpSpPr/>
          <p:nvPr/>
        </p:nvGrpSpPr>
        <p:grpSpPr>
          <a:xfrm>
            <a:off x="3177753" y="4633429"/>
            <a:ext cx="685954" cy="1328725"/>
            <a:chOff x="6424883" y="4725450"/>
            <a:chExt cx="685954" cy="1328725"/>
          </a:xfrm>
        </p:grpSpPr>
        <p:cxnSp>
          <p:nvCxnSpPr>
            <p:cNvPr id="104" name="直线箭头连接符 103">
              <a:extLst>
                <a:ext uri="{FF2B5EF4-FFF2-40B4-BE49-F238E27FC236}">
                  <a16:creationId xmlns:a16="http://schemas.microsoft.com/office/drawing/2014/main" id="{C66ED8F6-4BBC-8A4C-94AF-BD8FE1C950E0}"/>
                </a:ext>
              </a:extLst>
            </p:cNvPr>
            <p:cNvCxnSpPr>
              <a:cxnSpLocks/>
              <a:stCxn id="113" idx="6"/>
              <a:endCxn id="116" idx="1"/>
            </p:cNvCxnSpPr>
            <p:nvPr/>
          </p:nvCxnSpPr>
          <p:spPr>
            <a:xfrm>
              <a:off x="6424883" y="4725450"/>
              <a:ext cx="685954" cy="249598"/>
            </a:xfrm>
            <a:prstGeom prst="straightConnector1">
              <a:avLst/>
            </a:prstGeom>
            <a:ln w="127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5" name="直线箭头连接符 104">
              <a:extLst>
                <a:ext uri="{FF2B5EF4-FFF2-40B4-BE49-F238E27FC236}">
                  <a16:creationId xmlns:a16="http://schemas.microsoft.com/office/drawing/2014/main" id="{2164BDCE-0547-1F49-938F-B6EFCF0B77F6}"/>
                </a:ext>
              </a:extLst>
            </p:cNvPr>
            <p:cNvCxnSpPr>
              <a:cxnSpLocks/>
              <a:stCxn id="115" idx="6"/>
              <a:endCxn id="117" idx="3"/>
            </p:cNvCxnSpPr>
            <p:nvPr/>
          </p:nvCxnSpPr>
          <p:spPr>
            <a:xfrm flipV="1">
              <a:off x="6424883" y="5836994"/>
              <a:ext cx="685954" cy="217181"/>
            </a:xfrm>
            <a:prstGeom prst="straightConnector1">
              <a:avLst/>
            </a:prstGeom>
            <a:ln w="127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6" name="椭圆 105">
            <a:extLst>
              <a:ext uri="{FF2B5EF4-FFF2-40B4-BE49-F238E27FC236}">
                <a16:creationId xmlns:a16="http://schemas.microsoft.com/office/drawing/2014/main" id="{2DB37F36-41E3-5243-BC44-FD44EEF65CA9}"/>
              </a:ext>
            </a:extLst>
          </p:cNvPr>
          <p:cNvSpPr/>
          <p:nvPr/>
        </p:nvSpPr>
        <p:spPr>
          <a:xfrm>
            <a:off x="886882" y="4527194"/>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7" name="椭圆 106">
            <a:extLst>
              <a:ext uri="{FF2B5EF4-FFF2-40B4-BE49-F238E27FC236}">
                <a16:creationId xmlns:a16="http://schemas.microsoft.com/office/drawing/2014/main" id="{98EC3DE1-70C7-7F43-9181-7836F79FA95E}"/>
              </a:ext>
            </a:extLst>
          </p:cNvPr>
          <p:cNvSpPr/>
          <p:nvPr/>
        </p:nvSpPr>
        <p:spPr>
          <a:xfrm>
            <a:off x="886883" y="5152996"/>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8" name="椭圆 107">
            <a:extLst>
              <a:ext uri="{FF2B5EF4-FFF2-40B4-BE49-F238E27FC236}">
                <a16:creationId xmlns:a16="http://schemas.microsoft.com/office/drawing/2014/main" id="{4DFA7261-E4CC-954C-9193-A098897B4DD0}"/>
              </a:ext>
            </a:extLst>
          </p:cNvPr>
          <p:cNvSpPr/>
          <p:nvPr/>
        </p:nvSpPr>
        <p:spPr>
          <a:xfrm>
            <a:off x="886882" y="5859097"/>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9" name="椭圆 108">
            <a:extLst>
              <a:ext uri="{FF2B5EF4-FFF2-40B4-BE49-F238E27FC236}">
                <a16:creationId xmlns:a16="http://schemas.microsoft.com/office/drawing/2014/main" id="{66D0C28B-C842-2441-80C1-371C66E22D85}"/>
              </a:ext>
            </a:extLst>
          </p:cNvPr>
          <p:cNvSpPr/>
          <p:nvPr/>
        </p:nvSpPr>
        <p:spPr>
          <a:xfrm>
            <a:off x="1872643" y="4110648"/>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0" name="椭圆 109">
            <a:extLst>
              <a:ext uri="{FF2B5EF4-FFF2-40B4-BE49-F238E27FC236}">
                <a16:creationId xmlns:a16="http://schemas.microsoft.com/office/drawing/2014/main" id="{2AAA4D05-4996-FC41-BA4A-72C7E4A646A2}"/>
              </a:ext>
            </a:extLst>
          </p:cNvPr>
          <p:cNvSpPr/>
          <p:nvPr/>
        </p:nvSpPr>
        <p:spPr>
          <a:xfrm>
            <a:off x="1872643" y="4794404"/>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1" name="椭圆 110">
            <a:extLst>
              <a:ext uri="{FF2B5EF4-FFF2-40B4-BE49-F238E27FC236}">
                <a16:creationId xmlns:a16="http://schemas.microsoft.com/office/drawing/2014/main" id="{66A8BAAF-E292-D94C-8EC5-087711FB9794}"/>
              </a:ext>
            </a:extLst>
          </p:cNvPr>
          <p:cNvSpPr/>
          <p:nvPr/>
        </p:nvSpPr>
        <p:spPr>
          <a:xfrm>
            <a:off x="1876342" y="5478160"/>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椭圆 111">
            <a:extLst>
              <a:ext uri="{FF2B5EF4-FFF2-40B4-BE49-F238E27FC236}">
                <a16:creationId xmlns:a16="http://schemas.microsoft.com/office/drawing/2014/main" id="{100C0A62-BA19-C843-8054-30B25C229BAF}"/>
              </a:ext>
            </a:extLst>
          </p:cNvPr>
          <p:cNvSpPr/>
          <p:nvPr/>
        </p:nvSpPr>
        <p:spPr>
          <a:xfrm>
            <a:off x="1876341" y="6195812"/>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椭圆 112">
            <a:extLst>
              <a:ext uri="{FF2B5EF4-FFF2-40B4-BE49-F238E27FC236}">
                <a16:creationId xmlns:a16="http://schemas.microsoft.com/office/drawing/2014/main" id="{51DDD79D-2C60-A142-A26A-8CDF84CA3D04}"/>
              </a:ext>
            </a:extLst>
          </p:cNvPr>
          <p:cNvSpPr/>
          <p:nvPr/>
        </p:nvSpPr>
        <p:spPr>
          <a:xfrm>
            <a:off x="2925753" y="4507429"/>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椭圆 113">
            <a:extLst>
              <a:ext uri="{FF2B5EF4-FFF2-40B4-BE49-F238E27FC236}">
                <a16:creationId xmlns:a16="http://schemas.microsoft.com/office/drawing/2014/main" id="{EAA2BA1A-4AB9-9F4F-9980-718A31ADC8F2}"/>
              </a:ext>
            </a:extLst>
          </p:cNvPr>
          <p:cNvSpPr/>
          <p:nvPr/>
        </p:nvSpPr>
        <p:spPr>
          <a:xfrm>
            <a:off x="2898334" y="5136004"/>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5" name="椭圆 114">
            <a:extLst>
              <a:ext uri="{FF2B5EF4-FFF2-40B4-BE49-F238E27FC236}">
                <a16:creationId xmlns:a16="http://schemas.microsoft.com/office/drawing/2014/main" id="{F5BE3375-E09E-E34F-A788-18D76799CB88}"/>
              </a:ext>
            </a:extLst>
          </p:cNvPr>
          <p:cNvSpPr/>
          <p:nvPr/>
        </p:nvSpPr>
        <p:spPr>
          <a:xfrm>
            <a:off x="2925753" y="5836154"/>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6" name="椭圆 115">
            <a:extLst>
              <a:ext uri="{FF2B5EF4-FFF2-40B4-BE49-F238E27FC236}">
                <a16:creationId xmlns:a16="http://schemas.microsoft.com/office/drawing/2014/main" id="{D41F0F9C-3666-1B43-AF48-2AC5A0A5FC61}"/>
              </a:ext>
            </a:extLst>
          </p:cNvPr>
          <p:cNvSpPr/>
          <p:nvPr/>
        </p:nvSpPr>
        <p:spPr>
          <a:xfrm>
            <a:off x="3826802" y="4846122"/>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7" name="椭圆 116">
            <a:extLst>
              <a:ext uri="{FF2B5EF4-FFF2-40B4-BE49-F238E27FC236}">
                <a16:creationId xmlns:a16="http://schemas.microsoft.com/office/drawing/2014/main" id="{3C96BCDF-C40A-0D47-A7E6-BF618F6408EE}"/>
              </a:ext>
            </a:extLst>
          </p:cNvPr>
          <p:cNvSpPr/>
          <p:nvPr/>
        </p:nvSpPr>
        <p:spPr>
          <a:xfrm>
            <a:off x="3826802" y="5529878"/>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18" name="组合 117">
            <a:extLst>
              <a:ext uri="{FF2B5EF4-FFF2-40B4-BE49-F238E27FC236}">
                <a16:creationId xmlns:a16="http://schemas.microsoft.com/office/drawing/2014/main" id="{974C8002-EBEB-2549-9A3F-278D7BEBE35B}"/>
              </a:ext>
            </a:extLst>
          </p:cNvPr>
          <p:cNvGrpSpPr/>
          <p:nvPr/>
        </p:nvGrpSpPr>
        <p:grpSpPr>
          <a:xfrm>
            <a:off x="1138882" y="4325743"/>
            <a:ext cx="774365" cy="1906974"/>
            <a:chOff x="986482" y="4173343"/>
            <a:chExt cx="774365" cy="1906974"/>
          </a:xfrm>
        </p:grpSpPr>
        <p:grpSp>
          <p:nvGrpSpPr>
            <p:cNvPr id="119" name="组合 118">
              <a:extLst>
                <a:ext uri="{FF2B5EF4-FFF2-40B4-BE49-F238E27FC236}">
                  <a16:creationId xmlns:a16="http://schemas.microsoft.com/office/drawing/2014/main" id="{96B7A9F3-4D43-6B4D-8BE2-E5F718F4DD46}"/>
                </a:ext>
              </a:extLst>
            </p:cNvPr>
            <p:cNvGrpSpPr/>
            <p:nvPr/>
          </p:nvGrpSpPr>
          <p:grpSpPr>
            <a:xfrm>
              <a:off x="986482" y="4173343"/>
              <a:ext cx="774365" cy="1906974"/>
              <a:chOff x="4235719" y="4173343"/>
              <a:chExt cx="774365" cy="1906974"/>
            </a:xfrm>
          </p:grpSpPr>
          <p:cxnSp>
            <p:nvCxnSpPr>
              <p:cNvPr id="121" name="直线箭头连接符 120">
                <a:extLst>
                  <a:ext uri="{FF2B5EF4-FFF2-40B4-BE49-F238E27FC236}">
                    <a16:creationId xmlns:a16="http://schemas.microsoft.com/office/drawing/2014/main" id="{7F907E69-1FAD-2547-A0E9-CC034545FF2C}"/>
                  </a:ext>
                </a:extLst>
              </p:cNvPr>
              <p:cNvCxnSpPr>
                <a:stCxn id="106" idx="6"/>
                <a:endCxn id="109" idx="3"/>
              </p:cNvCxnSpPr>
              <p:nvPr/>
            </p:nvCxnSpPr>
            <p:spPr>
              <a:xfrm flipV="1">
                <a:off x="4235719" y="4173343"/>
                <a:ext cx="770666" cy="327451"/>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22" name="直线箭头连接符 121">
                <a:extLst>
                  <a:ext uri="{FF2B5EF4-FFF2-40B4-BE49-F238E27FC236}">
                    <a16:creationId xmlns:a16="http://schemas.microsoft.com/office/drawing/2014/main" id="{2A1503D1-A9A9-3E49-AF46-23F6EDD9FFF6}"/>
                  </a:ext>
                </a:extLst>
              </p:cNvPr>
              <p:cNvCxnSpPr>
                <a:stCxn id="107" idx="6"/>
                <a:endCxn id="110" idx="3"/>
              </p:cNvCxnSpPr>
              <p:nvPr/>
            </p:nvCxnSpPr>
            <p:spPr>
              <a:xfrm flipV="1">
                <a:off x="4235720" y="4857099"/>
                <a:ext cx="770665" cy="269497"/>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130401CD-041B-7244-A573-4C8BDDED8760}"/>
                  </a:ext>
                </a:extLst>
              </p:cNvPr>
              <p:cNvCxnSpPr>
                <a:cxnSpLocks/>
                <a:stCxn id="107" idx="6"/>
                <a:endCxn id="111" idx="1"/>
              </p:cNvCxnSpPr>
              <p:nvPr/>
            </p:nvCxnSpPr>
            <p:spPr>
              <a:xfrm>
                <a:off x="4235720" y="5126596"/>
                <a:ext cx="774364" cy="236069"/>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3E724D6F-6A6C-A04A-A3C9-AD2E6C8CB635}"/>
                  </a:ext>
                </a:extLst>
              </p:cNvPr>
              <p:cNvCxnSpPr>
                <a:cxnSpLocks/>
                <a:stCxn id="108" idx="6"/>
                <a:endCxn id="112" idx="1"/>
              </p:cNvCxnSpPr>
              <p:nvPr/>
            </p:nvCxnSpPr>
            <p:spPr>
              <a:xfrm>
                <a:off x="4235719" y="5832697"/>
                <a:ext cx="774364" cy="247620"/>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grpSp>
        <p:cxnSp>
          <p:nvCxnSpPr>
            <p:cNvPr id="120" name="直线箭头连接符 119">
              <a:extLst>
                <a:ext uri="{FF2B5EF4-FFF2-40B4-BE49-F238E27FC236}">
                  <a16:creationId xmlns:a16="http://schemas.microsoft.com/office/drawing/2014/main" id="{5C633C5E-11EE-3D41-99D1-159A2A3B5E4C}"/>
                </a:ext>
              </a:extLst>
            </p:cNvPr>
            <p:cNvCxnSpPr>
              <a:stCxn id="106" idx="6"/>
              <a:endCxn id="110" idx="1"/>
            </p:cNvCxnSpPr>
            <p:nvPr/>
          </p:nvCxnSpPr>
          <p:spPr>
            <a:xfrm>
              <a:off x="986482" y="4500794"/>
              <a:ext cx="770666" cy="178115"/>
            </a:xfrm>
            <a:prstGeom prst="straightConnector1">
              <a:avLst/>
            </a:prstGeom>
            <a:ln w="12700">
              <a:headEnd type="triangle"/>
              <a:tailEnd type="none" w="lg" len="med"/>
            </a:ln>
          </p:spPr>
          <p:style>
            <a:lnRef idx="1">
              <a:schemeClr val="accent1"/>
            </a:lnRef>
            <a:fillRef idx="0">
              <a:schemeClr val="accent1"/>
            </a:fillRef>
            <a:effectRef idx="0">
              <a:schemeClr val="accent1"/>
            </a:effectRef>
            <a:fontRef idx="minor">
              <a:schemeClr val="tx1"/>
            </a:fontRef>
          </p:style>
        </p:cxnSp>
      </p:grpSp>
      <p:sp>
        <p:nvSpPr>
          <p:cNvPr id="125" name="文本框 124">
            <a:extLst>
              <a:ext uri="{FF2B5EF4-FFF2-40B4-BE49-F238E27FC236}">
                <a16:creationId xmlns:a16="http://schemas.microsoft.com/office/drawing/2014/main" id="{CCA91DC7-6A58-464A-9634-A2265E371CF4}"/>
              </a:ext>
            </a:extLst>
          </p:cNvPr>
          <p:cNvSpPr txBox="1"/>
          <p:nvPr/>
        </p:nvSpPr>
        <p:spPr>
          <a:xfrm>
            <a:off x="538549" y="3528467"/>
            <a:ext cx="948665"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0</a:t>
            </a:r>
          </a:p>
          <a:p>
            <a:pPr algn="ctr"/>
            <a:r>
              <a:rPr kumimoji="1" lang="en-US" altLang="zh-CN" sz="1600" dirty="0">
                <a:latin typeface="Times New Roman" panose="02020603050405020304" pitchFamily="18" charset="0"/>
                <a:cs typeface="Times New Roman" panose="02020603050405020304" pitchFamily="18" charset="0"/>
              </a:rPr>
              <a:t>User</a:t>
            </a:r>
            <a:endParaRPr kumimoji="1" lang="zh-CN" altLang="en-US" sz="1600" dirty="0">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0ABD0B83-7D99-1741-9AA5-8504A26457DD}"/>
              </a:ext>
            </a:extLst>
          </p:cNvPr>
          <p:cNvSpPr txBox="1"/>
          <p:nvPr/>
        </p:nvSpPr>
        <p:spPr>
          <a:xfrm>
            <a:off x="1568179" y="3523935"/>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Layer1</a:t>
            </a:r>
          </a:p>
          <a:p>
            <a:pPr algn="ctr"/>
            <a:r>
              <a:rPr kumimoji="1" lang="en-US" altLang="zh-CN" sz="1600" dirty="0">
                <a:latin typeface="Times New Roman" panose="02020603050405020304" pitchFamily="18" charset="0"/>
                <a:cs typeface="Times New Roman" panose="02020603050405020304" pitchFamily="18" charset="0"/>
              </a:rPr>
              <a:t>Item</a:t>
            </a:r>
            <a:endParaRPr kumimoji="1" lang="zh-CN" altLang="en-US" sz="1600" dirty="0">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90C025BE-0549-0441-B0C2-E9FCB34895A7}"/>
              </a:ext>
            </a:extLst>
          </p:cNvPr>
          <p:cNvSpPr txBox="1"/>
          <p:nvPr/>
        </p:nvSpPr>
        <p:spPr>
          <a:xfrm>
            <a:off x="2627210" y="3514924"/>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Layer2</a:t>
            </a:r>
          </a:p>
          <a:p>
            <a:pPr algn="ctr"/>
            <a:r>
              <a:rPr kumimoji="1" lang="en-US" altLang="zh-CN" sz="1600" dirty="0">
                <a:latin typeface="Times New Roman" panose="02020603050405020304" pitchFamily="18" charset="0"/>
                <a:cs typeface="Times New Roman" panose="02020603050405020304" pitchFamily="18" charset="0"/>
              </a:rPr>
              <a:t>Entity</a:t>
            </a:r>
            <a:endParaRPr kumimoji="1"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8" name="文本框 127">
                <a:extLst>
                  <a:ext uri="{FF2B5EF4-FFF2-40B4-BE49-F238E27FC236}">
                    <a16:creationId xmlns:a16="http://schemas.microsoft.com/office/drawing/2014/main" id="{D322CF23-572C-7047-8165-F5AF563EA04E}"/>
                  </a:ext>
                </a:extLst>
              </p:cNvPr>
              <p:cNvSpPr txBox="1"/>
              <p:nvPr/>
            </p:nvSpPr>
            <p:spPr>
              <a:xfrm>
                <a:off x="611402" y="4512007"/>
                <a:ext cx="25385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𝑢</m:t>
                          </m:r>
                        </m:e>
                        <m:sub>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128" name="文本框 127">
                <a:extLst>
                  <a:ext uri="{FF2B5EF4-FFF2-40B4-BE49-F238E27FC236}">
                    <a16:creationId xmlns:a16="http://schemas.microsoft.com/office/drawing/2014/main" id="{D322CF23-572C-7047-8165-F5AF563EA04E}"/>
                  </a:ext>
                </a:extLst>
              </p:cNvPr>
              <p:cNvSpPr txBox="1">
                <a:spLocks noRot="1" noChangeAspect="1" noMove="1" noResize="1" noEditPoints="1" noAdjustHandles="1" noChangeArrowheads="1" noChangeShapeType="1" noTextEdit="1"/>
              </p:cNvSpPr>
              <p:nvPr/>
            </p:nvSpPr>
            <p:spPr>
              <a:xfrm>
                <a:off x="611402" y="4512007"/>
                <a:ext cx="253851" cy="246221"/>
              </a:xfrm>
              <a:prstGeom prst="rect">
                <a:avLst/>
              </a:prstGeom>
              <a:blipFill>
                <a:blip r:embed="rId7"/>
                <a:stretch>
                  <a:fillRect l="-15000" r="-5000" b="-9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CEDAD0E1-515F-734B-A93E-37F767AE5315}"/>
                  </a:ext>
                </a:extLst>
              </p:cNvPr>
              <p:cNvSpPr txBox="1"/>
              <p:nvPr/>
            </p:nvSpPr>
            <p:spPr>
              <a:xfrm>
                <a:off x="620171" y="5136003"/>
                <a:ext cx="25859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𝑢</m:t>
                          </m:r>
                        </m:e>
                        <m:sub>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129" name="文本框 128">
                <a:extLst>
                  <a:ext uri="{FF2B5EF4-FFF2-40B4-BE49-F238E27FC236}">
                    <a16:creationId xmlns:a16="http://schemas.microsoft.com/office/drawing/2014/main" id="{CEDAD0E1-515F-734B-A93E-37F767AE5315}"/>
                  </a:ext>
                </a:extLst>
              </p:cNvPr>
              <p:cNvSpPr txBox="1">
                <a:spLocks noRot="1" noChangeAspect="1" noMove="1" noResize="1" noEditPoints="1" noAdjustHandles="1" noChangeArrowheads="1" noChangeShapeType="1" noTextEdit="1"/>
              </p:cNvSpPr>
              <p:nvPr/>
            </p:nvSpPr>
            <p:spPr>
              <a:xfrm>
                <a:off x="620171" y="5136003"/>
                <a:ext cx="258596" cy="246221"/>
              </a:xfrm>
              <a:prstGeom prst="rect">
                <a:avLst/>
              </a:prstGeom>
              <a:blipFill>
                <a:blip r:embed="rId8"/>
                <a:stretch>
                  <a:fillRect l="-9524" r="-9524" b="-9524"/>
                </a:stretch>
              </a:blipFill>
            </p:spPr>
            <p:txBody>
              <a:bodyPr/>
              <a:lstStyle/>
              <a:p>
                <a:r>
                  <a:rPr lang="zh-CN" altLang="en-US">
                    <a:noFill/>
                  </a:rPr>
                  <a:t> </a:t>
                </a:r>
              </a:p>
            </p:txBody>
          </p:sp>
        </mc:Fallback>
      </mc:AlternateContent>
      <p:sp>
        <p:nvSpPr>
          <p:cNvPr id="131" name="文本框 130">
            <a:extLst>
              <a:ext uri="{FF2B5EF4-FFF2-40B4-BE49-F238E27FC236}">
                <a16:creationId xmlns:a16="http://schemas.microsoft.com/office/drawing/2014/main" id="{64836E64-5E58-E048-916F-0111BD809EAC}"/>
              </a:ext>
            </a:extLst>
          </p:cNvPr>
          <p:cNvSpPr txBox="1"/>
          <p:nvPr/>
        </p:nvSpPr>
        <p:spPr>
          <a:xfrm>
            <a:off x="3528259" y="3519559"/>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Layer3</a:t>
            </a:r>
          </a:p>
          <a:p>
            <a:pPr algn="ctr"/>
            <a:r>
              <a:rPr kumimoji="1" lang="en-US" altLang="zh-CN" sz="1600" dirty="0">
                <a:latin typeface="Times New Roman" panose="02020603050405020304" pitchFamily="18" charset="0"/>
                <a:cs typeface="Times New Roman" panose="02020603050405020304" pitchFamily="18" charset="0"/>
              </a:rPr>
              <a:t>Entity</a:t>
            </a:r>
            <a:endParaRPr kumimoji="1" lang="zh-CN" altLang="en-US" sz="1600" dirty="0">
              <a:latin typeface="Times New Roman" panose="02020603050405020304" pitchFamily="18" charset="0"/>
              <a:cs typeface="Times New Roman" panose="02020603050405020304" pitchFamily="18" charset="0"/>
            </a:endParaRPr>
          </a:p>
        </p:txBody>
      </p:sp>
      <p:grpSp>
        <p:nvGrpSpPr>
          <p:cNvPr id="132" name="组合 131">
            <a:extLst>
              <a:ext uri="{FF2B5EF4-FFF2-40B4-BE49-F238E27FC236}">
                <a16:creationId xmlns:a16="http://schemas.microsoft.com/office/drawing/2014/main" id="{0108F87F-36F4-574F-BF37-21F905C21BEA}"/>
              </a:ext>
            </a:extLst>
          </p:cNvPr>
          <p:cNvGrpSpPr/>
          <p:nvPr/>
        </p:nvGrpSpPr>
        <p:grpSpPr>
          <a:xfrm>
            <a:off x="2124643" y="4236134"/>
            <a:ext cx="838015" cy="1636411"/>
            <a:chOff x="2122536" y="4320541"/>
            <a:chExt cx="838015" cy="1636411"/>
          </a:xfrm>
        </p:grpSpPr>
        <p:cxnSp>
          <p:nvCxnSpPr>
            <p:cNvPr id="133" name="直线箭头连接符 132">
              <a:extLst>
                <a:ext uri="{FF2B5EF4-FFF2-40B4-BE49-F238E27FC236}">
                  <a16:creationId xmlns:a16="http://schemas.microsoft.com/office/drawing/2014/main" id="{1DA084CA-8C87-7445-8FFA-EA412919ACC0}"/>
                </a:ext>
              </a:extLst>
            </p:cNvPr>
            <p:cNvCxnSpPr>
              <a:stCxn id="145" idx="6"/>
              <a:endCxn id="149" idx="1"/>
            </p:cNvCxnSpPr>
            <p:nvPr/>
          </p:nvCxnSpPr>
          <p:spPr>
            <a:xfrm>
              <a:off x="2122536" y="4320541"/>
              <a:ext cx="838015" cy="307686"/>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34" name="直线箭头连接符 133">
              <a:extLst>
                <a:ext uri="{FF2B5EF4-FFF2-40B4-BE49-F238E27FC236}">
                  <a16:creationId xmlns:a16="http://schemas.microsoft.com/office/drawing/2014/main" id="{D965E1A2-E208-764C-A030-77284C04B3BC}"/>
                </a:ext>
              </a:extLst>
            </p:cNvPr>
            <p:cNvCxnSpPr>
              <a:cxnSpLocks/>
              <a:stCxn id="146" idx="6"/>
              <a:endCxn id="149" idx="3"/>
            </p:cNvCxnSpPr>
            <p:nvPr/>
          </p:nvCxnSpPr>
          <p:spPr>
            <a:xfrm flipV="1">
              <a:off x="2122536" y="4806417"/>
              <a:ext cx="838015" cy="197880"/>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35" name="直线箭头连接符 134">
              <a:extLst>
                <a:ext uri="{FF2B5EF4-FFF2-40B4-BE49-F238E27FC236}">
                  <a16:creationId xmlns:a16="http://schemas.microsoft.com/office/drawing/2014/main" id="{E19CD4BB-D066-6145-A91A-88CE5A0F9087}"/>
                </a:ext>
              </a:extLst>
            </p:cNvPr>
            <p:cNvCxnSpPr>
              <a:cxnSpLocks/>
              <a:stCxn id="147" idx="6"/>
              <a:endCxn id="183" idx="3"/>
            </p:cNvCxnSpPr>
            <p:nvPr/>
          </p:nvCxnSpPr>
          <p:spPr>
            <a:xfrm flipV="1">
              <a:off x="2126235" y="5434992"/>
              <a:ext cx="806897" cy="253061"/>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a:extLst>
                <a:ext uri="{FF2B5EF4-FFF2-40B4-BE49-F238E27FC236}">
                  <a16:creationId xmlns:a16="http://schemas.microsoft.com/office/drawing/2014/main" id="{48DB009E-A17B-F94F-AB92-7946DA3B80E2}"/>
                </a:ext>
              </a:extLst>
            </p:cNvPr>
            <p:cNvCxnSpPr>
              <a:stCxn id="146" idx="6"/>
              <a:endCxn id="183" idx="1"/>
            </p:cNvCxnSpPr>
            <p:nvPr/>
          </p:nvCxnSpPr>
          <p:spPr>
            <a:xfrm>
              <a:off x="2122536" y="5004297"/>
              <a:ext cx="810596" cy="252505"/>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38D3611B-086A-AB4B-95F3-C217C1118A83}"/>
                </a:ext>
              </a:extLst>
            </p:cNvPr>
            <p:cNvCxnSpPr>
              <a:cxnSpLocks/>
              <a:stCxn id="147" idx="6"/>
              <a:endCxn id="184" idx="1"/>
            </p:cNvCxnSpPr>
            <p:nvPr/>
          </p:nvCxnSpPr>
          <p:spPr>
            <a:xfrm>
              <a:off x="2126235" y="5688053"/>
              <a:ext cx="834316" cy="268899"/>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grpSp>
      <p:grpSp>
        <p:nvGrpSpPr>
          <p:cNvPr id="138" name="组合 137">
            <a:extLst>
              <a:ext uri="{FF2B5EF4-FFF2-40B4-BE49-F238E27FC236}">
                <a16:creationId xmlns:a16="http://schemas.microsoft.com/office/drawing/2014/main" id="{2D9D7138-793E-E94B-8330-8D9417A83875}"/>
              </a:ext>
            </a:extLst>
          </p:cNvPr>
          <p:cNvGrpSpPr/>
          <p:nvPr/>
        </p:nvGrpSpPr>
        <p:grpSpPr>
          <a:xfrm>
            <a:off x="3177753" y="4632915"/>
            <a:ext cx="685954" cy="1328725"/>
            <a:chOff x="6424883" y="4717322"/>
            <a:chExt cx="685954" cy="1328725"/>
          </a:xfrm>
        </p:grpSpPr>
        <p:cxnSp>
          <p:nvCxnSpPr>
            <p:cNvPr id="139" name="直线箭头连接符 138">
              <a:extLst>
                <a:ext uri="{FF2B5EF4-FFF2-40B4-BE49-F238E27FC236}">
                  <a16:creationId xmlns:a16="http://schemas.microsoft.com/office/drawing/2014/main" id="{58CEEB9D-F02A-EE47-BB3F-0ADCEEBF04FD}"/>
                </a:ext>
              </a:extLst>
            </p:cNvPr>
            <p:cNvCxnSpPr>
              <a:cxnSpLocks/>
              <a:stCxn id="149" idx="6"/>
              <a:endCxn id="186" idx="1"/>
            </p:cNvCxnSpPr>
            <p:nvPr/>
          </p:nvCxnSpPr>
          <p:spPr>
            <a:xfrm>
              <a:off x="6424883" y="4717322"/>
              <a:ext cx="685954" cy="249598"/>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40" name="直线箭头连接符 139">
              <a:extLst>
                <a:ext uri="{FF2B5EF4-FFF2-40B4-BE49-F238E27FC236}">
                  <a16:creationId xmlns:a16="http://schemas.microsoft.com/office/drawing/2014/main" id="{DA21967E-3461-4648-A687-230156259057}"/>
                </a:ext>
              </a:extLst>
            </p:cNvPr>
            <p:cNvCxnSpPr>
              <a:cxnSpLocks/>
              <a:stCxn id="184" idx="6"/>
              <a:endCxn id="187" idx="3"/>
            </p:cNvCxnSpPr>
            <p:nvPr/>
          </p:nvCxnSpPr>
          <p:spPr>
            <a:xfrm flipV="1">
              <a:off x="6424883" y="5828866"/>
              <a:ext cx="685954" cy="217181"/>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grpSp>
      <p:grpSp>
        <p:nvGrpSpPr>
          <p:cNvPr id="141" name="组合 140">
            <a:extLst>
              <a:ext uri="{FF2B5EF4-FFF2-40B4-BE49-F238E27FC236}">
                <a16:creationId xmlns:a16="http://schemas.microsoft.com/office/drawing/2014/main" id="{5AABE56C-0EB5-4040-B6D1-35238E957B02}"/>
              </a:ext>
            </a:extLst>
          </p:cNvPr>
          <p:cNvGrpSpPr/>
          <p:nvPr/>
        </p:nvGrpSpPr>
        <p:grpSpPr>
          <a:xfrm>
            <a:off x="886882" y="4526680"/>
            <a:ext cx="252001" cy="877802"/>
            <a:chOff x="886882" y="4534808"/>
            <a:chExt cx="252001" cy="877802"/>
          </a:xfrm>
        </p:grpSpPr>
        <p:sp>
          <p:nvSpPr>
            <p:cNvPr id="142" name="椭圆 141">
              <a:extLst>
                <a:ext uri="{FF2B5EF4-FFF2-40B4-BE49-F238E27FC236}">
                  <a16:creationId xmlns:a16="http://schemas.microsoft.com/office/drawing/2014/main" id="{88D6764D-4601-594B-94AB-F127F915962C}"/>
                </a:ext>
              </a:extLst>
            </p:cNvPr>
            <p:cNvSpPr/>
            <p:nvPr/>
          </p:nvSpPr>
          <p:spPr>
            <a:xfrm>
              <a:off x="886882" y="4534808"/>
              <a:ext cx="252000" cy="252000"/>
            </a:xfrm>
            <a:prstGeom prst="ellipse">
              <a:avLst/>
            </a:prstGeom>
            <a:solidFill>
              <a:schemeClr val="accent4"/>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3" name="椭圆 142">
              <a:extLst>
                <a:ext uri="{FF2B5EF4-FFF2-40B4-BE49-F238E27FC236}">
                  <a16:creationId xmlns:a16="http://schemas.microsoft.com/office/drawing/2014/main" id="{63F8F1D9-605E-5D4E-AD15-9F211BC6FE14}"/>
                </a:ext>
              </a:extLst>
            </p:cNvPr>
            <p:cNvSpPr/>
            <p:nvPr/>
          </p:nvSpPr>
          <p:spPr>
            <a:xfrm>
              <a:off x="886883" y="5160610"/>
              <a:ext cx="252000" cy="252000"/>
            </a:xfrm>
            <a:prstGeom prst="ellipse">
              <a:avLst/>
            </a:prstGeom>
            <a:solidFill>
              <a:schemeClr val="accent4"/>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144" name="组合 143">
            <a:extLst>
              <a:ext uri="{FF2B5EF4-FFF2-40B4-BE49-F238E27FC236}">
                <a16:creationId xmlns:a16="http://schemas.microsoft.com/office/drawing/2014/main" id="{850FCEFE-9B99-7049-92A5-F008F9F34D83}"/>
              </a:ext>
            </a:extLst>
          </p:cNvPr>
          <p:cNvGrpSpPr/>
          <p:nvPr/>
        </p:nvGrpSpPr>
        <p:grpSpPr>
          <a:xfrm>
            <a:off x="1872643" y="4110134"/>
            <a:ext cx="255699" cy="1619512"/>
            <a:chOff x="1872643" y="4118262"/>
            <a:chExt cx="255699" cy="1619512"/>
          </a:xfrm>
        </p:grpSpPr>
        <p:sp>
          <p:nvSpPr>
            <p:cNvPr id="145" name="椭圆 144">
              <a:extLst>
                <a:ext uri="{FF2B5EF4-FFF2-40B4-BE49-F238E27FC236}">
                  <a16:creationId xmlns:a16="http://schemas.microsoft.com/office/drawing/2014/main" id="{6BCC509C-6AA6-A249-9449-F33C5C4F3D9F}"/>
                </a:ext>
              </a:extLst>
            </p:cNvPr>
            <p:cNvSpPr/>
            <p:nvPr/>
          </p:nvSpPr>
          <p:spPr>
            <a:xfrm>
              <a:off x="1872643" y="4118262"/>
              <a:ext cx="252000" cy="252000"/>
            </a:xfrm>
            <a:prstGeom prst="ellipse">
              <a:avLst/>
            </a:prstGeom>
            <a:solidFill>
              <a:srgbClr val="00B0F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6" name="椭圆 145">
              <a:extLst>
                <a:ext uri="{FF2B5EF4-FFF2-40B4-BE49-F238E27FC236}">
                  <a16:creationId xmlns:a16="http://schemas.microsoft.com/office/drawing/2014/main" id="{FBF968B4-D76A-ED4D-AC58-37B83A7B3AC2}"/>
                </a:ext>
              </a:extLst>
            </p:cNvPr>
            <p:cNvSpPr/>
            <p:nvPr/>
          </p:nvSpPr>
          <p:spPr>
            <a:xfrm>
              <a:off x="1872643" y="4802018"/>
              <a:ext cx="252000" cy="252000"/>
            </a:xfrm>
            <a:prstGeom prst="ellipse">
              <a:avLst/>
            </a:prstGeom>
            <a:solidFill>
              <a:srgbClr val="00B0F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7" name="椭圆 146">
              <a:extLst>
                <a:ext uri="{FF2B5EF4-FFF2-40B4-BE49-F238E27FC236}">
                  <a16:creationId xmlns:a16="http://schemas.microsoft.com/office/drawing/2014/main" id="{8B81AF1A-1AED-C84E-8809-4E204300CFB2}"/>
                </a:ext>
              </a:extLst>
            </p:cNvPr>
            <p:cNvSpPr/>
            <p:nvPr/>
          </p:nvSpPr>
          <p:spPr>
            <a:xfrm>
              <a:off x="1876342" y="5485774"/>
              <a:ext cx="252000" cy="252000"/>
            </a:xfrm>
            <a:prstGeom prst="ellipse">
              <a:avLst/>
            </a:prstGeom>
            <a:solidFill>
              <a:srgbClr val="00B0F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148" name="组合 147">
            <a:extLst>
              <a:ext uri="{FF2B5EF4-FFF2-40B4-BE49-F238E27FC236}">
                <a16:creationId xmlns:a16="http://schemas.microsoft.com/office/drawing/2014/main" id="{F257240F-B453-4142-BE0B-86DD86C95366}"/>
              </a:ext>
            </a:extLst>
          </p:cNvPr>
          <p:cNvGrpSpPr/>
          <p:nvPr/>
        </p:nvGrpSpPr>
        <p:grpSpPr>
          <a:xfrm>
            <a:off x="2898334" y="4506915"/>
            <a:ext cx="279419" cy="1580725"/>
            <a:chOff x="2898334" y="4515043"/>
            <a:chExt cx="279419" cy="1580725"/>
          </a:xfrm>
        </p:grpSpPr>
        <p:sp>
          <p:nvSpPr>
            <p:cNvPr id="149" name="椭圆 148">
              <a:extLst>
                <a:ext uri="{FF2B5EF4-FFF2-40B4-BE49-F238E27FC236}">
                  <a16:creationId xmlns:a16="http://schemas.microsoft.com/office/drawing/2014/main" id="{9F6D4A30-9D27-9D43-848F-D8FC927BD3E5}"/>
                </a:ext>
              </a:extLst>
            </p:cNvPr>
            <p:cNvSpPr/>
            <p:nvPr/>
          </p:nvSpPr>
          <p:spPr>
            <a:xfrm>
              <a:off x="2925753" y="4515043"/>
              <a:ext cx="252000" cy="252000"/>
            </a:xfrm>
            <a:prstGeom prst="ellipse">
              <a:avLst/>
            </a:prstGeom>
            <a:solidFill>
              <a:schemeClr val="accent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3" name="椭圆 182">
              <a:extLst>
                <a:ext uri="{FF2B5EF4-FFF2-40B4-BE49-F238E27FC236}">
                  <a16:creationId xmlns:a16="http://schemas.microsoft.com/office/drawing/2014/main" id="{AD9AC63B-61A6-4141-83D1-EFB5353B6D77}"/>
                </a:ext>
              </a:extLst>
            </p:cNvPr>
            <p:cNvSpPr/>
            <p:nvPr/>
          </p:nvSpPr>
          <p:spPr>
            <a:xfrm>
              <a:off x="2898334" y="5143618"/>
              <a:ext cx="252000" cy="252000"/>
            </a:xfrm>
            <a:prstGeom prst="ellipse">
              <a:avLst/>
            </a:prstGeom>
            <a:solidFill>
              <a:schemeClr val="accent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4" name="椭圆 183">
              <a:extLst>
                <a:ext uri="{FF2B5EF4-FFF2-40B4-BE49-F238E27FC236}">
                  <a16:creationId xmlns:a16="http://schemas.microsoft.com/office/drawing/2014/main" id="{5E6A1582-D6D8-2B46-B07D-900363E91873}"/>
                </a:ext>
              </a:extLst>
            </p:cNvPr>
            <p:cNvSpPr/>
            <p:nvPr/>
          </p:nvSpPr>
          <p:spPr>
            <a:xfrm>
              <a:off x="2925753" y="5843768"/>
              <a:ext cx="252000" cy="252000"/>
            </a:xfrm>
            <a:prstGeom prst="ellipse">
              <a:avLst/>
            </a:prstGeom>
            <a:solidFill>
              <a:schemeClr val="accent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185" name="组合 184">
            <a:extLst>
              <a:ext uri="{FF2B5EF4-FFF2-40B4-BE49-F238E27FC236}">
                <a16:creationId xmlns:a16="http://schemas.microsoft.com/office/drawing/2014/main" id="{C6932A88-3C84-D34A-AC61-85C715DD36DE}"/>
              </a:ext>
            </a:extLst>
          </p:cNvPr>
          <p:cNvGrpSpPr/>
          <p:nvPr/>
        </p:nvGrpSpPr>
        <p:grpSpPr>
          <a:xfrm>
            <a:off x="3826802" y="4845608"/>
            <a:ext cx="252000" cy="935756"/>
            <a:chOff x="3826802" y="4853736"/>
            <a:chExt cx="252000" cy="935756"/>
          </a:xfrm>
        </p:grpSpPr>
        <p:sp>
          <p:nvSpPr>
            <p:cNvPr id="186" name="椭圆 185">
              <a:extLst>
                <a:ext uri="{FF2B5EF4-FFF2-40B4-BE49-F238E27FC236}">
                  <a16:creationId xmlns:a16="http://schemas.microsoft.com/office/drawing/2014/main" id="{20F7E7D0-C704-4546-9B5B-B98BF53FB55D}"/>
                </a:ext>
              </a:extLst>
            </p:cNvPr>
            <p:cNvSpPr/>
            <p:nvPr/>
          </p:nvSpPr>
          <p:spPr>
            <a:xfrm>
              <a:off x="3826802" y="4853736"/>
              <a:ext cx="252000" cy="252000"/>
            </a:xfrm>
            <a:prstGeom prst="ellipse">
              <a:avLst/>
            </a:prstGeom>
            <a:solidFill>
              <a:schemeClr val="accent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7" name="椭圆 186">
              <a:extLst>
                <a:ext uri="{FF2B5EF4-FFF2-40B4-BE49-F238E27FC236}">
                  <a16:creationId xmlns:a16="http://schemas.microsoft.com/office/drawing/2014/main" id="{52460B61-5DB3-0146-8408-4D46ACE3FA32}"/>
                </a:ext>
              </a:extLst>
            </p:cNvPr>
            <p:cNvSpPr/>
            <p:nvPr/>
          </p:nvSpPr>
          <p:spPr>
            <a:xfrm>
              <a:off x="3826802" y="5537492"/>
              <a:ext cx="252000" cy="252000"/>
            </a:xfrm>
            <a:prstGeom prst="ellipse">
              <a:avLst/>
            </a:prstGeom>
            <a:solidFill>
              <a:schemeClr val="accent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188" name="组合 187">
            <a:extLst>
              <a:ext uri="{FF2B5EF4-FFF2-40B4-BE49-F238E27FC236}">
                <a16:creationId xmlns:a16="http://schemas.microsoft.com/office/drawing/2014/main" id="{3A391DA2-750B-2149-81E8-3A1419C943EA}"/>
              </a:ext>
            </a:extLst>
          </p:cNvPr>
          <p:cNvGrpSpPr/>
          <p:nvPr/>
        </p:nvGrpSpPr>
        <p:grpSpPr>
          <a:xfrm>
            <a:off x="1138882" y="4325229"/>
            <a:ext cx="774365" cy="1189322"/>
            <a:chOff x="1138882" y="4325229"/>
            <a:chExt cx="774365" cy="1189322"/>
          </a:xfrm>
        </p:grpSpPr>
        <p:grpSp>
          <p:nvGrpSpPr>
            <p:cNvPr id="189" name="组合 188">
              <a:extLst>
                <a:ext uri="{FF2B5EF4-FFF2-40B4-BE49-F238E27FC236}">
                  <a16:creationId xmlns:a16="http://schemas.microsoft.com/office/drawing/2014/main" id="{FE715879-DF29-4243-B80C-67A5D7ABEE4F}"/>
                </a:ext>
              </a:extLst>
            </p:cNvPr>
            <p:cNvGrpSpPr/>
            <p:nvPr/>
          </p:nvGrpSpPr>
          <p:grpSpPr>
            <a:xfrm>
              <a:off x="1138882" y="4325229"/>
              <a:ext cx="774365" cy="1189322"/>
              <a:chOff x="4388119" y="4325229"/>
              <a:chExt cx="774365" cy="1189322"/>
            </a:xfrm>
          </p:grpSpPr>
          <p:cxnSp>
            <p:nvCxnSpPr>
              <p:cNvPr id="191" name="直线箭头连接符 190">
                <a:extLst>
                  <a:ext uri="{FF2B5EF4-FFF2-40B4-BE49-F238E27FC236}">
                    <a16:creationId xmlns:a16="http://schemas.microsoft.com/office/drawing/2014/main" id="{BB8A0737-9D34-584A-934A-C38A90C17DE1}"/>
                  </a:ext>
                </a:extLst>
              </p:cNvPr>
              <p:cNvCxnSpPr>
                <a:stCxn id="142" idx="6"/>
                <a:endCxn id="145" idx="3"/>
              </p:cNvCxnSpPr>
              <p:nvPr/>
            </p:nvCxnSpPr>
            <p:spPr>
              <a:xfrm flipV="1">
                <a:off x="4388119" y="4325229"/>
                <a:ext cx="770666" cy="327451"/>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92" name="直线箭头连接符 191">
                <a:extLst>
                  <a:ext uri="{FF2B5EF4-FFF2-40B4-BE49-F238E27FC236}">
                    <a16:creationId xmlns:a16="http://schemas.microsoft.com/office/drawing/2014/main" id="{FA2B4AD3-CBFD-BA46-8D9C-1D0D1B752108}"/>
                  </a:ext>
                </a:extLst>
              </p:cNvPr>
              <p:cNvCxnSpPr>
                <a:stCxn id="143" idx="6"/>
                <a:endCxn id="146" idx="3"/>
              </p:cNvCxnSpPr>
              <p:nvPr/>
            </p:nvCxnSpPr>
            <p:spPr>
              <a:xfrm flipV="1">
                <a:off x="4388120" y="5008985"/>
                <a:ext cx="770665" cy="269497"/>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93" name="直线箭头连接符 192">
                <a:extLst>
                  <a:ext uri="{FF2B5EF4-FFF2-40B4-BE49-F238E27FC236}">
                    <a16:creationId xmlns:a16="http://schemas.microsoft.com/office/drawing/2014/main" id="{D611E908-54EE-DA4A-B334-525AEE803E88}"/>
                  </a:ext>
                </a:extLst>
              </p:cNvPr>
              <p:cNvCxnSpPr>
                <a:cxnSpLocks/>
                <a:stCxn id="143" idx="6"/>
                <a:endCxn id="147" idx="1"/>
              </p:cNvCxnSpPr>
              <p:nvPr/>
            </p:nvCxnSpPr>
            <p:spPr>
              <a:xfrm>
                <a:off x="4388120" y="5278482"/>
                <a:ext cx="774364" cy="236069"/>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grpSp>
        <p:cxnSp>
          <p:nvCxnSpPr>
            <p:cNvPr id="190" name="直线箭头连接符 189">
              <a:extLst>
                <a:ext uri="{FF2B5EF4-FFF2-40B4-BE49-F238E27FC236}">
                  <a16:creationId xmlns:a16="http://schemas.microsoft.com/office/drawing/2014/main" id="{531F30FE-8243-814B-BADC-7A511CAFE3C9}"/>
                </a:ext>
              </a:extLst>
            </p:cNvPr>
            <p:cNvCxnSpPr>
              <a:stCxn id="142" idx="6"/>
              <a:endCxn id="146" idx="1"/>
            </p:cNvCxnSpPr>
            <p:nvPr/>
          </p:nvCxnSpPr>
          <p:spPr>
            <a:xfrm>
              <a:off x="1138882" y="4652680"/>
              <a:ext cx="770666" cy="178115"/>
            </a:xfrm>
            <a:prstGeom prst="straightConnector1">
              <a:avLst/>
            </a:prstGeom>
            <a:ln w="127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325C65A1-BA3A-3044-ACCF-1AB65BC59F95}"/>
                  </a:ext>
                </a:extLst>
              </p:cNvPr>
              <p:cNvSpPr txBox="1"/>
              <p:nvPr/>
            </p:nvSpPr>
            <p:spPr>
              <a:xfrm>
                <a:off x="3247084" y="5136004"/>
                <a:ext cx="15356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panose="02040503050406030204" pitchFamily="18" charset="0"/>
                        </a:rPr>
                        <m:t>𝑒</m:t>
                      </m:r>
                    </m:oMath>
                  </m:oMathPara>
                </a14:m>
                <a:endParaRPr kumimoji="1" lang="zh-CN" altLang="en-US" sz="1600" dirty="0"/>
              </a:p>
            </p:txBody>
          </p:sp>
        </mc:Choice>
        <mc:Fallback xmlns="">
          <p:sp>
            <p:nvSpPr>
              <p:cNvPr id="76" name="文本框 75">
                <a:extLst>
                  <a:ext uri="{FF2B5EF4-FFF2-40B4-BE49-F238E27FC236}">
                    <a16:creationId xmlns:a16="http://schemas.microsoft.com/office/drawing/2014/main" id="{325C65A1-BA3A-3044-ACCF-1AB65BC59F95}"/>
                  </a:ext>
                </a:extLst>
              </p:cNvPr>
              <p:cNvSpPr txBox="1">
                <a:spLocks noRot="1" noChangeAspect="1" noMove="1" noResize="1" noEditPoints="1" noAdjustHandles="1" noChangeArrowheads="1" noChangeShapeType="1" noTextEdit="1"/>
              </p:cNvSpPr>
              <p:nvPr/>
            </p:nvSpPr>
            <p:spPr>
              <a:xfrm>
                <a:off x="3247084" y="5136004"/>
                <a:ext cx="153568" cy="246221"/>
              </a:xfrm>
              <a:prstGeom prst="rect">
                <a:avLst/>
              </a:prstGeom>
              <a:blipFill>
                <a:blip r:embed="rId9"/>
                <a:stretch>
                  <a:fillRect l="-15385" r="-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008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40DCC-CD3E-4B4C-8BA2-54D940B50B2D}"/>
              </a:ext>
            </a:extLst>
          </p:cNvPr>
          <p:cNvSpPr>
            <a:spLocks noGrp="1"/>
          </p:cNvSpPr>
          <p:nvPr>
            <p:ph type="title"/>
          </p:nvPr>
        </p:nvSpPr>
        <p:spPr/>
        <p:txBody>
          <a:bodyPr>
            <a:normAutofit/>
          </a:bodyPr>
          <a:lstStyle/>
          <a:p>
            <a:pPr algn="ctr"/>
            <a:r>
              <a:rPr kumimoji="1" lang="en-US" altLang="zh-CN" sz="3600" dirty="0">
                <a:latin typeface="Times New Roman" panose="02020603050405020304" pitchFamily="18" charset="0"/>
                <a:cs typeface="Times New Roman" panose="02020603050405020304" pitchFamily="18" charset="0"/>
              </a:rPr>
              <a:t>Learning</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Preference-enhanced</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Entity</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Representation</a:t>
            </a:r>
            <a:endParaRPr kumimoji="1" lang="zh-CN" altLang="en-US" sz="3600"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721C27F6-85C0-A14A-B7EE-659137CF428A}"/>
              </a:ext>
            </a:extLst>
          </p:cNvPr>
          <p:cNvGrpSpPr/>
          <p:nvPr/>
        </p:nvGrpSpPr>
        <p:grpSpPr>
          <a:xfrm>
            <a:off x="4469432" y="4736893"/>
            <a:ext cx="4608000" cy="1116000"/>
            <a:chOff x="4931416" y="4460864"/>
            <a:chExt cx="3943351" cy="890906"/>
          </a:xfrm>
        </p:grpSpPr>
        <p:pic>
          <p:nvPicPr>
            <p:cNvPr id="4" name="图片 3">
              <a:extLst>
                <a:ext uri="{FF2B5EF4-FFF2-40B4-BE49-F238E27FC236}">
                  <a16:creationId xmlns:a16="http://schemas.microsoft.com/office/drawing/2014/main" id="{258E834C-3266-BC49-B650-03D8C5E827C3}"/>
                </a:ext>
              </a:extLst>
            </p:cNvPr>
            <p:cNvPicPr>
              <a:picLocks noChangeAspect="1"/>
            </p:cNvPicPr>
            <p:nvPr/>
          </p:nvPicPr>
          <p:blipFill>
            <a:blip r:embed="rId3"/>
            <a:stretch>
              <a:fillRect/>
            </a:stretch>
          </p:blipFill>
          <p:spPr>
            <a:xfrm>
              <a:off x="4931416" y="4460864"/>
              <a:ext cx="2722345" cy="605888"/>
            </a:xfrm>
            <a:prstGeom prst="rect">
              <a:avLst/>
            </a:prstGeom>
          </p:spPr>
        </p:pic>
        <p:pic>
          <p:nvPicPr>
            <p:cNvPr id="5" name="图片 4">
              <a:extLst>
                <a:ext uri="{FF2B5EF4-FFF2-40B4-BE49-F238E27FC236}">
                  <a16:creationId xmlns:a16="http://schemas.microsoft.com/office/drawing/2014/main" id="{6B7E1A58-285B-434D-AAD8-169ED98FAEEB}"/>
                </a:ext>
              </a:extLst>
            </p:cNvPr>
            <p:cNvPicPr>
              <a:picLocks noChangeAspect="1"/>
            </p:cNvPicPr>
            <p:nvPr/>
          </p:nvPicPr>
          <p:blipFill rotWithShape="1">
            <a:blip r:embed="rId4"/>
            <a:srcRect l="1013" t="9504"/>
            <a:stretch/>
          </p:blipFill>
          <p:spPr>
            <a:xfrm>
              <a:off x="4931416" y="5066752"/>
              <a:ext cx="3943351" cy="285018"/>
            </a:xfrm>
            <a:prstGeom prst="rect">
              <a:avLst/>
            </a:prstGeom>
          </p:spPr>
        </p:pic>
      </p:grpSp>
      <p:sp>
        <p:nvSpPr>
          <p:cNvPr id="61" name="内容占位符 2">
            <a:extLst>
              <a:ext uri="{FF2B5EF4-FFF2-40B4-BE49-F238E27FC236}">
                <a16:creationId xmlns:a16="http://schemas.microsoft.com/office/drawing/2014/main" id="{2D167109-5C42-A94A-B264-14986DF8A297}"/>
              </a:ext>
            </a:extLst>
          </p:cNvPr>
          <p:cNvSpPr txBox="1">
            <a:spLocks/>
          </p:cNvSpPr>
          <p:nvPr/>
        </p:nvSpPr>
        <p:spPr>
          <a:xfrm>
            <a:off x="742771" y="1699079"/>
            <a:ext cx="8580523" cy="133336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dirty="0">
                <a:latin typeface="Times New Roman" panose="02020603050405020304" pitchFamily="18" charset="0"/>
                <a:cs typeface="Times New Roman" panose="02020603050405020304" pitchFamily="18" charset="0"/>
              </a:rPr>
              <a:t>Layer-wise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graph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attention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network</a:t>
            </a:r>
          </a:p>
          <a:p>
            <a:pPr>
              <a:lnSpc>
                <a:spcPct val="120000"/>
              </a:lnSpc>
            </a:pPr>
            <a:r>
              <a:rPr lang="en-US" altLang="zh-CN" dirty="0">
                <a:latin typeface="Times New Roman" panose="02020603050405020304" pitchFamily="18" charset="0"/>
                <a:cs typeface="Times New Roman" panose="02020603050405020304" pitchFamily="18" charset="0"/>
              </a:rPr>
              <a:t>Collect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preference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graph</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w.r.t</a:t>
            </a:r>
            <a:r>
              <a:rPr lang="zh-CN" altLang="en-US" dirty="0">
                <a:latin typeface="Times New Roman" panose="02020603050405020304" pitchFamily="18" charset="0"/>
                <a:cs typeface="Times New Roman" panose="02020603050405020304" pitchFamily="18" charset="0"/>
              </a:rPr>
              <a:t> </a:t>
            </a:r>
            <a:r>
              <a:rPr lang="en" altLang="zh-CN" dirty="0">
                <a:latin typeface="Times New Roman" panose="02020603050405020304" pitchFamily="18" charset="0"/>
                <a:cs typeface="Times New Roman" panose="02020603050405020304" pitchFamily="18" charset="0"/>
              </a:rPr>
              <a:t>high-order connectivity</a:t>
            </a:r>
            <a:endParaRPr kumimoji="1" lang="zh-CN" altLang="en-US" dirty="0">
              <a:latin typeface="Times New Roman" panose="02020603050405020304" pitchFamily="18" charset="0"/>
              <a:cs typeface="Times New Roman" panose="02020603050405020304" pitchFamily="18" charset="0"/>
            </a:endParaRPr>
          </a:p>
        </p:txBody>
      </p:sp>
      <p:sp>
        <p:nvSpPr>
          <p:cNvPr id="133" name="文本框 132">
            <a:extLst>
              <a:ext uri="{FF2B5EF4-FFF2-40B4-BE49-F238E27FC236}">
                <a16:creationId xmlns:a16="http://schemas.microsoft.com/office/drawing/2014/main" id="{A264CDC2-B549-CD4B-B87D-82EC9C418C7E}"/>
              </a:ext>
            </a:extLst>
          </p:cNvPr>
          <p:cNvSpPr txBox="1"/>
          <p:nvPr/>
        </p:nvSpPr>
        <p:spPr>
          <a:xfrm>
            <a:off x="4469432" y="4405341"/>
            <a:ext cx="4504694"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Collect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user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preference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from</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backward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triples</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560208B6-AB76-AC42-B6E5-A81634B66F83}"/>
                  </a:ext>
                </a:extLst>
              </p:cNvPr>
              <p:cNvSpPr txBox="1"/>
              <p:nvPr/>
            </p:nvSpPr>
            <p:spPr>
              <a:xfrm>
                <a:off x="4469432" y="5908276"/>
                <a:ext cx="2965751" cy="39164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Backward</a:t>
                </a:r>
                <a:r>
                  <a:rPr lang="en" altLang="zh-CN" dirty="0">
                    <a:latin typeface="Times New Roman" panose="02020603050405020304" pitchFamily="18" charset="0"/>
                    <a:cs typeface="Times New Roman" panose="02020603050405020304" pitchFamily="18" charset="0"/>
                  </a:rPr>
                  <a:t> triples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entity</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endParaRPr kumimoji="1" lang="zh-CN" altLang="en-US" dirty="0"/>
              </a:p>
            </p:txBody>
          </p:sp>
        </mc:Choice>
        <mc:Fallback xmlns="">
          <p:sp>
            <p:nvSpPr>
              <p:cNvPr id="134" name="文本框 133">
                <a:extLst>
                  <a:ext uri="{FF2B5EF4-FFF2-40B4-BE49-F238E27FC236}">
                    <a16:creationId xmlns:a16="http://schemas.microsoft.com/office/drawing/2014/main" id="{560208B6-AB76-AC42-B6E5-A81634B66F83}"/>
                  </a:ext>
                </a:extLst>
              </p:cNvPr>
              <p:cNvSpPr txBox="1">
                <a:spLocks noRot="1" noChangeAspect="1" noMove="1" noResize="1" noEditPoints="1" noAdjustHandles="1" noChangeArrowheads="1" noChangeShapeType="1" noTextEdit="1"/>
              </p:cNvSpPr>
              <p:nvPr/>
            </p:nvSpPr>
            <p:spPr>
              <a:xfrm>
                <a:off x="4469432" y="5908276"/>
                <a:ext cx="2965751" cy="391646"/>
              </a:xfrm>
              <a:prstGeom prst="rect">
                <a:avLst/>
              </a:prstGeom>
              <a:blipFill>
                <a:blip r:embed="rId5"/>
                <a:stretch>
                  <a:fillRect l="-1282" t="-3125" b="-15625"/>
                </a:stretch>
              </a:blipFill>
            </p:spPr>
            <p:txBody>
              <a:bodyPr/>
              <a:lstStyle/>
              <a:p>
                <a:r>
                  <a:rPr lang="zh-CN" altLang="en-US">
                    <a:noFill/>
                  </a:rPr>
                  <a:t> </a:t>
                </a:r>
              </a:p>
            </p:txBody>
          </p:sp>
        </mc:Fallback>
      </mc:AlternateContent>
      <p:grpSp>
        <p:nvGrpSpPr>
          <p:cNvPr id="80" name="组合 79">
            <a:extLst>
              <a:ext uri="{FF2B5EF4-FFF2-40B4-BE49-F238E27FC236}">
                <a16:creationId xmlns:a16="http://schemas.microsoft.com/office/drawing/2014/main" id="{37202078-BBEE-1445-8376-E03DF64D37E0}"/>
              </a:ext>
            </a:extLst>
          </p:cNvPr>
          <p:cNvGrpSpPr/>
          <p:nvPr/>
        </p:nvGrpSpPr>
        <p:grpSpPr>
          <a:xfrm>
            <a:off x="2124643" y="4236648"/>
            <a:ext cx="838015" cy="2085164"/>
            <a:chOff x="5371773" y="4328669"/>
            <a:chExt cx="838015" cy="2085164"/>
          </a:xfrm>
        </p:grpSpPr>
        <p:cxnSp>
          <p:nvCxnSpPr>
            <p:cNvPr id="81" name="直线箭头连接符 80">
              <a:extLst>
                <a:ext uri="{FF2B5EF4-FFF2-40B4-BE49-F238E27FC236}">
                  <a16:creationId xmlns:a16="http://schemas.microsoft.com/office/drawing/2014/main" id="{E51B8D9D-0FE9-C74E-9DAB-80B13F729827}"/>
                </a:ext>
              </a:extLst>
            </p:cNvPr>
            <p:cNvCxnSpPr>
              <a:stCxn id="98" idx="6"/>
              <a:endCxn id="102" idx="1"/>
            </p:cNvCxnSpPr>
            <p:nvPr/>
          </p:nvCxnSpPr>
          <p:spPr>
            <a:xfrm>
              <a:off x="5371773" y="4328669"/>
              <a:ext cx="838015" cy="307686"/>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2" name="直线箭头连接符 81">
              <a:extLst>
                <a:ext uri="{FF2B5EF4-FFF2-40B4-BE49-F238E27FC236}">
                  <a16:creationId xmlns:a16="http://schemas.microsoft.com/office/drawing/2014/main" id="{D4CACD47-A7FB-2546-AA23-B1775DC3E3B2}"/>
                </a:ext>
              </a:extLst>
            </p:cNvPr>
            <p:cNvCxnSpPr>
              <a:cxnSpLocks/>
              <a:stCxn id="99" idx="6"/>
              <a:endCxn id="102" idx="3"/>
            </p:cNvCxnSpPr>
            <p:nvPr/>
          </p:nvCxnSpPr>
          <p:spPr>
            <a:xfrm flipV="1">
              <a:off x="5371773" y="4814545"/>
              <a:ext cx="838015" cy="197880"/>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3" name="直线箭头连接符 82">
              <a:extLst>
                <a:ext uri="{FF2B5EF4-FFF2-40B4-BE49-F238E27FC236}">
                  <a16:creationId xmlns:a16="http://schemas.microsoft.com/office/drawing/2014/main" id="{EC00D6F8-AA0C-C74F-BA5A-44B45FA51997}"/>
                </a:ext>
              </a:extLst>
            </p:cNvPr>
            <p:cNvCxnSpPr>
              <a:cxnSpLocks/>
              <a:stCxn id="100" idx="6"/>
              <a:endCxn id="103" idx="3"/>
            </p:cNvCxnSpPr>
            <p:nvPr/>
          </p:nvCxnSpPr>
          <p:spPr>
            <a:xfrm flipV="1">
              <a:off x="5375472" y="5443120"/>
              <a:ext cx="806897" cy="253061"/>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1C3B9B87-674B-FA48-AE84-83CBB000D77E}"/>
                </a:ext>
              </a:extLst>
            </p:cNvPr>
            <p:cNvCxnSpPr>
              <a:stCxn id="99" idx="6"/>
              <a:endCxn id="103" idx="1"/>
            </p:cNvCxnSpPr>
            <p:nvPr/>
          </p:nvCxnSpPr>
          <p:spPr>
            <a:xfrm>
              <a:off x="5371773" y="5012425"/>
              <a:ext cx="810596" cy="252505"/>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B88431F3-6C84-FE4C-9091-0DCE01368AF3}"/>
                </a:ext>
              </a:extLst>
            </p:cNvPr>
            <p:cNvCxnSpPr>
              <a:cxnSpLocks/>
              <a:stCxn id="100" idx="6"/>
              <a:endCxn id="104" idx="1"/>
            </p:cNvCxnSpPr>
            <p:nvPr/>
          </p:nvCxnSpPr>
          <p:spPr>
            <a:xfrm>
              <a:off x="5375472" y="5696181"/>
              <a:ext cx="834316" cy="268899"/>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88" name="直线箭头连接符 87">
              <a:extLst>
                <a:ext uri="{FF2B5EF4-FFF2-40B4-BE49-F238E27FC236}">
                  <a16:creationId xmlns:a16="http://schemas.microsoft.com/office/drawing/2014/main" id="{D72C5518-95A8-C64A-BE36-A1BA0A647C10}"/>
                </a:ext>
              </a:extLst>
            </p:cNvPr>
            <p:cNvCxnSpPr>
              <a:cxnSpLocks/>
              <a:stCxn id="101" idx="6"/>
              <a:endCxn id="104" idx="3"/>
            </p:cNvCxnSpPr>
            <p:nvPr/>
          </p:nvCxnSpPr>
          <p:spPr>
            <a:xfrm flipV="1">
              <a:off x="5375471" y="6143270"/>
              <a:ext cx="834317" cy="270563"/>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89" name="组合 88">
            <a:extLst>
              <a:ext uri="{FF2B5EF4-FFF2-40B4-BE49-F238E27FC236}">
                <a16:creationId xmlns:a16="http://schemas.microsoft.com/office/drawing/2014/main" id="{3E12D994-065C-A546-AF48-19CA67CDDEA3}"/>
              </a:ext>
            </a:extLst>
          </p:cNvPr>
          <p:cNvGrpSpPr/>
          <p:nvPr/>
        </p:nvGrpSpPr>
        <p:grpSpPr>
          <a:xfrm>
            <a:off x="3177753" y="4633429"/>
            <a:ext cx="685954" cy="1328725"/>
            <a:chOff x="6424883" y="4725450"/>
            <a:chExt cx="685954" cy="1328725"/>
          </a:xfrm>
        </p:grpSpPr>
        <p:cxnSp>
          <p:nvCxnSpPr>
            <p:cNvPr id="91" name="直线箭头连接符 90">
              <a:extLst>
                <a:ext uri="{FF2B5EF4-FFF2-40B4-BE49-F238E27FC236}">
                  <a16:creationId xmlns:a16="http://schemas.microsoft.com/office/drawing/2014/main" id="{FF481462-FA9C-B64E-B8DE-04575DA5CACB}"/>
                </a:ext>
              </a:extLst>
            </p:cNvPr>
            <p:cNvCxnSpPr>
              <a:cxnSpLocks/>
              <a:stCxn id="102" idx="6"/>
              <a:endCxn id="105" idx="1"/>
            </p:cNvCxnSpPr>
            <p:nvPr/>
          </p:nvCxnSpPr>
          <p:spPr>
            <a:xfrm>
              <a:off x="6424883" y="4725450"/>
              <a:ext cx="685954" cy="249598"/>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A5C3B0A4-8685-6D43-803E-664B9F6B0272}"/>
                </a:ext>
              </a:extLst>
            </p:cNvPr>
            <p:cNvCxnSpPr>
              <a:cxnSpLocks/>
              <a:stCxn id="104" idx="6"/>
              <a:endCxn id="106" idx="3"/>
            </p:cNvCxnSpPr>
            <p:nvPr/>
          </p:nvCxnSpPr>
          <p:spPr>
            <a:xfrm flipV="1">
              <a:off x="6424883" y="5836994"/>
              <a:ext cx="685954" cy="217181"/>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95" name="椭圆 94">
            <a:extLst>
              <a:ext uri="{FF2B5EF4-FFF2-40B4-BE49-F238E27FC236}">
                <a16:creationId xmlns:a16="http://schemas.microsoft.com/office/drawing/2014/main" id="{3E5BA7D5-9821-684F-81B3-5D750F124116}"/>
              </a:ext>
            </a:extLst>
          </p:cNvPr>
          <p:cNvSpPr/>
          <p:nvPr/>
        </p:nvSpPr>
        <p:spPr>
          <a:xfrm>
            <a:off x="886882" y="4527194"/>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6" name="椭圆 95">
            <a:extLst>
              <a:ext uri="{FF2B5EF4-FFF2-40B4-BE49-F238E27FC236}">
                <a16:creationId xmlns:a16="http://schemas.microsoft.com/office/drawing/2014/main" id="{0D23C687-43DF-BD42-B265-69C1F064D0C5}"/>
              </a:ext>
            </a:extLst>
          </p:cNvPr>
          <p:cNvSpPr/>
          <p:nvPr/>
        </p:nvSpPr>
        <p:spPr>
          <a:xfrm>
            <a:off x="886883" y="5152996"/>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7" name="椭圆 96">
            <a:extLst>
              <a:ext uri="{FF2B5EF4-FFF2-40B4-BE49-F238E27FC236}">
                <a16:creationId xmlns:a16="http://schemas.microsoft.com/office/drawing/2014/main" id="{CEBFC64A-82DC-CD43-9004-0DD37487D4B7}"/>
              </a:ext>
            </a:extLst>
          </p:cNvPr>
          <p:cNvSpPr/>
          <p:nvPr/>
        </p:nvSpPr>
        <p:spPr>
          <a:xfrm>
            <a:off x="886882" y="5859097"/>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8" name="椭圆 97">
            <a:extLst>
              <a:ext uri="{FF2B5EF4-FFF2-40B4-BE49-F238E27FC236}">
                <a16:creationId xmlns:a16="http://schemas.microsoft.com/office/drawing/2014/main" id="{D1579734-E611-2743-B7A9-F5AF782880DE}"/>
              </a:ext>
            </a:extLst>
          </p:cNvPr>
          <p:cNvSpPr/>
          <p:nvPr/>
        </p:nvSpPr>
        <p:spPr>
          <a:xfrm>
            <a:off x="1872643" y="4110648"/>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9" name="椭圆 98">
            <a:extLst>
              <a:ext uri="{FF2B5EF4-FFF2-40B4-BE49-F238E27FC236}">
                <a16:creationId xmlns:a16="http://schemas.microsoft.com/office/drawing/2014/main" id="{F0345EA2-FCA8-1E4C-B2F6-D11292A836AA}"/>
              </a:ext>
            </a:extLst>
          </p:cNvPr>
          <p:cNvSpPr/>
          <p:nvPr/>
        </p:nvSpPr>
        <p:spPr>
          <a:xfrm>
            <a:off x="1872643" y="4794404"/>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0" name="椭圆 99">
            <a:extLst>
              <a:ext uri="{FF2B5EF4-FFF2-40B4-BE49-F238E27FC236}">
                <a16:creationId xmlns:a16="http://schemas.microsoft.com/office/drawing/2014/main" id="{DFE9F5F8-5FCF-484B-9C78-F22D7A397F9B}"/>
              </a:ext>
            </a:extLst>
          </p:cNvPr>
          <p:cNvSpPr/>
          <p:nvPr/>
        </p:nvSpPr>
        <p:spPr>
          <a:xfrm>
            <a:off x="1876342" y="5478160"/>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1" name="椭圆 100">
            <a:extLst>
              <a:ext uri="{FF2B5EF4-FFF2-40B4-BE49-F238E27FC236}">
                <a16:creationId xmlns:a16="http://schemas.microsoft.com/office/drawing/2014/main" id="{41F0390D-CBFA-2643-9484-CCE0DCD7992D}"/>
              </a:ext>
            </a:extLst>
          </p:cNvPr>
          <p:cNvSpPr/>
          <p:nvPr/>
        </p:nvSpPr>
        <p:spPr>
          <a:xfrm>
            <a:off x="1876341" y="6195812"/>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2" name="椭圆 101">
            <a:extLst>
              <a:ext uri="{FF2B5EF4-FFF2-40B4-BE49-F238E27FC236}">
                <a16:creationId xmlns:a16="http://schemas.microsoft.com/office/drawing/2014/main" id="{8FE7521F-EEE1-C343-9840-EA8F03A3A044}"/>
              </a:ext>
            </a:extLst>
          </p:cNvPr>
          <p:cNvSpPr/>
          <p:nvPr/>
        </p:nvSpPr>
        <p:spPr>
          <a:xfrm>
            <a:off x="2925753" y="4507429"/>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3" name="椭圆 102">
            <a:extLst>
              <a:ext uri="{FF2B5EF4-FFF2-40B4-BE49-F238E27FC236}">
                <a16:creationId xmlns:a16="http://schemas.microsoft.com/office/drawing/2014/main" id="{395BBB02-D1CE-0D44-BBE5-498D147CB122}"/>
              </a:ext>
            </a:extLst>
          </p:cNvPr>
          <p:cNvSpPr/>
          <p:nvPr/>
        </p:nvSpPr>
        <p:spPr>
          <a:xfrm>
            <a:off x="2898334" y="5136004"/>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4" name="椭圆 103">
            <a:extLst>
              <a:ext uri="{FF2B5EF4-FFF2-40B4-BE49-F238E27FC236}">
                <a16:creationId xmlns:a16="http://schemas.microsoft.com/office/drawing/2014/main" id="{95C3AA01-F487-7544-B8AD-642D0ECFD53C}"/>
              </a:ext>
            </a:extLst>
          </p:cNvPr>
          <p:cNvSpPr/>
          <p:nvPr/>
        </p:nvSpPr>
        <p:spPr>
          <a:xfrm>
            <a:off x="2925753" y="5836154"/>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5" name="椭圆 104">
            <a:extLst>
              <a:ext uri="{FF2B5EF4-FFF2-40B4-BE49-F238E27FC236}">
                <a16:creationId xmlns:a16="http://schemas.microsoft.com/office/drawing/2014/main" id="{52913245-C669-3249-8110-4937C453C9EA}"/>
              </a:ext>
            </a:extLst>
          </p:cNvPr>
          <p:cNvSpPr/>
          <p:nvPr/>
        </p:nvSpPr>
        <p:spPr>
          <a:xfrm>
            <a:off x="3826802" y="4846122"/>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6" name="椭圆 105">
            <a:extLst>
              <a:ext uri="{FF2B5EF4-FFF2-40B4-BE49-F238E27FC236}">
                <a16:creationId xmlns:a16="http://schemas.microsoft.com/office/drawing/2014/main" id="{79A3514B-AF15-B84D-84BD-65EB46A424BA}"/>
              </a:ext>
            </a:extLst>
          </p:cNvPr>
          <p:cNvSpPr/>
          <p:nvPr/>
        </p:nvSpPr>
        <p:spPr>
          <a:xfrm>
            <a:off x="3826802" y="5529878"/>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10" name="组合 109">
            <a:extLst>
              <a:ext uri="{FF2B5EF4-FFF2-40B4-BE49-F238E27FC236}">
                <a16:creationId xmlns:a16="http://schemas.microsoft.com/office/drawing/2014/main" id="{E606A790-1FE7-CC4C-A9F0-D65DCB91FBB2}"/>
              </a:ext>
            </a:extLst>
          </p:cNvPr>
          <p:cNvGrpSpPr/>
          <p:nvPr/>
        </p:nvGrpSpPr>
        <p:grpSpPr>
          <a:xfrm>
            <a:off x="1138882" y="4325743"/>
            <a:ext cx="774365" cy="1906974"/>
            <a:chOff x="986482" y="4173343"/>
            <a:chExt cx="774365" cy="1906974"/>
          </a:xfrm>
        </p:grpSpPr>
        <p:grpSp>
          <p:nvGrpSpPr>
            <p:cNvPr id="111" name="组合 110">
              <a:extLst>
                <a:ext uri="{FF2B5EF4-FFF2-40B4-BE49-F238E27FC236}">
                  <a16:creationId xmlns:a16="http://schemas.microsoft.com/office/drawing/2014/main" id="{8213B081-1C01-8942-90D9-F914E71B1CE3}"/>
                </a:ext>
              </a:extLst>
            </p:cNvPr>
            <p:cNvGrpSpPr/>
            <p:nvPr/>
          </p:nvGrpSpPr>
          <p:grpSpPr>
            <a:xfrm>
              <a:off x="986482" y="4173343"/>
              <a:ext cx="774365" cy="1906974"/>
              <a:chOff x="4235719" y="4173343"/>
              <a:chExt cx="774365" cy="1906974"/>
            </a:xfrm>
          </p:grpSpPr>
          <p:cxnSp>
            <p:nvCxnSpPr>
              <p:cNvPr id="114" name="直线箭头连接符 113">
                <a:extLst>
                  <a:ext uri="{FF2B5EF4-FFF2-40B4-BE49-F238E27FC236}">
                    <a16:creationId xmlns:a16="http://schemas.microsoft.com/office/drawing/2014/main" id="{2729E282-CF64-354A-B20F-11C78786DB92}"/>
                  </a:ext>
                </a:extLst>
              </p:cNvPr>
              <p:cNvCxnSpPr>
                <a:stCxn id="95" idx="6"/>
                <a:endCxn id="98" idx="3"/>
              </p:cNvCxnSpPr>
              <p:nvPr/>
            </p:nvCxnSpPr>
            <p:spPr>
              <a:xfrm flipV="1">
                <a:off x="4235719" y="4173343"/>
                <a:ext cx="770666" cy="327451"/>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a:extLst>
                  <a:ext uri="{FF2B5EF4-FFF2-40B4-BE49-F238E27FC236}">
                    <a16:creationId xmlns:a16="http://schemas.microsoft.com/office/drawing/2014/main" id="{75561117-C70C-3142-81C7-7CBEFE43FF78}"/>
                  </a:ext>
                </a:extLst>
              </p:cNvPr>
              <p:cNvCxnSpPr>
                <a:stCxn id="96" idx="6"/>
                <a:endCxn id="99" idx="3"/>
              </p:cNvCxnSpPr>
              <p:nvPr/>
            </p:nvCxnSpPr>
            <p:spPr>
              <a:xfrm flipV="1">
                <a:off x="4235720" y="4857099"/>
                <a:ext cx="770665" cy="269497"/>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a:extLst>
                  <a:ext uri="{FF2B5EF4-FFF2-40B4-BE49-F238E27FC236}">
                    <a16:creationId xmlns:a16="http://schemas.microsoft.com/office/drawing/2014/main" id="{630292D5-C10E-1046-90C7-3518A9B587B9}"/>
                  </a:ext>
                </a:extLst>
              </p:cNvPr>
              <p:cNvCxnSpPr>
                <a:cxnSpLocks/>
                <a:stCxn id="96" idx="6"/>
                <a:endCxn id="100" idx="1"/>
              </p:cNvCxnSpPr>
              <p:nvPr/>
            </p:nvCxnSpPr>
            <p:spPr>
              <a:xfrm>
                <a:off x="4235720" y="5126596"/>
                <a:ext cx="774364" cy="236069"/>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a:extLst>
                  <a:ext uri="{FF2B5EF4-FFF2-40B4-BE49-F238E27FC236}">
                    <a16:creationId xmlns:a16="http://schemas.microsoft.com/office/drawing/2014/main" id="{B8270AE0-7D6A-5844-B53A-1C02E85C8BC4}"/>
                  </a:ext>
                </a:extLst>
              </p:cNvPr>
              <p:cNvCxnSpPr>
                <a:cxnSpLocks/>
                <a:stCxn id="97" idx="6"/>
                <a:endCxn id="101" idx="1"/>
              </p:cNvCxnSpPr>
              <p:nvPr/>
            </p:nvCxnSpPr>
            <p:spPr>
              <a:xfrm>
                <a:off x="4235719" y="5832697"/>
                <a:ext cx="774364" cy="247620"/>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grpSp>
        <p:cxnSp>
          <p:nvCxnSpPr>
            <p:cNvPr id="112" name="直线箭头连接符 111">
              <a:extLst>
                <a:ext uri="{FF2B5EF4-FFF2-40B4-BE49-F238E27FC236}">
                  <a16:creationId xmlns:a16="http://schemas.microsoft.com/office/drawing/2014/main" id="{A34756E8-2D9A-E149-A316-DE3D4F766C96}"/>
                </a:ext>
              </a:extLst>
            </p:cNvPr>
            <p:cNvCxnSpPr>
              <a:stCxn id="95" idx="6"/>
              <a:endCxn id="99" idx="1"/>
            </p:cNvCxnSpPr>
            <p:nvPr/>
          </p:nvCxnSpPr>
          <p:spPr>
            <a:xfrm>
              <a:off x="986482" y="4500794"/>
              <a:ext cx="770666" cy="178115"/>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121" name="文本框 120">
            <a:extLst>
              <a:ext uri="{FF2B5EF4-FFF2-40B4-BE49-F238E27FC236}">
                <a16:creationId xmlns:a16="http://schemas.microsoft.com/office/drawing/2014/main" id="{A6152891-1D0C-874B-820E-3ABAB671749C}"/>
              </a:ext>
            </a:extLst>
          </p:cNvPr>
          <p:cNvSpPr txBox="1"/>
          <p:nvPr/>
        </p:nvSpPr>
        <p:spPr>
          <a:xfrm>
            <a:off x="538549" y="3528467"/>
            <a:ext cx="948665"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0</a:t>
            </a:r>
          </a:p>
          <a:p>
            <a:pPr algn="ctr"/>
            <a:r>
              <a:rPr kumimoji="1" lang="en-US" altLang="zh-CN" sz="1600" dirty="0">
                <a:latin typeface="Times New Roman" panose="02020603050405020304" pitchFamily="18" charset="0"/>
                <a:cs typeface="Times New Roman" panose="02020603050405020304" pitchFamily="18" charset="0"/>
              </a:rPr>
              <a:t>User</a:t>
            </a:r>
            <a:endParaRPr kumimoji="1" lang="zh-CN" altLang="en-US" sz="1600" dirty="0">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0860FD11-D380-D047-BC4C-CE4B7EDBFA5E}"/>
              </a:ext>
            </a:extLst>
          </p:cNvPr>
          <p:cNvSpPr txBox="1"/>
          <p:nvPr/>
        </p:nvSpPr>
        <p:spPr>
          <a:xfrm>
            <a:off x="1568179" y="3523935"/>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Layer1</a:t>
            </a:r>
          </a:p>
          <a:p>
            <a:pPr algn="ctr"/>
            <a:r>
              <a:rPr kumimoji="1" lang="en-US" altLang="zh-CN" sz="1600" dirty="0">
                <a:latin typeface="Times New Roman" panose="02020603050405020304" pitchFamily="18" charset="0"/>
                <a:cs typeface="Times New Roman" panose="02020603050405020304" pitchFamily="18" charset="0"/>
              </a:rPr>
              <a:t>Item</a:t>
            </a:r>
            <a:endParaRPr kumimoji="1" lang="zh-CN" altLang="en-US" sz="1600" dirty="0">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34792D0E-E580-8A4B-95C5-4E5B650C93A9}"/>
              </a:ext>
            </a:extLst>
          </p:cNvPr>
          <p:cNvSpPr txBox="1"/>
          <p:nvPr/>
        </p:nvSpPr>
        <p:spPr>
          <a:xfrm>
            <a:off x="2627210" y="3514924"/>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Layer2</a:t>
            </a:r>
          </a:p>
          <a:p>
            <a:pPr algn="ctr"/>
            <a:r>
              <a:rPr kumimoji="1" lang="en-US" altLang="zh-CN" sz="1600" dirty="0">
                <a:latin typeface="Times New Roman" panose="02020603050405020304" pitchFamily="18" charset="0"/>
                <a:cs typeface="Times New Roman" panose="02020603050405020304" pitchFamily="18" charset="0"/>
              </a:rPr>
              <a:t>Entity</a:t>
            </a:r>
            <a:endParaRPr kumimoji="1"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5" name="文本框 124">
                <a:extLst>
                  <a:ext uri="{FF2B5EF4-FFF2-40B4-BE49-F238E27FC236}">
                    <a16:creationId xmlns:a16="http://schemas.microsoft.com/office/drawing/2014/main" id="{BAC60D85-34AB-8F47-ACF2-DB00D7EB82B1}"/>
                  </a:ext>
                </a:extLst>
              </p:cNvPr>
              <p:cNvSpPr txBox="1"/>
              <p:nvPr/>
            </p:nvSpPr>
            <p:spPr>
              <a:xfrm>
                <a:off x="611402" y="4512007"/>
                <a:ext cx="25385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𝑢</m:t>
                          </m:r>
                        </m:e>
                        <m:sub>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125" name="文本框 124">
                <a:extLst>
                  <a:ext uri="{FF2B5EF4-FFF2-40B4-BE49-F238E27FC236}">
                    <a16:creationId xmlns:a16="http://schemas.microsoft.com/office/drawing/2014/main" id="{BAC60D85-34AB-8F47-ACF2-DB00D7EB82B1}"/>
                  </a:ext>
                </a:extLst>
              </p:cNvPr>
              <p:cNvSpPr txBox="1">
                <a:spLocks noRot="1" noChangeAspect="1" noMove="1" noResize="1" noEditPoints="1" noAdjustHandles="1" noChangeArrowheads="1" noChangeShapeType="1" noTextEdit="1"/>
              </p:cNvSpPr>
              <p:nvPr/>
            </p:nvSpPr>
            <p:spPr>
              <a:xfrm>
                <a:off x="611402" y="4512007"/>
                <a:ext cx="253851" cy="246221"/>
              </a:xfrm>
              <a:prstGeom prst="rect">
                <a:avLst/>
              </a:prstGeom>
              <a:blipFill>
                <a:blip r:embed="rId6"/>
                <a:stretch>
                  <a:fillRect l="-15000" r="-5000" b="-9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文本框 125">
                <a:extLst>
                  <a:ext uri="{FF2B5EF4-FFF2-40B4-BE49-F238E27FC236}">
                    <a16:creationId xmlns:a16="http://schemas.microsoft.com/office/drawing/2014/main" id="{3DDDE70B-35CC-0B40-9385-E09F4BF6DA03}"/>
                  </a:ext>
                </a:extLst>
              </p:cNvPr>
              <p:cNvSpPr txBox="1"/>
              <p:nvPr/>
            </p:nvSpPr>
            <p:spPr>
              <a:xfrm>
                <a:off x="620171" y="5136003"/>
                <a:ext cx="25859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𝑢</m:t>
                          </m:r>
                        </m:e>
                        <m:sub>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126" name="文本框 125">
                <a:extLst>
                  <a:ext uri="{FF2B5EF4-FFF2-40B4-BE49-F238E27FC236}">
                    <a16:creationId xmlns:a16="http://schemas.microsoft.com/office/drawing/2014/main" id="{3DDDE70B-35CC-0B40-9385-E09F4BF6DA03}"/>
                  </a:ext>
                </a:extLst>
              </p:cNvPr>
              <p:cNvSpPr txBox="1">
                <a:spLocks noRot="1" noChangeAspect="1" noMove="1" noResize="1" noEditPoints="1" noAdjustHandles="1" noChangeArrowheads="1" noChangeShapeType="1" noTextEdit="1"/>
              </p:cNvSpPr>
              <p:nvPr/>
            </p:nvSpPr>
            <p:spPr>
              <a:xfrm>
                <a:off x="620171" y="5136003"/>
                <a:ext cx="258596" cy="246221"/>
              </a:xfrm>
              <a:prstGeom prst="rect">
                <a:avLst/>
              </a:prstGeom>
              <a:blipFill>
                <a:blip r:embed="rId7"/>
                <a:stretch>
                  <a:fillRect l="-9524" r="-9524" b="-9524"/>
                </a:stretch>
              </a:blipFill>
            </p:spPr>
            <p:txBody>
              <a:bodyPr/>
              <a:lstStyle/>
              <a:p>
                <a:r>
                  <a:rPr lang="zh-CN" altLang="en-US">
                    <a:noFill/>
                  </a:rPr>
                  <a:t> </a:t>
                </a:r>
              </a:p>
            </p:txBody>
          </p:sp>
        </mc:Fallback>
      </mc:AlternateContent>
      <p:sp>
        <p:nvSpPr>
          <p:cNvPr id="128" name="文本框 127">
            <a:extLst>
              <a:ext uri="{FF2B5EF4-FFF2-40B4-BE49-F238E27FC236}">
                <a16:creationId xmlns:a16="http://schemas.microsoft.com/office/drawing/2014/main" id="{4CA91EB5-0FB1-D246-88BF-BB04FE80E412}"/>
              </a:ext>
            </a:extLst>
          </p:cNvPr>
          <p:cNvSpPr txBox="1"/>
          <p:nvPr/>
        </p:nvSpPr>
        <p:spPr>
          <a:xfrm>
            <a:off x="3528259" y="3519559"/>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Layer3</a:t>
            </a:r>
          </a:p>
          <a:p>
            <a:pPr algn="ctr"/>
            <a:r>
              <a:rPr kumimoji="1" lang="en-US" altLang="zh-CN" sz="1600" dirty="0">
                <a:latin typeface="Times New Roman" panose="02020603050405020304" pitchFamily="18" charset="0"/>
                <a:cs typeface="Times New Roman" panose="02020603050405020304" pitchFamily="18" charset="0"/>
              </a:rPr>
              <a:t>Entity</a:t>
            </a:r>
            <a:endParaRPr kumimoji="1" lang="zh-CN" altLang="en-US" sz="1600" dirty="0">
              <a:latin typeface="Times New Roman" panose="02020603050405020304" pitchFamily="18" charset="0"/>
              <a:cs typeface="Times New Roman" panose="02020603050405020304" pitchFamily="18" charset="0"/>
            </a:endParaRPr>
          </a:p>
        </p:txBody>
      </p:sp>
      <p:cxnSp>
        <p:nvCxnSpPr>
          <p:cNvPr id="129" name="直线箭头连接符 128">
            <a:extLst>
              <a:ext uri="{FF2B5EF4-FFF2-40B4-BE49-F238E27FC236}">
                <a16:creationId xmlns:a16="http://schemas.microsoft.com/office/drawing/2014/main" id="{00346DE7-E474-D84F-9D08-3ED9103FCF04}"/>
              </a:ext>
            </a:extLst>
          </p:cNvPr>
          <p:cNvCxnSpPr>
            <a:cxnSpLocks/>
            <a:stCxn id="136" idx="6"/>
            <a:endCxn id="137" idx="3"/>
          </p:cNvCxnSpPr>
          <p:nvPr/>
        </p:nvCxnSpPr>
        <p:spPr>
          <a:xfrm flipV="1">
            <a:off x="2126235" y="5348991"/>
            <a:ext cx="806897" cy="253061"/>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直线箭头连接符 129">
            <a:extLst>
              <a:ext uri="{FF2B5EF4-FFF2-40B4-BE49-F238E27FC236}">
                <a16:creationId xmlns:a16="http://schemas.microsoft.com/office/drawing/2014/main" id="{9AAB6EAB-17D8-B841-8AB3-97B9BE80FB71}"/>
              </a:ext>
            </a:extLst>
          </p:cNvPr>
          <p:cNvCxnSpPr>
            <a:stCxn id="135" idx="6"/>
            <a:endCxn id="137" idx="1"/>
          </p:cNvCxnSpPr>
          <p:nvPr/>
        </p:nvCxnSpPr>
        <p:spPr>
          <a:xfrm>
            <a:off x="2122536" y="4918296"/>
            <a:ext cx="810596" cy="252505"/>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31" name="椭圆 130">
            <a:extLst>
              <a:ext uri="{FF2B5EF4-FFF2-40B4-BE49-F238E27FC236}">
                <a16:creationId xmlns:a16="http://schemas.microsoft.com/office/drawing/2014/main" id="{726040E1-4DC0-A448-9124-C5D5F9032425}"/>
              </a:ext>
            </a:extLst>
          </p:cNvPr>
          <p:cNvSpPr/>
          <p:nvPr/>
        </p:nvSpPr>
        <p:spPr>
          <a:xfrm>
            <a:off x="884775" y="4525086"/>
            <a:ext cx="252000" cy="252000"/>
          </a:xfrm>
          <a:prstGeom prst="ellipse">
            <a:avLst/>
          </a:prstGeom>
          <a:solidFill>
            <a:schemeClr val="accent4"/>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2" name="椭圆 131">
            <a:extLst>
              <a:ext uri="{FF2B5EF4-FFF2-40B4-BE49-F238E27FC236}">
                <a16:creationId xmlns:a16="http://schemas.microsoft.com/office/drawing/2014/main" id="{0F5A7FF1-F083-E14D-8E36-BE41776CC9D1}"/>
              </a:ext>
            </a:extLst>
          </p:cNvPr>
          <p:cNvSpPr/>
          <p:nvPr/>
        </p:nvSpPr>
        <p:spPr>
          <a:xfrm>
            <a:off x="884776" y="5150888"/>
            <a:ext cx="252000" cy="252000"/>
          </a:xfrm>
          <a:prstGeom prst="ellipse">
            <a:avLst/>
          </a:prstGeom>
          <a:solidFill>
            <a:schemeClr val="accent4"/>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5" name="椭圆 134">
            <a:extLst>
              <a:ext uri="{FF2B5EF4-FFF2-40B4-BE49-F238E27FC236}">
                <a16:creationId xmlns:a16="http://schemas.microsoft.com/office/drawing/2014/main" id="{C9D9403E-FC12-6547-A9F7-D2DA61F31FD0}"/>
              </a:ext>
            </a:extLst>
          </p:cNvPr>
          <p:cNvSpPr/>
          <p:nvPr/>
        </p:nvSpPr>
        <p:spPr>
          <a:xfrm>
            <a:off x="1870536" y="4792296"/>
            <a:ext cx="252000" cy="252000"/>
          </a:xfrm>
          <a:prstGeom prst="ellipse">
            <a:avLst/>
          </a:prstGeom>
          <a:solidFill>
            <a:srgbClr val="00B0F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6" name="椭圆 135">
            <a:extLst>
              <a:ext uri="{FF2B5EF4-FFF2-40B4-BE49-F238E27FC236}">
                <a16:creationId xmlns:a16="http://schemas.microsoft.com/office/drawing/2014/main" id="{3C1065D4-BED1-854C-B938-D756EE6E52CF}"/>
              </a:ext>
            </a:extLst>
          </p:cNvPr>
          <p:cNvSpPr/>
          <p:nvPr/>
        </p:nvSpPr>
        <p:spPr>
          <a:xfrm>
            <a:off x="1874235" y="5476052"/>
            <a:ext cx="252000" cy="252000"/>
          </a:xfrm>
          <a:prstGeom prst="ellipse">
            <a:avLst/>
          </a:prstGeom>
          <a:solidFill>
            <a:srgbClr val="00B0F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7" name="椭圆 136">
            <a:extLst>
              <a:ext uri="{FF2B5EF4-FFF2-40B4-BE49-F238E27FC236}">
                <a16:creationId xmlns:a16="http://schemas.microsoft.com/office/drawing/2014/main" id="{1FCA991A-102E-2142-B876-1C32F7D8B6AF}"/>
              </a:ext>
            </a:extLst>
          </p:cNvPr>
          <p:cNvSpPr/>
          <p:nvPr/>
        </p:nvSpPr>
        <p:spPr>
          <a:xfrm>
            <a:off x="2896227" y="5133896"/>
            <a:ext cx="252000" cy="252000"/>
          </a:xfrm>
          <a:prstGeom prst="ellipse">
            <a:avLst/>
          </a:prstGeom>
          <a:solidFill>
            <a:schemeClr val="accent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38" name="直线箭头连接符 137">
            <a:extLst>
              <a:ext uri="{FF2B5EF4-FFF2-40B4-BE49-F238E27FC236}">
                <a16:creationId xmlns:a16="http://schemas.microsoft.com/office/drawing/2014/main" id="{3F2BFAC6-7108-304B-B461-C5BEE1800DDA}"/>
              </a:ext>
            </a:extLst>
          </p:cNvPr>
          <p:cNvCxnSpPr>
            <a:cxnSpLocks/>
            <a:stCxn id="132" idx="6"/>
            <a:endCxn id="135" idx="3"/>
          </p:cNvCxnSpPr>
          <p:nvPr/>
        </p:nvCxnSpPr>
        <p:spPr>
          <a:xfrm flipV="1">
            <a:off x="1136776" y="5007391"/>
            <a:ext cx="770665" cy="269497"/>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直线箭头连接符 138">
            <a:extLst>
              <a:ext uri="{FF2B5EF4-FFF2-40B4-BE49-F238E27FC236}">
                <a16:creationId xmlns:a16="http://schemas.microsoft.com/office/drawing/2014/main" id="{8D26BFEE-DB3A-8E4C-9EB9-F7958A4C4055}"/>
              </a:ext>
            </a:extLst>
          </p:cNvPr>
          <p:cNvCxnSpPr>
            <a:cxnSpLocks/>
            <a:stCxn id="132" idx="6"/>
            <a:endCxn id="136" idx="1"/>
          </p:cNvCxnSpPr>
          <p:nvPr/>
        </p:nvCxnSpPr>
        <p:spPr>
          <a:xfrm>
            <a:off x="1136776" y="5276888"/>
            <a:ext cx="774364" cy="236069"/>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直线箭头连接符 139">
            <a:extLst>
              <a:ext uri="{FF2B5EF4-FFF2-40B4-BE49-F238E27FC236}">
                <a16:creationId xmlns:a16="http://schemas.microsoft.com/office/drawing/2014/main" id="{182D647A-356B-A648-B712-686FCB10324C}"/>
              </a:ext>
            </a:extLst>
          </p:cNvPr>
          <p:cNvCxnSpPr>
            <a:cxnSpLocks/>
            <a:stCxn id="131" idx="6"/>
            <a:endCxn id="135" idx="1"/>
          </p:cNvCxnSpPr>
          <p:nvPr/>
        </p:nvCxnSpPr>
        <p:spPr>
          <a:xfrm>
            <a:off x="1136775" y="4651086"/>
            <a:ext cx="770666" cy="178115"/>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8780C762-DB3C-194D-B40C-8560CAF163BF}"/>
                  </a:ext>
                </a:extLst>
              </p:cNvPr>
              <p:cNvSpPr txBox="1"/>
              <p:nvPr/>
            </p:nvSpPr>
            <p:spPr>
              <a:xfrm>
                <a:off x="3247084" y="5136004"/>
                <a:ext cx="15356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panose="02040503050406030204" pitchFamily="18" charset="0"/>
                        </a:rPr>
                        <m:t>𝑒</m:t>
                      </m:r>
                    </m:oMath>
                  </m:oMathPara>
                </a14:m>
                <a:endParaRPr kumimoji="1" lang="zh-CN" altLang="en-US" sz="1600" dirty="0"/>
              </a:p>
            </p:txBody>
          </p:sp>
        </mc:Choice>
        <mc:Fallback xmlns="">
          <p:sp>
            <p:nvSpPr>
              <p:cNvPr id="55" name="文本框 54">
                <a:extLst>
                  <a:ext uri="{FF2B5EF4-FFF2-40B4-BE49-F238E27FC236}">
                    <a16:creationId xmlns:a16="http://schemas.microsoft.com/office/drawing/2014/main" id="{8780C762-DB3C-194D-B40C-8560CAF163BF}"/>
                  </a:ext>
                </a:extLst>
              </p:cNvPr>
              <p:cNvSpPr txBox="1">
                <a:spLocks noRot="1" noChangeAspect="1" noMove="1" noResize="1" noEditPoints="1" noAdjustHandles="1" noChangeArrowheads="1" noChangeShapeType="1" noTextEdit="1"/>
              </p:cNvSpPr>
              <p:nvPr/>
            </p:nvSpPr>
            <p:spPr>
              <a:xfrm>
                <a:off x="3247084" y="5136004"/>
                <a:ext cx="153568" cy="246221"/>
              </a:xfrm>
              <a:prstGeom prst="rect">
                <a:avLst/>
              </a:prstGeom>
              <a:blipFill>
                <a:blip r:embed="rId8"/>
                <a:stretch>
                  <a:fillRect l="-15385" r="-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61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5" grpId="0" animBg="1"/>
      <p:bldP spid="136" grpId="0" animBg="1"/>
      <p:bldP spid="1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3F9E9-F83C-4942-BAC0-4AE9EA6CB67E}"/>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Adversarial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Learning</a:t>
            </a:r>
            <a:endParaRPr kumimoji="1" lang="zh-CN" altLang="en-US" dirty="0"/>
          </a:p>
        </p:txBody>
      </p:sp>
      <p:sp>
        <p:nvSpPr>
          <p:cNvPr id="3" name="内容占位符 2">
            <a:extLst>
              <a:ext uri="{FF2B5EF4-FFF2-40B4-BE49-F238E27FC236}">
                <a16:creationId xmlns:a16="http://schemas.microsoft.com/office/drawing/2014/main" id="{8F3620C6-92D0-154A-87BC-AAA564D0C46F}"/>
              </a:ext>
            </a:extLst>
          </p:cNvPr>
          <p:cNvSpPr>
            <a:spLocks noGrp="1"/>
          </p:cNvSpPr>
          <p:nvPr>
            <p:ph idx="1"/>
          </p:nvPr>
        </p:nvSpPr>
        <p:spPr>
          <a:xfrm>
            <a:off x="628650" y="1825626"/>
            <a:ext cx="7886700" cy="1117080"/>
          </a:xfrm>
        </p:spPr>
        <p:txBody>
          <a:bodyPr>
            <a:normAutofit/>
          </a:bodyPr>
          <a:lstStyle/>
          <a:p>
            <a:pPr>
              <a:lnSpc>
                <a:spcPct val="120000"/>
              </a:lnSpc>
              <a:buFont typeface="Wingdings" pitchFamily="2" charset="2"/>
              <a:buChar char="Ø"/>
            </a:pPr>
            <a:r>
              <a:rPr lang="en" altLang="zh-CN" sz="2400" dirty="0">
                <a:latin typeface="Times New Roman" panose="02020603050405020304" pitchFamily="18" charset="0"/>
                <a:cs typeface="Times New Roman" panose="02020603050405020304" pitchFamily="18" charset="0"/>
              </a:rPr>
              <a:t>How to integrate or utilize the learned information in KGC methods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endParaRPr lang="en" altLang="zh-CN"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D6C01B0-1863-6C4E-A089-03474BC301A5}"/>
              </a:ext>
            </a:extLst>
          </p:cNvPr>
          <p:cNvPicPr>
            <a:picLocks noChangeAspect="1"/>
          </p:cNvPicPr>
          <p:nvPr/>
        </p:nvPicPr>
        <p:blipFill>
          <a:blip r:embed="rId3"/>
          <a:stretch>
            <a:fillRect/>
          </a:stretch>
        </p:blipFill>
        <p:spPr>
          <a:xfrm>
            <a:off x="2234598" y="3401189"/>
            <a:ext cx="5171902" cy="1854267"/>
          </a:xfrm>
          <a:prstGeom prst="rect">
            <a:avLst/>
          </a:prstGeom>
        </p:spPr>
      </p:pic>
      <p:sp>
        <p:nvSpPr>
          <p:cNvPr id="5" name="文本框 4">
            <a:extLst>
              <a:ext uri="{FF2B5EF4-FFF2-40B4-BE49-F238E27FC236}">
                <a16:creationId xmlns:a16="http://schemas.microsoft.com/office/drawing/2014/main" id="{B2F42293-8117-E84E-A173-5D1A0154500B}"/>
              </a:ext>
            </a:extLst>
          </p:cNvPr>
          <p:cNvSpPr txBox="1"/>
          <p:nvPr/>
        </p:nvSpPr>
        <p:spPr>
          <a:xfrm>
            <a:off x="1144798" y="4588652"/>
            <a:ext cx="2507104" cy="338554"/>
          </a:xfrm>
          <a:prstGeom prst="rect">
            <a:avLst/>
          </a:prstGeom>
          <a:noFill/>
        </p:spPr>
        <p:txBody>
          <a:bodyPr wrap="square" rtlCol="0">
            <a:spAutoFit/>
          </a:bodyPr>
          <a:lstStyle/>
          <a:p>
            <a:r>
              <a:rPr kumimoji="1" lang="en-US" altLang="zh-CN" sz="1600" dirty="0">
                <a:latin typeface="Times New Roman" panose="02020603050405020304" pitchFamily="18" charset="0"/>
                <a:cs typeface="Times New Roman" panose="02020603050405020304" pitchFamily="18" charset="0"/>
              </a:rPr>
              <a:t>Query-specific</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generator</a:t>
            </a:r>
            <a:endParaRPr kumimoji="1" lang="zh-CN" altLang="en-US" sz="16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224E0B9-2BC2-D74C-912B-E6B56394D210}"/>
              </a:ext>
            </a:extLst>
          </p:cNvPr>
          <p:cNvSpPr txBox="1"/>
          <p:nvPr/>
        </p:nvSpPr>
        <p:spPr>
          <a:xfrm>
            <a:off x="5677545" y="5086179"/>
            <a:ext cx="3457909" cy="338554"/>
          </a:xfrm>
          <a:prstGeom prst="rect">
            <a:avLst/>
          </a:prstGeom>
          <a:noFill/>
        </p:spPr>
        <p:txBody>
          <a:bodyPr wrap="square" rtlCol="0">
            <a:spAutoFit/>
          </a:bodyPr>
          <a:lstStyle/>
          <a:p>
            <a:r>
              <a:rPr kumimoji="1" lang="en-US" altLang="zh-CN" sz="1600" dirty="0">
                <a:latin typeface="Times New Roman" panose="02020603050405020304" pitchFamily="18" charset="0"/>
                <a:cs typeface="Times New Roman" panose="02020603050405020304" pitchFamily="18" charset="0"/>
              </a:rPr>
              <a:t>Preference-enhanced</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discriminator</a:t>
            </a:r>
            <a:endParaRPr kumimoji="1" lang="zh-CN" altLang="en-US" sz="16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E64FF89-3163-7F43-BFCF-114318435D68}"/>
              </a:ext>
            </a:extLst>
          </p:cNvPr>
          <p:cNvSpPr txBox="1"/>
          <p:nvPr/>
        </p:nvSpPr>
        <p:spPr>
          <a:xfrm>
            <a:off x="6319843" y="2928611"/>
            <a:ext cx="2176457" cy="584775"/>
          </a:xfrm>
          <a:prstGeom prst="rect">
            <a:avLst/>
          </a:prstGeom>
          <a:noFill/>
        </p:spPr>
        <p:txBody>
          <a:bodyPr wrap="square" rtlCol="0">
            <a:spAutoFit/>
          </a:bodyPr>
          <a:lstStyle/>
          <a:p>
            <a:r>
              <a:rPr kumimoji="1" lang="en-US" altLang="zh-CN" sz="1600" dirty="0">
                <a:latin typeface="Times New Roman" panose="02020603050405020304" pitchFamily="18" charset="0"/>
                <a:cs typeface="Times New Roman" panose="02020603050405020304" pitchFamily="18" charset="0"/>
              </a:rPr>
              <a:t>Preference-enhanced</a:t>
            </a:r>
          </a:p>
          <a:p>
            <a:r>
              <a:rPr kumimoji="1" lang="en-US" altLang="zh-CN" sz="1600" dirty="0">
                <a:latin typeface="Times New Roman" panose="02020603050405020304" pitchFamily="18" charset="0"/>
                <a:cs typeface="Times New Roman" panose="02020603050405020304" pitchFamily="18" charset="0"/>
              </a:rPr>
              <a:t>entity</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representation</a:t>
            </a:r>
            <a:endParaRPr kumimoji="1"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53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4AA90-D5C1-2D4F-9F8D-CDE3F47F078A}"/>
              </a:ext>
            </a:extLst>
          </p:cNvPr>
          <p:cNvSpPr>
            <a:spLocks noGrp="1"/>
          </p:cNvSpPr>
          <p:nvPr>
            <p:ph type="title"/>
          </p:nvPr>
        </p:nvSpPr>
        <p:spPr/>
        <p:txBody>
          <a:bodyPr/>
          <a:lstStyle/>
          <a:p>
            <a:pPr algn="ctr"/>
            <a:r>
              <a:rPr lang="en" altLang="zh-CN" dirty="0"/>
              <a:t>User Preference Guided Discriminator</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23BD9A-51A2-3046-B25F-118F68C8EE17}"/>
                  </a:ext>
                </a:extLst>
              </p:cNvPr>
              <p:cNvSpPr>
                <a:spLocks noGrp="1"/>
              </p:cNvSpPr>
              <p:nvPr>
                <p:ph idx="1"/>
              </p:nvPr>
            </p:nvSpPr>
            <p:spPr>
              <a:xfrm>
                <a:off x="628650" y="1825625"/>
                <a:ext cx="7886700" cy="1325563"/>
              </a:xfrm>
            </p:spPr>
            <p:txBody>
              <a:bodyPr>
                <a:normAutofit/>
              </a:bodyPr>
              <a:lstStyle/>
              <a:p>
                <a:r>
                  <a:rPr lang="en" altLang="zh-CN" sz="2400" dirty="0">
                    <a:latin typeface="Times New Roman" panose="02020603050405020304" pitchFamily="18" charset="0"/>
                    <a:cs typeface="Times New Roman" panose="02020603050405020304" pitchFamily="18" charset="0"/>
                  </a:rPr>
                  <a:t>Our discriminator</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 altLang="zh-CN" sz="2400" i="1" dirty="0">
                        <a:latin typeface="Cambria Math" panose="02040503050406030204" pitchFamily="18" charset="0"/>
                        <a:cs typeface="Times New Roman" panose="02020603050405020304" pitchFamily="18" charset="0"/>
                      </a:rPr>
                      <m:t>𝐷</m:t>
                    </m:r>
                    <m:d>
                      <m:dPr>
                        <m:endChr m:val="|"/>
                        <m:ctrlPr>
                          <a:rPr lang="en" altLang="zh-CN" sz="2400" i="1" dirty="0">
                            <a:latin typeface="Cambria Math" panose="02040503050406030204" pitchFamily="18" charset="0"/>
                            <a:cs typeface="Times New Roman" panose="02020603050405020304" pitchFamily="18" charset="0"/>
                          </a:rPr>
                        </m:ctrlPr>
                      </m:dPr>
                      <m:e>
                        <m:r>
                          <a:rPr lang="en" altLang="zh-CN" sz="2400" i="1" dirty="0" err="1">
                            <a:latin typeface="Cambria Math" panose="02040503050406030204" pitchFamily="18" charset="0"/>
                            <a:cs typeface="Times New Roman" panose="02020603050405020304" pitchFamily="18" charset="0"/>
                          </a:rPr>
                          <m:t>𝑡</m:t>
                        </m:r>
                      </m:e>
                    </m:d>
                    <m:r>
                      <a:rPr lang="en" altLang="zh-CN" sz="2400" i="1" dirty="0" err="1">
                        <a:latin typeface="Cambria Math" panose="02040503050406030204" pitchFamily="18" charset="0"/>
                        <a:cs typeface="Times New Roman" panose="02020603050405020304" pitchFamily="18" charset="0"/>
                      </a:rPr>
                      <m:t>h</m:t>
                    </m:r>
                    <m:r>
                      <a:rPr lang="en" altLang="zh-CN" sz="2400" i="1" dirty="0" err="1">
                        <a:latin typeface="Cambria Math" panose="02040503050406030204" pitchFamily="18" charset="0"/>
                        <a:cs typeface="Times New Roman" panose="02020603050405020304" pitchFamily="18" charset="0"/>
                      </a:rPr>
                      <m:t>, </m:t>
                    </m:r>
                    <m:r>
                      <a:rPr lang="en" altLang="zh-CN" sz="2400" i="1" dirty="0" err="1">
                        <a:latin typeface="Cambria Math" panose="02040503050406030204" pitchFamily="18" charset="0"/>
                        <a:cs typeface="Times New Roman" panose="02020603050405020304" pitchFamily="18" charset="0"/>
                      </a:rPr>
                      <m:t>𝑟</m:t>
                    </m:r>
                    <m:r>
                      <a:rPr lang="en" altLang="zh-CN" sz="2400" i="1" dirty="0">
                        <a:latin typeface="Cambria Math" panose="02040503050406030204" pitchFamily="18" charset="0"/>
                        <a:cs typeface="Times New Roman" panose="02020603050405020304" pitchFamily="18" charset="0"/>
                      </a:rPr>
                      <m:t>;</m:t>
                    </m:r>
                    <m:r>
                      <a:rPr lang="en" altLang="zh-CN" sz="2400" i="1" dirty="0">
                        <a:latin typeface="Cambria Math" panose="02040503050406030204" pitchFamily="18" charset="0"/>
                        <a:ea typeface="Cambria Math" panose="02040503050406030204" pitchFamily="18" charset="0"/>
                        <a:cs typeface="Times New Roman" panose="02020603050405020304" pitchFamily="18" charset="0"/>
                      </a:rPr>
                      <m:t>𝒢</m:t>
                    </m:r>
                    <m:r>
                      <a:rPr lang="en" altLang="zh-CN" sz="2400" i="1" dirty="0">
                        <a:latin typeface="Cambria Math" panose="02040503050406030204" pitchFamily="18" charset="0"/>
                        <a:cs typeface="Times New Roman" panose="02020603050405020304" pitchFamily="18" charset="0"/>
                      </a:rPr>
                      <m:t>, </m:t>
                    </m:r>
                    <m:sSup>
                      <m:sSupPr>
                        <m:ctrlPr>
                          <a:rPr lang="el-GR" altLang="zh-CN" sz="2400" i="1" dirty="0">
                            <a:latin typeface="Cambria Math" panose="02040503050406030204" pitchFamily="18" charset="0"/>
                            <a:cs typeface="Times New Roman" panose="02020603050405020304" pitchFamily="18" charset="0"/>
                          </a:rPr>
                        </m:ctrlPr>
                      </m:sSupPr>
                      <m:e>
                        <m:r>
                          <a:rPr lang="el-GR" altLang="zh-CN" sz="2400" i="1" dirty="0">
                            <a:latin typeface="Cambria Math" panose="02040503050406030204" pitchFamily="18" charset="0"/>
                            <a:cs typeface="Times New Roman" panose="02020603050405020304" pitchFamily="18" charset="0"/>
                          </a:rPr>
                          <m:t>𝜃</m:t>
                        </m:r>
                      </m:e>
                      <m:sup>
                        <m:r>
                          <a:rPr lang="en-US" altLang="zh-CN" sz="2400" i="1" dirty="0">
                            <a:latin typeface="Cambria Math" panose="02040503050406030204" pitchFamily="18" charset="0"/>
                            <a:cs typeface="Times New Roman" panose="02020603050405020304" pitchFamily="18" charset="0"/>
                          </a:rPr>
                          <m:t>𝐷</m:t>
                        </m:r>
                      </m:sup>
                    </m:sSup>
                    <m:r>
                      <a:rPr lang="en" altLang="zh-CN" sz="2400" i="1" dirty="0">
                        <a:latin typeface="Cambria Math" panose="02040503050406030204" pitchFamily="18" charset="0"/>
                        <a:cs typeface="Times New Roman" panose="02020603050405020304" pitchFamily="18" charset="0"/>
                      </a:rPr>
                      <m:t> ) </m:t>
                    </m:r>
                  </m:oMath>
                </a14:m>
                <a:r>
                  <a:rPr lang="en" altLang="zh-CN" sz="2400" dirty="0">
                    <a:latin typeface="Times New Roman" panose="02020603050405020304" pitchFamily="18" charset="0"/>
                    <a:cs typeface="Times New Roman" panose="02020603050405020304" pitchFamily="18" charset="0"/>
                  </a:rPr>
                  <a:t>evaluates whether the entity </a:t>
                </a:r>
                <a14:m>
                  <m:oMath xmlns:m="http://schemas.openxmlformats.org/officeDocument/2006/math">
                    <m:r>
                      <a:rPr lang="en" altLang="zh-CN" sz="2400" i="1" dirty="0">
                        <a:latin typeface="Cambria Math" panose="02040503050406030204" pitchFamily="18" charset="0"/>
                        <a:cs typeface="Times New Roman" panose="02020603050405020304" pitchFamily="18" charset="0"/>
                      </a:rPr>
                      <m:t>𝑡</m:t>
                    </m:r>
                  </m:oMath>
                </a14:m>
                <a:r>
                  <a:rPr lang="en" altLang="zh-CN" sz="2400" dirty="0">
                    <a:latin typeface="Times New Roman" panose="02020603050405020304" pitchFamily="18" charset="0"/>
                    <a:cs typeface="Times New Roman" panose="02020603050405020304" pitchFamily="18" charset="0"/>
                  </a:rPr>
                  <a:t> can be the answer to a given query</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 altLang="zh-CN" sz="2400" i="1" dirty="0">
                        <a:latin typeface="Cambria Math" panose="02040503050406030204" pitchFamily="18" charset="0"/>
                        <a:cs typeface="Times New Roman" panose="02020603050405020304" pitchFamily="18" charset="0"/>
                      </a:rPr>
                      <m:t>⟨</m:t>
                    </m:r>
                    <m:r>
                      <a:rPr lang="en" altLang="zh-CN" sz="2400" i="1" dirty="0">
                        <a:latin typeface="Cambria Math" panose="02040503050406030204" pitchFamily="18" charset="0"/>
                        <a:cs typeface="Times New Roman" panose="02020603050405020304" pitchFamily="18" charset="0"/>
                      </a:rPr>
                      <m:t>h</m:t>
                    </m:r>
                    <m:r>
                      <a:rPr lang="en" altLang="zh-CN" sz="2400" i="1" dirty="0">
                        <a:latin typeface="Cambria Math" panose="02040503050406030204" pitchFamily="18" charset="0"/>
                        <a:cs typeface="Times New Roman" panose="02020603050405020304" pitchFamily="18" charset="0"/>
                      </a:rPr>
                      <m:t>, </m:t>
                    </m:r>
                    <m:r>
                      <a:rPr lang="en" altLang="zh-CN" sz="2400" i="1" dirty="0">
                        <a:latin typeface="Cambria Math" panose="02040503050406030204" pitchFamily="18" charset="0"/>
                        <a:cs typeface="Times New Roman" panose="02020603050405020304" pitchFamily="18" charset="0"/>
                      </a:rPr>
                      <m:t>𝑟</m:t>
                    </m:r>
                    <m:r>
                      <a:rPr lang="en" altLang="zh-CN" sz="2400" i="1" dirty="0">
                        <a:latin typeface="Cambria Math" panose="02040503050406030204" pitchFamily="18" charset="0"/>
                        <a:cs typeface="Times New Roman" panose="02020603050405020304" pitchFamily="18" charset="0"/>
                      </a:rPr>
                      <m:t>, ?⟩ </m:t>
                    </m:r>
                  </m:oMath>
                </a14:m>
                <a:r>
                  <a:rPr lang="en" altLang="zh-CN" sz="2400" dirty="0">
                    <a:latin typeface="Times New Roman" panose="02020603050405020304" pitchFamily="18" charset="0"/>
                    <a:cs typeface="Times New Roman" panose="02020603050405020304" pitchFamily="18" charset="0"/>
                  </a:rPr>
                  <a:t>by computing the following probability:</a:t>
                </a:r>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8C23BD9A-51A2-3046-B25F-118F68C8EE17}"/>
                  </a:ext>
                </a:extLst>
              </p:cNvPr>
              <p:cNvSpPr>
                <a:spLocks noGrp="1" noRot="1" noChangeAspect="1" noMove="1" noResize="1" noEditPoints="1" noAdjustHandles="1" noChangeArrowheads="1" noChangeShapeType="1" noTextEdit="1"/>
              </p:cNvSpPr>
              <p:nvPr>
                <p:ph idx="1"/>
              </p:nvPr>
            </p:nvSpPr>
            <p:spPr>
              <a:xfrm>
                <a:off x="628650" y="1825625"/>
                <a:ext cx="7886700" cy="1325563"/>
              </a:xfrm>
              <a:blipFill>
                <a:blip r:embed="rId3"/>
                <a:stretch>
                  <a:fillRect l="-965" t="-7692"/>
                </a:stretch>
              </a:blipFill>
            </p:spPr>
            <p:txBody>
              <a:bodyPr/>
              <a:lstStyle/>
              <a:p>
                <a:r>
                  <a:rPr lang="zh-CN" altLang="en-US">
                    <a:noFill/>
                  </a:rPr>
                  <a:t> </a:t>
                </a:r>
              </a:p>
            </p:txBody>
          </p:sp>
        </mc:Fallback>
      </mc:AlternateContent>
      <p:grpSp>
        <p:nvGrpSpPr>
          <p:cNvPr id="23" name="组合 22">
            <a:extLst>
              <a:ext uri="{FF2B5EF4-FFF2-40B4-BE49-F238E27FC236}">
                <a16:creationId xmlns:a16="http://schemas.microsoft.com/office/drawing/2014/main" id="{FC770B28-3337-8845-AB5E-A46670C3E2FB}"/>
              </a:ext>
            </a:extLst>
          </p:cNvPr>
          <p:cNvGrpSpPr/>
          <p:nvPr/>
        </p:nvGrpSpPr>
        <p:grpSpPr>
          <a:xfrm>
            <a:off x="457253" y="3335999"/>
            <a:ext cx="5507323" cy="2203680"/>
            <a:chOff x="2947819" y="2888696"/>
            <a:chExt cx="3914215" cy="1461985"/>
          </a:xfrm>
        </p:grpSpPr>
        <p:pic>
          <p:nvPicPr>
            <p:cNvPr id="4" name="图片 3">
              <a:extLst>
                <a:ext uri="{FF2B5EF4-FFF2-40B4-BE49-F238E27FC236}">
                  <a16:creationId xmlns:a16="http://schemas.microsoft.com/office/drawing/2014/main" id="{F91D488C-912C-C148-ABDD-9ADBE9C34105}"/>
                </a:ext>
              </a:extLst>
            </p:cNvPr>
            <p:cNvPicPr>
              <a:picLocks noChangeAspect="1"/>
            </p:cNvPicPr>
            <p:nvPr/>
          </p:nvPicPr>
          <p:blipFill>
            <a:blip r:embed="rId4"/>
            <a:stretch>
              <a:fillRect/>
            </a:stretch>
          </p:blipFill>
          <p:spPr>
            <a:xfrm>
              <a:off x="2947819" y="2888696"/>
              <a:ext cx="3248362" cy="533515"/>
            </a:xfrm>
            <a:prstGeom prst="rect">
              <a:avLst/>
            </a:prstGeom>
          </p:spPr>
        </p:pic>
        <p:pic>
          <p:nvPicPr>
            <p:cNvPr id="9" name="图片 8">
              <a:extLst>
                <a:ext uri="{FF2B5EF4-FFF2-40B4-BE49-F238E27FC236}">
                  <a16:creationId xmlns:a16="http://schemas.microsoft.com/office/drawing/2014/main" id="{998E639A-56FD-9E43-A534-3597BAC0C601}"/>
                </a:ext>
              </a:extLst>
            </p:cNvPr>
            <p:cNvPicPr>
              <a:picLocks noChangeAspect="1"/>
            </p:cNvPicPr>
            <p:nvPr/>
          </p:nvPicPr>
          <p:blipFill>
            <a:blip r:embed="rId5"/>
            <a:stretch>
              <a:fillRect/>
            </a:stretch>
          </p:blipFill>
          <p:spPr>
            <a:xfrm>
              <a:off x="3881798" y="3750072"/>
              <a:ext cx="2980236" cy="600609"/>
            </a:xfrm>
            <a:prstGeom prst="rect">
              <a:avLst/>
            </a:prstGeom>
          </p:spPr>
        </p:pic>
        <p:pic>
          <p:nvPicPr>
            <p:cNvPr id="19" name="图片 18">
              <a:extLst>
                <a:ext uri="{FF2B5EF4-FFF2-40B4-BE49-F238E27FC236}">
                  <a16:creationId xmlns:a16="http://schemas.microsoft.com/office/drawing/2014/main" id="{B2B3ED4B-D2A2-9342-BC1F-302EE68D0229}"/>
                </a:ext>
              </a:extLst>
            </p:cNvPr>
            <p:cNvPicPr>
              <a:picLocks noChangeAspect="1"/>
            </p:cNvPicPr>
            <p:nvPr/>
          </p:nvPicPr>
          <p:blipFill>
            <a:blip r:embed="rId6"/>
            <a:stretch>
              <a:fillRect/>
            </a:stretch>
          </p:blipFill>
          <p:spPr>
            <a:xfrm>
              <a:off x="3056799" y="3396450"/>
              <a:ext cx="3687282" cy="357324"/>
            </a:xfrm>
            <a:prstGeom prst="rect">
              <a:avLst/>
            </a:prstGeom>
          </p:spPr>
        </p:pic>
      </p:grpSp>
      <p:grpSp>
        <p:nvGrpSpPr>
          <p:cNvPr id="5" name="组合 4">
            <a:extLst>
              <a:ext uri="{FF2B5EF4-FFF2-40B4-BE49-F238E27FC236}">
                <a16:creationId xmlns:a16="http://schemas.microsoft.com/office/drawing/2014/main" id="{CCE05090-3B4C-6342-A8C6-751769068F1C}"/>
              </a:ext>
            </a:extLst>
          </p:cNvPr>
          <p:cNvGrpSpPr/>
          <p:nvPr/>
        </p:nvGrpSpPr>
        <p:grpSpPr>
          <a:xfrm rot="16200000">
            <a:off x="6590400" y="4677257"/>
            <a:ext cx="367553" cy="1189242"/>
            <a:chOff x="628650" y="5232670"/>
            <a:chExt cx="367553" cy="1189242"/>
          </a:xfrm>
        </p:grpSpPr>
        <p:sp>
          <p:nvSpPr>
            <p:cNvPr id="6" name="矩形 5">
              <a:extLst>
                <a:ext uri="{FF2B5EF4-FFF2-40B4-BE49-F238E27FC236}">
                  <a16:creationId xmlns:a16="http://schemas.microsoft.com/office/drawing/2014/main" id="{8EDE1CB6-292E-1F47-8E34-CFE3B4107346}"/>
                </a:ext>
              </a:extLst>
            </p:cNvPr>
            <p:cNvSpPr/>
            <p:nvPr/>
          </p:nvSpPr>
          <p:spPr>
            <a:xfrm rot="5400000">
              <a:off x="515116" y="5346204"/>
              <a:ext cx="594621" cy="3675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KG</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2DB32437-9815-E94B-9475-42B1ADA3F118}"/>
                </a:ext>
              </a:extLst>
            </p:cNvPr>
            <p:cNvSpPr/>
            <p:nvPr/>
          </p:nvSpPr>
          <p:spPr>
            <a:xfrm rot="5400000">
              <a:off x="515116" y="5940825"/>
              <a:ext cx="594621" cy="3675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UI</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8" name="矩形 7">
            <a:extLst>
              <a:ext uri="{FF2B5EF4-FFF2-40B4-BE49-F238E27FC236}">
                <a16:creationId xmlns:a16="http://schemas.microsoft.com/office/drawing/2014/main" id="{74D43E14-C0FE-B649-9F23-E0D3C75FEFB9}"/>
              </a:ext>
            </a:extLst>
          </p:cNvPr>
          <p:cNvSpPr/>
          <p:nvPr/>
        </p:nvSpPr>
        <p:spPr>
          <a:xfrm>
            <a:off x="6196634" y="4426040"/>
            <a:ext cx="1147039" cy="3562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MLP-1</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F9F17B12-7D06-B24E-9886-CD4F0BDEDA1D}"/>
              </a:ext>
            </a:extLst>
          </p:cNvPr>
          <p:cNvSpPr/>
          <p:nvPr/>
        </p:nvSpPr>
        <p:spPr>
          <a:xfrm>
            <a:off x="7938856" y="4407319"/>
            <a:ext cx="904301" cy="3562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MLP-2</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949B6A03-503E-6446-B957-7CFCC283BCCE}"/>
              </a:ext>
            </a:extLst>
          </p:cNvPr>
          <p:cNvSpPr/>
          <p:nvPr/>
        </p:nvSpPr>
        <p:spPr>
          <a:xfrm>
            <a:off x="8093696" y="5105745"/>
            <a:ext cx="594621" cy="36755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KG</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2" name="直线箭头连接符 11">
            <a:extLst>
              <a:ext uri="{FF2B5EF4-FFF2-40B4-BE49-F238E27FC236}">
                <a16:creationId xmlns:a16="http://schemas.microsoft.com/office/drawing/2014/main" id="{2A8C943E-886D-B841-B7F2-F03EB7CCD982}"/>
              </a:ext>
            </a:extLst>
          </p:cNvPr>
          <p:cNvCxnSpPr>
            <a:cxnSpLocks/>
            <a:stCxn id="11" idx="0"/>
            <a:endCxn id="10" idx="2"/>
          </p:cNvCxnSpPr>
          <p:nvPr/>
        </p:nvCxnSpPr>
        <p:spPr>
          <a:xfrm flipV="1">
            <a:off x="8391007" y="4763579"/>
            <a:ext cx="0" cy="342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913CC1DD-60E4-0B42-A3E3-5FBED20B2102}"/>
              </a:ext>
            </a:extLst>
          </p:cNvPr>
          <p:cNvCxnSpPr>
            <a:cxnSpLocks/>
            <a:endCxn id="8" idx="2"/>
          </p:cNvCxnSpPr>
          <p:nvPr/>
        </p:nvCxnSpPr>
        <p:spPr>
          <a:xfrm flipH="1" flipV="1">
            <a:off x="6770154" y="4782300"/>
            <a:ext cx="5566" cy="30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E998E48-3CBD-C049-B298-7A1B60519D0C}"/>
              </a:ext>
            </a:extLst>
          </p:cNvPr>
          <p:cNvSpPr/>
          <p:nvPr/>
        </p:nvSpPr>
        <p:spPr>
          <a:xfrm>
            <a:off x="7250181" y="3429000"/>
            <a:ext cx="814391" cy="3562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score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7" name="直线箭头连接符 16">
            <a:extLst>
              <a:ext uri="{FF2B5EF4-FFF2-40B4-BE49-F238E27FC236}">
                <a16:creationId xmlns:a16="http://schemas.microsoft.com/office/drawing/2014/main" id="{EC4737AE-8D2D-CE4B-919C-4D9493BA7B35}"/>
              </a:ext>
            </a:extLst>
          </p:cNvPr>
          <p:cNvCxnSpPr>
            <a:cxnSpLocks/>
            <a:stCxn id="8" idx="0"/>
            <a:endCxn id="16" idx="2"/>
          </p:cNvCxnSpPr>
          <p:nvPr/>
        </p:nvCxnSpPr>
        <p:spPr>
          <a:xfrm flipV="1">
            <a:off x="6770154" y="3785260"/>
            <a:ext cx="887223" cy="640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2660F723-88E2-0B4F-AE40-9AA4DDA4B40A}"/>
              </a:ext>
            </a:extLst>
          </p:cNvPr>
          <p:cNvCxnSpPr>
            <a:cxnSpLocks/>
            <a:stCxn id="10" idx="0"/>
            <a:endCxn id="16" idx="2"/>
          </p:cNvCxnSpPr>
          <p:nvPr/>
        </p:nvCxnSpPr>
        <p:spPr>
          <a:xfrm flipH="1" flipV="1">
            <a:off x="7657377" y="3785260"/>
            <a:ext cx="733630" cy="622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154B89A-2890-BC4C-AED8-AD7B06117652}"/>
              </a:ext>
            </a:extLst>
          </p:cNvPr>
          <p:cNvSpPr txBox="1"/>
          <p:nvPr/>
        </p:nvSpPr>
        <p:spPr>
          <a:xfrm>
            <a:off x="6415658" y="5458162"/>
            <a:ext cx="812744"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query</a:t>
            </a:r>
            <a:endParaRPr kumimoji="1" lang="zh-CN" altLang="en-US"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5C922C7D-1D1A-AF49-B7D0-ABA8C355BB89}"/>
              </a:ext>
            </a:extLst>
          </p:cNvPr>
          <p:cNvSpPr txBox="1"/>
          <p:nvPr/>
        </p:nvSpPr>
        <p:spPr>
          <a:xfrm>
            <a:off x="7979162" y="5567508"/>
            <a:ext cx="10557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answer</a:t>
            </a:r>
            <a:endParaRPr kumimoji="1" lang="zh-CN" altLang="en-US" dirty="0">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5BCF6D59-C6CA-4241-AB46-FD1DA518D1FE}"/>
              </a:ext>
            </a:extLst>
          </p:cNvPr>
          <p:cNvSpPr/>
          <p:nvPr/>
        </p:nvSpPr>
        <p:spPr>
          <a:xfrm>
            <a:off x="2576945" y="4585449"/>
            <a:ext cx="1147157" cy="501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D9013BC0-ABDF-F648-A059-85DF93893AD4}"/>
              </a:ext>
            </a:extLst>
          </p:cNvPr>
          <p:cNvSpPr/>
          <p:nvPr/>
        </p:nvSpPr>
        <p:spPr>
          <a:xfrm>
            <a:off x="4209807" y="4604170"/>
            <a:ext cx="1147157" cy="501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CFFED858-7C85-FD47-AFC7-B589089D0E51}"/>
              </a:ext>
            </a:extLst>
          </p:cNvPr>
          <p:cNvSpPr/>
          <p:nvPr/>
        </p:nvSpPr>
        <p:spPr>
          <a:xfrm>
            <a:off x="6089585" y="5021090"/>
            <a:ext cx="701551" cy="501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a:extLst>
              <a:ext uri="{FF2B5EF4-FFF2-40B4-BE49-F238E27FC236}">
                <a16:creationId xmlns:a16="http://schemas.microsoft.com/office/drawing/2014/main" id="{7EFA248C-9CD8-3141-92D1-85BB5ADDB716}"/>
              </a:ext>
            </a:extLst>
          </p:cNvPr>
          <p:cNvSpPr/>
          <p:nvPr/>
        </p:nvSpPr>
        <p:spPr>
          <a:xfrm>
            <a:off x="6736051" y="5021089"/>
            <a:ext cx="701551" cy="501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0579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7" grpId="0" animBg="1"/>
      <p:bldP spid="27" grpId="1"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95E82-7911-704C-8B91-0C9438040594}"/>
              </a:ext>
            </a:extLst>
          </p:cNvPr>
          <p:cNvSpPr>
            <a:spLocks noGrp="1"/>
          </p:cNvSpPr>
          <p:nvPr>
            <p:ph type="title"/>
          </p:nvPr>
        </p:nvSpPr>
        <p:spPr/>
        <p:txBody>
          <a:bodyPr/>
          <a:lstStyle/>
          <a:p>
            <a:pPr algn="ctr"/>
            <a:r>
              <a:rPr lang="en" altLang="zh-CN" dirty="0"/>
              <a:t>Query-specific Entity Generator</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48786F-4246-1B4F-B9C2-866BBE3CD292}"/>
                  </a:ext>
                </a:extLst>
              </p:cNvPr>
              <p:cNvSpPr>
                <a:spLocks noGrp="1"/>
              </p:cNvSpPr>
              <p:nvPr>
                <p:ph idx="1"/>
              </p:nvPr>
            </p:nvSpPr>
            <p:spPr/>
            <p:txBody>
              <a:bodyPr>
                <a:normAutofit/>
              </a:bodyPr>
              <a:lstStyle/>
              <a:p>
                <a:r>
                  <a:rPr lang="en" altLang="zh-CN" sz="2400" dirty="0">
                    <a:latin typeface="Times New Roman" panose="02020603050405020304" pitchFamily="18" charset="0"/>
                    <a:cs typeface="Times New Roman" panose="02020603050405020304" pitchFamily="18" charset="0"/>
                  </a:rPr>
                  <a:t>For each query </a:t>
                </a:r>
                <a14:m>
                  <m:oMath xmlns:m="http://schemas.openxmlformats.org/officeDocument/2006/math">
                    <m:r>
                      <a:rPr lang="en" altLang="zh-CN" sz="2400" i="1" dirty="0">
                        <a:latin typeface="Cambria Math" panose="02040503050406030204" pitchFamily="18" charset="0"/>
                        <a:cs typeface="Times New Roman" panose="02020603050405020304" pitchFamily="18" charset="0"/>
                      </a:rPr>
                      <m:t>⟨</m:t>
                    </m:r>
                    <m:r>
                      <a:rPr lang="en" altLang="zh-CN" sz="2400" i="1" dirty="0">
                        <a:latin typeface="Cambria Math" panose="02040503050406030204" pitchFamily="18" charset="0"/>
                        <a:cs typeface="Times New Roman" panose="02020603050405020304" pitchFamily="18" charset="0"/>
                      </a:rPr>
                      <m:t>h</m:t>
                    </m:r>
                    <m:r>
                      <a:rPr lang="en" altLang="zh-CN" sz="2400" i="1" dirty="0">
                        <a:latin typeface="Cambria Math" panose="02040503050406030204" pitchFamily="18" charset="0"/>
                        <a:cs typeface="Times New Roman" panose="02020603050405020304" pitchFamily="18" charset="0"/>
                      </a:rPr>
                      <m:t>,</m:t>
                    </m:r>
                    <m:r>
                      <a:rPr lang="zh-CN" altLang="en-US" sz="2400" i="1" dirty="0">
                        <a:latin typeface="Cambria Math" panose="02040503050406030204" pitchFamily="18" charset="0"/>
                        <a:cs typeface="Times New Roman" panose="02020603050405020304" pitchFamily="18" charset="0"/>
                      </a:rPr>
                      <m:t> </m:t>
                    </m:r>
                    <m:r>
                      <a:rPr lang="en" altLang="zh-CN" sz="2400" i="1" dirty="0">
                        <a:latin typeface="Cambria Math" panose="02040503050406030204" pitchFamily="18" charset="0"/>
                        <a:cs typeface="Times New Roman" panose="02020603050405020304" pitchFamily="18" charset="0"/>
                      </a:rPr>
                      <m:t>𝑟</m:t>
                    </m:r>
                    <m:r>
                      <a:rPr lang="en" altLang="zh-CN" sz="2400" i="1" dirty="0">
                        <a:latin typeface="Cambria Math" panose="02040503050406030204" pitchFamily="18" charset="0"/>
                        <a:cs typeface="Times New Roman" panose="02020603050405020304" pitchFamily="18" charset="0"/>
                      </a:rPr>
                      <m:t>, ?⟩</m:t>
                    </m:r>
                  </m:oMath>
                </a14:m>
                <a:r>
                  <a:rPr lang="e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a:t>
                </a:r>
                <a:r>
                  <a:rPr lang="en" altLang="zh-CN" sz="2400" dirty="0">
                    <a:latin typeface="Times New Roman" panose="02020603050405020304" pitchFamily="18" charset="0"/>
                    <a:cs typeface="Times New Roman" panose="02020603050405020304" pitchFamily="18" charset="0"/>
                  </a:rPr>
                  <a:t>he probability distribution to sample a candidate entity from candidate entity set </a:t>
                </a:r>
                <a14:m>
                  <m:oMath xmlns:m="http://schemas.openxmlformats.org/officeDocument/2006/math">
                    <m:sSup>
                      <m:sSupPr>
                        <m:ctrlPr>
                          <a:rPr lang="en" altLang="zh-CN" sz="2400" i="1">
                            <a:latin typeface="Cambria Math" panose="02040503050406030204" pitchFamily="18" charset="0"/>
                          </a:rPr>
                        </m:ctrlPr>
                      </m:sSupPr>
                      <m:e>
                        <m:r>
                          <a:rPr lang="en-US" altLang="zh-CN" sz="2400" i="1">
                            <a:latin typeface="Cambria Math" panose="02040503050406030204" pitchFamily="18" charset="0"/>
                          </a:rPr>
                          <m:t>𝐶</m:t>
                        </m:r>
                      </m:e>
                      <m:sup>
                        <m:r>
                          <a:rPr lang="en-US" altLang="zh-CN" sz="2400" i="1">
                            <a:latin typeface="Cambria Math" panose="02040503050406030204" pitchFamily="18" charset="0"/>
                          </a:rPr>
                          <m:t>h</m:t>
                        </m:r>
                        <m:r>
                          <a:rPr lang="en-US" altLang="zh-CN" sz="2400" i="1">
                            <a:latin typeface="Cambria Math" panose="02040503050406030204" pitchFamily="18" charset="0"/>
                          </a:rPr>
                          <m:t>,</m:t>
                        </m:r>
                        <m:r>
                          <a:rPr lang="en-US" altLang="zh-CN" sz="2400" i="1">
                            <a:latin typeface="Cambria Math" panose="02040503050406030204" pitchFamily="18" charset="0"/>
                          </a:rPr>
                          <m:t>𝑟</m:t>
                        </m:r>
                      </m:sup>
                    </m:sSup>
                    <m:r>
                      <a:rPr lang="en"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𝐸</m:t>
                    </m:r>
                  </m:oMath>
                </a14:m>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is defined as:</a:t>
                </a:r>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3348786F-4246-1B4F-B9C2-866BBE3CD292}"/>
                  </a:ext>
                </a:extLst>
              </p:cNvPr>
              <p:cNvSpPr>
                <a:spLocks noGrp="1" noRot="1" noChangeAspect="1" noMove="1" noResize="1" noEditPoints="1" noAdjustHandles="1" noChangeArrowheads="1" noChangeShapeType="1" noTextEdit="1"/>
              </p:cNvSpPr>
              <p:nvPr>
                <p:ph idx="1"/>
              </p:nvPr>
            </p:nvSpPr>
            <p:spPr>
              <a:blipFill>
                <a:blip r:embed="rId3"/>
                <a:stretch>
                  <a:fillRect l="-965" t="-2339"/>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D953A355-4259-5047-8155-39A30A76B577}"/>
              </a:ext>
            </a:extLst>
          </p:cNvPr>
          <p:cNvGrpSpPr/>
          <p:nvPr/>
        </p:nvGrpSpPr>
        <p:grpSpPr>
          <a:xfrm>
            <a:off x="481494" y="3291625"/>
            <a:ext cx="4967539" cy="2116958"/>
            <a:chOff x="1576735" y="4215688"/>
            <a:chExt cx="4991100" cy="2053896"/>
          </a:xfrm>
        </p:grpSpPr>
        <p:pic>
          <p:nvPicPr>
            <p:cNvPr id="5" name="图片 4">
              <a:extLst>
                <a:ext uri="{FF2B5EF4-FFF2-40B4-BE49-F238E27FC236}">
                  <a16:creationId xmlns:a16="http://schemas.microsoft.com/office/drawing/2014/main" id="{F166F4DE-CA41-2745-A6E7-538CA2BCE37A}"/>
                </a:ext>
              </a:extLst>
            </p:cNvPr>
            <p:cNvPicPr>
              <a:picLocks noChangeAspect="1"/>
            </p:cNvPicPr>
            <p:nvPr/>
          </p:nvPicPr>
          <p:blipFill>
            <a:blip r:embed="rId4"/>
            <a:stretch>
              <a:fillRect/>
            </a:stretch>
          </p:blipFill>
          <p:spPr>
            <a:xfrm>
              <a:off x="1576735" y="4215688"/>
              <a:ext cx="4991100" cy="965200"/>
            </a:xfrm>
            <a:prstGeom prst="rect">
              <a:avLst/>
            </a:prstGeom>
          </p:spPr>
        </p:pic>
        <p:pic>
          <p:nvPicPr>
            <p:cNvPr id="6" name="图片 5">
              <a:extLst>
                <a:ext uri="{FF2B5EF4-FFF2-40B4-BE49-F238E27FC236}">
                  <a16:creationId xmlns:a16="http://schemas.microsoft.com/office/drawing/2014/main" id="{3C4277C8-AD03-C94B-926A-AEE221B1B3C8}"/>
                </a:ext>
              </a:extLst>
            </p:cNvPr>
            <p:cNvPicPr>
              <a:picLocks noChangeAspect="1"/>
            </p:cNvPicPr>
            <p:nvPr/>
          </p:nvPicPr>
          <p:blipFill>
            <a:blip r:embed="rId5"/>
            <a:stretch>
              <a:fillRect/>
            </a:stretch>
          </p:blipFill>
          <p:spPr>
            <a:xfrm>
              <a:off x="2624348" y="5180888"/>
              <a:ext cx="1536700" cy="558800"/>
            </a:xfrm>
            <a:prstGeom prst="rect">
              <a:avLst/>
            </a:prstGeom>
          </p:spPr>
        </p:pic>
        <p:pic>
          <p:nvPicPr>
            <p:cNvPr id="7" name="图片 6">
              <a:extLst>
                <a:ext uri="{FF2B5EF4-FFF2-40B4-BE49-F238E27FC236}">
                  <a16:creationId xmlns:a16="http://schemas.microsoft.com/office/drawing/2014/main" id="{24CEC73E-9444-1D49-8D6E-9B3282298E7F}"/>
                </a:ext>
              </a:extLst>
            </p:cNvPr>
            <p:cNvPicPr>
              <a:picLocks noChangeAspect="1"/>
            </p:cNvPicPr>
            <p:nvPr/>
          </p:nvPicPr>
          <p:blipFill>
            <a:blip r:embed="rId6"/>
            <a:stretch>
              <a:fillRect/>
            </a:stretch>
          </p:blipFill>
          <p:spPr>
            <a:xfrm>
              <a:off x="2607734" y="5761584"/>
              <a:ext cx="1676400" cy="508000"/>
            </a:xfrm>
            <a:prstGeom prst="rect">
              <a:avLst/>
            </a:prstGeom>
          </p:spPr>
        </p:pic>
        <p:pic>
          <p:nvPicPr>
            <p:cNvPr id="8" name="图片 7">
              <a:extLst>
                <a:ext uri="{FF2B5EF4-FFF2-40B4-BE49-F238E27FC236}">
                  <a16:creationId xmlns:a16="http://schemas.microsoft.com/office/drawing/2014/main" id="{63E06B4D-3BF1-ED47-A08C-E10C9EF684D5}"/>
                </a:ext>
              </a:extLst>
            </p:cNvPr>
            <p:cNvPicPr>
              <a:picLocks noChangeAspect="1"/>
            </p:cNvPicPr>
            <p:nvPr/>
          </p:nvPicPr>
          <p:blipFill>
            <a:blip r:embed="rId7"/>
            <a:stretch>
              <a:fillRect/>
            </a:stretch>
          </p:blipFill>
          <p:spPr>
            <a:xfrm>
              <a:off x="4674878" y="5825960"/>
              <a:ext cx="1549400" cy="381000"/>
            </a:xfrm>
            <a:prstGeom prst="rect">
              <a:avLst/>
            </a:prstGeom>
          </p:spPr>
        </p:pic>
      </p:grpSp>
      <p:grpSp>
        <p:nvGrpSpPr>
          <p:cNvPr id="9" name="组合 8">
            <a:extLst>
              <a:ext uri="{FF2B5EF4-FFF2-40B4-BE49-F238E27FC236}">
                <a16:creationId xmlns:a16="http://schemas.microsoft.com/office/drawing/2014/main" id="{D8596208-BC07-9E43-BD7B-5FC8FDCD3859}"/>
              </a:ext>
            </a:extLst>
          </p:cNvPr>
          <p:cNvGrpSpPr/>
          <p:nvPr/>
        </p:nvGrpSpPr>
        <p:grpSpPr>
          <a:xfrm>
            <a:off x="5596189" y="3472926"/>
            <a:ext cx="3263041" cy="2203024"/>
            <a:chOff x="6207938" y="4375852"/>
            <a:chExt cx="3263041" cy="2203024"/>
          </a:xfrm>
        </p:grpSpPr>
        <p:grpSp>
          <p:nvGrpSpPr>
            <p:cNvPr id="10" name="组合 9">
              <a:extLst>
                <a:ext uri="{FF2B5EF4-FFF2-40B4-BE49-F238E27FC236}">
                  <a16:creationId xmlns:a16="http://schemas.microsoft.com/office/drawing/2014/main" id="{1B349F5B-D246-754A-8017-036A19002C49}"/>
                </a:ext>
              </a:extLst>
            </p:cNvPr>
            <p:cNvGrpSpPr/>
            <p:nvPr/>
          </p:nvGrpSpPr>
          <p:grpSpPr>
            <a:xfrm>
              <a:off x="6207938" y="6197876"/>
              <a:ext cx="1876300" cy="381000"/>
              <a:chOff x="6196062" y="5811317"/>
              <a:chExt cx="1876300" cy="381000"/>
            </a:xfrm>
          </p:grpSpPr>
          <p:sp>
            <p:nvSpPr>
              <p:cNvPr id="20" name="矩形 19">
                <a:extLst>
                  <a:ext uri="{FF2B5EF4-FFF2-40B4-BE49-F238E27FC236}">
                    <a16:creationId xmlns:a16="http://schemas.microsoft.com/office/drawing/2014/main" id="{8C6131A6-F6CE-0F4F-9F8E-A045AEDE64A5}"/>
                  </a:ext>
                </a:extLst>
              </p:cNvPr>
              <p:cNvSpPr/>
              <p:nvPr/>
            </p:nvSpPr>
            <p:spPr>
              <a:xfrm>
                <a:off x="6196062" y="5811317"/>
                <a:ext cx="93815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query</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09AB8005-EBE1-DD40-97E8-3C64684311C8}"/>
                  </a:ext>
                </a:extLst>
              </p:cNvPr>
              <p:cNvSpPr/>
              <p:nvPr/>
            </p:nvSpPr>
            <p:spPr>
              <a:xfrm>
                <a:off x="7134212" y="5811317"/>
                <a:ext cx="93815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noise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11" name="矩形 10">
              <a:extLst>
                <a:ext uri="{FF2B5EF4-FFF2-40B4-BE49-F238E27FC236}">
                  <a16:creationId xmlns:a16="http://schemas.microsoft.com/office/drawing/2014/main" id="{88BCAE5A-6D0D-D745-852A-46FDB26161D3}"/>
                </a:ext>
              </a:extLst>
            </p:cNvPr>
            <p:cNvSpPr/>
            <p:nvPr/>
          </p:nvSpPr>
          <p:spPr>
            <a:xfrm>
              <a:off x="6738892" y="5460616"/>
              <a:ext cx="814391" cy="3562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MLP</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12EB361-766B-6F41-980F-EC42ED4C61ED}"/>
                    </a:ext>
                  </a:extLst>
                </p:cNvPr>
                <p:cNvSpPr/>
                <p:nvPr/>
              </p:nvSpPr>
              <p:spPr>
                <a:xfrm>
                  <a:off x="7232223" y="4375852"/>
                  <a:ext cx="1402508" cy="3562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cs typeface="Times New Roman" panose="02020603050405020304" pitchFamily="18" charset="0"/>
                          </a:rPr>
                          <m:t>𝐺</m:t>
                        </m:r>
                        <m:r>
                          <a:rPr kumimoji="1" lang="en-US" altLang="zh-CN" b="0" i="1" smtClean="0">
                            <a:solidFill>
                              <a:schemeClr val="tx1"/>
                            </a:solidFill>
                            <a:latin typeface="Cambria Math" panose="02040503050406030204" pitchFamily="18" charset="0"/>
                            <a:cs typeface="Times New Roman" panose="02020603050405020304" pitchFamily="18" charset="0"/>
                          </a:rPr>
                          <m:t>(</m:t>
                        </m:r>
                        <m:r>
                          <a:rPr kumimoji="1" lang="en-US" altLang="zh-CN" b="0" i="1" smtClean="0">
                            <a:solidFill>
                              <a:schemeClr val="tx1"/>
                            </a:solidFill>
                            <a:latin typeface="Cambria Math" panose="02040503050406030204" pitchFamily="18" charset="0"/>
                            <a:cs typeface="Times New Roman" panose="02020603050405020304" pitchFamily="18" charset="0"/>
                          </a:rPr>
                          <m:t>𝑎</m:t>
                        </m:r>
                        <m:r>
                          <a:rPr kumimoji="1" lang="en-US" altLang="zh-CN" b="0" i="1" smtClean="0">
                            <a:solidFill>
                              <a:schemeClr val="tx1"/>
                            </a:solidFill>
                            <a:latin typeface="Cambria Math" panose="02040503050406030204" pitchFamily="18" charset="0"/>
                            <a:cs typeface="Times New Roman" panose="02020603050405020304" pitchFamily="18" charset="0"/>
                          </a:rPr>
                          <m:t>|</m:t>
                        </m:r>
                        <m:r>
                          <a:rPr kumimoji="1" lang="en-US" altLang="zh-CN" b="0" i="1" smtClean="0">
                            <a:solidFill>
                              <a:schemeClr val="tx1"/>
                            </a:solidFill>
                            <a:latin typeface="Cambria Math" panose="02040503050406030204" pitchFamily="18" charset="0"/>
                            <a:cs typeface="Times New Roman" panose="02020603050405020304" pitchFamily="18" charset="0"/>
                          </a:rPr>
                          <m:t>h</m:t>
                        </m:r>
                        <m:r>
                          <a:rPr kumimoji="1" lang="en-US" altLang="zh-CN" b="0" i="1" smtClean="0">
                            <a:solidFill>
                              <a:schemeClr val="tx1"/>
                            </a:solidFill>
                            <a:latin typeface="Cambria Math" panose="02040503050406030204" pitchFamily="18" charset="0"/>
                            <a:cs typeface="Times New Roman" panose="02020603050405020304" pitchFamily="18" charset="0"/>
                          </a:rPr>
                          <m:t>,</m:t>
                        </m:r>
                        <m:r>
                          <a:rPr kumimoji="1" lang="en-US" altLang="zh-CN" b="0" i="1" smtClean="0">
                            <a:solidFill>
                              <a:schemeClr val="tx1"/>
                            </a:solidFill>
                            <a:latin typeface="Cambria Math" panose="02040503050406030204" pitchFamily="18" charset="0"/>
                            <a:cs typeface="Times New Roman" panose="02020603050405020304" pitchFamily="18" charset="0"/>
                          </a:rPr>
                          <m:t>𝑟</m:t>
                        </m:r>
                        <m:r>
                          <a:rPr kumimoji="1" lang="en-US" altLang="zh-CN" b="0" i="1" smtClean="0">
                            <a:solidFill>
                              <a:schemeClr val="tx1"/>
                            </a:solidFill>
                            <a:latin typeface="Cambria Math" panose="02040503050406030204" pitchFamily="18" charset="0"/>
                            <a:cs typeface="Times New Roman" panose="02020603050405020304" pitchFamily="18" charset="0"/>
                          </a:rPr>
                          <m:t>;</m:t>
                        </m:r>
                        <m:sSup>
                          <m:sSupPr>
                            <m:ctrlPr>
                              <a:rPr kumimoji="1" lang="en-US" altLang="zh-CN" b="0" i="1" smtClean="0">
                                <a:solidFill>
                                  <a:schemeClr val="tx1"/>
                                </a:solidFill>
                                <a:latin typeface="Cambria Math" panose="02040503050406030204" pitchFamily="18" charset="0"/>
                                <a:cs typeface="Times New Roman" panose="02020603050405020304" pitchFamily="18" charset="0"/>
                              </a:rPr>
                            </m:ctrlPr>
                          </m:sSupPr>
                          <m:e>
                            <m:r>
                              <a:rPr kumimoji="1"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p>
                            <m:r>
                              <a:rPr kumimoji="1" lang="en-US" altLang="zh-CN" b="0" i="1" smtClean="0">
                                <a:solidFill>
                                  <a:schemeClr val="tx1"/>
                                </a:solidFill>
                                <a:latin typeface="Cambria Math" panose="02040503050406030204" pitchFamily="18" charset="0"/>
                                <a:cs typeface="Times New Roman" panose="02020603050405020304" pitchFamily="18" charset="0"/>
                              </a:rPr>
                              <m:t>𝐺</m:t>
                            </m:r>
                          </m:sup>
                        </m:sSup>
                        <m:r>
                          <a:rPr kumimoji="1" lang="en-US" altLang="zh-CN" b="0" i="1" smtClean="0">
                            <a:solidFill>
                              <a:schemeClr val="tx1"/>
                            </a:solidFill>
                            <a:latin typeface="Cambria Math" panose="02040503050406030204" pitchFamily="18" charset="0"/>
                            <a:cs typeface="Times New Roman" panose="02020603050405020304" pitchFamily="18" charset="0"/>
                          </a:rPr>
                          <m:t>)</m:t>
                        </m:r>
                      </m:oMath>
                    </m:oMathPara>
                  </a14:m>
                  <a:endParaRPr kumimoji="1"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812EB361-766B-6F41-980F-EC42ED4C61ED}"/>
                    </a:ext>
                  </a:extLst>
                </p:cNvPr>
                <p:cNvSpPr>
                  <a:spLocks noRot="1" noChangeAspect="1" noMove="1" noResize="1" noEditPoints="1" noAdjustHandles="1" noChangeArrowheads="1" noChangeShapeType="1" noTextEdit="1"/>
                </p:cNvSpPr>
                <p:nvPr/>
              </p:nvSpPr>
              <p:spPr>
                <a:xfrm>
                  <a:off x="7232223" y="4375852"/>
                  <a:ext cx="1402508" cy="356260"/>
                </a:xfrm>
                <a:prstGeom prst="rect">
                  <a:avLst/>
                </a:prstGeom>
                <a:blipFill>
                  <a:blip r:embed="rId8"/>
                  <a:stretch>
                    <a:fillRect l="-1770" b="-9677"/>
                  </a:stretch>
                </a:blipFill>
                <a:ln w="12700">
                  <a:solidFill>
                    <a:schemeClr val="tx1"/>
                  </a:solidFill>
                </a:ln>
              </p:spPr>
              <p:txBody>
                <a:bodyPr/>
                <a:lstStyle/>
                <a:p>
                  <a:r>
                    <a:rPr lang="zh-CN" altLang="en-US">
                      <a:noFill/>
                    </a:rPr>
                    <a:t> </a:t>
                  </a:r>
                </a:p>
              </p:txBody>
            </p:sp>
          </mc:Fallback>
        </mc:AlternateContent>
        <p:cxnSp>
          <p:nvCxnSpPr>
            <p:cNvPr id="13" name="直线箭头连接符 12">
              <a:extLst>
                <a:ext uri="{FF2B5EF4-FFF2-40B4-BE49-F238E27FC236}">
                  <a16:creationId xmlns:a16="http://schemas.microsoft.com/office/drawing/2014/main" id="{A055ABE5-3D7F-4840-A2B4-9BB210042237}"/>
                </a:ext>
              </a:extLst>
            </p:cNvPr>
            <p:cNvCxnSpPr>
              <a:endCxn id="11" idx="2"/>
            </p:cNvCxnSpPr>
            <p:nvPr/>
          </p:nvCxnSpPr>
          <p:spPr>
            <a:xfrm flipV="1">
              <a:off x="7146088" y="5816876"/>
              <a:ext cx="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4590ABC8-410C-0547-A880-7B5CF5292155}"/>
                </a:ext>
              </a:extLst>
            </p:cNvPr>
            <p:cNvCxnSpPr>
              <a:cxnSpLocks/>
              <a:stCxn id="17" idx="0"/>
              <a:endCxn id="12" idx="2"/>
            </p:cNvCxnSpPr>
            <p:nvPr/>
          </p:nvCxnSpPr>
          <p:spPr>
            <a:xfrm flipH="1" flipV="1">
              <a:off x="7933477" y="4732112"/>
              <a:ext cx="1" cy="756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B6B43474-4205-2B4A-A3DA-D8946ECCB706}"/>
                </a:ext>
              </a:extLst>
            </p:cNvPr>
            <p:cNvSpPr txBox="1"/>
            <p:nvPr/>
          </p:nvSpPr>
          <p:spPr>
            <a:xfrm>
              <a:off x="8084238" y="4894950"/>
              <a:ext cx="1073636" cy="369332"/>
            </a:xfrm>
            <a:prstGeom prst="rect">
              <a:avLst/>
            </a:prstGeom>
            <a:noFill/>
          </p:spPr>
          <p:txBody>
            <a:bodyPr wrap="square" rtlCol="0">
              <a:spAutoFit/>
            </a:bodyPr>
            <a:lstStyle/>
            <a:p>
              <a:r>
                <a:rPr kumimoji="1" lang="en-US" altLang="zh-CN" dirty="0" err="1">
                  <a:latin typeface="Times New Roman" panose="02020603050405020304" pitchFamily="18" charset="0"/>
                  <a:cs typeface="Times New Roman" panose="02020603050405020304" pitchFamily="18" charset="0"/>
                </a:rPr>
                <a:t>softmax</a:t>
              </a:r>
              <a:endParaRPr kumimoji="1" lang="zh-CN" altLang="en-US"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65439CD7-BCAD-2C40-8954-C775EBCC02B4}"/>
                </a:ext>
              </a:extLst>
            </p:cNvPr>
            <p:cNvSpPr/>
            <p:nvPr/>
          </p:nvSpPr>
          <p:spPr>
            <a:xfrm>
              <a:off x="8271840" y="5476054"/>
              <a:ext cx="1199139" cy="3205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Times New Roman" panose="02020603050405020304" pitchFamily="18" charset="0"/>
                  <a:cs typeface="Times New Roman" panose="02020603050405020304" pitchFamily="18" charset="0"/>
                </a:rPr>
                <a:t>candidates</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汇总连接 16">
              <a:extLst>
                <a:ext uri="{FF2B5EF4-FFF2-40B4-BE49-F238E27FC236}">
                  <a16:creationId xmlns:a16="http://schemas.microsoft.com/office/drawing/2014/main" id="{520E374A-0135-4543-A81A-E15D0E7CFD11}"/>
                </a:ext>
              </a:extLst>
            </p:cNvPr>
            <p:cNvSpPr/>
            <p:nvPr/>
          </p:nvSpPr>
          <p:spPr>
            <a:xfrm>
              <a:off x="7797831" y="5489066"/>
              <a:ext cx="271293" cy="294376"/>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17">
              <a:extLst>
                <a:ext uri="{FF2B5EF4-FFF2-40B4-BE49-F238E27FC236}">
                  <a16:creationId xmlns:a16="http://schemas.microsoft.com/office/drawing/2014/main" id="{7CED4D81-279B-1D4E-A0C5-06B02CC7796A}"/>
                </a:ext>
              </a:extLst>
            </p:cNvPr>
            <p:cNvCxnSpPr>
              <a:stCxn id="11" idx="3"/>
              <a:endCxn id="17" idx="2"/>
            </p:cNvCxnSpPr>
            <p:nvPr/>
          </p:nvCxnSpPr>
          <p:spPr>
            <a:xfrm flipV="1">
              <a:off x="7553283" y="5636254"/>
              <a:ext cx="244548" cy="24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E2356BCF-5C76-F144-85D2-00D184C2651E}"/>
                </a:ext>
              </a:extLst>
            </p:cNvPr>
            <p:cNvCxnSpPr>
              <a:cxnSpLocks/>
              <a:stCxn id="16" idx="1"/>
              <a:endCxn id="17" idx="6"/>
            </p:cNvCxnSpPr>
            <p:nvPr/>
          </p:nvCxnSpPr>
          <p:spPr>
            <a:xfrm flipH="1" flipV="1">
              <a:off x="8069124" y="5636254"/>
              <a:ext cx="202716" cy="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椭圆 21">
            <a:extLst>
              <a:ext uri="{FF2B5EF4-FFF2-40B4-BE49-F238E27FC236}">
                <a16:creationId xmlns:a16="http://schemas.microsoft.com/office/drawing/2014/main" id="{FD446D40-52FA-1545-8B02-F9B0EB9D6D82}"/>
              </a:ext>
            </a:extLst>
          </p:cNvPr>
          <p:cNvSpPr/>
          <p:nvPr/>
        </p:nvSpPr>
        <p:spPr>
          <a:xfrm>
            <a:off x="1507625" y="4773641"/>
            <a:ext cx="1814638" cy="7462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A70EDFE7-F12F-2342-8A52-CE7591C9646F}"/>
              </a:ext>
            </a:extLst>
          </p:cNvPr>
          <p:cNvSpPr/>
          <p:nvPr/>
        </p:nvSpPr>
        <p:spPr>
          <a:xfrm>
            <a:off x="5473854" y="5270210"/>
            <a:ext cx="1182819" cy="47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DD2E0121-7430-9044-B590-BA19ABAB1472}"/>
              </a:ext>
            </a:extLst>
          </p:cNvPr>
          <p:cNvSpPr/>
          <p:nvPr/>
        </p:nvSpPr>
        <p:spPr>
          <a:xfrm>
            <a:off x="3521324" y="4730793"/>
            <a:ext cx="1733465" cy="7462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738D1F04-CFD1-8B43-9837-988AEBBB2193}"/>
              </a:ext>
            </a:extLst>
          </p:cNvPr>
          <p:cNvSpPr/>
          <p:nvPr/>
        </p:nvSpPr>
        <p:spPr>
          <a:xfrm>
            <a:off x="6569799" y="5222487"/>
            <a:ext cx="918078" cy="5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4562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4"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8673F-BF31-6746-BF30-A46B56A03962}"/>
              </a:ext>
            </a:extLst>
          </p:cNvPr>
          <p:cNvSpPr>
            <a:spLocks noGrp="1"/>
          </p:cNvSpPr>
          <p:nvPr>
            <p:ph type="title"/>
          </p:nvPr>
        </p:nvSpPr>
        <p:spPr/>
        <p:txBody>
          <a:bodyPr/>
          <a:lstStyle/>
          <a:p>
            <a:pPr algn="ctr"/>
            <a:r>
              <a:rPr kumimoji="1" lang="en-US" altLang="zh-CN" dirty="0"/>
              <a:t>Training</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001C59A-69C2-5A40-B29D-A468B0974655}"/>
                  </a:ext>
                </a:extLst>
              </p:cNvPr>
              <p:cNvSpPr>
                <a:spLocks noGrp="1"/>
              </p:cNvSpPr>
              <p:nvPr>
                <p:ph idx="1"/>
              </p:nvPr>
            </p:nvSpPr>
            <p:spPr>
              <a:xfrm>
                <a:off x="628650" y="1825626"/>
                <a:ext cx="7886700" cy="939016"/>
              </a:xfrm>
            </p:spPr>
            <p:txBody>
              <a:bodyPr>
                <a:normAutofit/>
              </a:bodyPr>
              <a:lstStyle/>
              <a:p>
                <a:r>
                  <a:rPr lang="en" altLang="zh-CN" sz="2400" dirty="0">
                    <a:latin typeface="Times New Roman" panose="02020603050405020304" pitchFamily="18" charset="0"/>
                    <a:cs typeface="Times New Roman" panose="02020603050405020304" pitchFamily="18" charset="0"/>
                  </a:rPr>
                  <a:t>For discriminator, minimize the </a:t>
                </a:r>
                <a:r>
                  <a:rPr lang="en-US" altLang="zh-CN" sz="2400" dirty="0">
                    <a:latin typeface="Times New Roman" panose="02020603050405020304" pitchFamily="18" charset="0"/>
                    <a:cs typeface="Times New Roman" panose="02020603050405020304" pitchFamily="18" charset="0"/>
                  </a:rPr>
                  <a:t>following</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loss over the real answer and the </a:t>
                </a:r>
                <a14:m>
                  <m:oMath xmlns:m="http://schemas.openxmlformats.org/officeDocument/2006/math">
                    <m:sSub>
                      <m:sSubPr>
                        <m:ctrlPr>
                          <a:rPr lang="en"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𝐺</m:t>
                        </m:r>
                      </m:sub>
                    </m:sSub>
                  </m:oMath>
                </a14:m>
                <a:r>
                  <a:rPr lang="en" altLang="zh-CN" sz="2400" dirty="0">
                    <a:latin typeface="Times New Roman" panose="02020603050405020304" pitchFamily="18" charset="0"/>
                    <a:cs typeface="Times New Roman" panose="02020603050405020304" pitchFamily="18" charset="0"/>
                  </a:rPr>
                  <a:t> fake samples from the generator</a:t>
                </a:r>
                <a:r>
                  <a:rPr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A001C59A-69C2-5A40-B29D-A468B0974655}"/>
                  </a:ext>
                </a:extLst>
              </p:cNvPr>
              <p:cNvSpPr>
                <a:spLocks noGrp="1" noRot="1" noChangeAspect="1" noMove="1" noResize="1" noEditPoints="1" noAdjustHandles="1" noChangeArrowheads="1" noChangeShapeType="1" noTextEdit="1"/>
              </p:cNvSpPr>
              <p:nvPr>
                <p:ph idx="1"/>
              </p:nvPr>
            </p:nvSpPr>
            <p:spPr>
              <a:xfrm>
                <a:off x="628650" y="1825626"/>
                <a:ext cx="7886700" cy="939016"/>
              </a:xfrm>
              <a:blipFill>
                <a:blip r:embed="rId3"/>
                <a:stretch>
                  <a:fillRect l="-965" t="-1081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4124F32-D39D-F949-BDE8-687F2E644FF6}"/>
              </a:ext>
            </a:extLst>
          </p:cNvPr>
          <p:cNvPicPr>
            <a:picLocks noChangeAspect="1"/>
          </p:cNvPicPr>
          <p:nvPr/>
        </p:nvPicPr>
        <p:blipFill>
          <a:blip r:embed="rId4"/>
          <a:stretch>
            <a:fillRect/>
          </a:stretch>
        </p:blipFill>
        <p:spPr>
          <a:xfrm>
            <a:off x="1852938" y="2744966"/>
            <a:ext cx="6344082" cy="92799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F14EB20-E361-D242-9791-1DCCFA75B85F}"/>
                  </a:ext>
                </a:extLst>
              </p:cNvPr>
              <p:cNvSpPr txBox="1"/>
              <p:nvPr/>
            </p:nvSpPr>
            <p:spPr>
              <a:xfrm>
                <a:off x="628650" y="4029797"/>
                <a:ext cx="7886700" cy="830997"/>
              </a:xfrm>
              <a:prstGeom prst="rect">
                <a:avLst/>
              </a:prstGeom>
              <a:noFill/>
            </p:spPr>
            <p:txBody>
              <a:bodyPr wrap="square" rtlCol="0">
                <a:spAutoFit/>
              </a:bodyPr>
              <a:lstStyle/>
              <a:p>
                <a:pPr marL="285750" indent="-285750">
                  <a:buFont typeface="Arial" panose="020B0604020202020204" pitchFamily="34" charset="0"/>
                  <a:buChar char="•"/>
                </a:pPr>
                <a:r>
                  <a:rPr lang="en" altLang="zh-CN" sz="2400" dirty="0">
                    <a:latin typeface="Times New Roman" panose="02020603050405020304" pitchFamily="18" charset="0"/>
                    <a:cs typeface="Times New Roman" panose="02020603050405020304" pitchFamily="18" charset="0"/>
                  </a:rPr>
                  <a:t>For the </a:t>
                </a:r>
                <a:r>
                  <a:rPr lang="en-US" altLang="zh-CN" sz="2400" dirty="0">
                    <a:latin typeface="Times New Roman" panose="02020603050405020304" pitchFamily="18" charset="0"/>
                    <a:cs typeface="Times New Roman" panose="02020603050405020304" pitchFamily="18" charset="0"/>
                  </a:rPr>
                  <a:t>generator</a:t>
                </a:r>
                <a:r>
                  <a:rPr lang="en"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sample</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𝑛</m:t>
                        </m:r>
                      </m:e>
                      <m:sub>
                        <m:r>
                          <a:rPr lang="en-US" altLang="zh-CN" sz="2400" b="0" i="1" smtClean="0">
                            <a:latin typeface="Cambria Math" panose="02040503050406030204" pitchFamily="18" charset="0"/>
                            <a:cs typeface="Times New Roman" panose="02020603050405020304" pitchFamily="18" charset="0"/>
                          </a:rPr>
                          <m:t>𝐺</m:t>
                        </m:r>
                      </m:sub>
                    </m:sSub>
                  </m:oMath>
                </a14:m>
                <a:r>
                  <a:rPr lang="en" altLang="zh-CN" sz="2400" dirty="0">
                    <a:latin typeface="Times New Roman" panose="02020603050405020304" pitchFamily="18" charset="0"/>
                    <a:cs typeface="Times New Roman" panose="02020603050405020304" pitchFamily="18" charset="0"/>
                  </a:rPr>
                  <a:t> fake samples from the </a:t>
                </a:r>
                <a14:m>
                  <m:oMath xmlns:m="http://schemas.openxmlformats.org/officeDocument/2006/math">
                    <m:sSub>
                      <m:sSubPr>
                        <m:ctrlPr>
                          <a:rPr lang="en"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b="0" i="1" smtClean="0">
                            <a:latin typeface="Cambria Math" panose="02040503050406030204" pitchFamily="18" charset="0"/>
                            <a:cs typeface="Times New Roman" panose="02020603050405020304" pitchFamily="18" charset="0"/>
                          </a:rPr>
                          <m:t>𝐶</m:t>
                        </m:r>
                      </m:sub>
                    </m:sSub>
                  </m:oMath>
                </a14:m>
                <a:r>
                  <a:rPr lang="e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candidate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entities,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train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with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policy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gradient.</a:t>
                </a:r>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F14EB20-E361-D242-9791-1DCCFA75B85F}"/>
                  </a:ext>
                </a:extLst>
              </p:cNvPr>
              <p:cNvSpPr txBox="1">
                <a:spLocks noRot="1" noChangeAspect="1" noMove="1" noResize="1" noEditPoints="1" noAdjustHandles="1" noChangeArrowheads="1" noChangeShapeType="1" noTextEdit="1"/>
              </p:cNvSpPr>
              <p:nvPr/>
            </p:nvSpPr>
            <p:spPr>
              <a:xfrm>
                <a:off x="628650" y="4029797"/>
                <a:ext cx="7886700" cy="830997"/>
              </a:xfrm>
              <a:prstGeom prst="rect">
                <a:avLst/>
              </a:prstGeom>
              <a:blipFill>
                <a:blip r:embed="rId5"/>
                <a:stretch>
                  <a:fillRect l="-965" t="-4478" b="-1492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0D597C2-BD51-9F42-921E-1E1E8B722C17}"/>
              </a:ext>
            </a:extLst>
          </p:cNvPr>
          <p:cNvPicPr>
            <a:picLocks noChangeAspect="1"/>
          </p:cNvPicPr>
          <p:nvPr/>
        </p:nvPicPr>
        <p:blipFill>
          <a:blip r:embed="rId6"/>
          <a:stretch>
            <a:fillRect/>
          </a:stretch>
        </p:blipFill>
        <p:spPr>
          <a:xfrm>
            <a:off x="1852938" y="5744749"/>
            <a:ext cx="5708458" cy="513664"/>
          </a:xfrm>
          <a:prstGeom prst="rect">
            <a:avLst/>
          </a:prstGeom>
        </p:spPr>
      </p:pic>
      <p:pic>
        <p:nvPicPr>
          <p:cNvPr id="8" name="图片 7">
            <a:extLst>
              <a:ext uri="{FF2B5EF4-FFF2-40B4-BE49-F238E27FC236}">
                <a16:creationId xmlns:a16="http://schemas.microsoft.com/office/drawing/2014/main" id="{64E81890-8BF2-0D4F-AABE-80E8919D231C}"/>
              </a:ext>
            </a:extLst>
          </p:cNvPr>
          <p:cNvPicPr>
            <a:picLocks noChangeAspect="1"/>
          </p:cNvPicPr>
          <p:nvPr/>
        </p:nvPicPr>
        <p:blipFill>
          <a:blip r:embed="rId7"/>
          <a:stretch>
            <a:fillRect/>
          </a:stretch>
        </p:blipFill>
        <p:spPr>
          <a:xfrm>
            <a:off x="1499477" y="4990240"/>
            <a:ext cx="5034395" cy="754509"/>
          </a:xfrm>
          <a:prstGeom prst="rect">
            <a:avLst/>
          </a:prstGeom>
        </p:spPr>
      </p:pic>
    </p:spTree>
    <p:extLst>
      <p:ext uri="{BB962C8B-B14F-4D97-AF65-F5344CB8AC3E}">
        <p14:creationId xmlns:p14="http://schemas.microsoft.com/office/powerpoint/2010/main" val="178029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3BF-C13A-E74E-8F26-97765C2B88AC}"/>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Outline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BAC2AEA-3B34-BE4F-8DD8-46CF1F3A64FE}"/>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Introduction</a:t>
            </a:r>
          </a:p>
          <a:p>
            <a:r>
              <a:rPr kumimoji="1" lang="en-US" altLang="zh-CN" dirty="0">
                <a:latin typeface="Times New Roman" panose="02020603050405020304" pitchFamily="18" charset="0"/>
                <a:cs typeface="Times New Roman" panose="02020603050405020304" pitchFamily="18" charset="0"/>
              </a:rPr>
              <a:t>Challenge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&amp;</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Solution</a:t>
            </a:r>
          </a:p>
          <a:p>
            <a:r>
              <a:rPr kumimoji="1" lang="en-US" altLang="zh-CN" dirty="0">
                <a:solidFill>
                  <a:srgbClr val="FF0000"/>
                </a:solidFill>
                <a:latin typeface="Times New Roman" panose="02020603050405020304" pitchFamily="18" charset="0"/>
                <a:cs typeface="Times New Roman" panose="02020603050405020304" pitchFamily="18" charset="0"/>
              </a:rPr>
              <a:t>Experiment</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Datasets</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Setup</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Results</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&amp;</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Analysis</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Case</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Study</a:t>
            </a:r>
          </a:p>
          <a:p>
            <a:r>
              <a:rPr kumimoji="1" lang="en-US" altLang="zh-C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2008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9C12-D849-4FD4-AB30-18B0047D50D5}"/>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Datasets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10795F2-7B07-451D-8815-3FEB37C4AD14}"/>
              </a:ext>
            </a:extLst>
          </p:cNvPr>
          <p:cNvSpPr>
            <a:spLocks noGrp="1"/>
          </p:cNvSpPr>
          <p:nvPr>
            <p:ph idx="1"/>
          </p:nvPr>
        </p:nvSpPr>
        <p:spPr>
          <a:xfrm>
            <a:off x="628649" y="4516067"/>
            <a:ext cx="7886700" cy="1603375"/>
          </a:xfrm>
        </p:spPr>
        <p:txBody>
          <a:bodyPr>
            <a:normAutofit/>
          </a:bodyPr>
          <a:lstStyle/>
          <a:p>
            <a:r>
              <a:rPr lang="en-US" altLang="zh-CN" sz="2000" dirty="0">
                <a:latin typeface="Times New Roman" panose="02020603050405020304" pitchFamily="18" charset="0"/>
                <a:cs typeface="Times New Roman" panose="02020603050405020304" pitchFamily="18" charset="0"/>
              </a:rPr>
              <a:t>Item-entity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alignment from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KB4Rec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dataset</a:t>
            </a:r>
          </a:p>
          <a:p>
            <a:r>
              <a:rPr lang="en-US" altLang="zh-CN" sz="2000" dirty="0">
                <a:latin typeface="Times New Roman" panose="02020603050405020304" pitchFamily="18" charset="0"/>
                <a:cs typeface="Times New Roman" panose="02020603050405020304" pitchFamily="18" charset="0"/>
              </a:rPr>
              <a:t>Three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domains: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movie,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music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book</a:t>
            </a:r>
          </a:p>
          <a:p>
            <a:r>
              <a:rPr lang="en-US" altLang="zh-CN" sz="2000" dirty="0">
                <a:latin typeface="Times New Roman" panose="02020603050405020304" pitchFamily="18" charset="0"/>
                <a:cs typeface="Times New Roman" panose="02020603050405020304" pitchFamily="18" charset="0"/>
              </a:rPr>
              <a:t>Training: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validation: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test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8:1:1</a:t>
            </a:r>
          </a:p>
        </p:txBody>
      </p:sp>
      <p:pic>
        <p:nvPicPr>
          <p:cNvPr id="10" name="图片 9">
            <a:extLst>
              <a:ext uri="{FF2B5EF4-FFF2-40B4-BE49-F238E27FC236}">
                <a16:creationId xmlns:a16="http://schemas.microsoft.com/office/drawing/2014/main" id="{412DF982-605B-DA4E-B730-9B8D53E19DB4}"/>
              </a:ext>
            </a:extLst>
          </p:cNvPr>
          <p:cNvPicPr>
            <a:picLocks noChangeAspect="1"/>
          </p:cNvPicPr>
          <p:nvPr/>
        </p:nvPicPr>
        <p:blipFill rotWithShape="1">
          <a:blip r:embed="rId3"/>
          <a:srcRect l="971" t="15073"/>
          <a:stretch/>
        </p:blipFill>
        <p:spPr>
          <a:xfrm>
            <a:off x="1892955" y="1833494"/>
            <a:ext cx="5358087" cy="1858599"/>
          </a:xfrm>
          <a:prstGeom prst="rect">
            <a:avLst/>
          </a:prstGeom>
        </p:spPr>
      </p:pic>
      <p:sp>
        <p:nvSpPr>
          <p:cNvPr id="5" name="文本框 4">
            <a:extLst>
              <a:ext uri="{FF2B5EF4-FFF2-40B4-BE49-F238E27FC236}">
                <a16:creationId xmlns:a16="http://schemas.microsoft.com/office/drawing/2014/main" id="{31499FA4-D8FE-6F4B-866D-B170944140FA}"/>
              </a:ext>
            </a:extLst>
          </p:cNvPr>
          <p:cNvSpPr txBox="1"/>
          <p:nvPr/>
        </p:nvSpPr>
        <p:spPr>
          <a:xfrm>
            <a:off x="628648" y="1433384"/>
            <a:ext cx="8051349"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Statistics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our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datasets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06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3BF-C13A-E74E-8F26-97765C2B88AC}"/>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Outline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BAC2AEA-3B34-BE4F-8DD8-46CF1F3A64FE}"/>
              </a:ext>
            </a:extLst>
          </p:cNvPr>
          <p:cNvSpPr>
            <a:spLocks noGrp="1"/>
          </p:cNvSpPr>
          <p:nvPr>
            <p:ph idx="1"/>
          </p:nvPr>
        </p:nvSpPr>
        <p:spPr/>
        <p:txBody>
          <a:bodyPr>
            <a:norm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Introduction</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Background</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Motivation</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Related</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Work</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Task</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Definition</a:t>
            </a:r>
          </a:p>
          <a:p>
            <a:r>
              <a:rPr kumimoji="1" lang="en-US" altLang="zh-CN" dirty="0">
                <a:latin typeface="Times New Roman" panose="02020603050405020304" pitchFamily="18" charset="0"/>
                <a:cs typeface="Times New Roman" panose="02020603050405020304" pitchFamily="18" charset="0"/>
              </a:rPr>
              <a:t>Challenge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&amp;</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Solution</a:t>
            </a:r>
          </a:p>
          <a:p>
            <a:r>
              <a:rPr kumimoji="1" lang="en-US" altLang="zh-CN" dirty="0">
                <a:latin typeface="Times New Roman" panose="02020603050405020304" pitchFamily="18" charset="0"/>
                <a:cs typeface="Times New Roman" panose="02020603050405020304" pitchFamily="18" charset="0"/>
              </a:rPr>
              <a:t>Experiment</a:t>
            </a:r>
          </a:p>
          <a:p>
            <a:r>
              <a:rPr kumimoji="1" lang="en-US" altLang="zh-C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477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89C12-D849-4FD4-AB30-18B0047D50D5}"/>
              </a:ext>
            </a:extLst>
          </p:cNvPr>
          <p:cNvSpPr>
            <a:spLocks noGrp="1"/>
          </p:cNvSpPr>
          <p:nvPr>
            <p:ph type="title"/>
          </p:nvPr>
        </p:nvSpPr>
        <p:spPr/>
        <p:txBody>
          <a:bodyPr>
            <a:noAutofit/>
          </a:bodyPr>
          <a:lstStyle/>
          <a:p>
            <a:pPr algn="ctr"/>
            <a:r>
              <a:rPr lang="en" altLang="zh-CN" sz="3200" dirty="0"/>
              <a:t>KB4Rec: A Data Set for Linking Knowledge Bases with Recommender Systems </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10795F2-7B07-451D-8815-3FEB37C4AD14}"/>
              </a:ext>
            </a:extLst>
          </p:cNvPr>
          <p:cNvSpPr>
            <a:spLocks noGrp="1"/>
          </p:cNvSpPr>
          <p:nvPr>
            <p:ph idx="1"/>
          </p:nvPr>
        </p:nvSpPr>
        <p:spPr>
          <a:xfrm>
            <a:off x="628650" y="1825624"/>
            <a:ext cx="7886700" cy="1955961"/>
          </a:xfrm>
        </p:spPr>
        <p:txBody>
          <a:bodyPr>
            <a:normAutofit/>
          </a:bodyPr>
          <a:lstStyle/>
          <a:p>
            <a:r>
              <a:rPr lang="en-US" altLang="zh-CN" sz="2400" dirty="0">
                <a:latin typeface="Times New Roman" panose="02020603050405020304" pitchFamily="18" charset="0"/>
                <a:cs typeface="Times New Roman" panose="02020603050405020304" pitchFamily="18" charset="0"/>
              </a:rPr>
              <a:t>Item-entity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alignment</a:t>
            </a:r>
          </a:p>
          <a:p>
            <a:pPr lvl="1">
              <a:buFont typeface="Wingdings" pitchFamily="2" charset="2"/>
              <a:buChar char="Ø"/>
            </a:pPr>
            <a:r>
              <a:rPr lang="en-US" altLang="zh-CN" sz="2000" dirty="0">
                <a:latin typeface="Times New Roman" panose="02020603050405020304" pitchFamily="18" charset="0"/>
                <a:cs typeface="Times New Roman" panose="02020603050405020304" pitchFamily="18" charset="0"/>
              </a:rPr>
              <a:t>Linked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pairs</a:t>
            </a:r>
          </a:p>
          <a:p>
            <a:pPr lvl="1">
              <a:buFont typeface="Wingdings" pitchFamily="2" charset="2"/>
              <a:buChar char="Ø"/>
            </a:pPr>
            <a:r>
              <a:rPr lang="en-US" altLang="zh-CN" sz="2000" dirty="0">
                <a:latin typeface="Times New Roman" panose="02020603050405020304" pitchFamily="18" charset="0"/>
                <a:cs typeface="Times New Roman" panose="02020603050405020304" pitchFamily="18" charset="0"/>
              </a:rPr>
              <a:t>Obtain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rich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relational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facts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from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KB</a:t>
            </a:r>
          </a:p>
        </p:txBody>
      </p:sp>
      <p:pic>
        <p:nvPicPr>
          <p:cNvPr id="4" name="图片 3">
            <a:extLst>
              <a:ext uri="{FF2B5EF4-FFF2-40B4-BE49-F238E27FC236}">
                <a16:creationId xmlns:a16="http://schemas.microsoft.com/office/drawing/2014/main" id="{C13FCC44-6C6D-0046-BCF3-F0B8A076BCCA}"/>
              </a:ext>
            </a:extLst>
          </p:cNvPr>
          <p:cNvPicPr>
            <a:picLocks noChangeAspect="1"/>
          </p:cNvPicPr>
          <p:nvPr/>
        </p:nvPicPr>
        <p:blipFill>
          <a:blip r:embed="rId3"/>
          <a:stretch>
            <a:fillRect/>
          </a:stretch>
        </p:blipFill>
        <p:spPr>
          <a:xfrm>
            <a:off x="971884" y="3444297"/>
            <a:ext cx="7200231" cy="2686240"/>
          </a:xfrm>
          <a:prstGeom prst="rect">
            <a:avLst/>
          </a:prstGeom>
        </p:spPr>
      </p:pic>
      <p:sp>
        <p:nvSpPr>
          <p:cNvPr id="7" name="文本框 6">
            <a:extLst>
              <a:ext uri="{FF2B5EF4-FFF2-40B4-BE49-F238E27FC236}">
                <a16:creationId xmlns:a16="http://schemas.microsoft.com/office/drawing/2014/main" id="{42C081DB-9E41-0C4D-A3D1-F09156D7548E}"/>
              </a:ext>
            </a:extLst>
          </p:cNvPr>
          <p:cNvSpPr txBox="1"/>
          <p:nvPr/>
        </p:nvSpPr>
        <p:spPr>
          <a:xfrm>
            <a:off x="2801259" y="6130537"/>
            <a:ext cx="3827236" cy="369332"/>
          </a:xfrm>
          <a:prstGeom prst="rect">
            <a:avLst/>
          </a:prstGeom>
          <a:noFill/>
        </p:spPr>
        <p:txBody>
          <a:bodyPr wrap="square" rtlCol="0">
            <a:spAutoFit/>
          </a:bodyPr>
          <a:lstStyle/>
          <a:p>
            <a:r>
              <a:rPr lang="en" altLang="zh-CN" dirty="0">
                <a:latin typeface="Times New Roman" panose="02020603050405020304" pitchFamily="18" charset="0"/>
                <a:cs typeface="Times New Roman" panose="02020603050405020304" pitchFamily="18" charset="0"/>
                <a:hlinkClick r:id="rId4"/>
              </a:rPr>
              <a:t>https://github.com/RUC</a:t>
            </a:r>
            <a:r>
              <a:rPr lang="en-US" altLang="zh-CN" dirty="0">
                <a:latin typeface="Times New Roman" panose="02020603050405020304" pitchFamily="18" charset="0"/>
                <a:cs typeface="Times New Roman" panose="02020603050405020304" pitchFamily="18" charset="0"/>
                <a:hlinkClick r:id="rId4"/>
              </a:rPr>
              <a:t>DM</a:t>
            </a:r>
            <a:r>
              <a:rPr lang="en" altLang="zh-CN" dirty="0">
                <a:latin typeface="Times New Roman" panose="02020603050405020304" pitchFamily="18" charset="0"/>
                <a:cs typeface="Times New Roman" panose="02020603050405020304" pitchFamily="18" charset="0"/>
                <a:hlinkClick r:id="rId4"/>
              </a:rPr>
              <a:t>/KB4Rec</a:t>
            </a:r>
            <a:endParaRPr kumimoji="1"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1E9B3D10-4BE2-884A-9066-0E7ED1305E5C}"/>
              </a:ext>
            </a:extLst>
          </p:cNvPr>
          <p:cNvPicPr>
            <a:picLocks noChangeAspect="1"/>
          </p:cNvPicPr>
          <p:nvPr/>
        </p:nvPicPr>
        <p:blipFill>
          <a:blip r:embed="rId5"/>
          <a:stretch>
            <a:fillRect/>
          </a:stretch>
        </p:blipFill>
        <p:spPr>
          <a:xfrm>
            <a:off x="3276599" y="4171467"/>
            <a:ext cx="2590800" cy="1231900"/>
          </a:xfrm>
          <a:prstGeom prst="rect">
            <a:avLst/>
          </a:prstGeom>
        </p:spPr>
      </p:pic>
    </p:spTree>
    <p:extLst>
      <p:ext uri="{BB962C8B-B14F-4D97-AF65-F5344CB8AC3E}">
        <p14:creationId xmlns:p14="http://schemas.microsoft.com/office/powerpoint/2010/main" val="180559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C3361-7859-CE4D-B57F-0140E3A0C5BA}"/>
              </a:ext>
            </a:extLst>
          </p:cNvPr>
          <p:cNvSpPr>
            <a:spLocks noGrp="1"/>
          </p:cNvSpPr>
          <p:nvPr>
            <p:ph type="title"/>
          </p:nvPr>
        </p:nvSpPr>
        <p:spPr/>
        <p:txBody>
          <a:bodyPr>
            <a:normAutofit fontScale="90000"/>
          </a:bodyPr>
          <a:lstStyle/>
          <a:p>
            <a:pPr algn="ctr"/>
            <a:r>
              <a:rPr lang="en" altLang="zh-CN" dirty="0"/>
              <a:t>KB4Rec: A Data Set for Linking Knowledge Bases with Recommender Systems </a:t>
            </a:r>
            <a:endParaRPr kumimoji="1" lang="zh-CN" altLang="en-US" dirty="0"/>
          </a:p>
        </p:txBody>
      </p:sp>
      <p:sp>
        <p:nvSpPr>
          <p:cNvPr id="3" name="内容占位符 2">
            <a:extLst>
              <a:ext uri="{FF2B5EF4-FFF2-40B4-BE49-F238E27FC236}">
                <a16:creationId xmlns:a16="http://schemas.microsoft.com/office/drawing/2014/main" id="{DE4F094E-C033-2549-8072-CBA047BE169A}"/>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large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amount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of</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item-entity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alignment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records</a:t>
            </a:r>
          </a:p>
          <a:p>
            <a:r>
              <a:rPr lang="en-US" altLang="zh-CN" sz="2400" dirty="0">
                <a:latin typeface="Times New Roman" panose="02020603050405020304" pitchFamily="18" charset="0"/>
                <a:cs typeface="Times New Roman" panose="02020603050405020304" pitchFamily="18" charset="0"/>
              </a:rPr>
              <a:t>1-hop</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Freebase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sub-graph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of</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each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domain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released,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rich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relational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facts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about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linked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items</a:t>
            </a:r>
          </a:p>
        </p:txBody>
      </p:sp>
      <p:sp>
        <p:nvSpPr>
          <p:cNvPr id="5" name="文本框 4">
            <a:extLst>
              <a:ext uri="{FF2B5EF4-FFF2-40B4-BE49-F238E27FC236}">
                <a16:creationId xmlns:a16="http://schemas.microsoft.com/office/drawing/2014/main" id="{A1863C6B-1E9F-D349-8E5E-54B3FA8B54CE}"/>
              </a:ext>
            </a:extLst>
          </p:cNvPr>
          <p:cNvSpPr txBox="1"/>
          <p:nvPr/>
        </p:nvSpPr>
        <p:spPr>
          <a:xfrm>
            <a:off x="2801259" y="6130537"/>
            <a:ext cx="3827236" cy="369332"/>
          </a:xfrm>
          <a:prstGeom prst="rect">
            <a:avLst/>
          </a:prstGeom>
          <a:noFill/>
        </p:spPr>
        <p:txBody>
          <a:bodyPr wrap="square" rtlCol="0">
            <a:spAutoFit/>
          </a:bodyPr>
          <a:lstStyle/>
          <a:p>
            <a:r>
              <a:rPr lang="en" altLang="zh-CN" dirty="0">
                <a:latin typeface="Times New Roman" panose="02020603050405020304" pitchFamily="18" charset="0"/>
                <a:cs typeface="Times New Roman" panose="02020603050405020304" pitchFamily="18" charset="0"/>
                <a:hlinkClick r:id="rId3"/>
              </a:rPr>
              <a:t>https://github.com/RUC</a:t>
            </a:r>
            <a:r>
              <a:rPr lang="en-US" altLang="zh-CN" dirty="0">
                <a:latin typeface="Times New Roman" panose="02020603050405020304" pitchFamily="18" charset="0"/>
                <a:cs typeface="Times New Roman" panose="02020603050405020304" pitchFamily="18" charset="0"/>
                <a:hlinkClick r:id="rId3"/>
              </a:rPr>
              <a:t>DM</a:t>
            </a:r>
            <a:r>
              <a:rPr lang="en" altLang="zh-CN" dirty="0">
                <a:latin typeface="Times New Roman" panose="02020603050405020304" pitchFamily="18" charset="0"/>
                <a:cs typeface="Times New Roman" panose="02020603050405020304" pitchFamily="18" charset="0"/>
                <a:hlinkClick r:id="rId3"/>
              </a:rPr>
              <a:t>/KB4Rec</a:t>
            </a:r>
            <a:endParaRPr kumimoji="1"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FA333884-194D-A648-A1DB-8B912DA428DF}"/>
              </a:ext>
            </a:extLst>
          </p:cNvPr>
          <p:cNvPicPr>
            <a:picLocks noChangeAspect="1"/>
          </p:cNvPicPr>
          <p:nvPr/>
        </p:nvPicPr>
        <p:blipFill rotWithShape="1">
          <a:blip r:embed="rId4"/>
          <a:srcRect l="211" t="1947"/>
          <a:stretch/>
        </p:blipFill>
        <p:spPr>
          <a:xfrm>
            <a:off x="1492250" y="4330700"/>
            <a:ext cx="6458886" cy="1476931"/>
          </a:xfrm>
          <a:prstGeom prst="rect">
            <a:avLst/>
          </a:prstGeom>
        </p:spPr>
      </p:pic>
      <p:pic>
        <p:nvPicPr>
          <p:cNvPr id="10" name="图片 9">
            <a:extLst>
              <a:ext uri="{FF2B5EF4-FFF2-40B4-BE49-F238E27FC236}">
                <a16:creationId xmlns:a16="http://schemas.microsoft.com/office/drawing/2014/main" id="{2A48762B-3B87-3E43-A97E-590FA90FD296}"/>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3351442" y="3542830"/>
            <a:ext cx="3125641" cy="2548120"/>
          </a:xfrm>
          <a:prstGeom prst="rect">
            <a:avLst/>
          </a:prstGeom>
        </p:spPr>
      </p:pic>
      <p:sp>
        <p:nvSpPr>
          <p:cNvPr id="11" name="矩形 10">
            <a:extLst>
              <a:ext uri="{FF2B5EF4-FFF2-40B4-BE49-F238E27FC236}">
                <a16:creationId xmlns:a16="http://schemas.microsoft.com/office/drawing/2014/main" id="{C83E19D1-2817-B34A-81E4-FF63C2174FAB}"/>
              </a:ext>
            </a:extLst>
          </p:cNvPr>
          <p:cNvSpPr/>
          <p:nvPr/>
        </p:nvSpPr>
        <p:spPr>
          <a:xfrm>
            <a:off x="2315497" y="5265174"/>
            <a:ext cx="5766619" cy="3097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2778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Experiment Setup</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8908E10-A67F-DC4D-939C-213DC6C1FD4B}"/>
                  </a:ext>
                </a:extLst>
              </p:cNvPr>
              <p:cNvSpPr>
                <a:spLocks noGrp="1"/>
              </p:cNvSpPr>
              <p:nvPr>
                <p:ph idx="1"/>
              </p:nvPr>
            </p:nvSpPr>
            <p:spPr>
              <a:xfrm>
                <a:off x="628650" y="1690688"/>
                <a:ext cx="7886700" cy="3429951"/>
              </a:xfrm>
            </p:spPr>
            <p:txBody>
              <a:bodyPr>
                <a:noAutofit/>
              </a:bodyPr>
              <a:lstStyle/>
              <a:p>
                <a:r>
                  <a:rPr lang="en" altLang="zh-CN" sz="2400" b="1" dirty="0">
                    <a:latin typeface="Times New Roman" panose="02020603050405020304" pitchFamily="18" charset="0"/>
                    <a:cs typeface="Times New Roman" panose="02020603050405020304" pitchFamily="18" charset="0"/>
                  </a:rPr>
                  <a:t>Evaluation Protocol</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lvl="1">
                  <a:buFont typeface="Wingdings" pitchFamily="2" charset="2"/>
                  <a:buChar char="Ø"/>
                </a:pPr>
                <a:r>
                  <a:rPr lang="en" altLang="zh-CN" sz="2000" dirty="0">
                    <a:latin typeface="Times New Roman" panose="02020603050405020304" pitchFamily="18" charset="0"/>
                    <a:cs typeface="Times New Roman" panose="02020603050405020304" pitchFamily="18" charset="0"/>
                  </a:rPr>
                  <a:t>For each test triple </a:t>
                </a:r>
                <a14:m>
                  <m:oMath xmlns:m="http://schemas.openxmlformats.org/officeDocument/2006/math">
                    <m:r>
                      <a:rPr lang="en" altLang="zh-CN" sz="2000" i="1" dirty="0" smtClean="0">
                        <a:latin typeface="Cambria Math" panose="02040503050406030204" pitchFamily="18" charset="0"/>
                        <a:cs typeface="Times New Roman" panose="02020603050405020304" pitchFamily="18" charset="0"/>
                      </a:rPr>
                      <m:t>⟨</m:t>
                    </m:r>
                    <m:r>
                      <a:rPr lang="en" altLang="zh-CN" sz="2000" i="1" dirty="0" smtClean="0">
                        <a:latin typeface="Cambria Math" panose="02040503050406030204" pitchFamily="18" charset="0"/>
                        <a:cs typeface="Times New Roman" panose="02020603050405020304" pitchFamily="18" charset="0"/>
                      </a:rPr>
                      <m:t>h</m:t>
                    </m:r>
                    <m:r>
                      <a:rPr lang="en" altLang="zh-CN" sz="2000" i="1" dirty="0" smtClean="0">
                        <a:latin typeface="Cambria Math" panose="02040503050406030204" pitchFamily="18" charset="0"/>
                        <a:cs typeface="Times New Roman" panose="02020603050405020304" pitchFamily="18" charset="0"/>
                      </a:rPr>
                      <m:t>,</m:t>
                    </m:r>
                    <m:r>
                      <a:rPr lang="zh-CN" altLang="en-US" sz="2000" i="1" dirty="0">
                        <a:latin typeface="Cambria Math" panose="02040503050406030204" pitchFamily="18" charset="0"/>
                        <a:cs typeface="Times New Roman" panose="02020603050405020304" pitchFamily="18" charset="0"/>
                      </a:rPr>
                      <m:t> </m:t>
                    </m:r>
                    <m:r>
                      <a:rPr lang="en" altLang="zh-CN" sz="2000" i="1" dirty="0">
                        <a:latin typeface="Cambria Math" panose="02040503050406030204" pitchFamily="18" charset="0"/>
                        <a:cs typeface="Times New Roman" panose="02020603050405020304" pitchFamily="18" charset="0"/>
                      </a:rPr>
                      <m:t>𝑟</m:t>
                    </m:r>
                    <m:r>
                      <a:rPr lang="en" altLang="zh-CN" sz="2000" i="1" dirty="0">
                        <a:latin typeface="Cambria Math" panose="02040503050406030204" pitchFamily="18" charset="0"/>
                        <a:cs typeface="Times New Roman" panose="02020603050405020304" pitchFamily="18" charset="0"/>
                      </a:rPr>
                      <m:t>,</m:t>
                    </m:r>
                    <m:r>
                      <a:rPr lang="zh-CN" altLang="en-US" sz="2000" i="1" dirty="0">
                        <a:latin typeface="Cambria Math" panose="02040503050406030204" pitchFamily="18" charset="0"/>
                        <a:cs typeface="Times New Roman" panose="02020603050405020304" pitchFamily="18" charset="0"/>
                      </a:rPr>
                      <m:t> </m:t>
                    </m:r>
                    <m:r>
                      <a:rPr lang="en" altLang="zh-CN" sz="2000" i="1" dirty="0">
                        <a:latin typeface="Cambria Math" panose="02040503050406030204" pitchFamily="18" charset="0"/>
                        <a:cs typeface="Times New Roman" panose="02020603050405020304" pitchFamily="18" charset="0"/>
                      </a:rPr>
                      <m:t>𝑡</m:t>
                    </m:r>
                    <m:r>
                      <a:rPr lang="en" altLang="zh-CN" sz="2000" i="1" dirty="0">
                        <a:latin typeface="Cambria Math" panose="02040503050406030204" pitchFamily="18" charset="0"/>
                        <a:cs typeface="Times New Roman" panose="02020603050405020304" pitchFamily="18" charset="0"/>
                      </a:rPr>
                      <m:t>⟩ </m:t>
                    </m:r>
                  </m:oMath>
                </a14:m>
                <a:r>
                  <a:rPr lang="en" altLang="zh-CN" sz="2000" dirty="0">
                    <a:latin typeface="Times New Roman" panose="02020603050405020304" pitchFamily="18" charset="0"/>
                    <a:cs typeface="Times New Roman" panose="02020603050405020304" pitchFamily="18" charset="0"/>
                  </a:rPr>
                  <a:t>in a dataset, two queries, </a:t>
                </a:r>
                <a14:m>
                  <m:oMath xmlns:m="http://schemas.openxmlformats.org/officeDocument/2006/math">
                    <m:r>
                      <a:rPr lang="en" altLang="zh-CN" sz="2000" i="1" dirty="0" smtClean="0">
                        <a:latin typeface="Cambria Math" panose="02040503050406030204" pitchFamily="18" charset="0"/>
                        <a:cs typeface="Times New Roman" panose="02020603050405020304" pitchFamily="18" charset="0"/>
                      </a:rPr>
                      <m:t>⟨</m:t>
                    </m:r>
                    <m:r>
                      <a:rPr lang="en" altLang="zh-CN" sz="2000" i="1" dirty="0" smtClean="0">
                        <a:latin typeface="Cambria Math" panose="02040503050406030204" pitchFamily="18" charset="0"/>
                        <a:cs typeface="Times New Roman" panose="02020603050405020304" pitchFamily="18" charset="0"/>
                      </a:rPr>
                      <m:t>h</m:t>
                    </m:r>
                    <m:r>
                      <a:rPr lang="en" altLang="zh-CN" sz="2000" i="1" dirty="0" smtClean="0">
                        <a:latin typeface="Cambria Math" panose="02040503050406030204" pitchFamily="18" charset="0"/>
                        <a:cs typeface="Times New Roman" panose="02020603050405020304" pitchFamily="18" charset="0"/>
                      </a:rPr>
                      <m:t>,</m:t>
                    </m:r>
                    <m:r>
                      <a:rPr lang="zh-CN" altLang="en-US" sz="2000" i="1" dirty="0">
                        <a:latin typeface="Cambria Math" panose="02040503050406030204" pitchFamily="18" charset="0"/>
                        <a:cs typeface="Times New Roman" panose="02020603050405020304" pitchFamily="18" charset="0"/>
                      </a:rPr>
                      <m:t> </m:t>
                    </m:r>
                    <m:r>
                      <a:rPr lang="en" altLang="zh-CN" sz="2000" i="1" dirty="0">
                        <a:latin typeface="Cambria Math" panose="02040503050406030204" pitchFamily="18" charset="0"/>
                        <a:cs typeface="Times New Roman" panose="02020603050405020304" pitchFamily="18" charset="0"/>
                      </a:rPr>
                      <m:t>𝑟</m:t>
                    </m:r>
                    <m:r>
                      <a:rPr lang="en" altLang="zh-CN" sz="2000" i="1" dirty="0">
                        <a:latin typeface="Cambria Math" panose="02040503050406030204" pitchFamily="18" charset="0"/>
                        <a:cs typeface="Times New Roman" panose="02020603050405020304" pitchFamily="18" charset="0"/>
                      </a:rPr>
                      <m:t>, ?⟩ </m:t>
                    </m:r>
                  </m:oMath>
                </a14:m>
                <a:r>
                  <a:rPr lang="en" altLang="zh-CN" sz="2000" dirty="0">
                    <a:latin typeface="Times New Roman" panose="02020603050405020304" pitchFamily="18" charset="0"/>
                    <a:cs typeface="Times New Roman" panose="02020603050405020304" pitchFamily="18" charset="0"/>
                  </a:rPr>
                  <a:t>and </a:t>
                </a:r>
                <a14:m>
                  <m:oMath xmlns:m="http://schemas.openxmlformats.org/officeDocument/2006/math">
                    <m:r>
                      <a:rPr lang="en" altLang="zh-CN" sz="2000" i="1" dirty="0" smtClean="0">
                        <a:latin typeface="Cambria Math" panose="02040503050406030204" pitchFamily="18" charset="0"/>
                        <a:cs typeface="Times New Roman" panose="02020603050405020304" pitchFamily="18" charset="0"/>
                      </a:rPr>
                      <m:t>⟨?,</m:t>
                    </m:r>
                    <m:r>
                      <a:rPr lang="zh-CN" altLang="en-US" sz="2000" i="1" dirty="0">
                        <a:latin typeface="Cambria Math" panose="02040503050406030204" pitchFamily="18" charset="0"/>
                        <a:cs typeface="Times New Roman" panose="02020603050405020304" pitchFamily="18" charset="0"/>
                      </a:rPr>
                      <m:t> </m:t>
                    </m:r>
                    <m:r>
                      <a:rPr lang="en" altLang="zh-CN" sz="2000" i="1" dirty="0">
                        <a:latin typeface="Cambria Math" panose="02040503050406030204" pitchFamily="18" charset="0"/>
                        <a:cs typeface="Times New Roman" panose="02020603050405020304" pitchFamily="18" charset="0"/>
                      </a:rPr>
                      <m:t>𝑟</m:t>
                    </m:r>
                    <m:r>
                      <a:rPr lang="en" altLang="zh-CN" sz="2000" i="1" dirty="0">
                        <a:latin typeface="Cambria Math" panose="02040503050406030204" pitchFamily="18" charset="0"/>
                        <a:cs typeface="Times New Roman" panose="02020603050405020304" pitchFamily="18" charset="0"/>
                      </a:rPr>
                      <m:t>,</m:t>
                    </m:r>
                    <m:r>
                      <a:rPr lang="zh-CN" altLang="en-US" sz="2000" i="1" dirty="0">
                        <a:latin typeface="Cambria Math" panose="02040503050406030204" pitchFamily="18" charset="0"/>
                        <a:cs typeface="Times New Roman" panose="02020603050405020304" pitchFamily="18" charset="0"/>
                      </a:rPr>
                      <m:t> </m:t>
                    </m:r>
                    <m:r>
                      <a:rPr lang="en" altLang="zh-CN" sz="2000" i="1" dirty="0">
                        <a:latin typeface="Cambria Math" panose="02040503050406030204" pitchFamily="18" charset="0"/>
                        <a:cs typeface="Times New Roman" panose="02020603050405020304" pitchFamily="18" charset="0"/>
                      </a:rPr>
                      <m:t>𝑡</m:t>
                    </m:r>
                    <m:r>
                      <a:rPr lang="en" altLang="zh-CN" sz="2000" i="1" dirty="0">
                        <a:latin typeface="Cambria Math" panose="02040503050406030204" pitchFamily="18" charset="0"/>
                        <a:cs typeface="Times New Roman" panose="02020603050405020304" pitchFamily="18" charset="0"/>
                      </a:rPr>
                      <m:t>⟩</m:t>
                    </m:r>
                  </m:oMath>
                </a14:m>
                <a:r>
                  <a:rPr lang="en" altLang="zh-CN" sz="2000" dirty="0">
                    <a:latin typeface="Times New Roman" panose="02020603050405020304" pitchFamily="18" charset="0"/>
                    <a:cs typeface="Times New Roman" panose="02020603050405020304" pitchFamily="18" charset="0"/>
                  </a:rPr>
                  <a:t>, were issued. </a:t>
                </a:r>
              </a:p>
              <a:p>
                <a:endParaRPr kumimoji="1" lang="en-US" altLang="zh-CN" sz="2400" b="1" dirty="0">
                  <a:latin typeface="Times New Roman" panose="02020603050405020304" pitchFamily="18" charset="0"/>
                  <a:cs typeface="Times New Roman" panose="02020603050405020304" pitchFamily="18" charset="0"/>
                </a:endParaRPr>
              </a:p>
              <a:p>
                <a:r>
                  <a:rPr kumimoji="1" lang="en-US" altLang="zh-CN" sz="2400" b="1" dirty="0">
                    <a:latin typeface="Times New Roman" panose="02020603050405020304" pitchFamily="18" charset="0"/>
                    <a:cs typeface="Times New Roman" panose="02020603050405020304" pitchFamily="18" charset="0"/>
                  </a:rPr>
                  <a:t>Metric</a:t>
                </a:r>
                <a:r>
                  <a:rPr kumimoji="1" lang="en-US" altLang="zh-CN" sz="2400" dirty="0">
                    <a:latin typeface="Times New Roman" panose="02020603050405020304" pitchFamily="18" charset="0"/>
                    <a:cs typeface="Times New Roman" panose="02020603050405020304" pitchFamily="18" charset="0"/>
                  </a:rPr>
                  <a:t>:</a:t>
                </a:r>
                <a:r>
                  <a:rPr lang="en" altLang="zh-CN" sz="2400" dirty="0">
                    <a:latin typeface="Times New Roman" panose="02020603050405020304" pitchFamily="18" charset="0"/>
                    <a:cs typeface="Times New Roman" panose="02020603050405020304" pitchFamily="18" charset="0"/>
                  </a:rPr>
                  <a:t> </a:t>
                </a:r>
              </a:p>
              <a:p>
                <a:pPr lvl="1">
                  <a:buFont typeface="Wingdings" pitchFamily="2" charset="2"/>
                  <a:buChar char="Ø"/>
                </a:pPr>
                <a:r>
                  <a:rPr lang="en" altLang="zh-CN" sz="2000" dirty="0">
                    <a:latin typeface="Times New Roman" panose="02020603050405020304" pitchFamily="18" charset="0"/>
                    <a:cs typeface="Times New Roman" panose="02020603050405020304" pitchFamily="18" charset="0"/>
                  </a:rPr>
                  <a:t>Mean Rank (MR) , top-k hit ratio (</a:t>
                </a:r>
                <a:r>
                  <a:rPr lang="en" altLang="zh-CN" sz="2000" dirty="0" err="1">
                    <a:latin typeface="Times New Roman" panose="02020603050405020304" pitchFamily="18" charset="0"/>
                    <a:cs typeface="Times New Roman" panose="02020603050405020304" pitchFamily="18" charset="0"/>
                  </a:rPr>
                  <a:t>H@k</a:t>
                </a:r>
                <a:r>
                  <a:rPr lang="en" altLang="zh-CN" sz="2000" dirty="0">
                    <a:latin typeface="Times New Roman" panose="02020603050405020304" pitchFamily="18" charset="0"/>
                    <a:cs typeface="Times New Roman" panose="02020603050405020304" pitchFamily="18" charset="0"/>
                  </a:rPr>
                  <a:t>) , and Mean Reciprocal Rank (MRR)</a:t>
                </a:r>
                <a:endParaRPr kumimoji="1" lang="zh-CN" altLang="en-US" sz="2000"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98908E10-A67F-DC4D-939C-213DC6C1FD4B}"/>
                  </a:ext>
                </a:extLst>
              </p:cNvPr>
              <p:cNvSpPr>
                <a:spLocks noGrp="1" noRot="1" noChangeAspect="1" noMove="1" noResize="1" noEditPoints="1" noAdjustHandles="1" noChangeArrowheads="1" noChangeShapeType="1" noTextEdit="1"/>
              </p:cNvSpPr>
              <p:nvPr>
                <p:ph idx="1"/>
              </p:nvPr>
            </p:nvSpPr>
            <p:spPr>
              <a:xfrm>
                <a:off x="628650" y="1690688"/>
                <a:ext cx="7886700" cy="3429951"/>
              </a:xfrm>
              <a:blipFill>
                <a:blip r:embed="rId3"/>
                <a:stretch>
                  <a:fillRect l="-965" t="-22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822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BE21B-3EA6-334F-9327-EB716162979D}"/>
              </a:ext>
            </a:extLst>
          </p:cNvPr>
          <p:cNvSpPr>
            <a:spLocks noGrp="1"/>
          </p:cNvSpPr>
          <p:nvPr>
            <p:ph type="title"/>
          </p:nvPr>
        </p:nvSpPr>
        <p:spPr/>
        <p:txBody>
          <a:bodyPr/>
          <a:lstStyle/>
          <a:p>
            <a:pPr algn="ctr"/>
            <a:r>
              <a:rPr kumimoji="1" lang="en-US" altLang="zh-CN" dirty="0"/>
              <a:t>Baseline</a:t>
            </a:r>
            <a:endParaRPr kumimoji="1" lang="zh-CN" altLang="en-US" dirty="0"/>
          </a:p>
        </p:txBody>
      </p:sp>
      <p:pic>
        <p:nvPicPr>
          <p:cNvPr id="4" name="图片 3">
            <a:extLst>
              <a:ext uri="{FF2B5EF4-FFF2-40B4-BE49-F238E27FC236}">
                <a16:creationId xmlns:a16="http://schemas.microsoft.com/office/drawing/2014/main" id="{441E2D4D-CDAF-B649-9A5E-83B637052E7C}"/>
              </a:ext>
            </a:extLst>
          </p:cNvPr>
          <p:cNvPicPr>
            <a:picLocks noChangeAspect="1"/>
          </p:cNvPicPr>
          <p:nvPr/>
        </p:nvPicPr>
        <p:blipFill rotWithShape="1">
          <a:blip r:embed="rId3"/>
          <a:srcRect l="7448" t="25313" r="7616" b="2229"/>
          <a:stretch/>
        </p:blipFill>
        <p:spPr>
          <a:xfrm>
            <a:off x="2123913" y="2118105"/>
            <a:ext cx="4896174" cy="1567293"/>
          </a:xfrm>
          <a:prstGeom prst="rect">
            <a:avLst/>
          </a:prstGeom>
        </p:spPr>
      </p:pic>
      <p:sp>
        <p:nvSpPr>
          <p:cNvPr id="5" name="文本框 4">
            <a:extLst>
              <a:ext uri="{FF2B5EF4-FFF2-40B4-BE49-F238E27FC236}">
                <a16:creationId xmlns:a16="http://schemas.microsoft.com/office/drawing/2014/main" id="{14D2C2A1-E7F9-E843-B849-93CE252CC493}"/>
              </a:ext>
            </a:extLst>
          </p:cNvPr>
          <p:cNvSpPr txBox="1"/>
          <p:nvPr/>
        </p:nvSpPr>
        <p:spPr>
          <a:xfrm>
            <a:off x="628648" y="1433384"/>
            <a:ext cx="8051349" cy="400110"/>
          </a:xfrm>
          <a:prstGeom prst="rect">
            <a:avLst/>
          </a:prstGeom>
          <a:noFill/>
        </p:spPr>
        <p:txBody>
          <a:bodyPr wrap="square" rtlCol="0">
            <a:spAutoFit/>
          </a:bodyPr>
          <a:lstStyle/>
          <a:p>
            <a:pPr algn="ctr"/>
            <a:r>
              <a:rPr lang="en" altLang="zh-CN" sz="2000" dirty="0">
                <a:latin typeface="Times New Roman" panose="02020603050405020304" pitchFamily="18" charset="0"/>
                <a:cs typeface="Times New Roman" panose="02020603050405020304" pitchFamily="18" charset="0"/>
              </a:rPr>
              <a:t>The categorization of the comparison methods</a:t>
            </a:r>
            <a:endParaRPr kumimoji="1" lang="zh-CN" altLang="en-US" sz="2000" dirty="0">
              <a:latin typeface="Times New Roman" panose="02020603050405020304" pitchFamily="18" charset="0"/>
              <a:cs typeface="Times New Roman" panose="02020603050405020304" pitchFamily="18" charset="0"/>
            </a:endParaRPr>
          </a:p>
        </p:txBody>
      </p:sp>
      <p:sp>
        <p:nvSpPr>
          <p:cNvPr id="6" name="内容占位符 2">
            <a:extLst>
              <a:ext uri="{FF2B5EF4-FFF2-40B4-BE49-F238E27FC236}">
                <a16:creationId xmlns:a16="http://schemas.microsoft.com/office/drawing/2014/main" id="{55AD672F-9206-7B45-9545-C0D5FF317D06}"/>
              </a:ext>
            </a:extLst>
          </p:cNvPr>
          <p:cNvSpPr txBox="1">
            <a:spLocks/>
          </p:cNvSpPr>
          <p:nvPr/>
        </p:nvSpPr>
        <p:spPr>
          <a:xfrm>
            <a:off x="628650" y="4431460"/>
            <a:ext cx="7886700" cy="19360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Translation: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model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triples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relational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translation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from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subject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object</a:t>
            </a:r>
            <a:r>
              <a:rPr lang="zh-CN" altLang="en-US" sz="20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Semantic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match: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model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query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answer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entity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neural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(such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CNN),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match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semantic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space</a:t>
            </a:r>
            <a:endParaRPr lang="e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GNN: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model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source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graph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neural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network</a:t>
            </a:r>
          </a:p>
          <a:p>
            <a:r>
              <a:rPr kumimoji="1" lang="en-US" altLang="zh-CN" sz="2000" dirty="0">
                <a:latin typeface="Times New Roman" panose="02020603050405020304" pitchFamily="18" charset="0"/>
                <a:cs typeface="Times New Roman" panose="02020603050405020304" pitchFamily="18" charset="0"/>
              </a:rPr>
              <a:t>GAN: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model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trained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with</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GAN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framework</a:t>
            </a:r>
            <a:endParaRPr kumimoji="1" lang="zh-CN" altLang="en-US" sz="2000" dirty="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37C0AFDF-2279-B741-AB19-CC0B7B5196FD}"/>
              </a:ext>
            </a:extLst>
          </p:cNvPr>
          <p:cNvSpPr/>
          <p:nvPr/>
        </p:nvSpPr>
        <p:spPr>
          <a:xfrm>
            <a:off x="3491345" y="2118105"/>
            <a:ext cx="1080655" cy="2925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29731568-37AA-B340-815C-450E709691C1}"/>
              </a:ext>
            </a:extLst>
          </p:cNvPr>
          <p:cNvSpPr/>
          <p:nvPr/>
        </p:nvSpPr>
        <p:spPr>
          <a:xfrm>
            <a:off x="4715388" y="2104410"/>
            <a:ext cx="1436030" cy="3062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4DC89F8E-ECBC-5B4C-BFD2-2D040E41713C}"/>
              </a:ext>
            </a:extLst>
          </p:cNvPr>
          <p:cNvSpPr/>
          <p:nvPr/>
        </p:nvSpPr>
        <p:spPr>
          <a:xfrm>
            <a:off x="6151418" y="2121036"/>
            <a:ext cx="783493" cy="306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215340C6-25B5-424F-83B6-75A888E138B4}"/>
              </a:ext>
            </a:extLst>
          </p:cNvPr>
          <p:cNvSpPr/>
          <p:nvPr/>
        </p:nvSpPr>
        <p:spPr>
          <a:xfrm>
            <a:off x="2709949" y="2864166"/>
            <a:ext cx="581892" cy="311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C9A414E0-73C1-C548-95C1-F0EB2260C5E5}"/>
              </a:ext>
            </a:extLst>
          </p:cNvPr>
          <p:cNvSpPr/>
          <p:nvPr/>
        </p:nvSpPr>
        <p:spPr>
          <a:xfrm>
            <a:off x="2876203" y="3357317"/>
            <a:ext cx="581892" cy="311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917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Experimental Results</a:t>
            </a:r>
            <a:endParaRPr kumimoji="1" lang="zh-CN" altLang="en-US" dirty="0">
              <a:latin typeface="Times New Roman" panose="02020603050405020304" pitchFamily="18" charset="0"/>
              <a:cs typeface="Times New Roman" panose="02020603050405020304" pitchFamily="18" charset="0"/>
            </a:endParaRPr>
          </a:p>
        </p:txBody>
      </p:sp>
      <p:sp>
        <p:nvSpPr>
          <p:cNvPr id="14" name="内容占位符 2">
            <a:extLst>
              <a:ext uri="{FF2B5EF4-FFF2-40B4-BE49-F238E27FC236}">
                <a16:creationId xmlns:a16="http://schemas.microsoft.com/office/drawing/2014/main" id="{4A48BF63-FD75-7346-A0FB-6F31D5A60751}"/>
              </a:ext>
            </a:extLst>
          </p:cNvPr>
          <p:cNvSpPr txBox="1">
            <a:spLocks/>
          </p:cNvSpPr>
          <p:nvPr/>
        </p:nvSpPr>
        <p:spPr>
          <a:xfrm>
            <a:off x="628650" y="4431461"/>
            <a:ext cx="7886700" cy="1566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sz="2000" dirty="0">
                <a:latin typeface="Times New Roman" panose="02020603050405020304" pitchFamily="18" charset="0"/>
                <a:cs typeface="Times New Roman" panose="02020603050405020304" pitchFamily="18" charset="0"/>
              </a:rPr>
              <a:t>Overall, </a:t>
            </a:r>
            <a:r>
              <a:rPr lang="en" altLang="zh-CN" sz="2000" dirty="0" err="1">
                <a:latin typeface="Times New Roman" panose="02020603050405020304" pitchFamily="18" charset="0"/>
                <a:cs typeface="Times New Roman" panose="02020603050405020304" pitchFamily="18" charset="0"/>
              </a:rPr>
              <a:t>DistMult</a:t>
            </a:r>
            <a:r>
              <a:rPr lang="en" altLang="zh-CN" sz="2000" dirty="0">
                <a:latin typeface="Times New Roman" panose="02020603050405020304" pitchFamily="18" charset="0"/>
                <a:cs typeface="Times New Roman" panose="02020603050405020304" pitchFamily="18" charset="0"/>
              </a:rPr>
              <a:t> and </a:t>
            </a:r>
            <a:r>
              <a:rPr lang="en" altLang="zh-CN" sz="2000" dirty="0" err="1">
                <a:latin typeface="Times New Roman" panose="02020603050405020304" pitchFamily="18" charset="0"/>
                <a:cs typeface="Times New Roman" panose="02020603050405020304" pitchFamily="18" charset="0"/>
              </a:rPr>
              <a:t>ConvTransE</a:t>
            </a:r>
            <a:r>
              <a:rPr lang="en" altLang="zh-CN" sz="2000" dirty="0">
                <a:latin typeface="Times New Roman" panose="02020603050405020304" pitchFamily="18" charset="0"/>
                <a:cs typeface="Times New Roman" panose="02020603050405020304" pitchFamily="18" charset="0"/>
              </a:rPr>
              <a:t> are the best baseline methods. </a:t>
            </a:r>
            <a:endParaRPr kumimoji="1" lang="en-US" altLang="zh-CN" sz="2000" dirty="0">
              <a:latin typeface="Times New Roman" panose="02020603050405020304" pitchFamily="18" charset="0"/>
              <a:cs typeface="Times New Roman" panose="02020603050405020304" pitchFamily="18" charset="0"/>
            </a:endParaRPr>
          </a:p>
          <a:p>
            <a:r>
              <a:rPr lang="en" altLang="zh-CN" sz="2000" dirty="0">
                <a:latin typeface="Times New Roman" panose="02020603050405020304" pitchFamily="18" charset="0"/>
                <a:cs typeface="Times New Roman" panose="02020603050405020304" pitchFamily="18" charset="0"/>
              </a:rPr>
              <a:t>KBGAN substantially improves over </a:t>
            </a:r>
            <a:r>
              <a:rPr lang="en" altLang="zh-CN" sz="2000" dirty="0" err="1">
                <a:latin typeface="Times New Roman" panose="02020603050405020304" pitchFamily="18" charset="0"/>
                <a:cs typeface="Times New Roman" panose="02020603050405020304" pitchFamily="18" charset="0"/>
              </a:rPr>
              <a:t>TransE</a:t>
            </a:r>
            <a:r>
              <a:rPr lang="en" altLang="zh-CN" sz="2000" dirty="0">
                <a:latin typeface="Times New Roman" panose="02020603050405020304" pitchFamily="18" charset="0"/>
                <a:cs typeface="Times New Roman" panose="02020603050405020304" pitchFamily="18" charset="0"/>
              </a:rPr>
              <a:t> on all datasets, which indicates the usefulness of adversarial learning.</a:t>
            </a:r>
          </a:p>
          <a:p>
            <a:r>
              <a:rPr lang="en" altLang="zh-CN" sz="2000" dirty="0">
                <a:latin typeface="Times New Roman" panose="02020603050405020304" pitchFamily="18" charset="0"/>
                <a:cs typeface="Times New Roman" panose="02020603050405020304" pitchFamily="18" charset="0"/>
              </a:rPr>
              <a:t>UPGAN is consistently better than these baselines by a large margin</a:t>
            </a:r>
            <a:r>
              <a:rPr lang="en-US" altLang="zh-CN" sz="2000" dirty="0">
                <a:latin typeface="Times New Roman" panose="02020603050405020304" pitchFamily="18" charset="0"/>
                <a:cs typeface="Times New Roman" panose="02020603050405020304" pitchFamily="18" charset="0"/>
              </a:rPr>
              <a:t>.</a:t>
            </a:r>
            <a:endParaRPr kumimoji="1" lang="zh-CN" altLang="en-US" sz="2000" dirty="0">
              <a:solidFill>
                <a:srgbClr val="FF0000"/>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0FE5FBDF-E30D-414D-87F5-FE3DFC76624D}"/>
              </a:ext>
            </a:extLst>
          </p:cNvPr>
          <p:cNvPicPr>
            <a:picLocks noChangeAspect="1"/>
          </p:cNvPicPr>
          <p:nvPr/>
        </p:nvPicPr>
        <p:blipFill>
          <a:blip r:embed="rId3"/>
          <a:stretch>
            <a:fillRect/>
          </a:stretch>
        </p:blipFill>
        <p:spPr>
          <a:xfrm>
            <a:off x="628649" y="1875055"/>
            <a:ext cx="7886700" cy="2185289"/>
          </a:xfrm>
          <a:prstGeom prst="rect">
            <a:avLst/>
          </a:prstGeom>
        </p:spPr>
      </p:pic>
      <p:sp>
        <p:nvSpPr>
          <p:cNvPr id="11" name="矩形 10">
            <a:extLst>
              <a:ext uri="{FF2B5EF4-FFF2-40B4-BE49-F238E27FC236}">
                <a16:creationId xmlns:a16="http://schemas.microsoft.com/office/drawing/2014/main" id="{83FE8F8C-6B95-D84F-83A1-419487B5BF2A}"/>
              </a:ext>
            </a:extLst>
          </p:cNvPr>
          <p:cNvSpPr/>
          <p:nvPr/>
        </p:nvSpPr>
        <p:spPr>
          <a:xfrm>
            <a:off x="544011" y="2455333"/>
            <a:ext cx="8051350" cy="5592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矩形 11">
            <a:extLst>
              <a:ext uri="{FF2B5EF4-FFF2-40B4-BE49-F238E27FC236}">
                <a16:creationId xmlns:a16="http://schemas.microsoft.com/office/drawing/2014/main" id="{05F1C2F2-9EF0-EC46-9983-18CA24576F2F}"/>
              </a:ext>
            </a:extLst>
          </p:cNvPr>
          <p:cNvSpPr/>
          <p:nvPr/>
        </p:nvSpPr>
        <p:spPr>
          <a:xfrm>
            <a:off x="544011" y="2228441"/>
            <a:ext cx="8051350" cy="226892"/>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矩形 12">
            <a:extLst>
              <a:ext uri="{FF2B5EF4-FFF2-40B4-BE49-F238E27FC236}">
                <a16:creationId xmlns:a16="http://schemas.microsoft.com/office/drawing/2014/main" id="{CEE51FD1-BEB2-AE44-AFAA-907B3712FE10}"/>
              </a:ext>
            </a:extLst>
          </p:cNvPr>
          <p:cNvSpPr/>
          <p:nvPr/>
        </p:nvSpPr>
        <p:spPr>
          <a:xfrm>
            <a:off x="546325" y="3139441"/>
            <a:ext cx="8051349" cy="204042"/>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矩形 14">
            <a:extLst>
              <a:ext uri="{FF2B5EF4-FFF2-40B4-BE49-F238E27FC236}">
                <a16:creationId xmlns:a16="http://schemas.microsoft.com/office/drawing/2014/main" id="{C79808D0-1305-BD4E-9C18-8473269C320E}"/>
              </a:ext>
            </a:extLst>
          </p:cNvPr>
          <p:cNvSpPr/>
          <p:nvPr/>
        </p:nvSpPr>
        <p:spPr>
          <a:xfrm>
            <a:off x="544011" y="3856304"/>
            <a:ext cx="8051350" cy="171287"/>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框 2">
            <a:extLst>
              <a:ext uri="{FF2B5EF4-FFF2-40B4-BE49-F238E27FC236}">
                <a16:creationId xmlns:a16="http://schemas.microsoft.com/office/drawing/2014/main" id="{313E5249-A1A0-AE40-B854-ADB142C4C708}"/>
              </a:ext>
            </a:extLst>
          </p:cNvPr>
          <p:cNvSpPr txBox="1"/>
          <p:nvPr/>
        </p:nvSpPr>
        <p:spPr>
          <a:xfrm>
            <a:off x="628648" y="1433384"/>
            <a:ext cx="8051349" cy="400110"/>
          </a:xfrm>
          <a:prstGeom prst="rect">
            <a:avLst/>
          </a:prstGeom>
          <a:noFill/>
        </p:spPr>
        <p:txBody>
          <a:bodyPr wrap="square" rtlCol="0">
            <a:spAutoFit/>
          </a:bodyPr>
          <a:lstStyle/>
          <a:p>
            <a:pPr algn="ctr"/>
            <a:r>
              <a:rPr lang="en" altLang="zh-CN" sz="2000" dirty="0">
                <a:latin typeface="Times New Roman" panose="02020603050405020304" pitchFamily="18" charset="0"/>
                <a:cs typeface="Times New Roman" panose="02020603050405020304" pitchFamily="18" charset="0"/>
              </a:rPr>
              <a:t>Performance comparison of different methods for KGC task on three datasets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7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Experimental Results</a:t>
            </a:r>
            <a:endParaRPr kumimoji="1"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0FE5FBDF-E30D-414D-87F5-FE3DFC76624D}"/>
              </a:ext>
            </a:extLst>
          </p:cNvPr>
          <p:cNvPicPr>
            <a:picLocks noChangeAspect="1"/>
          </p:cNvPicPr>
          <p:nvPr/>
        </p:nvPicPr>
        <p:blipFill>
          <a:blip r:embed="rId3"/>
          <a:stretch>
            <a:fillRect/>
          </a:stretch>
        </p:blipFill>
        <p:spPr>
          <a:xfrm>
            <a:off x="628649" y="1875055"/>
            <a:ext cx="7886700" cy="2185289"/>
          </a:xfrm>
          <a:prstGeom prst="rect">
            <a:avLst/>
          </a:prstGeom>
        </p:spPr>
      </p:pic>
      <p:sp>
        <p:nvSpPr>
          <p:cNvPr id="11" name="矩形 10">
            <a:extLst>
              <a:ext uri="{FF2B5EF4-FFF2-40B4-BE49-F238E27FC236}">
                <a16:creationId xmlns:a16="http://schemas.microsoft.com/office/drawing/2014/main" id="{83FE8F8C-6B95-D84F-83A1-419487B5BF2A}"/>
              </a:ext>
            </a:extLst>
          </p:cNvPr>
          <p:cNvSpPr/>
          <p:nvPr/>
        </p:nvSpPr>
        <p:spPr>
          <a:xfrm>
            <a:off x="544011" y="3291295"/>
            <a:ext cx="8051350" cy="5592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矩形 12">
            <a:extLst>
              <a:ext uri="{FF2B5EF4-FFF2-40B4-BE49-F238E27FC236}">
                <a16:creationId xmlns:a16="http://schemas.microsoft.com/office/drawing/2014/main" id="{CEE51FD1-BEB2-AE44-AFAA-907B3712FE10}"/>
              </a:ext>
            </a:extLst>
          </p:cNvPr>
          <p:cNvSpPr/>
          <p:nvPr/>
        </p:nvSpPr>
        <p:spPr>
          <a:xfrm>
            <a:off x="544011" y="3639389"/>
            <a:ext cx="8051349" cy="204042"/>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内容占位符 2">
            <a:extLst>
              <a:ext uri="{FF2B5EF4-FFF2-40B4-BE49-F238E27FC236}">
                <a16:creationId xmlns:a16="http://schemas.microsoft.com/office/drawing/2014/main" id="{76D9726D-DB77-3041-B828-E92C168913BC}"/>
              </a:ext>
            </a:extLst>
          </p:cNvPr>
          <p:cNvSpPr txBox="1">
            <a:spLocks/>
          </p:cNvSpPr>
          <p:nvPr/>
        </p:nvSpPr>
        <p:spPr>
          <a:xfrm>
            <a:off x="628650" y="4408439"/>
            <a:ext cx="7886700" cy="1639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sz="2000" dirty="0">
                <a:latin typeface="Times New Roman" panose="02020603050405020304" pitchFamily="18" charset="0"/>
                <a:cs typeface="Times New Roman" panose="02020603050405020304" pitchFamily="18" charset="0"/>
              </a:rPr>
              <a:t>Overall, the three methods that jointly utilize KG data and user interaction data seem to give slightly better results than </a:t>
            </a:r>
            <a:r>
              <a:rPr lang="en" altLang="zh-CN" sz="2000" dirty="0" err="1">
                <a:latin typeface="Times New Roman" panose="02020603050405020304" pitchFamily="18" charset="0"/>
                <a:cs typeface="Times New Roman" panose="02020603050405020304" pitchFamily="18" charset="0"/>
              </a:rPr>
              <a:t>TransE</a:t>
            </a:r>
            <a:r>
              <a:rPr lang="en"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KGAT</a:t>
            </a:r>
            <a:r>
              <a:rPr lang="en" altLang="zh-CN" sz="2000" dirty="0">
                <a:latin typeface="Times New Roman" panose="02020603050405020304" pitchFamily="18" charset="0"/>
                <a:cs typeface="Times New Roman" panose="02020603050405020304" pitchFamily="18" charset="0"/>
              </a:rPr>
              <a:t> achieves a better performance on book dataset than the other two datasets.</a:t>
            </a:r>
          </a:p>
        </p:txBody>
      </p:sp>
      <p:sp>
        <p:nvSpPr>
          <p:cNvPr id="7" name="文本框 6">
            <a:extLst>
              <a:ext uri="{FF2B5EF4-FFF2-40B4-BE49-F238E27FC236}">
                <a16:creationId xmlns:a16="http://schemas.microsoft.com/office/drawing/2014/main" id="{0FC85936-4405-5042-B639-921363BEFBFB}"/>
              </a:ext>
            </a:extLst>
          </p:cNvPr>
          <p:cNvSpPr txBox="1"/>
          <p:nvPr/>
        </p:nvSpPr>
        <p:spPr>
          <a:xfrm>
            <a:off x="628648" y="1433384"/>
            <a:ext cx="8051349" cy="400110"/>
          </a:xfrm>
          <a:prstGeom prst="rect">
            <a:avLst/>
          </a:prstGeom>
          <a:noFill/>
        </p:spPr>
        <p:txBody>
          <a:bodyPr wrap="square" rtlCol="0">
            <a:spAutoFit/>
          </a:bodyPr>
          <a:lstStyle/>
          <a:p>
            <a:pPr algn="ctr"/>
            <a:r>
              <a:rPr lang="en" altLang="zh-CN" sz="2000" dirty="0">
                <a:latin typeface="Times New Roman" panose="02020603050405020304" pitchFamily="18" charset="0"/>
                <a:cs typeface="Times New Roman" panose="02020603050405020304" pitchFamily="18" charset="0"/>
              </a:rPr>
              <a:t>Performance comparison of different methods for KGC task on three datasets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40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Ablation Analysis</a:t>
            </a:r>
            <a:endParaRPr kumimoji="1"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6EEBCA6-C50E-7748-9DC9-2617655BAA48}"/>
              </a:ext>
            </a:extLst>
          </p:cNvPr>
          <p:cNvPicPr>
            <a:picLocks noChangeAspect="1"/>
          </p:cNvPicPr>
          <p:nvPr/>
        </p:nvPicPr>
        <p:blipFill rotWithShape="1">
          <a:blip r:embed="rId3"/>
          <a:srcRect l="846" t="17329"/>
          <a:stretch/>
        </p:blipFill>
        <p:spPr>
          <a:xfrm>
            <a:off x="963826" y="2051222"/>
            <a:ext cx="6945585" cy="1719964"/>
          </a:xfrm>
          <a:prstGeom prst="rect">
            <a:avLst/>
          </a:prstGeom>
        </p:spPr>
      </p:pic>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F52D6221-DA80-6C45-833E-A2C72411EDB8}"/>
                  </a:ext>
                </a:extLst>
              </p:cNvPr>
              <p:cNvSpPr>
                <a:spLocks noGrp="1"/>
              </p:cNvSpPr>
              <p:nvPr>
                <p:ph idx="1"/>
              </p:nvPr>
            </p:nvSpPr>
            <p:spPr>
              <a:xfrm>
                <a:off x="628650" y="4159705"/>
                <a:ext cx="7886700" cy="2080498"/>
              </a:xfrm>
            </p:spPr>
            <p:txBody>
              <a:bodyPr>
                <a:normAutofit/>
              </a:bodyPr>
              <a:lstStyle/>
              <a:p>
                <a:pPr>
                  <a:lnSpc>
                    <a:spcPct val="100000"/>
                  </a:lnSpc>
                </a:pP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𝑈𝑃𝐺𝐴𝑁</m:t>
                        </m:r>
                      </m:e>
                      <m:sub>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𝐺</m:t>
                        </m:r>
                      </m:sub>
                    </m:sSub>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the variant with only the discriminator component</a:t>
                </a: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𝑈𝑃𝐺𝐴𝑁</m:t>
                        </m:r>
                      </m:e>
                      <m:sub>
                        <m:r>
                          <a:rPr lang="en-US" altLang="zh-CN" sz="2000" b="0" i="1" smtClean="0">
                            <a:latin typeface="Cambria Math" panose="02040503050406030204" pitchFamily="18" charset="0"/>
                            <a:cs typeface="Times New Roman" panose="02020603050405020304" pitchFamily="18" charset="0"/>
                          </a:rPr>
                          <m:t>𝑅</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𝐺𝐶𝑁</m:t>
                        </m:r>
                      </m:sub>
                    </m:sSub>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the variant replaces the two-stage learning component with a neural network architecture similar to R-GCN</a:t>
                </a:r>
                <a:endParaRPr lang="en-US" altLang="zh-CN" sz="2000" dirty="0">
                  <a:latin typeface="Times New Roman" panose="02020603050405020304" pitchFamily="18" charset="0"/>
                  <a:cs typeface="Times New Roman" panose="02020603050405020304" pitchFamily="18" charset="0"/>
                </a:endParaRP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𝑈𝑃𝐺𝐴𝑁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𝑈𝐼</m:t>
                        </m:r>
                      </m:sub>
                    </m:sSub>
                  </m:oMath>
                </a14:m>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the variant drops the enhanced entity representation</a:t>
                </a:r>
              </a:p>
              <a:p>
                <a:pPr>
                  <a:lnSpc>
                    <a:spcPct val="100000"/>
                  </a:lnSpc>
                </a:pP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𝑈𝑃𝐺𝐴𝑁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𝑈𝐼</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𝑈𝑃𝐺𝐴𝑁</m:t>
                        </m:r>
                      </m:e>
                      <m:sub>
                        <m:r>
                          <a:rPr lang="en-US" altLang="zh-CN" sz="2000" i="1">
                            <a:latin typeface="Cambria Math" panose="02040503050406030204" pitchFamily="18" charset="0"/>
                            <a:cs typeface="Times New Roman" panose="02020603050405020304" pitchFamily="18" charset="0"/>
                          </a:rPr>
                          <m:t>𝑅</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𝐺𝐶𝑁</m:t>
                        </m:r>
                      </m:sub>
                    </m:sSub>
                    <m:r>
                      <a:rPr lang="en-US" altLang="zh-CN" sz="2000" b="0" i="1" smtClean="0">
                        <a:latin typeface="Cambria Math" panose="02040503050406030204" pitchFamily="18" charset="0"/>
                        <a:cs typeface="Times New Roman" panose="02020603050405020304" pitchFamily="18" charset="0"/>
                      </a:rPr>
                      <m:t>&lt;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𝑈𝑃𝐺𝐴𝑁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𝐺</m:t>
                        </m:r>
                      </m:sub>
                    </m:sSub>
                    <m:r>
                      <a:rPr lang="en-US" altLang="zh-CN" sz="2000" b="0" i="1" smtClean="0">
                        <a:latin typeface="Cambria Math" panose="02040503050406030204" pitchFamily="18" charset="0"/>
                        <a:cs typeface="Times New Roman" panose="02020603050405020304" pitchFamily="18" charset="0"/>
                      </a:rPr>
                      <m:t>&lt;</m:t>
                    </m:r>
                    <m:r>
                      <a:rPr lang="en-US" altLang="zh-CN" sz="2000" b="0" i="1" smtClean="0">
                        <a:latin typeface="Cambria Math" panose="02040503050406030204" pitchFamily="18" charset="0"/>
                        <a:cs typeface="Times New Roman" panose="02020603050405020304" pitchFamily="18" charset="0"/>
                      </a:rPr>
                      <m:t>𝑈𝑃𝐺𝐴𝑁</m:t>
                    </m:r>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1" name="内容占位符 2">
                <a:extLst>
                  <a:ext uri="{FF2B5EF4-FFF2-40B4-BE49-F238E27FC236}">
                    <a16:creationId xmlns:a16="http://schemas.microsoft.com/office/drawing/2014/main" id="{F52D6221-DA80-6C45-833E-A2C72411EDB8}"/>
                  </a:ext>
                </a:extLst>
              </p:cNvPr>
              <p:cNvSpPr>
                <a:spLocks noGrp="1" noRot="1" noChangeAspect="1" noMove="1" noResize="1" noEditPoints="1" noAdjustHandles="1" noChangeArrowheads="1" noChangeShapeType="1" noTextEdit="1"/>
              </p:cNvSpPr>
              <p:nvPr>
                <p:ph idx="1"/>
              </p:nvPr>
            </p:nvSpPr>
            <p:spPr>
              <a:xfrm>
                <a:off x="628650" y="4159705"/>
                <a:ext cx="7886700" cy="2080498"/>
              </a:xfrm>
              <a:blipFill>
                <a:blip r:embed="rId4"/>
                <a:stretch>
                  <a:fillRect l="-643" t="-18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AD263F6-2E13-5040-B996-105C831815D9}"/>
              </a:ext>
            </a:extLst>
          </p:cNvPr>
          <p:cNvSpPr txBox="1"/>
          <p:nvPr/>
        </p:nvSpPr>
        <p:spPr>
          <a:xfrm>
            <a:off x="628648" y="1433384"/>
            <a:ext cx="8051349" cy="400110"/>
          </a:xfrm>
          <a:prstGeom prst="rect">
            <a:avLst/>
          </a:prstGeom>
          <a:noFill/>
        </p:spPr>
        <p:txBody>
          <a:bodyPr wrap="square" rtlCol="0">
            <a:spAutoFit/>
          </a:bodyPr>
          <a:lstStyle/>
          <a:p>
            <a:pPr algn="ctr">
              <a:lnSpc>
                <a:spcPct val="100000"/>
              </a:lnSpc>
            </a:pPr>
            <a:r>
              <a:rPr lang="en" altLang="zh-CN" sz="2000" dirty="0">
                <a:latin typeface="Times New Roman" panose="02020603050405020304" pitchFamily="18" charset="0"/>
                <a:cs typeface="Times New Roman" panose="02020603050405020304" pitchFamily="18" charset="0"/>
              </a:rPr>
              <a:t>Ablation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analysis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book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dataset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percent)</a:t>
            </a:r>
          </a:p>
        </p:txBody>
      </p:sp>
    </p:spTree>
    <p:extLst>
      <p:ext uri="{BB962C8B-B14F-4D97-AF65-F5344CB8AC3E}">
        <p14:creationId xmlns:p14="http://schemas.microsoft.com/office/powerpoint/2010/main" val="2729096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69D48-104A-444C-98B4-F004F47168CC}"/>
              </a:ext>
            </a:extLst>
          </p:cNvPr>
          <p:cNvSpPr>
            <a:spLocks noGrp="1"/>
          </p:cNvSpPr>
          <p:nvPr>
            <p:ph type="title"/>
          </p:nvPr>
        </p:nvSpPr>
        <p:spPr/>
        <p:txBody>
          <a:bodyPr>
            <a:normAutofit/>
          </a:bodyPr>
          <a:lstStyle/>
          <a:p>
            <a:pPr algn="ctr"/>
            <a:r>
              <a:rPr lang="en-US" altLang="zh-CN" sz="3600" dirty="0">
                <a:latin typeface="Times New Roman" panose="02020603050405020304" pitchFamily="18" charset="0"/>
                <a:cs typeface="Times New Roman" panose="02020603050405020304" pitchFamily="18" charset="0"/>
              </a:rPr>
              <a:t>Case</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Study:</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Noisy</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Case</a:t>
            </a:r>
            <a:endParaRPr kumimoji="1" lang="zh-CN" altLang="en-US" sz="3600" dirty="0"/>
          </a:p>
        </p:txBody>
      </p:sp>
      <p:pic>
        <p:nvPicPr>
          <p:cNvPr id="6" name="图片 5">
            <a:extLst>
              <a:ext uri="{FF2B5EF4-FFF2-40B4-BE49-F238E27FC236}">
                <a16:creationId xmlns:a16="http://schemas.microsoft.com/office/drawing/2014/main" id="{9F498C1E-D35B-6040-9722-AFD36C4BD5BF}"/>
              </a:ext>
            </a:extLst>
          </p:cNvPr>
          <p:cNvPicPr>
            <a:picLocks noChangeAspect="1"/>
          </p:cNvPicPr>
          <p:nvPr/>
        </p:nvPicPr>
        <p:blipFill rotWithShape="1">
          <a:blip r:embed="rId3"/>
          <a:srcRect l="46417" r="3571" b="23163"/>
          <a:stretch/>
        </p:blipFill>
        <p:spPr>
          <a:xfrm>
            <a:off x="1736333" y="1959147"/>
            <a:ext cx="5464567" cy="3348323"/>
          </a:xfrm>
          <a:prstGeom prst="rect">
            <a:avLst/>
          </a:prstGeom>
        </p:spPr>
      </p:pic>
      <p:sp>
        <p:nvSpPr>
          <p:cNvPr id="4" name="文本框 3">
            <a:extLst>
              <a:ext uri="{FF2B5EF4-FFF2-40B4-BE49-F238E27FC236}">
                <a16:creationId xmlns:a16="http://schemas.microsoft.com/office/drawing/2014/main" id="{C7EC7F84-00A1-A145-A14C-DF5DFEE4F21A}"/>
              </a:ext>
            </a:extLst>
          </p:cNvPr>
          <p:cNvSpPr txBox="1"/>
          <p:nvPr/>
        </p:nvSpPr>
        <p:spPr>
          <a:xfrm>
            <a:off x="767444" y="5226784"/>
            <a:ext cx="7747906" cy="429413"/>
          </a:xfrm>
          <a:prstGeom prst="rect">
            <a:avLst/>
          </a:prstGeom>
          <a:noFill/>
        </p:spPr>
        <p:txBody>
          <a:bodyPr wrap="square" rtlCol="0">
            <a:spAutoFit/>
          </a:bodyPr>
          <a:lstStyle/>
          <a:p>
            <a:pPr marL="342900" indent="-342900">
              <a:lnSpc>
                <a:spcPct val="120000"/>
              </a:lnSpc>
              <a:buSzPct val="70000"/>
              <a:buFont typeface="Arial" panose="020B0604020202020204" pitchFamily="34" charset="0"/>
              <a:buChar char="•"/>
            </a:pPr>
            <a:r>
              <a:rPr kumimoji="1" lang="en-US" altLang="zh-CN" sz="2000" dirty="0">
                <a:latin typeface="Times New Roman" panose="02020603050405020304" pitchFamily="18" charset="0"/>
                <a:cs typeface="Times New Roman" panose="02020603050405020304" pitchFamily="18" charset="0"/>
              </a:rPr>
              <a:t>UI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data</a:t>
            </a:r>
            <a:r>
              <a:rPr kumimoji="1"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is likely to bring irrelevant information or even noise</a:t>
            </a:r>
          </a:p>
        </p:txBody>
      </p:sp>
      <p:sp>
        <p:nvSpPr>
          <p:cNvPr id="7" name="椭圆 6">
            <a:extLst>
              <a:ext uri="{FF2B5EF4-FFF2-40B4-BE49-F238E27FC236}">
                <a16:creationId xmlns:a16="http://schemas.microsoft.com/office/drawing/2014/main" id="{BF696CE3-97E7-8748-A45C-9C45BA8EE6D0}"/>
              </a:ext>
            </a:extLst>
          </p:cNvPr>
          <p:cNvSpPr/>
          <p:nvPr/>
        </p:nvSpPr>
        <p:spPr>
          <a:xfrm>
            <a:off x="3274239" y="1931788"/>
            <a:ext cx="1766258" cy="4485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4BB19991-7639-A949-BC98-4687BC1398D8}"/>
              </a:ext>
            </a:extLst>
          </p:cNvPr>
          <p:cNvSpPr txBox="1"/>
          <p:nvPr/>
        </p:nvSpPr>
        <p:spPr>
          <a:xfrm>
            <a:off x="5243937" y="1968888"/>
            <a:ext cx="1380226" cy="369332"/>
          </a:xfrm>
          <a:prstGeom prst="rect">
            <a:avLst/>
          </a:prstGeom>
          <a:noFill/>
        </p:spPr>
        <p:txBody>
          <a:bodyPr wrap="square" rtlCol="0">
            <a:sp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Target</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entity</a:t>
            </a:r>
            <a:endParaRPr kumimoji="1" lang="zh-CN" altLang="en-US" dirty="0">
              <a:solidFill>
                <a:srgbClr val="FF0000"/>
              </a:solidFill>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91B2E7FD-73C8-B34A-B83B-C76933DD3C78}"/>
              </a:ext>
            </a:extLst>
          </p:cNvPr>
          <p:cNvGrpSpPr/>
          <p:nvPr/>
        </p:nvGrpSpPr>
        <p:grpSpPr>
          <a:xfrm>
            <a:off x="628648" y="2478656"/>
            <a:ext cx="8366542" cy="832895"/>
            <a:chOff x="600614" y="1922099"/>
            <a:chExt cx="8366542" cy="832895"/>
          </a:xfrm>
        </p:grpSpPr>
        <p:sp>
          <p:nvSpPr>
            <p:cNvPr id="9" name="椭圆 8">
              <a:extLst>
                <a:ext uri="{FF2B5EF4-FFF2-40B4-BE49-F238E27FC236}">
                  <a16:creationId xmlns:a16="http://schemas.microsoft.com/office/drawing/2014/main" id="{B0B0066F-DD09-9D48-A790-BFC57187DEA9}"/>
                </a:ext>
              </a:extLst>
            </p:cNvPr>
            <p:cNvSpPr/>
            <p:nvPr/>
          </p:nvSpPr>
          <p:spPr>
            <a:xfrm>
              <a:off x="5434641" y="2291431"/>
              <a:ext cx="1380226" cy="4485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0CD2165B-AA74-4E4D-8C9E-5CC3E4685FDD}"/>
                </a:ext>
              </a:extLst>
            </p:cNvPr>
            <p:cNvSpPr/>
            <p:nvPr/>
          </p:nvSpPr>
          <p:spPr>
            <a:xfrm>
              <a:off x="1531343" y="2306420"/>
              <a:ext cx="1380226" cy="4485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E9432076-14A3-1B4E-9A0C-0CFFA9D78D11}"/>
                </a:ext>
              </a:extLst>
            </p:cNvPr>
            <p:cNvSpPr txBox="1"/>
            <p:nvPr/>
          </p:nvSpPr>
          <p:spPr>
            <a:xfrm>
              <a:off x="6814867" y="2306420"/>
              <a:ext cx="2152289" cy="369332"/>
            </a:xfrm>
            <a:prstGeom prst="rect">
              <a:avLst/>
            </a:prstGeom>
            <a:noFill/>
          </p:spPr>
          <p:txBody>
            <a:bodyPr wrap="square" rtlCol="0">
              <a:spAutoFit/>
            </a:bodyPr>
            <a:lstStyle/>
            <a:p>
              <a:r>
                <a:rPr kumimoji="1" lang="en-US" altLang="zh-CN" dirty="0">
                  <a:solidFill>
                    <a:srgbClr val="0070C0"/>
                  </a:solidFill>
                  <a:latin typeface="Times New Roman" panose="02020603050405020304" pitchFamily="18" charset="0"/>
                  <a:cs typeface="Times New Roman" panose="02020603050405020304" pitchFamily="18" charset="0"/>
                </a:rPr>
                <a:t>17</a:t>
              </a:r>
              <a:r>
                <a:rPr kumimoji="1" lang="zh-CN" altLang="en-US" dirty="0">
                  <a:solidFill>
                    <a:srgbClr val="0070C0"/>
                  </a:solidFill>
                  <a:latin typeface="Times New Roman" panose="02020603050405020304" pitchFamily="18" charset="0"/>
                  <a:cs typeface="Times New Roman" panose="02020603050405020304" pitchFamily="18" charset="0"/>
                </a:rPr>
                <a:t> </a:t>
              </a:r>
              <a:r>
                <a:rPr kumimoji="1" lang="en-US" altLang="zh-CN" dirty="0">
                  <a:solidFill>
                    <a:srgbClr val="0070C0"/>
                  </a:solidFill>
                  <a:latin typeface="Times New Roman" panose="02020603050405020304" pitchFamily="18" charset="0"/>
                  <a:cs typeface="Times New Roman" panose="02020603050405020304" pitchFamily="18" charset="0"/>
                </a:rPr>
                <a:t>users</a:t>
              </a:r>
              <a:r>
                <a:rPr kumimoji="1" lang="zh-CN" altLang="en-US" dirty="0">
                  <a:solidFill>
                    <a:srgbClr val="0070C0"/>
                  </a:solidFill>
                  <a:latin typeface="Times New Roman" panose="02020603050405020304" pitchFamily="18" charset="0"/>
                  <a:cs typeface="Times New Roman" panose="02020603050405020304" pitchFamily="18" charset="0"/>
                </a:rPr>
                <a:t> </a:t>
              </a:r>
              <a:r>
                <a:rPr kumimoji="1" lang="en-US" altLang="zh-CN" dirty="0">
                  <a:solidFill>
                    <a:srgbClr val="0070C0"/>
                  </a:solidFill>
                  <a:latin typeface="Times New Roman" panose="02020603050405020304" pitchFamily="18" charset="0"/>
                  <a:cs typeface="Times New Roman" panose="02020603050405020304" pitchFamily="18" charset="0"/>
                </a:rPr>
                <a:t>in</a:t>
              </a:r>
              <a:r>
                <a:rPr kumimoji="1" lang="zh-CN" altLang="en-US" dirty="0">
                  <a:solidFill>
                    <a:srgbClr val="0070C0"/>
                  </a:solidFill>
                  <a:latin typeface="Times New Roman" panose="02020603050405020304" pitchFamily="18" charset="0"/>
                  <a:cs typeface="Times New Roman" panose="02020603050405020304" pitchFamily="18" charset="0"/>
                </a:rPr>
                <a:t> </a:t>
              </a:r>
              <a:r>
                <a:rPr kumimoji="1" lang="en-US" altLang="zh-CN" dirty="0">
                  <a:solidFill>
                    <a:srgbClr val="0070C0"/>
                  </a:solidFill>
                  <a:latin typeface="Times New Roman" panose="02020603050405020304" pitchFamily="18" charset="0"/>
                  <a:cs typeface="Times New Roman" panose="02020603050405020304" pitchFamily="18" charset="0"/>
                </a:rPr>
                <a:t>common</a:t>
              </a:r>
              <a:endParaRPr kumimoji="1" lang="zh-CN" altLang="en-US" dirty="0">
                <a:solidFill>
                  <a:srgbClr val="0070C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537DDAD-659E-B74D-9A62-063EF56EBF60}"/>
                </a:ext>
              </a:extLst>
            </p:cNvPr>
            <p:cNvSpPr txBox="1"/>
            <p:nvPr/>
          </p:nvSpPr>
          <p:spPr>
            <a:xfrm>
              <a:off x="600614" y="1922099"/>
              <a:ext cx="2152289" cy="369332"/>
            </a:xfrm>
            <a:prstGeom prst="rect">
              <a:avLst/>
            </a:prstGeom>
            <a:noFill/>
          </p:spPr>
          <p:txBody>
            <a:bodyPr wrap="square" rtlCol="0">
              <a:spAutoFit/>
            </a:bodyPr>
            <a:lstStyle/>
            <a:p>
              <a:r>
                <a:rPr kumimoji="1" lang="en-US" altLang="zh-CN" dirty="0">
                  <a:solidFill>
                    <a:srgbClr val="0070C0"/>
                  </a:solidFill>
                  <a:latin typeface="Times New Roman" panose="02020603050405020304" pitchFamily="18" charset="0"/>
                  <a:cs typeface="Times New Roman" panose="02020603050405020304" pitchFamily="18" charset="0"/>
                </a:rPr>
                <a:t>33</a:t>
              </a:r>
              <a:r>
                <a:rPr kumimoji="1" lang="zh-CN" altLang="en-US" dirty="0">
                  <a:solidFill>
                    <a:srgbClr val="0070C0"/>
                  </a:solidFill>
                  <a:latin typeface="Times New Roman" panose="02020603050405020304" pitchFamily="18" charset="0"/>
                  <a:cs typeface="Times New Roman" panose="02020603050405020304" pitchFamily="18" charset="0"/>
                </a:rPr>
                <a:t> </a:t>
              </a:r>
              <a:r>
                <a:rPr kumimoji="1" lang="en-US" altLang="zh-CN" dirty="0">
                  <a:solidFill>
                    <a:srgbClr val="0070C0"/>
                  </a:solidFill>
                  <a:latin typeface="Times New Roman" panose="02020603050405020304" pitchFamily="18" charset="0"/>
                  <a:cs typeface="Times New Roman" panose="02020603050405020304" pitchFamily="18" charset="0"/>
                </a:rPr>
                <a:t>users</a:t>
              </a:r>
              <a:r>
                <a:rPr kumimoji="1" lang="zh-CN" altLang="en-US" dirty="0">
                  <a:solidFill>
                    <a:srgbClr val="0070C0"/>
                  </a:solidFill>
                  <a:latin typeface="Times New Roman" panose="02020603050405020304" pitchFamily="18" charset="0"/>
                  <a:cs typeface="Times New Roman" panose="02020603050405020304" pitchFamily="18" charset="0"/>
                </a:rPr>
                <a:t> </a:t>
              </a:r>
              <a:r>
                <a:rPr kumimoji="1" lang="en-US" altLang="zh-CN" dirty="0">
                  <a:solidFill>
                    <a:srgbClr val="0070C0"/>
                  </a:solidFill>
                  <a:latin typeface="Times New Roman" panose="02020603050405020304" pitchFamily="18" charset="0"/>
                  <a:cs typeface="Times New Roman" panose="02020603050405020304" pitchFamily="18" charset="0"/>
                </a:rPr>
                <a:t>in</a:t>
              </a:r>
              <a:r>
                <a:rPr kumimoji="1" lang="zh-CN" altLang="en-US" dirty="0">
                  <a:solidFill>
                    <a:srgbClr val="0070C0"/>
                  </a:solidFill>
                  <a:latin typeface="Times New Roman" panose="02020603050405020304" pitchFamily="18" charset="0"/>
                  <a:cs typeface="Times New Roman" panose="02020603050405020304" pitchFamily="18" charset="0"/>
                </a:rPr>
                <a:t> </a:t>
              </a:r>
              <a:r>
                <a:rPr kumimoji="1" lang="en-US" altLang="zh-CN" dirty="0">
                  <a:solidFill>
                    <a:srgbClr val="0070C0"/>
                  </a:solidFill>
                  <a:latin typeface="Times New Roman" panose="02020603050405020304" pitchFamily="18" charset="0"/>
                  <a:cs typeface="Times New Roman" panose="02020603050405020304" pitchFamily="18" charset="0"/>
                </a:rPr>
                <a:t>common</a:t>
              </a:r>
              <a:endParaRPr kumimoji="1" lang="zh-CN" altLang="en-US" dirty="0">
                <a:solidFill>
                  <a:srgbClr val="0070C0"/>
                </a:solidFill>
                <a:latin typeface="Times New Roman" panose="02020603050405020304" pitchFamily="18" charset="0"/>
                <a:cs typeface="Times New Roman" panose="02020603050405020304" pitchFamily="18" charset="0"/>
              </a:endParaRPr>
            </a:p>
          </p:txBody>
        </p:sp>
      </p:grpSp>
      <p:sp>
        <p:nvSpPr>
          <p:cNvPr id="13" name="文本框 12">
            <a:extLst>
              <a:ext uri="{FF2B5EF4-FFF2-40B4-BE49-F238E27FC236}">
                <a16:creationId xmlns:a16="http://schemas.microsoft.com/office/drawing/2014/main" id="{A06C2143-9B3E-5C48-BB92-D57DEA1715D3}"/>
              </a:ext>
            </a:extLst>
          </p:cNvPr>
          <p:cNvSpPr txBox="1"/>
          <p:nvPr/>
        </p:nvSpPr>
        <p:spPr>
          <a:xfrm>
            <a:off x="628648" y="1433384"/>
            <a:ext cx="7886699" cy="400110"/>
          </a:xfrm>
          <a:prstGeom prst="rect">
            <a:avLst/>
          </a:prstGeom>
          <a:noFill/>
        </p:spPr>
        <p:txBody>
          <a:bodyPr wrap="square" rtlCol="0">
            <a:spAutoFit/>
          </a:bodyPr>
          <a:lstStyle/>
          <a:p>
            <a:pPr algn="ctr"/>
            <a:r>
              <a:rPr lang="en" altLang="zh-CN" sz="2000" dirty="0">
                <a:latin typeface="Times New Roman" panose="02020603050405020304" pitchFamily="18" charset="0"/>
                <a:cs typeface="Times New Roman" panose="02020603050405020304" pitchFamily="18" charset="0"/>
              </a:rPr>
              <a:t>Querying the sub-series</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of </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“The </a:t>
            </a:r>
            <a:r>
              <a:rPr lang="en" altLang="zh-CN" sz="2000" dirty="0" err="1">
                <a:latin typeface="Times New Roman" panose="02020603050405020304" pitchFamily="18" charset="0"/>
                <a:cs typeface="Times New Roman" panose="02020603050405020304" pitchFamily="18" charset="0"/>
              </a:rPr>
              <a:t>Riftwar</a:t>
            </a:r>
            <a:r>
              <a:rPr lang="en" altLang="zh-CN" sz="2000" dirty="0">
                <a:latin typeface="Times New Roman" panose="02020603050405020304" pitchFamily="18" charset="0"/>
                <a:cs typeface="Times New Roman" panose="02020603050405020304" pitchFamily="18" charset="0"/>
              </a:rPr>
              <a:t> Cycle”</a:t>
            </a:r>
            <a:r>
              <a:rPr lang="zh-CN" altLang="en-US" sz="2000" dirty="0">
                <a:latin typeface="Times New Roman" panose="02020603050405020304" pitchFamily="18" charset="0"/>
                <a:cs typeface="Times New Roman" panose="02020603050405020304" pitchFamily="18" charset="0"/>
              </a:rPr>
              <a:t>  </a:t>
            </a:r>
            <a:endParaRPr kumimoji="1" lang="zh-CN"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47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1ADF222-0A74-7846-8A49-D38515E63A7C}"/>
              </a:ext>
            </a:extLst>
          </p:cNvPr>
          <p:cNvPicPr>
            <a:picLocks noChangeAspect="1"/>
          </p:cNvPicPr>
          <p:nvPr/>
        </p:nvPicPr>
        <p:blipFill rotWithShape="1">
          <a:blip r:embed="rId3"/>
          <a:srcRect l="46417" r="3571" b="23163"/>
          <a:stretch/>
        </p:blipFill>
        <p:spPr>
          <a:xfrm>
            <a:off x="1736333" y="1959147"/>
            <a:ext cx="5464567" cy="3348323"/>
          </a:xfrm>
          <a:prstGeom prst="rect">
            <a:avLst/>
          </a:prstGeom>
        </p:spPr>
      </p:pic>
      <p:sp>
        <p:nvSpPr>
          <p:cNvPr id="2" name="标题 1">
            <a:extLst>
              <a:ext uri="{FF2B5EF4-FFF2-40B4-BE49-F238E27FC236}">
                <a16:creationId xmlns:a16="http://schemas.microsoft.com/office/drawing/2014/main" id="{8DB69D48-104A-444C-98B4-F004F47168CC}"/>
              </a:ext>
            </a:extLst>
          </p:cNvPr>
          <p:cNvSpPr>
            <a:spLocks noGrp="1"/>
          </p:cNvSpPr>
          <p:nvPr>
            <p:ph type="title"/>
          </p:nvPr>
        </p:nvSpPr>
        <p:spPr/>
        <p:txBody>
          <a:bodyPr>
            <a:normAutofit/>
          </a:bodyPr>
          <a:lstStyle/>
          <a:p>
            <a:pPr algn="ctr"/>
            <a:r>
              <a:rPr lang="en-US" altLang="zh-CN" dirty="0"/>
              <a:t>Case</a:t>
            </a:r>
            <a:r>
              <a:rPr lang="zh-CN" altLang="en-US" dirty="0"/>
              <a:t> </a:t>
            </a:r>
            <a:r>
              <a:rPr lang="en-US" altLang="zh-CN" dirty="0"/>
              <a:t>Study:</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Noisy</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Case</a:t>
            </a:r>
            <a:endParaRPr kumimoji="1" lang="zh-CN" altLang="en-US" sz="3600" dirty="0"/>
          </a:p>
        </p:txBody>
      </p:sp>
      <p:sp>
        <p:nvSpPr>
          <p:cNvPr id="4" name="文本框 3">
            <a:extLst>
              <a:ext uri="{FF2B5EF4-FFF2-40B4-BE49-F238E27FC236}">
                <a16:creationId xmlns:a16="http://schemas.microsoft.com/office/drawing/2014/main" id="{C7EC7F84-00A1-A145-A14C-DF5DFEE4F21A}"/>
              </a:ext>
            </a:extLst>
          </p:cNvPr>
          <p:cNvSpPr txBox="1"/>
          <p:nvPr/>
        </p:nvSpPr>
        <p:spPr>
          <a:xfrm>
            <a:off x="767444" y="5226784"/>
            <a:ext cx="7747906" cy="429413"/>
          </a:xfrm>
          <a:prstGeom prst="rect">
            <a:avLst/>
          </a:prstGeom>
          <a:noFill/>
        </p:spPr>
        <p:txBody>
          <a:bodyPr wrap="square" rtlCol="0">
            <a:spAutoFit/>
          </a:bodyPr>
          <a:lstStyle/>
          <a:p>
            <a:pPr marL="342900" indent="-342900">
              <a:lnSpc>
                <a:spcPct val="120000"/>
              </a:lnSpc>
              <a:buSzPct val="700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Our</a:t>
            </a:r>
            <a:r>
              <a:rPr lang="en" altLang="zh-CN" sz="2000" dirty="0">
                <a:latin typeface="Times New Roman" panose="02020603050405020304" pitchFamily="18" charset="0"/>
                <a:cs typeface="Times New Roman" panose="02020603050405020304" pitchFamily="18" charset="0"/>
              </a:rPr>
              <a:t> approach</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identify important users </a:t>
            </a:r>
            <a:r>
              <a:rPr lang="en-US" altLang="zh-CN" sz="2000" dirty="0">
                <a:latin typeface="Times New Roman" panose="02020603050405020304" pitchFamily="18" charset="0"/>
                <a:cs typeface="Times New Roman" panose="02020603050405020304" pitchFamily="18" charset="0"/>
              </a:rPr>
              <a:t>to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filter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noise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out</a:t>
            </a:r>
            <a:endParaRPr lang="en" altLang="zh-CN" sz="2000" dirty="0">
              <a:latin typeface="Times New Roman" panose="02020603050405020304" pitchFamily="18" charset="0"/>
              <a:cs typeface="Times New Roman" panose="02020603050405020304" pitchFamily="18" charset="0"/>
            </a:endParaRPr>
          </a:p>
        </p:txBody>
      </p:sp>
      <p:sp>
        <p:nvSpPr>
          <p:cNvPr id="3" name="椭圆 2">
            <a:extLst>
              <a:ext uri="{FF2B5EF4-FFF2-40B4-BE49-F238E27FC236}">
                <a16:creationId xmlns:a16="http://schemas.microsoft.com/office/drawing/2014/main" id="{99250625-E88F-5947-85DE-B0CB617FD7CA}"/>
              </a:ext>
            </a:extLst>
          </p:cNvPr>
          <p:cNvSpPr/>
          <p:nvPr/>
        </p:nvSpPr>
        <p:spPr>
          <a:xfrm>
            <a:off x="5434642" y="4660968"/>
            <a:ext cx="1766258" cy="4485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BF696CE3-97E7-8748-A45C-9C45BA8EE6D0}"/>
              </a:ext>
            </a:extLst>
          </p:cNvPr>
          <p:cNvSpPr/>
          <p:nvPr/>
        </p:nvSpPr>
        <p:spPr>
          <a:xfrm>
            <a:off x="4787660" y="2720089"/>
            <a:ext cx="2128567" cy="64233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a:extLst>
              <a:ext uri="{FF2B5EF4-FFF2-40B4-BE49-F238E27FC236}">
                <a16:creationId xmlns:a16="http://schemas.microsoft.com/office/drawing/2014/main" id="{AFF897B8-18E9-4240-8AB9-F68C156454AD}"/>
              </a:ext>
            </a:extLst>
          </p:cNvPr>
          <p:cNvSpPr txBox="1"/>
          <p:nvPr/>
        </p:nvSpPr>
        <p:spPr>
          <a:xfrm>
            <a:off x="7200899" y="4655539"/>
            <a:ext cx="1766257" cy="369332"/>
          </a:xfrm>
          <a:prstGeom prst="rect">
            <a:avLst/>
          </a:prstGeom>
          <a:noFill/>
        </p:spPr>
        <p:txBody>
          <a:bodyPr wrap="square" rtlCol="0">
            <a:sp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Important</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users</a:t>
            </a:r>
            <a:endParaRPr kumimoji="1" lang="zh-CN" altLang="en-US" dirty="0">
              <a:solidFill>
                <a:srgbClr val="FF0000"/>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DEE8CEFF-9345-3445-983E-36632C2143B3}"/>
              </a:ext>
            </a:extLst>
          </p:cNvPr>
          <p:cNvSpPr txBox="1"/>
          <p:nvPr/>
        </p:nvSpPr>
        <p:spPr>
          <a:xfrm>
            <a:off x="6998175" y="2848509"/>
            <a:ext cx="1766257" cy="646331"/>
          </a:xfrm>
          <a:prstGeom prst="rect">
            <a:avLst/>
          </a:prstGeom>
          <a:noFill/>
        </p:spPr>
        <p:txBody>
          <a:bodyPr wrap="square" rtlCol="0">
            <a:spAutoFit/>
          </a:bodyPr>
          <a:lstStyle/>
          <a:p>
            <a:r>
              <a:rPr kumimoji="1" lang="en-US" altLang="zh-CN" dirty="0">
                <a:solidFill>
                  <a:srgbClr val="7030A0"/>
                </a:solidFill>
                <a:latin typeface="Times New Roman" panose="02020603050405020304" pitchFamily="18" charset="0"/>
                <a:cs typeface="Times New Roman" panose="02020603050405020304" pitchFamily="18" charset="0"/>
              </a:rPr>
              <a:t>Similar</a:t>
            </a:r>
            <a:r>
              <a:rPr kumimoji="1" lang="zh-CN" altLang="en-US" dirty="0">
                <a:solidFill>
                  <a:srgbClr val="7030A0"/>
                </a:solidFill>
                <a:latin typeface="Times New Roman" panose="02020603050405020304" pitchFamily="18" charset="0"/>
                <a:cs typeface="Times New Roman" panose="02020603050405020304" pitchFamily="18" charset="0"/>
              </a:rPr>
              <a:t> </a:t>
            </a:r>
            <a:r>
              <a:rPr kumimoji="1" lang="en-US" altLang="zh-CN" dirty="0">
                <a:solidFill>
                  <a:srgbClr val="7030A0"/>
                </a:solidFill>
                <a:latin typeface="Times New Roman" panose="02020603050405020304" pitchFamily="18" charset="0"/>
                <a:cs typeface="Times New Roman" panose="02020603050405020304" pitchFamily="18" charset="0"/>
              </a:rPr>
              <a:t>in</a:t>
            </a:r>
            <a:r>
              <a:rPr kumimoji="1" lang="zh-CN" altLang="en-US" dirty="0">
                <a:solidFill>
                  <a:srgbClr val="7030A0"/>
                </a:solidFill>
                <a:latin typeface="Times New Roman" panose="02020603050405020304" pitchFamily="18" charset="0"/>
                <a:cs typeface="Times New Roman" panose="02020603050405020304" pitchFamily="18" charset="0"/>
              </a:rPr>
              <a:t> </a:t>
            </a:r>
            <a:r>
              <a:rPr kumimoji="1" lang="en-US" altLang="zh-CN" dirty="0">
                <a:solidFill>
                  <a:srgbClr val="7030A0"/>
                </a:solidFill>
                <a:latin typeface="Times New Roman" panose="02020603050405020304" pitchFamily="18" charset="0"/>
                <a:cs typeface="Times New Roman" panose="02020603050405020304" pitchFamily="18" charset="0"/>
              </a:rPr>
              <a:t>user</a:t>
            </a:r>
            <a:r>
              <a:rPr kumimoji="1" lang="zh-CN" altLang="en-US" dirty="0">
                <a:solidFill>
                  <a:srgbClr val="7030A0"/>
                </a:solidFill>
                <a:latin typeface="Times New Roman" panose="02020603050405020304" pitchFamily="18" charset="0"/>
                <a:cs typeface="Times New Roman" panose="02020603050405020304" pitchFamily="18" charset="0"/>
              </a:rPr>
              <a:t> </a:t>
            </a:r>
            <a:r>
              <a:rPr kumimoji="1" lang="en-US" altLang="zh-CN" dirty="0">
                <a:solidFill>
                  <a:srgbClr val="7030A0"/>
                </a:solidFill>
                <a:latin typeface="Times New Roman" panose="02020603050405020304" pitchFamily="18" charset="0"/>
                <a:cs typeface="Times New Roman" panose="02020603050405020304" pitchFamily="18" charset="0"/>
              </a:rPr>
              <a:t>preference</a:t>
            </a:r>
            <a:endParaRPr kumimoji="1" lang="zh-CN" altLang="en-US" dirty="0">
              <a:solidFill>
                <a:srgbClr val="7030A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54E6F90-ED2D-6C44-A7FF-308804CE5DF8}"/>
              </a:ext>
            </a:extLst>
          </p:cNvPr>
          <p:cNvSpPr txBox="1"/>
          <p:nvPr/>
        </p:nvSpPr>
        <p:spPr>
          <a:xfrm>
            <a:off x="6624164" y="1449379"/>
            <a:ext cx="2265004" cy="400110"/>
          </a:xfrm>
          <a:prstGeom prst="rect">
            <a:avLst/>
          </a:prstGeom>
          <a:noFill/>
        </p:spPr>
        <p:txBody>
          <a:bodyPr wrap="square" rtlCol="0">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a:t>
            </a:r>
            <a:r>
              <a:rPr lang="en-US" altLang="zh-CN" sz="2000" dirty="0" err="1">
                <a:solidFill>
                  <a:srgbClr val="FF0000"/>
                </a:solidFill>
                <a:latin typeface="Times New Roman" panose="02020603050405020304" pitchFamily="18" charset="0"/>
                <a:cs typeface="Times New Roman" panose="02020603050405020304" pitchFamily="18" charset="0"/>
              </a:rPr>
              <a:t>Serpentwar</a:t>
            </a:r>
            <a:r>
              <a:rPr lang="zh-CN" altLang="en-US" sz="2000" dirty="0">
                <a:solidFill>
                  <a:srgbClr val="FF0000"/>
                </a:solidFill>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Saga”</a:t>
            </a:r>
            <a:endParaRPr kumimoji="1" lang="zh-CN" altLang="en-US" sz="2000" dirty="0"/>
          </a:p>
        </p:txBody>
      </p:sp>
      <p:cxnSp>
        <p:nvCxnSpPr>
          <p:cNvPr id="13" name="直线箭头连接符 12">
            <a:extLst>
              <a:ext uri="{FF2B5EF4-FFF2-40B4-BE49-F238E27FC236}">
                <a16:creationId xmlns:a16="http://schemas.microsoft.com/office/drawing/2014/main" id="{D0A3E9D5-E8D4-2246-AC1C-5A2D49F4F1A4}"/>
              </a:ext>
            </a:extLst>
          </p:cNvPr>
          <p:cNvCxnSpPr>
            <a:cxnSpLocks/>
            <a:stCxn id="12" idx="2"/>
          </p:cNvCxnSpPr>
          <p:nvPr/>
        </p:nvCxnSpPr>
        <p:spPr>
          <a:xfrm flipH="1">
            <a:off x="6624164" y="1849489"/>
            <a:ext cx="1132502" cy="1222786"/>
          </a:xfrm>
          <a:prstGeom prst="straightConnector1">
            <a:avLst/>
          </a:prstGeom>
          <a:ln>
            <a:solidFill>
              <a:srgbClr val="FF0000"/>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61552B8-C499-094E-AD1C-353037162259}"/>
              </a:ext>
            </a:extLst>
          </p:cNvPr>
          <p:cNvSpPr txBox="1"/>
          <p:nvPr/>
        </p:nvSpPr>
        <p:spPr>
          <a:xfrm>
            <a:off x="628648" y="1433384"/>
            <a:ext cx="6866433" cy="400110"/>
          </a:xfrm>
          <a:prstGeom prst="rect">
            <a:avLst/>
          </a:prstGeom>
          <a:noFill/>
        </p:spPr>
        <p:txBody>
          <a:bodyPr wrap="square" rtlCol="0">
            <a:spAutoFit/>
          </a:bodyPr>
          <a:lstStyle/>
          <a:p>
            <a:pPr algn="ctr"/>
            <a:r>
              <a:rPr lang="en" altLang="zh-CN" sz="2000" dirty="0">
                <a:latin typeface="Times New Roman" panose="02020603050405020304" pitchFamily="18" charset="0"/>
                <a:cs typeface="Times New Roman" panose="02020603050405020304" pitchFamily="18" charset="0"/>
              </a:rPr>
              <a:t>Querying the sub-series</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“The </a:t>
            </a:r>
            <a:r>
              <a:rPr lang="en" altLang="zh-CN" sz="2000" dirty="0" err="1">
                <a:latin typeface="Times New Roman" panose="02020603050405020304" pitchFamily="18" charset="0"/>
                <a:cs typeface="Times New Roman" panose="02020603050405020304" pitchFamily="18" charset="0"/>
              </a:rPr>
              <a:t>Riftwar</a:t>
            </a:r>
            <a:r>
              <a:rPr lang="en" altLang="zh-CN" sz="2000" dirty="0">
                <a:latin typeface="Times New Roman" panose="02020603050405020304" pitchFamily="18" charset="0"/>
                <a:cs typeface="Times New Roman" panose="02020603050405020304" pitchFamily="18" charset="0"/>
              </a:rPr>
              <a:t> Cycle”</a:t>
            </a:r>
            <a:r>
              <a:rPr lang="zh-CN" altLang="en-US" sz="2000" dirty="0">
                <a:latin typeface="Times New Roman" panose="02020603050405020304" pitchFamily="18" charset="0"/>
                <a:cs typeface="Times New Roman" panose="02020603050405020304" pitchFamily="18" charset="0"/>
              </a:rPr>
              <a:t>  </a:t>
            </a:r>
            <a:endParaRPr kumimoji="1" lang="zh-CN"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38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15" grpId="2"/>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843BF-C13A-E74E-8F26-97765C2B88AC}"/>
              </a:ext>
            </a:extLst>
          </p:cNvPr>
          <p:cNvSpPr>
            <a:spLocks noGrp="1"/>
          </p:cNvSpPr>
          <p:nvPr>
            <p:ph type="title"/>
          </p:nvPr>
        </p:nvSpPr>
        <p:spPr/>
        <p:txBody>
          <a:bodyPr/>
          <a:lstStyle/>
          <a:p>
            <a:pPr algn="ctr"/>
            <a:r>
              <a:rPr kumimoji="1" lang="en-US" altLang="zh-CN" dirty="0">
                <a:latin typeface="Times New Roman" panose="02020603050405020304" pitchFamily="18" charset="0"/>
                <a:cs typeface="Times New Roman" panose="02020603050405020304" pitchFamily="18" charset="0"/>
              </a:rPr>
              <a:t>Outline</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BAC2AEA-3B34-BE4F-8DD8-46CF1F3A64FE}"/>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Introduction</a:t>
            </a:r>
          </a:p>
          <a:p>
            <a:r>
              <a:rPr kumimoji="1" lang="en-US" altLang="zh-CN" dirty="0">
                <a:latin typeface="Times New Roman" panose="02020603050405020304" pitchFamily="18" charset="0"/>
                <a:cs typeface="Times New Roman" panose="02020603050405020304" pitchFamily="18" charset="0"/>
              </a:rPr>
              <a:t>Challenge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&amp;</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Solution</a:t>
            </a:r>
          </a:p>
          <a:p>
            <a:r>
              <a:rPr kumimoji="1" lang="en-US" altLang="zh-CN" dirty="0">
                <a:latin typeface="Times New Roman" panose="02020603050405020304" pitchFamily="18" charset="0"/>
                <a:cs typeface="Times New Roman" panose="02020603050405020304" pitchFamily="18" charset="0"/>
              </a:rPr>
              <a:t>Experiment</a:t>
            </a:r>
          </a:p>
          <a:p>
            <a:r>
              <a:rPr kumimoji="1" lang="en-US" altLang="zh-CN" dirty="0">
                <a:solidFill>
                  <a:srgbClr val="FF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1016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860D9-D2A3-954C-92DA-481F030111C1}"/>
              </a:ext>
            </a:extLst>
          </p:cNvPr>
          <p:cNvSpPr>
            <a:spLocks noGrp="1"/>
          </p:cNvSpPr>
          <p:nvPr>
            <p:ph type="title"/>
          </p:nvPr>
        </p:nvSpPr>
        <p:spPr/>
        <p:txBody>
          <a:bodyPr>
            <a:normAutofit/>
          </a:bodyPr>
          <a:lstStyle/>
          <a:p>
            <a:pPr algn="ctr"/>
            <a:r>
              <a:rPr kumimoji="1" lang="en-US" altLang="zh-CN" sz="3600" dirty="0">
                <a:latin typeface="Times New Roman" panose="02020603050405020304" pitchFamily="18" charset="0"/>
                <a:cs typeface="Times New Roman" panose="02020603050405020304" pitchFamily="18" charset="0"/>
              </a:rPr>
              <a:t>Background:</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KG</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&amp;</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KGC</a:t>
            </a:r>
            <a:endParaRPr kumimoji="1"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0C896DA-DF79-EE49-AFA7-86537831A0ED}"/>
              </a:ext>
            </a:extLst>
          </p:cNvPr>
          <p:cNvSpPr>
            <a:spLocks noGrp="1"/>
          </p:cNvSpPr>
          <p:nvPr>
            <p:ph idx="1"/>
          </p:nvPr>
        </p:nvSpPr>
        <p:spPr>
          <a:xfrm>
            <a:off x="628650" y="1825626"/>
            <a:ext cx="7886700" cy="1157246"/>
          </a:xfrm>
        </p:spPr>
        <p:txBody>
          <a:bodyPr>
            <a:noAutofit/>
          </a:bodyPr>
          <a:lstStyle/>
          <a:p>
            <a:r>
              <a:rPr lang="en" altLang="zh-CN" sz="2400" dirty="0">
                <a:latin typeface="Times New Roman" panose="02020603050405020304" pitchFamily="18" charset="0"/>
                <a:cs typeface="Times New Roman" panose="02020603050405020304" pitchFamily="18" charset="0"/>
              </a:rPr>
              <a:t>Knowledge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graph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(KG)</a:t>
            </a:r>
            <a:r>
              <a:rPr lang="e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multi-relational entity</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graph</a:t>
            </a:r>
          </a:p>
          <a:p>
            <a:pPr>
              <a:lnSpc>
                <a:spcPct val="140000"/>
              </a:lnSpc>
            </a:pPr>
            <a:r>
              <a:rPr lang="en" altLang="zh-CN" sz="2400" dirty="0">
                <a:latin typeface="Times New Roman" panose="02020603050405020304" pitchFamily="18" charset="0"/>
                <a:cs typeface="Times New Roman" panose="02020603050405020304" pitchFamily="18" charset="0"/>
              </a:rPr>
              <a:t>Knowledge Graph Completion (KGC)</a:t>
            </a:r>
            <a:endParaRPr kumimoji="1" lang="zh-CN" altLang="en-US" sz="2400" dirty="0">
              <a:latin typeface="Times New Roman" panose="02020603050405020304" pitchFamily="18" charset="0"/>
              <a:cs typeface="Times New Roman" panose="02020603050405020304" pitchFamily="18" charset="0"/>
            </a:endParaRPr>
          </a:p>
        </p:txBody>
      </p:sp>
      <p:grpSp>
        <p:nvGrpSpPr>
          <p:cNvPr id="84" name="组合 83">
            <a:extLst>
              <a:ext uri="{FF2B5EF4-FFF2-40B4-BE49-F238E27FC236}">
                <a16:creationId xmlns:a16="http://schemas.microsoft.com/office/drawing/2014/main" id="{50C11CA5-6F78-E14B-ACDB-C2FA3103B112}"/>
              </a:ext>
            </a:extLst>
          </p:cNvPr>
          <p:cNvGrpSpPr/>
          <p:nvPr/>
        </p:nvGrpSpPr>
        <p:grpSpPr>
          <a:xfrm>
            <a:off x="3261800" y="3127379"/>
            <a:ext cx="2431636" cy="3029979"/>
            <a:chOff x="4146759" y="3418467"/>
            <a:chExt cx="2472896" cy="3361408"/>
          </a:xfrm>
        </p:grpSpPr>
        <p:pic>
          <p:nvPicPr>
            <p:cNvPr id="5" name="图片 4">
              <a:extLst>
                <a:ext uri="{FF2B5EF4-FFF2-40B4-BE49-F238E27FC236}">
                  <a16:creationId xmlns:a16="http://schemas.microsoft.com/office/drawing/2014/main" id="{256FD518-574E-AF41-8962-BF8AE8C9C17B}"/>
                </a:ext>
              </a:extLst>
            </p:cNvPr>
            <p:cNvPicPr>
              <a:picLocks noChangeAspect="1"/>
            </p:cNvPicPr>
            <p:nvPr/>
          </p:nvPicPr>
          <p:blipFill>
            <a:blip r:embed="rId3"/>
            <a:stretch>
              <a:fillRect/>
            </a:stretch>
          </p:blipFill>
          <p:spPr>
            <a:xfrm>
              <a:off x="4452042" y="3703717"/>
              <a:ext cx="374597" cy="529200"/>
            </a:xfrm>
            <a:prstGeom prst="rect">
              <a:avLst/>
            </a:prstGeom>
          </p:spPr>
        </p:pic>
        <p:pic>
          <p:nvPicPr>
            <p:cNvPr id="6" name="图片 5">
              <a:extLst>
                <a:ext uri="{FF2B5EF4-FFF2-40B4-BE49-F238E27FC236}">
                  <a16:creationId xmlns:a16="http://schemas.microsoft.com/office/drawing/2014/main" id="{00F33F8A-9148-AD4F-9071-D0EAB2708A51}"/>
                </a:ext>
              </a:extLst>
            </p:cNvPr>
            <p:cNvPicPr>
              <a:picLocks noChangeAspect="1"/>
            </p:cNvPicPr>
            <p:nvPr/>
          </p:nvPicPr>
          <p:blipFill>
            <a:blip r:embed="rId4"/>
            <a:stretch>
              <a:fillRect/>
            </a:stretch>
          </p:blipFill>
          <p:spPr>
            <a:xfrm>
              <a:off x="4462551" y="4502357"/>
              <a:ext cx="374597" cy="529200"/>
            </a:xfrm>
            <a:prstGeom prst="rect">
              <a:avLst/>
            </a:prstGeom>
          </p:spPr>
        </p:pic>
        <p:pic>
          <p:nvPicPr>
            <p:cNvPr id="7" name="图片 6">
              <a:extLst>
                <a:ext uri="{FF2B5EF4-FFF2-40B4-BE49-F238E27FC236}">
                  <a16:creationId xmlns:a16="http://schemas.microsoft.com/office/drawing/2014/main" id="{991ACC7A-BF4F-0140-889D-8111B3901796}"/>
                </a:ext>
              </a:extLst>
            </p:cNvPr>
            <p:cNvPicPr>
              <a:picLocks noChangeAspect="1"/>
            </p:cNvPicPr>
            <p:nvPr/>
          </p:nvPicPr>
          <p:blipFill>
            <a:blip r:embed="rId5"/>
            <a:stretch>
              <a:fillRect/>
            </a:stretch>
          </p:blipFill>
          <p:spPr>
            <a:xfrm>
              <a:off x="4462551" y="5266694"/>
              <a:ext cx="374400" cy="528922"/>
            </a:xfrm>
            <a:prstGeom prst="rect">
              <a:avLst/>
            </a:prstGeom>
          </p:spPr>
        </p:pic>
        <p:pic>
          <p:nvPicPr>
            <p:cNvPr id="8" name="图片 7">
              <a:extLst>
                <a:ext uri="{FF2B5EF4-FFF2-40B4-BE49-F238E27FC236}">
                  <a16:creationId xmlns:a16="http://schemas.microsoft.com/office/drawing/2014/main" id="{734141D9-CB91-6B41-B78E-7BAF932868DD}"/>
                </a:ext>
              </a:extLst>
            </p:cNvPr>
            <p:cNvPicPr>
              <a:picLocks noChangeAspect="1"/>
            </p:cNvPicPr>
            <p:nvPr/>
          </p:nvPicPr>
          <p:blipFill>
            <a:blip r:embed="rId6"/>
            <a:stretch>
              <a:fillRect/>
            </a:stretch>
          </p:blipFill>
          <p:spPr>
            <a:xfrm>
              <a:off x="4462551" y="6017402"/>
              <a:ext cx="374400" cy="528922"/>
            </a:xfrm>
            <a:prstGeom prst="rect">
              <a:avLst/>
            </a:prstGeom>
          </p:spPr>
        </p:pic>
        <p:pic>
          <p:nvPicPr>
            <p:cNvPr id="10" name="图片 9">
              <a:extLst>
                <a:ext uri="{FF2B5EF4-FFF2-40B4-BE49-F238E27FC236}">
                  <a16:creationId xmlns:a16="http://schemas.microsoft.com/office/drawing/2014/main" id="{40E4219E-8051-F04E-A9AE-39AAD4E4BE3D}"/>
                </a:ext>
              </a:extLst>
            </p:cNvPr>
            <p:cNvPicPr>
              <a:picLocks noChangeAspect="1"/>
            </p:cNvPicPr>
            <p:nvPr/>
          </p:nvPicPr>
          <p:blipFill>
            <a:blip r:embed="rId7"/>
            <a:stretch>
              <a:fillRect/>
            </a:stretch>
          </p:blipFill>
          <p:spPr>
            <a:xfrm>
              <a:off x="5543492" y="4066777"/>
              <a:ext cx="366272" cy="529200"/>
            </a:xfrm>
            <a:prstGeom prst="rect">
              <a:avLst/>
            </a:prstGeom>
          </p:spPr>
        </p:pic>
        <p:pic>
          <p:nvPicPr>
            <p:cNvPr id="11" name="图片 10">
              <a:extLst>
                <a:ext uri="{FF2B5EF4-FFF2-40B4-BE49-F238E27FC236}">
                  <a16:creationId xmlns:a16="http://schemas.microsoft.com/office/drawing/2014/main" id="{632D0276-21D8-C341-B71E-6FB073F36192}"/>
                </a:ext>
              </a:extLst>
            </p:cNvPr>
            <p:cNvPicPr>
              <a:picLocks noChangeAspect="1"/>
            </p:cNvPicPr>
            <p:nvPr/>
          </p:nvPicPr>
          <p:blipFill>
            <a:blip r:embed="rId8"/>
            <a:stretch>
              <a:fillRect/>
            </a:stretch>
          </p:blipFill>
          <p:spPr>
            <a:xfrm>
              <a:off x="5543492" y="5843994"/>
              <a:ext cx="374596" cy="529200"/>
            </a:xfrm>
            <a:prstGeom prst="rect">
              <a:avLst/>
            </a:prstGeom>
          </p:spPr>
        </p:pic>
        <p:grpSp>
          <p:nvGrpSpPr>
            <p:cNvPr id="13" name="组合 12">
              <a:extLst>
                <a:ext uri="{FF2B5EF4-FFF2-40B4-BE49-F238E27FC236}">
                  <a16:creationId xmlns:a16="http://schemas.microsoft.com/office/drawing/2014/main" id="{1BAE5AD6-BEAA-0F4F-82AB-5E6037DC697D}"/>
                </a:ext>
              </a:extLst>
            </p:cNvPr>
            <p:cNvGrpSpPr/>
            <p:nvPr/>
          </p:nvGrpSpPr>
          <p:grpSpPr>
            <a:xfrm>
              <a:off x="5181613" y="4904753"/>
              <a:ext cx="1095549" cy="679397"/>
              <a:chOff x="5387313" y="4505237"/>
              <a:chExt cx="1464550" cy="861371"/>
            </a:xfrm>
          </p:grpSpPr>
          <p:pic>
            <p:nvPicPr>
              <p:cNvPr id="12" name="图片 11">
                <a:extLst>
                  <a:ext uri="{FF2B5EF4-FFF2-40B4-BE49-F238E27FC236}">
                    <a16:creationId xmlns:a16="http://schemas.microsoft.com/office/drawing/2014/main" id="{7FB5EFD3-8E75-BB49-80DA-90971E31FEDE}"/>
                  </a:ext>
                </a:extLst>
              </p:cNvPr>
              <p:cNvPicPr>
                <a:picLocks noChangeAspect="1"/>
              </p:cNvPicPr>
              <p:nvPr/>
            </p:nvPicPr>
            <p:blipFill>
              <a:blip r:embed="rId9"/>
              <a:stretch>
                <a:fillRect/>
              </a:stretch>
            </p:blipFill>
            <p:spPr>
              <a:xfrm>
                <a:off x="5387313" y="4505237"/>
                <a:ext cx="1464550" cy="861371"/>
              </a:xfrm>
              <a:prstGeom prst="rect">
                <a:avLst/>
              </a:prstGeom>
            </p:spPr>
          </p:pic>
          <p:sp>
            <p:nvSpPr>
              <p:cNvPr id="4" name="文本框 3">
                <a:extLst>
                  <a:ext uri="{FF2B5EF4-FFF2-40B4-BE49-F238E27FC236}">
                    <a16:creationId xmlns:a16="http://schemas.microsoft.com/office/drawing/2014/main" id="{60CBCDFA-C2D5-A44F-83E2-A7916E0654E3}"/>
                  </a:ext>
                </a:extLst>
              </p:cNvPr>
              <p:cNvSpPr txBox="1"/>
              <p:nvPr/>
            </p:nvSpPr>
            <p:spPr>
              <a:xfrm>
                <a:off x="5692140" y="4763354"/>
                <a:ext cx="948691" cy="351192"/>
              </a:xfrm>
              <a:prstGeom prst="rect">
                <a:avLst/>
              </a:prstGeom>
              <a:noFill/>
            </p:spPr>
            <p:txBody>
              <a:bodyPr wrap="square" rtlCol="0">
                <a:spAutoFit/>
              </a:bodyPr>
              <a:lstStyle/>
              <a:p>
                <a:r>
                  <a:rPr kumimoji="1" lang="en-US" altLang="zh-CN" sz="1200" dirty="0">
                    <a:latin typeface="Times New Roman" panose="02020603050405020304" pitchFamily="18" charset="0"/>
                    <a:cs typeface="Times New Roman" panose="02020603050405020304" pitchFamily="18" charset="0"/>
                  </a:rPr>
                  <a:t>country</a:t>
                </a:r>
                <a:endParaRPr kumimoji="1" lang="zh-CN" altLang="en-US" dirty="0">
                  <a:latin typeface="Times New Roman" panose="02020603050405020304" pitchFamily="18" charset="0"/>
                  <a:cs typeface="Times New Roman" panose="02020603050405020304" pitchFamily="18" charset="0"/>
                </a:endParaRPr>
              </a:p>
            </p:txBody>
          </p:sp>
        </p:grpSp>
        <p:sp>
          <p:nvSpPr>
            <p:cNvPr id="54" name="圆角矩形 53">
              <a:extLst>
                <a:ext uri="{FF2B5EF4-FFF2-40B4-BE49-F238E27FC236}">
                  <a16:creationId xmlns:a16="http://schemas.microsoft.com/office/drawing/2014/main" id="{90F541A7-02B4-B04B-B095-5C86E86DEC2E}"/>
                </a:ext>
              </a:extLst>
            </p:cNvPr>
            <p:cNvSpPr/>
            <p:nvPr/>
          </p:nvSpPr>
          <p:spPr>
            <a:xfrm>
              <a:off x="4146759" y="3418467"/>
              <a:ext cx="2382630" cy="33457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a:extLst>
                <a:ext uri="{FF2B5EF4-FFF2-40B4-BE49-F238E27FC236}">
                  <a16:creationId xmlns:a16="http://schemas.microsoft.com/office/drawing/2014/main" id="{D3626503-B8EC-DD47-BBBB-3316E18BA314}"/>
                </a:ext>
              </a:extLst>
            </p:cNvPr>
            <p:cNvSpPr txBox="1"/>
            <p:nvPr/>
          </p:nvSpPr>
          <p:spPr>
            <a:xfrm>
              <a:off x="4483731" y="3444597"/>
              <a:ext cx="1541432"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Knowledge</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Graph</a:t>
              </a:r>
              <a:endParaRPr kumimoji="1" lang="zh-CN" altLang="en-US" sz="1400" dirty="0">
                <a:latin typeface="Times New Roman" panose="02020603050405020304" pitchFamily="18" charset="0"/>
                <a:cs typeface="Times New Roman" panose="02020603050405020304" pitchFamily="18" charset="0"/>
              </a:endParaRPr>
            </a:p>
          </p:txBody>
        </p:sp>
        <p:cxnSp>
          <p:nvCxnSpPr>
            <p:cNvPr id="57" name="直线连接符 56">
              <a:extLst>
                <a:ext uri="{FF2B5EF4-FFF2-40B4-BE49-F238E27FC236}">
                  <a16:creationId xmlns:a16="http://schemas.microsoft.com/office/drawing/2014/main" id="{F2DFB5B1-E72E-8E43-A029-4CD1C90202A5}"/>
                </a:ext>
              </a:extLst>
            </p:cNvPr>
            <p:cNvCxnSpPr>
              <a:stCxn id="5" idx="3"/>
              <a:endCxn id="10" idx="1"/>
            </p:cNvCxnSpPr>
            <p:nvPr/>
          </p:nvCxnSpPr>
          <p:spPr>
            <a:xfrm>
              <a:off x="4826639" y="3968317"/>
              <a:ext cx="716853" cy="3630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id="{C548E6B1-9AE4-3F44-AE08-A5B06B3C2264}"/>
                </a:ext>
              </a:extLst>
            </p:cNvPr>
            <p:cNvCxnSpPr>
              <a:stCxn id="6" idx="3"/>
              <a:endCxn id="10" idx="1"/>
            </p:cNvCxnSpPr>
            <p:nvPr/>
          </p:nvCxnSpPr>
          <p:spPr>
            <a:xfrm flipV="1">
              <a:off x="4837148" y="4331377"/>
              <a:ext cx="706344" cy="4355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id="{C09A6378-378F-9843-BE9E-8FA74E89A8FD}"/>
                </a:ext>
              </a:extLst>
            </p:cNvPr>
            <p:cNvCxnSpPr>
              <a:stCxn id="7" idx="3"/>
              <a:endCxn id="11" idx="1"/>
            </p:cNvCxnSpPr>
            <p:nvPr/>
          </p:nvCxnSpPr>
          <p:spPr>
            <a:xfrm>
              <a:off x="4836951" y="5531155"/>
              <a:ext cx="706541" cy="5774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直线连接符 62">
              <a:extLst>
                <a:ext uri="{FF2B5EF4-FFF2-40B4-BE49-F238E27FC236}">
                  <a16:creationId xmlns:a16="http://schemas.microsoft.com/office/drawing/2014/main" id="{37DDF737-A47F-2A46-99F0-7CE39C616D10}"/>
                </a:ext>
              </a:extLst>
            </p:cNvPr>
            <p:cNvCxnSpPr>
              <a:stCxn id="8" idx="3"/>
              <a:endCxn id="11" idx="1"/>
            </p:cNvCxnSpPr>
            <p:nvPr/>
          </p:nvCxnSpPr>
          <p:spPr>
            <a:xfrm flipV="1">
              <a:off x="4836951" y="6108594"/>
              <a:ext cx="706541" cy="17326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40341313-DA6D-7145-BC63-740D02559AFD}"/>
                </a:ext>
              </a:extLst>
            </p:cNvPr>
            <p:cNvSpPr txBox="1"/>
            <p:nvPr/>
          </p:nvSpPr>
          <p:spPr>
            <a:xfrm>
              <a:off x="5841137" y="4084252"/>
              <a:ext cx="752343" cy="523220"/>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Taylor</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Swift</a:t>
              </a:r>
              <a:endParaRPr kumimoji="1" lang="zh-CN" altLang="en-US" sz="1400" dirty="0">
                <a:latin typeface="Times New Roman" panose="02020603050405020304" pitchFamily="18" charset="0"/>
                <a:cs typeface="Times New Roman" panose="02020603050405020304" pitchFamily="18" charset="0"/>
              </a:endParaRPr>
            </a:p>
          </p:txBody>
        </p:sp>
        <p:sp>
          <p:nvSpPr>
            <p:cNvPr id="65" name="文本框 64">
              <a:extLst>
                <a:ext uri="{FF2B5EF4-FFF2-40B4-BE49-F238E27FC236}">
                  <a16:creationId xmlns:a16="http://schemas.microsoft.com/office/drawing/2014/main" id="{ABDE49AA-163F-2F48-A088-A39F899E5D93}"/>
                </a:ext>
              </a:extLst>
            </p:cNvPr>
            <p:cNvSpPr txBox="1"/>
            <p:nvPr/>
          </p:nvSpPr>
          <p:spPr>
            <a:xfrm>
              <a:off x="5867312" y="5878726"/>
              <a:ext cx="752343" cy="523220"/>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Brad</a:t>
              </a:r>
            </a:p>
            <a:p>
              <a:r>
                <a:rPr kumimoji="1" lang="en-US" altLang="zh-CN" sz="1400" dirty="0">
                  <a:latin typeface="Times New Roman" panose="02020603050405020304" pitchFamily="18" charset="0"/>
                  <a:cs typeface="Times New Roman" panose="02020603050405020304" pitchFamily="18" charset="0"/>
                </a:rPr>
                <a:t>Paisley</a:t>
              </a:r>
              <a:endParaRPr kumimoji="1" lang="zh-CN" altLang="en-US" sz="1400" dirty="0">
                <a:latin typeface="Times New Roman" panose="02020603050405020304" pitchFamily="18" charset="0"/>
                <a:cs typeface="Times New Roman" panose="02020603050405020304" pitchFamily="18" charset="0"/>
              </a:endParaRPr>
            </a:p>
          </p:txBody>
        </p:sp>
        <p:sp>
          <p:nvSpPr>
            <p:cNvPr id="69" name="文本框 68">
              <a:extLst>
                <a:ext uri="{FF2B5EF4-FFF2-40B4-BE49-F238E27FC236}">
                  <a16:creationId xmlns:a16="http://schemas.microsoft.com/office/drawing/2014/main" id="{8DF4C097-C194-324B-8C1C-2E251BE7D64D}"/>
                </a:ext>
              </a:extLst>
            </p:cNvPr>
            <p:cNvSpPr txBox="1"/>
            <p:nvPr/>
          </p:nvSpPr>
          <p:spPr>
            <a:xfrm>
              <a:off x="4180935" y="4187974"/>
              <a:ext cx="1030462"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Reputation</a:t>
              </a:r>
              <a:endParaRPr kumimoji="1" lang="zh-CN" altLang="en-US" sz="1400" dirty="0">
                <a:latin typeface="Times New Roman" panose="02020603050405020304" pitchFamily="18" charset="0"/>
                <a:cs typeface="Times New Roman" panose="02020603050405020304" pitchFamily="18" charset="0"/>
              </a:endParaRPr>
            </a:p>
          </p:txBody>
        </p:sp>
        <p:sp>
          <p:nvSpPr>
            <p:cNvPr id="70" name="文本框 69">
              <a:extLst>
                <a:ext uri="{FF2B5EF4-FFF2-40B4-BE49-F238E27FC236}">
                  <a16:creationId xmlns:a16="http://schemas.microsoft.com/office/drawing/2014/main" id="{67AF6CDF-FB9E-F24F-A70C-2FD1BDA079FB}"/>
                </a:ext>
              </a:extLst>
            </p:cNvPr>
            <p:cNvSpPr txBox="1"/>
            <p:nvPr/>
          </p:nvSpPr>
          <p:spPr>
            <a:xfrm>
              <a:off x="4325346" y="4996944"/>
              <a:ext cx="648809"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Lover</a:t>
              </a:r>
              <a:endParaRPr kumimoji="1" lang="zh-CN" altLang="en-US" sz="1400" dirty="0">
                <a:latin typeface="Times New Roman" panose="02020603050405020304" pitchFamily="18" charset="0"/>
                <a:cs typeface="Times New Roman" panose="02020603050405020304" pitchFamily="18" charset="0"/>
              </a:endParaRPr>
            </a:p>
          </p:txBody>
        </p:sp>
        <p:sp>
          <p:nvSpPr>
            <p:cNvPr id="71" name="文本框 70">
              <a:extLst>
                <a:ext uri="{FF2B5EF4-FFF2-40B4-BE49-F238E27FC236}">
                  <a16:creationId xmlns:a16="http://schemas.microsoft.com/office/drawing/2014/main" id="{1BC8FD58-9CD5-584A-AEDD-D8F38C6F8110}"/>
                </a:ext>
              </a:extLst>
            </p:cNvPr>
            <p:cNvSpPr txBox="1"/>
            <p:nvPr/>
          </p:nvSpPr>
          <p:spPr>
            <a:xfrm>
              <a:off x="4339656" y="5710218"/>
              <a:ext cx="829240"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5th</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year</a:t>
              </a:r>
              <a:endParaRPr kumimoji="1" lang="zh-CN" altLang="en-US" sz="1400" dirty="0">
                <a:latin typeface="Times New Roman" panose="02020603050405020304" pitchFamily="18" charset="0"/>
                <a:cs typeface="Times New Roman" panose="02020603050405020304" pitchFamily="18" charset="0"/>
              </a:endParaRPr>
            </a:p>
          </p:txBody>
        </p:sp>
        <p:sp>
          <p:nvSpPr>
            <p:cNvPr id="72" name="文本框 71">
              <a:extLst>
                <a:ext uri="{FF2B5EF4-FFF2-40B4-BE49-F238E27FC236}">
                  <a16:creationId xmlns:a16="http://schemas.microsoft.com/office/drawing/2014/main" id="{6E0AF716-73CD-BC4B-9475-0F92CA7D33FB}"/>
                </a:ext>
              </a:extLst>
            </p:cNvPr>
            <p:cNvSpPr txBox="1"/>
            <p:nvPr/>
          </p:nvSpPr>
          <p:spPr>
            <a:xfrm>
              <a:off x="4258427" y="6472098"/>
              <a:ext cx="1110710"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Hits</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Alive</a:t>
              </a:r>
              <a:endParaRPr kumimoji="1" lang="zh-CN" altLang="en-US" sz="1400" dirty="0">
                <a:latin typeface="Times New Roman" panose="02020603050405020304" pitchFamily="18" charset="0"/>
                <a:cs typeface="Times New Roman" panose="02020603050405020304" pitchFamily="18" charset="0"/>
              </a:endParaRPr>
            </a:p>
          </p:txBody>
        </p:sp>
        <p:cxnSp>
          <p:nvCxnSpPr>
            <p:cNvPr id="74" name="直线连接符 73">
              <a:extLst>
                <a:ext uri="{FF2B5EF4-FFF2-40B4-BE49-F238E27FC236}">
                  <a16:creationId xmlns:a16="http://schemas.microsoft.com/office/drawing/2014/main" id="{1E5A7C26-6617-D74C-85B4-C3A52CCBA710}"/>
                </a:ext>
              </a:extLst>
            </p:cNvPr>
            <p:cNvCxnSpPr>
              <a:stCxn id="10" idx="2"/>
              <a:endCxn id="12" idx="0"/>
            </p:cNvCxnSpPr>
            <p:nvPr/>
          </p:nvCxnSpPr>
          <p:spPr>
            <a:xfrm>
              <a:off x="5726628" y="4595977"/>
              <a:ext cx="2760" cy="3087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线连接符 75">
              <a:extLst>
                <a:ext uri="{FF2B5EF4-FFF2-40B4-BE49-F238E27FC236}">
                  <a16:creationId xmlns:a16="http://schemas.microsoft.com/office/drawing/2014/main" id="{485C2B51-7ED2-6349-9B08-0EFAC5968D01}"/>
                </a:ext>
              </a:extLst>
            </p:cNvPr>
            <p:cNvCxnSpPr>
              <a:stCxn id="11" idx="0"/>
              <a:endCxn id="12" idx="2"/>
            </p:cNvCxnSpPr>
            <p:nvPr/>
          </p:nvCxnSpPr>
          <p:spPr>
            <a:xfrm flipH="1" flipV="1">
              <a:off x="5729388" y="5584150"/>
              <a:ext cx="1402" cy="2598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C005E24B-3734-5143-91AA-84D617FC6AD5}"/>
                </a:ext>
              </a:extLst>
            </p:cNvPr>
            <p:cNvSpPr txBox="1"/>
            <p:nvPr/>
          </p:nvSpPr>
          <p:spPr>
            <a:xfrm rot="1878835">
              <a:off x="4975231" y="3906792"/>
              <a:ext cx="592267" cy="307777"/>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0414CA3B-E6DD-6D48-86C1-5F96C013F793}"/>
                </a:ext>
              </a:extLst>
            </p:cNvPr>
            <p:cNvSpPr txBox="1"/>
            <p:nvPr/>
          </p:nvSpPr>
          <p:spPr>
            <a:xfrm rot="19813237">
              <a:off x="4915265" y="4487502"/>
              <a:ext cx="592267" cy="307777"/>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79" name="文本框 78">
              <a:extLst>
                <a:ext uri="{FF2B5EF4-FFF2-40B4-BE49-F238E27FC236}">
                  <a16:creationId xmlns:a16="http://schemas.microsoft.com/office/drawing/2014/main" id="{1B192601-2767-4542-9F95-E08C4444DF4C}"/>
                </a:ext>
              </a:extLst>
            </p:cNvPr>
            <p:cNvSpPr txBox="1"/>
            <p:nvPr/>
          </p:nvSpPr>
          <p:spPr>
            <a:xfrm rot="2406017">
              <a:off x="4948440" y="5588183"/>
              <a:ext cx="592267" cy="307777"/>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DF0A73ED-9DCE-5241-B9DD-F53509CF1F32}"/>
                </a:ext>
              </a:extLst>
            </p:cNvPr>
            <p:cNvSpPr txBox="1"/>
            <p:nvPr/>
          </p:nvSpPr>
          <p:spPr>
            <a:xfrm rot="20814601">
              <a:off x="4935079" y="6121280"/>
              <a:ext cx="592267" cy="307777"/>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D097F0A1-7CE4-1042-85EB-E2A5D798DC56}"/>
                </a:ext>
              </a:extLst>
            </p:cNvPr>
            <p:cNvSpPr txBox="1"/>
            <p:nvPr/>
          </p:nvSpPr>
          <p:spPr>
            <a:xfrm>
              <a:off x="5698933" y="4639887"/>
              <a:ext cx="592267" cy="341443"/>
            </a:xfrm>
            <a:prstGeom prst="rect">
              <a:avLst/>
            </a:prstGeom>
            <a:noFill/>
          </p:spPr>
          <p:txBody>
            <a:bodyPr wrap="square" rtlCol="0">
              <a:spAutoFit/>
            </a:bodyPr>
            <a:lstStyle/>
            <a:p>
              <a:r>
                <a:rPr kumimoji="1" lang="en-US" altLang="zh-CN" sz="1400" dirty="0">
                  <a:solidFill>
                    <a:srgbClr val="0070C0"/>
                  </a:solidFill>
                  <a:latin typeface="Times New Roman" panose="02020603050405020304" pitchFamily="18" charset="0"/>
                  <a:cs typeface="Times New Roman" panose="02020603050405020304" pitchFamily="18" charset="0"/>
                </a:rPr>
                <a:t>genre</a:t>
              </a:r>
              <a:endParaRPr kumimoji="1" lang="zh-CN" altLang="en-US" sz="1400" dirty="0">
                <a:solidFill>
                  <a:srgbClr val="0070C0"/>
                </a:solidFill>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74366EB4-1FBD-B94C-8AD5-1E6C98B0AFF3}"/>
                </a:ext>
              </a:extLst>
            </p:cNvPr>
            <p:cNvSpPr txBox="1"/>
            <p:nvPr/>
          </p:nvSpPr>
          <p:spPr>
            <a:xfrm>
              <a:off x="5698933" y="5536218"/>
              <a:ext cx="592267" cy="341443"/>
            </a:xfrm>
            <a:prstGeom prst="rect">
              <a:avLst/>
            </a:prstGeom>
            <a:noFill/>
          </p:spPr>
          <p:txBody>
            <a:bodyPr wrap="square" rtlCol="0">
              <a:spAutoFit/>
            </a:bodyPr>
            <a:lstStyle/>
            <a:p>
              <a:r>
                <a:rPr kumimoji="1" lang="en-US" altLang="zh-CN" sz="1400" dirty="0">
                  <a:solidFill>
                    <a:srgbClr val="0070C0"/>
                  </a:solidFill>
                  <a:latin typeface="Times New Roman" panose="02020603050405020304" pitchFamily="18" charset="0"/>
                  <a:cs typeface="Times New Roman" panose="02020603050405020304" pitchFamily="18" charset="0"/>
                </a:rPr>
                <a:t>genre</a:t>
              </a:r>
              <a:endParaRPr kumimoji="1" lang="zh-CN" altLang="en-US" sz="1400" dirty="0">
                <a:solidFill>
                  <a:srgbClr val="0070C0"/>
                </a:solidFill>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A6336ADC-BAC7-BC44-9128-D7109B66FE99}"/>
                </a:ext>
              </a:extLst>
            </p:cNvPr>
            <p:cNvSpPr txBox="1"/>
            <p:nvPr/>
          </p:nvSpPr>
          <p:spPr>
            <a:xfrm>
              <a:off x="6119300" y="4639887"/>
              <a:ext cx="347488" cy="307777"/>
            </a:xfrm>
            <a:prstGeom prst="rect">
              <a:avLst/>
            </a:prstGeom>
            <a:noFill/>
          </p:spPr>
          <p:txBody>
            <a:bodyPr wrap="square" rtlCol="0">
              <a:spAutoFit/>
            </a:bodyPr>
            <a:lstStyle/>
            <a:p>
              <a:r>
                <a:rPr kumimoji="1" lang="en-US" altLang="zh-CN" sz="1400" dirty="0">
                  <a:solidFill>
                    <a:srgbClr val="FF0000"/>
                  </a:solidFill>
                  <a:latin typeface="Times New Roman" panose="02020603050405020304" pitchFamily="18" charset="0"/>
                  <a:cs typeface="Times New Roman" panose="02020603050405020304" pitchFamily="18" charset="0"/>
                </a:rPr>
                <a:t>?</a:t>
              </a:r>
              <a:endParaRPr kumimoji="1" lang="zh-CN" altLang="en-US" sz="1400" dirty="0">
                <a:solidFill>
                  <a:srgbClr val="FF0000"/>
                </a:solidFill>
                <a:latin typeface="Times New Roman" panose="02020603050405020304" pitchFamily="18" charset="0"/>
                <a:cs typeface="Times New Roman" panose="02020603050405020304" pitchFamily="18" charset="0"/>
              </a:endParaRPr>
            </a:p>
          </p:txBody>
        </p:sp>
      </p:grpSp>
      <p:sp>
        <p:nvSpPr>
          <p:cNvPr id="35" name="文本框 34">
            <a:extLst>
              <a:ext uri="{FF2B5EF4-FFF2-40B4-BE49-F238E27FC236}">
                <a16:creationId xmlns:a16="http://schemas.microsoft.com/office/drawing/2014/main" id="{2DFADDC9-52D7-8645-B911-271156E1407C}"/>
              </a:ext>
            </a:extLst>
          </p:cNvPr>
          <p:cNvSpPr txBox="1"/>
          <p:nvPr/>
        </p:nvSpPr>
        <p:spPr>
          <a:xfrm>
            <a:off x="3149013" y="6209637"/>
            <a:ext cx="2754394"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Query</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&lt;Taylor</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Swift,</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genre,</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?&gt;</a:t>
            </a:r>
            <a:endParaRPr kumimoji="1"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9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a:xfrm>
            <a:off x="-174335" y="531386"/>
            <a:ext cx="9737650" cy="857250"/>
          </a:xfrm>
        </p:spPr>
        <p:txBody>
          <a:bodyPr>
            <a:noAutofit/>
          </a:bodyPr>
          <a:lstStyle/>
          <a:p>
            <a:pPr algn="ctr"/>
            <a:r>
              <a:rPr lang="en-US" altLang="zh-CN" dirty="0">
                <a:latin typeface="Times New Roman" panose="02020603050405020304" pitchFamily="18" charset="0"/>
                <a:cs typeface="Times New Roman" panose="02020603050405020304" pitchFamily="18" charset="0"/>
              </a:rPr>
              <a:t>Conclusions</a:t>
            </a:r>
            <a:endParaRPr lang="zh-CN" altLang="en-US"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28650" y="1448705"/>
            <a:ext cx="8090234" cy="5132971"/>
          </a:xfrm>
        </p:spPr>
        <p:txBody>
          <a:bodyPr>
            <a:normAutofit/>
          </a:bodyPr>
          <a:lstStyle/>
          <a:p>
            <a:r>
              <a:rPr lang="en-US" dirty="0">
                <a:latin typeface="Times New Roman" panose="02020603050405020304" pitchFamily="18" charset="0"/>
                <a:ea typeface="Linux Biolinum" panose="02000503000000000000" pitchFamily="2" charset="0"/>
                <a:cs typeface="Times New Roman" panose="02020603050405020304" pitchFamily="18" charset="0"/>
              </a:rPr>
              <a:t>This work</a:t>
            </a:r>
          </a:p>
          <a:p>
            <a:pPr lvl="1">
              <a:buFont typeface="Wingdings" pitchFamily="2" charset="2"/>
              <a:buChar char="Ø"/>
            </a:pPr>
            <a:r>
              <a:rPr lang="en-US" altLang="zh-CN" dirty="0">
                <a:latin typeface="Times New Roman" panose="02020603050405020304" pitchFamily="18" charset="0"/>
                <a:cs typeface="Times New Roman" panose="02020603050405020304" pitchFamily="18" charset="0"/>
              </a:rPr>
              <a:t>An</a:t>
            </a:r>
            <a:r>
              <a:rPr lang="e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effective</a:t>
            </a:r>
            <a:r>
              <a:rPr lang="en" altLang="zh-CN" dirty="0">
                <a:latin typeface="Times New Roman" panose="02020603050405020304" pitchFamily="18" charset="0"/>
                <a:cs typeface="Times New Roman" panose="02020603050405020304" pitchFamily="18" charset="0"/>
              </a:rPr>
              <a:t> approach for learning useful information from user</a:t>
            </a:r>
            <a:r>
              <a:rPr lang="en-US" altLang="zh-CN" dirty="0">
                <a:latin typeface="Times New Roman" panose="02020603050405020304" pitchFamily="18" charset="0"/>
                <a:cs typeface="Times New Roman" panose="02020603050405020304" pitchFamily="18" charset="0"/>
              </a:rPr>
              <a:t>-item</a:t>
            </a:r>
            <a:r>
              <a:rPr lang="en" altLang="zh-CN" dirty="0">
                <a:latin typeface="Times New Roman" panose="02020603050405020304" pitchFamily="18" charset="0"/>
                <a:cs typeface="Times New Roman" panose="02020603050405020304" pitchFamily="18" charset="0"/>
              </a:rPr>
              <a:t> interaction data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improve</a:t>
            </a:r>
            <a:r>
              <a:rPr lang="en" altLang="zh-CN" dirty="0">
                <a:latin typeface="Times New Roman" panose="02020603050405020304" pitchFamily="18" charset="0"/>
                <a:cs typeface="Times New Roman" panose="02020603050405020304" pitchFamily="18" charset="0"/>
              </a:rPr>
              <a:t> KGC task</a:t>
            </a:r>
          </a:p>
          <a:p>
            <a:pPr lvl="1">
              <a:buFont typeface="Wingdings" pitchFamily="2" charset="2"/>
              <a:buChar char="Ø"/>
            </a:pPr>
            <a:endParaRPr lang="en" altLang="zh-C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Linux Biolinum" panose="02000503000000000000" pitchFamily="2" charset="0"/>
                <a:cs typeface="Times New Roman" panose="02020603050405020304" pitchFamily="18" charset="0"/>
              </a:rPr>
              <a:t>Future work</a:t>
            </a:r>
          </a:p>
          <a:p>
            <a:pPr lvl="1">
              <a:buFont typeface="Wingdings" pitchFamily="2" charset="2"/>
              <a:buChar char="Ø"/>
            </a:pPr>
            <a:r>
              <a:rPr lang="en-US" altLang="zh-CN" dirty="0">
                <a:latin typeface="Times New Roman" panose="02020603050405020304" pitchFamily="18" charset="0"/>
                <a:ea typeface="Linux Biolinum" panose="02000503000000000000" pitchFamily="2" charset="0"/>
                <a:cs typeface="Times New Roman" panose="02020603050405020304" pitchFamily="18" charset="0"/>
              </a:rPr>
              <a:t>I</a:t>
            </a:r>
            <a:r>
              <a:rPr lang="en-US" dirty="0">
                <a:latin typeface="Times New Roman" panose="02020603050405020304" pitchFamily="18" charset="0"/>
                <a:ea typeface="Linux Biolinum" panose="02000503000000000000" pitchFamily="2" charset="0"/>
                <a:cs typeface="Times New Roman" panose="02020603050405020304" pitchFamily="18" charset="0"/>
              </a:rPr>
              <a:t>nvestigate into how our models perform in other domains.</a:t>
            </a:r>
          </a:p>
          <a:p>
            <a:endParaRPr lang="en-US" dirty="0">
              <a:latin typeface="Times New Roman" panose="02020603050405020304" pitchFamily="18" charset="0"/>
              <a:ea typeface="Linux Biolinum" panose="02000503000000000000" pitchFamily="2" charset="0"/>
              <a:cs typeface="Times New Roman" panose="02020603050405020304" pitchFamily="18" charset="0"/>
            </a:endParaRPr>
          </a:p>
          <a:p>
            <a:endParaRPr lang="en-US" sz="2000" dirty="0">
              <a:latin typeface="Times New Roman" panose="02020603050405020304" pitchFamily="18" charset="0"/>
              <a:ea typeface="Linux Biolinu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26281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76631-8D3C-489B-8F8C-FC2D5DE45DE9}"/>
              </a:ext>
            </a:extLst>
          </p:cNvPr>
          <p:cNvSpPr>
            <a:spLocks noGrp="1"/>
          </p:cNvSpPr>
          <p:nvPr>
            <p:ph type="title"/>
          </p:nvPr>
        </p:nvSpPr>
        <p:spPr/>
        <p:txBody>
          <a:bodyPr>
            <a:normAutofit/>
          </a:bodyPr>
          <a:lstStyle/>
          <a:p>
            <a:pPr algn="ctr"/>
            <a:r>
              <a:rPr lang="en-US" altLang="zh-CN" dirty="0">
                <a:latin typeface="Times New Roman" panose="02020603050405020304" pitchFamily="18" charset="0"/>
                <a:cs typeface="Times New Roman" panose="02020603050405020304" pitchFamily="18" charset="0"/>
              </a:rPr>
              <a:t>For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Further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Research</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C8360DA-48B5-4D1E-B7FF-DEE8D31C0AE3}"/>
              </a:ext>
            </a:extLst>
          </p:cNvPr>
          <p:cNvSpPr>
            <a:spLocks noGrp="1"/>
          </p:cNvSpPr>
          <p:nvPr>
            <p:ph idx="1"/>
          </p:nvPr>
        </p:nvSpPr>
        <p:spPr/>
        <p:txBody>
          <a:bodyPr>
            <a:normAutofit/>
          </a:bodyPr>
          <a:lstStyle/>
          <a:p>
            <a:pPr marL="0" indent="0">
              <a:buNone/>
            </a:pPr>
            <a:r>
              <a:rPr lang="en-US" altLang="zh-CN" sz="2400" dirty="0">
                <a:latin typeface="Times New Roman" panose="02020603050405020304" pitchFamily="18" charset="0"/>
                <a:cs typeface="Times New Roman" panose="02020603050405020304" pitchFamily="18" charset="0"/>
              </a:rPr>
              <a:t>Our code is available on:</a:t>
            </a:r>
          </a:p>
          <a:p>
            <a:pPr marL="0" indent="0">
              <a:buNone/>
            </a:pP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hlinkClick r:id="rId3"/>
              </a:rPr>
              <a:t>https://github.com/RUCAIBox/UPGAN</a:t>
            </a:r>
            <a:endParaRPr lang="en" altLang="zh-CN" sz="2400" dirty="0">
              <a:latin typeface="Times New Roman" panose="02020603050405020304" pitchFamily="18" charset="0"/>
              <a:cs typeface="Times New Roman" panose="02020603050405020304" pitchFamily="18" charset="0"/>
            </a:endParaRPr>
          </a:p>
          <a:p>
            <a:pPr marL="0" indent="0">
              <a:buNone/>
            </a:pPr>
            <a:endParaRPr lang="en" altLang="zh-CN" sz="2400" dirty="0">
              <a:latin typeface="Times New Roman" panose="02020603050405020304" pitchFamily="18" charset="0"/>
              <a:cs typeface="Times New Roman" panose="02020603050405020304" pitchFamily="18" charset="0"/>
            </a:endParaRPr>
          </a:p>
          <a:p>
            <a:pPr marL="0" indent="0">
              <a:buNone/>
            </a:pPr>
            <a:endParaRPr lang="en"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KB4Rec:</a:t>
            </a:r>
          </a:p>
          <a:p>
            <a:pPr marL="0" indent="0">
              <a:buNone/>
            </a:pPr>
            <a:r>
              <a:rPr lang="en" altLang="zh-CN" sz="2400" dirty="0">
                <a:latin typeface="Times New Roman" panose="02020603050405020304" pitchFamily="18" charset="0"/>
                <a:cs typeface="Times New Roman" panose="02020603050405020304" pitchFamily="18" charset="0"/>
                <a:hlinkClick r:id="rId4"/>
              </a:rPr>
              <a:t>https://github.com/RUC</a:t>
            </a:r>
            <a:r>
              <a:rPr lang="en-US" altLang="zh-CN" sz="2400" dirty="0">
                <a:latin typeface="Times New Roman" panose="02020603050405020304" pitchFamily="18" charset="0"/>
                <a:cs typeface="Times New Roman" panose="02020603050405020304" pitchFamily="18" charset="0"/>
                <a:hlinkClick r:id="rId4"/>
              </a:rPr>
              <a:t>DM</a:t>
            </a:r>
            <a:r>
              <a:rPr lang="en" altLang="zh-CN" sz="2400" dirty="0">
                <a:latin typeface="Times New Roman" panose="02020603050405020304" pitchFamily="18" charset="0"/>
                <a:cs typeface="Times New Roman" panose="02020603050405020304" pitchFamily="18" charset="0"/>
                <a:hlinkClick r:id="rId4"/>
              </a:rPr>
              <a:t>/KB4Rec</a:t>
            </a:r>
            <a:endParaRPr kumimoji="1" lang="zh-CN" altLang="en-US"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516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3223839"/>
            <a:ext cx="7886700" cy="793750"/>
          </a:xfrm>
        </p:spPr>
        <p:txBody>
          <a:bodyPr>
            <a:noAutofit/>
          </a:bodyPr>
          <a:lstStyle/>
          <a:p>
            <a:pPr marL="0" indent="0" algn="ctr">
              <a:buNone/>
            </a:pPr>
            <a:r>
              <a:rPr lang="en-US" sz="6000">
                <a:latin typeface="Times New Roman" panose="02020603050405020304" pitchFamily="18" charset="0"/>
                <a:cs typeface="Times New Roman" panose="02020603050405020304" pitchFamily="18" charset="0"/>
              </a:rPr>
              <a:t>Thank</a:t>
            </a:r>
            <a:r>
              <a:rPr lang="en-US" altLang="zh-CN" sz="6000">
                <a:latin typeface="Times New Roman" panose="02020603050405020304" pitchFamily="18" charset="0"/>
                <a:cs typeface="Times New Roman" panose="02020603050405020304" pitchFamily="18" charset="0"/>
              </a:rPr>
              <a:t>s!</a:t>
            </a:r>
          </a:p>
          <a:p>
            <a:pPr marL="0" indent="0" algn="ctr">
              <a:buNone/>
            </a:pPr>
            <a:endParaRPr lang="en-US" sz="6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1431" y="5049450"/>
            <a:ext cx="4681137" cy="1241125"/>
          </a:xfrm>
          <a:prstGeom prst="rect">
            <a:avLst/>
          </a:prstGeom>
        </p:spPr>
      </p:pic>
      <p:pic>
        <p:nvPicPr>
          <p:cNvPr id="5" name="Picture 1">
            <a:extLst>
              <a:ext uri="{FF2B5EF4-FFF2-40B4-BE49-F238E27FC236}">
                <a16:creationId xmlns:a16="http://schemas.microsoft.com/office/drawing/2014/main" id="{62B4B906-CF27-4455-89CF-530595A5CDA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95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921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95156-9735-3A41-8C9B-5A46ED907CC4}"/>
              </a:ext>
            </a:extLst>
          </p:cNvPr>
          <p:cNvSpPr>
            <a:spLocks noGrp="1"/>
          </p:cNvSpPr>
          <p:nvPr>
            <p:ph type="title"/>
          </p:nvPr>
        </p:nvSpPr>
        <p:spPr/>
        <p:txBody>
          <a:bodyPr/>
          <a:lstStyle/>
          <a:p>
            <a:pPr algn="ctr"/>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E9991046-0C55-C449-BAF9-D6EFD2C74B8F}"/>
              </a:ext>
            </a:extLst>
          </p:cNvPr>
          <p:cNvSpPr>
            <a:spLocks noGrp="1"/>
          </p:cNvSpPr>
          <p:nvPr>
            <p:ph idx="1"/>
          </p:nvPr>
        </p:nvSpPr>
        <p:spPr/>
        <p:txBody>
          <a:bodyPr>
            <a:normAutofit/>
          </a:bodyPr>
          <a:lstStyle/>
          <a:p>
            <a:r>
              <a:rPr lang="en" altLang="zh-CN" sz="2000" dirty="0">
                <a:latin typeface="Times New Roman" panose="02020603050405020304" pitchFamily="18" charset="0"/>
                <a:cs typeface="Times New Roman" panose="02020603050405020304" pitchFamily="18" charset="0"/>
              </a:rPr>
              <a:t>Recurrent knowledge graph embedding for effective recommendation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Zhu Sun, </a:t>
            </a:r>
            <a:r>
              <a:rPr lang="en" altLang="zh-CN" sz="2000" dirty="0" err="1">
                <a:latin typeface="Times New Roman" panose="02020603050405020304" pitchFamily="18" charset="0"/>
                <a:cs typeface="Times New Roman" panose="02020603050405020304" pitchFamily="18" charset="0"/>
              </a:rPr>
              <a:t>Jie</a:t>
            </a:r>
            <a:r>
              <a:rPr lang="en" altLang="zh-CN" sz="2000" dirty="0">
                <a:latin typeface="Times New Roman" panose="02020603050405020304" pitchFamily="18" charset="0"/>
                <a:cs typeface="Times New Roman" panose="02020603050405020304" pitchFamily="18" charset="0"/>
              </a:rPr>
              <a:t> Yang, </a:t>
            </a:r>
            <a:r>
              <a:rPr lang="en" altLang="zh-CN" sz="2000" dirty="0" err="1">
                <a:latin typeface="Times New Roman" panose="02020603050405020304" pitchFamily="18" charset="0"/>
                <a:cs typeface="Times New Roman" panose="02020603050405020304" pitchFamily="18" charset="0"/>
              </a:rPr>
              <a:t>Jie</a:t>
            </a:r>
            <a:r>
              <a:rPr lang="en" altLang="zh-CN" sz="2000" dirty="0">
                <a:latin typeface="Times New Roman" panose="02020603050405020304" pitchFamily="18" charset="0"/>
                <a:cs typeface="Times New Roman" panose="02020603050405020304" pitchFamily="18" charset="0"/>
              </a:rPr>
              <a:t> Zhang, Alessandro </a:t>
            </a:r>
            <a:r>
              <a:rPr lang="en" altLang="zh-CN" sz="2000" dirty="0" err="1">
                <a:latin typeface="Times New Roman" panose="02020603050405020304" pitchFamily="18" charset="0"/>
                <a:cs typeface="Times New Roman" panose="02020603050405020304" pitchFamily="18" charset="0"/>
              </a:rPr>
              <a:t>Bozzon</a:t>
            </a:r>
            <a:r>
              <a:rPr lang="en" altLang="zh-CN" sz="2000" dirty="0">
                <a:latin typeface="Times New Roman" panose="02020603050405020304" pitchFamily="18" charset="0"/>
                <a:cs typeface="Times New Roman" panose="02020603050405020304" pitchFamily="18" charset="0"/>
              </a:rPr>
              <a:t>, Long-Kai Huang, and Chi Xu. </a:t>
            </a:r>
            <a:r>
              <a:rPr lang="en-US" altLang="zh-CN" sz="2000" dirty="0" err="1">
                <a:latin typeface="Times New Roman" panose="02020603050405020304" pitchFamily="18" charset="0"/>
                <a:cs typeface="Times New Roman" panose="02020603050405020304" pitchFamily="18" charset="0"/>
              </a:rPr>
              <a:t>RecSys</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2018. </a:t>
            </a:r>
          </a:p>
          <a:p>
            <a:r>
              <a:rPr lang="en" altLang="zh-CN" sz="2000" dirty="0">
                <a:latin typeface="Times New Roman" panose="02020603050405020304" pitchFamily="18" charset="0"/>
                <a:cs typeface="Times New Roman" panose="02020603050405020304" pitchFamily="18" charset="0"/>
              </a:rPr>
              <a:t>Transfer Learning for Item Recommendations and Knowledge Graph Completion in Item Related Domains via a Co-Factorization Model</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err="1">
                <a:latin typeface="Times New Roman" panose="02020603050405020304" pitchFamily="18" charset="0"/>
                <a:cs typeface="Times New Roman" panose="02020603050405020304" pitchFamily="18" charset="0"/>
              </a:rPr>
              <a:t>Guangyuan</a:t>
            </a:r>
            <a:r>
              <a:rPr lang="en" altLang="zh-CN" sz="2000" dirty="0">
                <a:latin typeface="Times New Roman" panose="02020603050405020304" pitchFamily="18" charset="0"/>
                <a:cs typeface="Times New Roman" panose="02020603050405020304" pitchFamily="18" charset="0"/>
              </a:rPr>
              <a:t> Piao and John G. Breslin. </a:t>
            </a:r>
            <a:r>
              <a:rPr lang="en-US" altLang="zh-CN" sz="2000" dirty="0">
                <a:latin typeface="Times New Roman" panose="02020603050405020304" pitchFamily="18" charset="0"/>
                <a:cs typeface="Times New Roman" panose="02020603050405020304" pitchFamily="18" charset="0"/>
              </a:rPr>
              <a:t>ESWC</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2018. </a:t>
            </a:r>
          </a:p>
          <a:p>
            <a:r>
              <a:rPr lang="en" altLang="zh-CN" sz="2000" dirty="0">
                <a:latin typeface="Times New Roman" panose="02020603050405020304" pitchFamily="18" charset="0"/>
                <a:cs typeface="Times New Roman" panose="02020603050405020304" pitchFamily="18" charset="0"/>
              </a:rPr>
              <a:t>KGAT: Knowledge Graph Attention Network for Recommendation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Xiang Wang, </a:t>
            </a:r>
            <a:r>
              <a:rPr lang="en" altLang="zh-CN" sz="2000" dirty="0" err="1">
                <a:latin typeface="Times New Roman" panose="02020603050405020304" pitchFamily="18" charset="0"/>
                <a:cs typeface="Times New Roman" panose="02020603050405020304" pitchFamily="18" charset="0"/>
              </a:rPr>
              <a:t>Xiangnan</a:t>
            </a:r>
            <a:r>
              <a:rPr lang="en" altLang="zh-CN" sz="2000" dirty="0">
                <a:latin typeface="Times New Roman" panose="02020603050405020304" pitchFamily="18" charset="0"/>
                <a:cs typeface="Times New Roman" panose="02020603050405020304" pitchFamily="18" charset="0"/>
              </a:rPr>
              <a:t> He, </a:t>
            </a:r>
            <a:r>
              <a:rPr lang="en" altLang="zh-CN" sz="2000" dirty="0" err="1">
                <a:latin typeface="Times New Roman" panose="02020603050405020304" pitchFamily="18" charset="0"/>
                <a:cs typeface="Times New Roman" panose="02020603050405020304" pitchFamily="18" charset="0"/>
              </a:rPr>
              <a:t>Yixin</a:t>
            </a:r>
            <a:r>
              <a:rPr lang="en" altLang="zh-CN" sz="2000" dirty="0">
                <a:latin typeface="Times New Roman" panose="02020603050405020304" pitchFamily="18" charset="0"/>
                <a:cs typeface="Times New Roman" panose="02020603050405020304" pitchFamily="18" charset="0"/>
              </a:rPr>
              <a:t> Cao, Meng Liu, and Tat-Seng Chua. </a:t>
            </a:r>
            <a:r>
              <a:rPr lang="en-US" altLang="zh-CN" sz="2000" dirty="0">
                <a:latin typeface="Times New Roman" panose="02020603050405020304" pitchFamily="18" charset="0"/>
                <a:cs typeface="Times New Roman" panose="02020603050405020304" pitchFamily="18" charset="0"/>
              </a:rPr>
              <a:t>KDD</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2019. </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427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kumimoji="1" lang="en-US" altLang="zh-CN" dirty="0"/>
              <a:t>Evaluation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8908E10-A67F-DC4D-939C-213DC6C1FD4B}"/>
              </a:ext>
            </a:extLst>
          </p:cNvPr>
          <p:cNvSpPr>
            <a:spLocks noGrp="1"/>
          </p:cNvSpPr>
          <p:nvPr>
            <p:ph idx="1"/>
          </p:nvPr>
        </p:nvSpPr>
        <p:spPr>
          <a:xfrm>
            <a:off x="628650" y="1690689"/>
            <a:ext cx="7886700" cy="1478692"/>
          </a:xfrm>
        </p:spPr>
        <p:txBody>
          <a:bodyPr>
            <a:normAutofit/>
          </a:bodyPr>
          <a:lstStyle/>
          <a:p>
            <a:r>
              <a:rPr lang="en" altLang="zh-CN" sz="2000" b="1" dirty="0">
                <a:latin typeface="Times New Roman" panose="02020603050405020304" pitchFamily="18" charset="0"/>
                <a:cs typeface="Times New Roman" panose="02020603050405020304" pitchFamily="18" charset="0"/>
              </a:rPr>
              <a:t>Evaluation Protocol</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For each test triple ⟨h,</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t⟩ in a dataset, two queries, ⟨h,</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r, ?⟩ and ⟨?,</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t⟩, were issued in the following way. Each missing entity (i.e., ground truth) will be combined with the rest entities as a candidate pool (excluding other valid entities).</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E825186-01E2-2145-850E-75C3218F766A}"/>
                  </a:ext>
                </a:extLst>
              </p:cNvPr>
              <p:cNvSpPr txBox="1"/>
              <p:nvPr/>
            </p:nvSpPr>
            <p:spPr>
              <a:xfrm>
                <a:off x="628650" y="4843524"/>
                <a:ext cx="1976527" cy="369332"/>
              </a:xfrm>
              <a:prstGeom prst="rect">
                <a:avLst/>
              </a:prstGeom>
              <a:noFill/>
            </p:spPr>
            <p:txBody>
              <a:bodyPr wrap="square" rtlCol="0">
                <a:spAutoFit/>
              </a:bodyPr>
              <a:lstStyle/>
              <a:p>
                <a:r>
                  <a:rPr kumimoji="1" lang="en-US" altLang="zh-CN" dirty="0"/>
                  <a:t>Query:</a:t>
                </a:r>
                <a:r>
                  <a:rPr kumimoji="1" lang="zh-CN" altLang="en-US" dirty="0"/>
                  <a:t> </a:t>
                </a:r>
                <a14:m>
                  <m:oMath xmlns:m="http://schemas.openxmlformats.org/officeDocument/2006/math">
                    <m:r>
                      <a:rPr kumimoji="1" lang="en-US" altLang="zh-CN" i="1" dirty="0" smtClean="0">
                        <a:latin typeface="Cambria Math" panose="02040503050406030204" pitchFamily="18" charset="0"/>
                      </a:rPr>
                      <m:t>&lt;</m:t>
                    </m:r>
                    <m:r>
                      <a:rPr kumimoji="1" lang="en-US" altLang="zh-CN" i="1" dirty="0" smtClean="0">
                        <a:latin typeface="Cambria Math" panose="02040503050406030204" pitchFamily="18" charset="0"/>
                      </a:rPr>
                      <m:t>h</m:t>
                    </m:r>
                    <m:r>
                      <a:rPr kumimoji="1" lang="en-US" altLang="zh-CN" i="1" dirty="0" smtClean="0">
                        <a:latin typeface="Cambria Math" panose="02040503050406030204" pitchFamily="18" charset="0"/>
                      </a:rPr>
                      <m:t>, </m:t>
                    </m:r>
                    <m:r>
                      <a:rPr kumimoji="1" lang="en-US" altLang="zh-CN" i="1" dirty="0" smtClean="0">
                        <a:latin typeface="Cambria Math" panose="02040503050406030204" pitchFamily="18" charset="0"/>
                      </a:rPr>
                      <m:t>𝑟</m:t>
                    </m:r>
                    <m:r>
                      <a:rPr kumimoji="1" lang="en-US" altLang="zh-CN" i="1" dirty="0" smtClean="0">
                        <a:latin typeface="Cambria Math" panose="02040503050406030204" pitchFamily="18" charset="0"/>
                      </a:rPr>
                      <m:t>, ?&gt;</m:t>
                    </m:r>
                  </m:oMath>
                </a14:m>
                <a:endParaRPr kumimoji="1" lang="zh-CN" altLang="en-US" dirty="0"/>
              </a:p>
            </p:txBody>
          </p:sp>
        </mc:Choice>
        <mc:Fallback xmlns="">
          <p:sp>
            <p:nvSpPr>
              <p:cNvPr id="5" name="文本框 4">
                <a:extLst>
                  <a:ext uri="{FF2B5EF4-FFF2-40B4-BE49-F238E27FC236}">
                    <a16:creationId xmlns:a16="http://schemas.microsoft.com/office/drawing/2014/main" id="{7E825186-01E2-2145-850E-75C3218F766A}"/>
                  </a:ext>
                </a:extLst>
              </p:cNvPr>
              <p:cNvSpPr txBox="1">
                <a:spLocks noRot="1" noChangeAspect="1" noMove="1" noResize="1" noEditPoints="1" noAdjustHandles="1" noChangeArrowheads="1" noChangeShapeType="1" noTextEdit="1"/>
              </p:cNvSpPr>
              <p:nvPr/>
            </p:nvSpPr>
            <p:spPr>
              <a:xfrm>
                <a:off x="628650" y="4843524"/>
                <a:ext cx="1976527" cy="369332"/>
              </a:xfrm>
              <a:prstGeom prst="rect">
                <a:avLst/>
              </a:prstGeom>
              <a:blipFill>
                <a:blip r:embed="rId3"/>
                <a:stretch>
                  <a:fillRect l="-2564" t="-3333" b="-2666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9EA62D36-4988-EA45-B393-1E0DD05EA957}"/>
              </a:ext>
            </a:extLst>
          </p:cNvPr>
          <p:cNvGrpSpPr/>
          <p:nvPr/>
        </p:nvGrpSpPr>
        <p:grpSpPr>
          <a:xfrm>
            <a:off x="3036496" y="4036227"/>
            <a:ext cx="448575" cy="2503884"/>
            <a:chOff x="3381553" y="3887293"/>
            <a:chExt cx="448575" cy="2503884"/>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0C8F42A-64A6-824D-BCC4-3A03AFC43F51}"/>
                    </a:ext>
                  </a:extLst>
                </p:cNvPr>
                <p:cNvSpPr txBox="1"/>
                <p:nvPr/>
              </p:nvSpPr>
              <p:spPr>
                <a:xfrm>
                  <a:off x="3381555" y="4175185"/>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7" name="文本框 6">
                  <a:extLst>
                    <a:ext uri="{FF2B5EF4-FFF2-40B4-BE49-F238E27FC236}">
                      <a16:creationId xmlns:a16="http://schemas.microsoft.com/office/drawing/2014/main" id="{00C8F42A-64A6-824D-BCC4-3A03AFC43F51}"/>
                    </a:ext>
                  </a:extLst>
                </p:cNvPr>
                <p:cNvSpPr txBox="1">
                  <a:spLocks noRot="1" noChangeAspect="1" noMove="1" noResize="1" noEditPoints="1" noAdjustHandles="1" noChangeArrowheads="1" noChangeShapeType="1" noTextEdit="1"/>
                </p:cNvSpPr>
                <p:nvPr/>
              </p:nvSpPr>
              <p:spPr>
                <a:xfrm>
                  <a:off x="3381555" y="4175185"/>
                  <a:ext cx="44857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3D124C6-BAD0-2F45-871A-4156B1D39754}"/>
                    </a:ext>
                  </a:extLst>
                </p:cNvPr>
                <p:cNvSpPr txBox="1"/>
                <p:nvPr/>
              </p:nvSpPr>
              <p:spPr>
                <a:xfrm>
                  <a:off x="3381555" y="4544517"/>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8" name="文本框 7">
                  <a:extLst>
                    <a:ext uri="{FF2B5EF4-FFF2-40B4-BE49-F238E27FC236}">
                      <a16:creationId xmlns:a16="http://schemas.microsoft.com/office/drawing/2014/main" id="{F3D124C6-BAD0-2F45-871A-4156B1D39754}"/>
                    </a:ext>
                  </a:extLst>
                </p:cNvPr>
                <p:cNvSpPr txBox="1">
                  <a:spLocks noRot="1" noChangeAspect="1" noMove="1" noResize="1" noEditPoints="1" noAdjustHandles="1" noChangeArrowheads="1" noChangeShapeType="1" noTextEdit="1"/>
                </p:cNvSpPr>
                <p:nvPr/>
              </p:nvSpPr>
              <p:spPr>
                <a:xfrm>
                  <a:off x="3381555" y="4544517"/>
                  <a:ext cx="44857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29B1C0E-98FB-654D-8566-D4F1181AEE82}"/>
                    </a:ext>
                  </a:extLst>
                </p:cNvPr>
                <p:cNvSpPr txBox="1"/>
                <p:nvPr/>
              </p:nvSpPr>
              <p:spPr>
                <a:xfrm>
                  <a:off x="3381554" y="4913849"/>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9" name="文本框 8">
                  <a:extLst>
                    <a:ext uri="{FF2B5EF4-FFF2-40B4-BE49-F238E27FC236}">
                      <a16:creationId xmlns:a16="http://schemas.microsoft.com/office/drawing/2014/main" id="{729B1C0E-98FB-654D-8566-D4F1181AEE82}"/>
                    </a:ext>
                  </a:extLst>
                </p:cNvPr>
                <p:cNvSpPr txBox="1">
                  <a:spLocks noRot="1" noChangeAspect="1" noMove="1" noResize="1" noEditPoints="1" noAdjustHandles="1" noChangeArrowheads="1" noChangeShapeType="1" noTextEdit="1"/>
                </p:cNvSpPr>
                <p:nvPr/>
              </p:nvSpPr>
              <p:spPr>
                <a:xfrm>
                  <a:off x="3381554" y="4913849"/>
                  <a:ext cx="448573"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7DABBB-BC0F-3E4A-B634-676276FBCED4}"/>
                    </a:ext>
                  </a:extLst>
                </p:cNvPr>
                <p:cNvSpPr txBox="1"/>
                <p:nvPr/>
              </p:nvSpPr>
              <p:spPr>
                <a:xfrm>
                  <a:off x="3381554" y="5283181"/>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10" name="文本框 9">
                  <a:extLst>
                    <a:ext uri="{FF2B5EF4-FFF2-40B4-BE49-F238E27FC236}">
                      <a16:creationId xmlns:a16="http://schemas.microsoft.com/office/drawing/2014/main" id="{717DABBB-BC0F-3E4A-B634-676276FBCED4}"/>
                    </a:ext>
                  </a:extLst>
                </p:cNvPr>
                <p:cNvSpPr txBox="1">
                  <a:spLocks noRot="1" noChangeAspect="1" noMove="1" noResize="1" noEditPoints="1" noAdjustHandles="1" noChangeArrowheads="1" noChangeShapeType="1" noTextEdit="1"/>
                </p:cNvSpPr>
                <p:nvPr/>
              </p:nvSpPr>
              <p:spPr>
                <a:xfrm>
                  <a:off x="3381554" y="5283181"/>
                  <a:ext cx="44857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7A58CD0-E484-B14B-BDFE-1C93ADF1379D}"/>
                    </a:ext>
                  </a:extLst>
                </p:cNvPr>
                <p:cNvSpPr txBox="1"/>
                <p:nvPr/>
              </p:nvSpPr>
              <p:spPr>
                <a:xfrm>
                  <a:off x="3381553" y="5652513"/>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11" name="文本框 10">
                  <a:extLst>
                    <a:ext uri="{FF2B5EF4-FFF2-40B4-BE49-F238E27FC236}">
                      <a16:creationId xmlns:a16="http://schemas.microsoft.com/office/drawing/2014/main" id="{A7A58CD0-E484-B14B-BDFE-1C93ADF1379D}"/>
                    </a:ext>
                  </a:extLst>
                </p:cNvPr>
                <p:cNvSpPr txBox="1">
                  <a:spLocks noRot="1" noChangeAspect="1" noMove="1" noResize="1" noEditPoints="1" noAdjustHandles="1" noChangeArrowheads="1" noChangeShapeType="1" noTextEdit="1"/>
                </p:cNvSpPr>
                <p:nvPr/>
              </p:nvSpPr>
              <p:spPr>
                <a:xfrm>
                  <a:off x="3381553" y="5652513"/>
                  <a:ext cx="448573"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5D02F8-AF8C-0F4E-BC4D-4ED61F47BFDE}"/>
                    </a:ext>
                  </a:extLst>
                </p:cNvPr>
                <p:cNvSpPr txBox="1"/>
                <p:nvPr/>
              </p:nvSpPr>
              <p:spPr>
                <a:xfrm>
                  <a:off x="3381553" y="3887293"/>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12" name="文本框 11">
                  <a:extLst>
                    <a:ext uri="{FF2B5EF4-FFF2-40B4-BE49-F238E27FC236}">
                      <a16:creationId xmlns:a16="http://schemas.microsoft.com/office/drawing/2014/main" id="{AA5D02F8-AF8C-0F4E-BC4D-4ED61F47BFDE}"/>
                    </a:ext>
                  </a:extLst>
                </p:cNvPr>
                <p:cNvSpPr txBox="1">
                  <a:spLocks noRot="1" noChangeAspect="1" noMove="1" noResize="1" noEditPoints="1" noAdjustHandles="1" noChangeArrowheads="1" noChangeShapeType="1" noTextEdit="1"/>
                </p:cNvSpPr>
                <p:nvPr/>
              </p:nvSpPr>
              <p:spPr>
                <a:xfrm>
                  <a:off x="3381553" y="3887293"/>
                  <a:ext cx="448573"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47F5BC1-EDE8-F846-A9CA-E380A19152E7}"/>
                    </a:ext>
                  </a:extLst>
                </p:cNvPr>
                <p:cNvSpPr txBox="1"/>
                <p:nvPr/>
              </p:nvSpPr>
              <p:spPr>
                <a:xfrm>
                  <a:off x="3381553" y="6021845"/>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𝑒</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13" name="文本框 12">
                  <a:extLst>
                    <a:ext uri="{FF2B5EF4-FFF2-40B4-BE49-F238E27FC236}">
                      <a16:creationId xmlns:a16="http://schemas.microsoft.com/office/drawing/2014/main" id="{347F5BC1-EDE8-F846-A9CA-E380A19152E7}"/>
                    </a:ext>
                  </a:extLst>
                </p:cNvPr>
                <p:cNvSpPr txBox="1">
                  <a:spLocks noRot="1" noChangeAspect="1" noMove="1" noResize="1" noEditPoints="1" noAdjustHandles="1" noChangeArrowheads="1" noChangeShapeType="1" noTextEdit="1"/>
                </p:cNvSpPr>
                <p:nvPr/>
              </p:nvSpPr>
              <p:spPr>
                <a:xfrm>
                  <a:off x="3381553" y="6021845"/>
                  <a:ext cx="448573" cy="369332"/>
                </a:xfrm>
                <a:prstGeom prst="rect">
                  <a:avLst/>
                </a:prstGeom>
                <a:blipFill>
                  <a:blip r:embed="rId10"/>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C00BE66-7D1C-E046-A5F4-3CFABFBEA2EB}"/>
                  </a:ext>
                </a:extLst>
              </p:cNvPr>
              <p:cNvSpPr txBox="1"/>
              <p:nvPr/>
            </p:nvSpPr>
            <p:spPr>
              <a:xfrm>
                <a:off x="628650" y="5247449"/>
                <a:ext cx="2149056" cy="369332"/>
              </a:xfrm>
              <a:prstGeom prst="rect">
                <a:avLst/>
              </a:prstGeom>
              <a:noFill/>
            </p:spPr>
            <p:txBody>
              <a:bodyPr wrap="square" rtlCol="0">
                <a:spAutoFit/>
              </a:bodyPr>
              <a:lstStyle/>
              <a:p>
                <a:r>
                  <a:rPr kumimoji="1" lang="en-US" altLang="zh-CN" dirty="0"/>
                  <a:t>Golden:</a:t>
                </a:r>
                <a:r>
                  <a:rPr kumimoji="1" lang="zh-CN" altLang="en-US" dirty="0"/>
                  <a:t> </a:t>
                </a:r>
                <a14:m>
                  <m:oMath xmlns:m="http://schemas.openxmlformats.org/officeDocument/2006/math">
                    <m:r>
                      <a:rPr kumimoji="1" lang="en-US" altLang="zh-CN" i="1" dirty="0" smtClean="0">
                        <a:latin typeface="Cambria Math" panose="02040503050406030204" pitchFamily="18" charset="0"/>
                      </a:rPr>
                      <m:t>&lt;</m:t>
                    </m:r>
                    <m:r>
                      <a:rPr kumimoji="1" lang="en-US" altLang="zh-CN" i="1" dirty="0" smtClean="0">
                        <a:latin typeface="Cambria Math" panose="02040503050406030204" pitchFamily="18" charset="0"/>
                      </a:rPr>
                      <m:t>h</m:t>
                    </m:r>
                    <m:r>
                      <a:rPr kumimoji="1" lang="en-US" altLang="zh-CN" i="1" dirty="0" smtClean="0">
                        <a:latin typeface="Cambria Math" panose="02040503050406030204" pitchFamily="18" charset="0"/>
                      </a:rPr>
                      <m:t>, </m:t>
                    </m:r>
                    <m:r>
                      <a:rPr kumimoji="1" lang="en-US" altLang="zh-CN" i="1" dirty="0" smtClean="0">
                        <a:latin typeface="Cambria Math" panose="02040503050406030204" pitchFamily="18" charset="0"/>
                      </a:rPr>
                      <m:t>𝑟</m:t>
                    </m:r>
                    <m:r>
                      <a:rPr kumimoji="1" lang="en-US" altLang="zh-CN" i="1" dirty="0" smtClean="0">
                        <a:latin typeface="Cambria Math" panose="02040503050406030204" pitchFamily="18" charset="0"/>
                      </a:rPr>
                      <m:t>,</m:t>
                    </m:r>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𝑒</m:t>
                        </m:r>
                      </m:e>
                      <m:sub>
                        <m:r>
                          <a:rPr kumimoji="1" lang="en-US" altLang="zh-CN" b="0" i="1" dirty="0" smtClean="0">
                            <a:latin typeface="Cambria Math" panose="02040503050406030204" pitchFamily="18" charset="0"/>
                          </a:rPr>
                          <m:t>5</m:t>
                        </m:r>
                      </m:sub>
                    </m:sSub>
                    <m:r>
                      <a:rPr kumimoji="1" lang="en-US" altLang="zh-CN" i="1" dirty="0" smtClean="0">
                        <a:latin typeface="Cambria Math" panose="02040503050406030204" pitchFamily="18" charset="0"/>
                      </a:rPr>
                      <m:t>&gt;</m:t>
                    </m:r>
                  </m:oMath>
                </a14:m>
                <a:endParaRPr kumimoji="1" lang="zh-CN" altLang="en-US" dirty="0"/>
              </a:p>
            </p:txBody>
          </p:sp>
        </mc:Choice>
        <mc:Fallback xmlns="">
          <p:sp>
            <p:nvSpPr>
              <p:cNvPr id="15" name="文本框 14">
                <a:extLst>
                  <a:ext uri="{FF2B5EF4-FFF2-40B4-BE49-F238E27FC236}">
                    <a16:creationId xmlns:a16="http://schemas.microsoft.com/office/drawing/2014/main" id="{7C00BE66-7D1C-E046-A5F4-3CFABFBEA2EB}"/>
                  </a:ext>
                </a:extLst>
              </p:cNvPr>
              <p:cNvSpPr txBox="1">
                <a:spLocks noRot="1" noChangeAspect="1" noMove="1" noResize="1" noEditPoints="1" noAdjustHandles="1" noChangeArrowheads="1" noChangeShapeType="1" noTextEdit="1"/>
              </p:cNvSpPr>
              <p:nvPr/>
            </p:nvSpPr>
            <p:spPr>
              <a:xfrm>
                <a:off x="628650" y="5247449"/>
                <a:ext cx="2149056" cy="369332"/>
              </a:xfrm>
              <a:prstGeom prst="rect">
                <a:avLst/>
              </a:prstGeom>
              <a:blipFill>
                <a:blip r:embed="rId11"/>
                <a:stretch>
                  <a:fillRect l="-2353" t="-6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189D6C4-DC3F-3F4E-9CC2-3E180FECD3E2}"/>
                  </a:ext>
                </a:extLst>
              </p:cNvPr>
              <p:cNvSpPr txBox="1"/>
              <p:nvPr/>
            </p:nvSpPr>
            <p:spPr>
              <a:xfrm>
                <a:off x="283600" y="5642040"/>
                <a:ext cx="2839156" cy="369332"/>
              </a:xfrm>
              <a:prstGeom prst="rect">
                <a:avLst/>
              </a:prstGeom>
              <a:noFill/>
            </p:spPr>
            <p:txBody>
              <a:bodyPr wrap="square" rtlCol="0">
                <a:spAutoFit/>
              </a:bodyPr>
              <a:lstStyle/>
              <a:p>
                <a:r>
                  <a:rPr kumimoji="1" lang="en-US" altLang="zh-CN" dirty="0"/>
                  <a:t>Other</a:t>
                </a:r>
                <a:r>
                  <a:rPr kumimoji="1" lang="zh-CN" altLang="en-US" dirty="0"/>
                  <a:t> </a:t>
                </a:r>
                <a:r>
                  <a:rPr kumimoji="1" lang="en-US" altLang="zh-CN" dirty="0"/>
                  <a:t>golden:</a:t>
                </a:r>
                <a:r>
                  <a:rPr kumimoji="1" lang="zh-CN" altLang="en-US" dirty="0"/>
                  <a:t> </a:t>
                </a:r>
                <a14:m>
                  <m:oMath xmlns:m="http://schemas.openxmlformats.org/officeDocument/2006/math">
                    <m:r>
                      <a:rPr kumimoji="1" lang="en-US" altLang="zh-CN" i="1" dirty="0" smtClean="0">
                        <a:latin typeface="Cambria Math" panose="02040503050406030204" pitchFamily="18" charset="0"/>
                      </a:rPr>
                      <m:t>&lt;</m:t>
                    </m:r>
                    <m:r>
                      <a:rPr kumimoji="1" lang="en-US" altLang="zh-CN" i="1" dirty="0" smtClean="0">
                        <a:latin typeface="Cambria Math" panose="02040503050406030204" pitchFamily="18" charset="0"/>
                      </a:rPr>
                      <m:t>h</m:t>
                    </m:r>
                    <m:r>
                      <a:rPr kumimoji="1" lang="en-US" altLang="zh-CN" i="1" dirty="0" smtClean="0">
                        <a:latin typeface="Cambria Math" panose="02040503050406030204" pitchFamily="18" charset="0"/>
                      </a:rPr>
                      <m:t>, </m:t>
                    </m:r>
                    <m:r>
                      <a:rPr kumimoji="1" lang="en-US" altLang="zh-CN" i="1" dirty="0" smtClean="0">
                        <a:latin typeface="Cambria Math" panose="02040503050406030204" pitchFamily="18" charset="0"/>
                      </a:rPr>
                      <m:t>𝑟</m:t>
                    </m:r>
                    <m:r>
                      <a:rPr kumimoji="1" lang="en-US" altLang="zh-CN" i="1" dirty="0" smtClean="0">
                        <a:latin typeface="Cambria Math" panose="02040503050406030204" pitchFamily="18" charset="0"/>
                      </a:rPr>
                      <m:t>, </m:t>
                    </m:r>
                    <m:sSub>
                      <m:sSubPr>
                        <m:ctrlPr>
                          <a:rPr kumimoji="1" lang="en-US" altLang="zh-CN" i="1" dirty="0" smtClean="0">
                            <a:latin typeface="Cambria Math" panose="02040503050406030204" pitchFamily="18" charset="0"/>
                          </a:rPr>
                        </m:ctrlPr>
                      </m:sSubPr>
                      <m:e>
                        <m:r>
                          <a:rPr kumimoji="1" lang="en-US" altLang="zh-CN" b="0" i="1" dirty="0" smtClean="0">
                            <a:latin typeface="Cambria Math" panose="02040503050406030204" pitchFamily="18" charset="0"/>
                          </a:rPr>
                          <m:t>𝑒</m:t>
                        </m:r>
                      </m:e>
                      <m:sub>
                        <m:r>
                          <a:rPr kumimoji="1" lang="en-US" altLang="zh-CN" b="0" i="1" dirty="0" smtClean="0">
                            <a:latin typeface="Cambria Math" panose="02040503050406030204" pitchFamily="18" charset="0"/>
                          </a:rPr>
                          <m:t>1</m:t>
                        </m:r>
                      </m:sub>
                    </m:sSub>
                    <m:r>
                      <a:rPr kumimoji="1" lang="en-US" altLang="zh-CN" i="1" dirty="0" smtClean="0">
                        <a:latin typeface="Cambria Math" panose="02040503050406030204" pitchFamily="18" charset="0"/>
                      </a:rPr>
                      <m:t>&gt;</m:t>
                    </m:r>
                  </m:oMath>
                </a14:m>
                <a:endParaRPr kumimoji="1" lang="zh-CN" altLang="en-US" dirty="0"/>
              </a:p>
            </p:txBody>
          </p:sp>
        </mc:Choice>
        <mc:Fallback xmlns="">
          <p:sp>
            <p:nvSpPr>
              <p:cNvPr id="16" name="文本框 15">
                <a:extLst>
                  <a:ext uri="{FF2B5EF4-FFF2-40B4-BE49-F238E27FC236}">
                    <a16:creationId xmlns:a16="http://schemas.microsoft.com/office/drawing/2014/main" id="{4189D6C4-DC3F-3F4E-9CC2-3E180FECD3E2}"/>
                  </a:ext>
                </a:extLst>
              </p:cNvPr>
              <p:cNvSpPr txBox="1">
                <a:spLocks noRot="1" noChangeAspect="1" noMove="1" noResize="1" noEditPoints="1" noAdjustHandles="1" noChangeArrowheads="1" noChangeShapeType="1" noTextEdit="1"/>
              </p:cNvSpPr>
              <p:nvPr/>
            </p:nvSpPr>
            <p:spPr>
              <a:xfrm>
                <a:off x="283600" y="5642040"/>
                <a:ext cx="2839156" cy="369332"/>
              </a:xfrm>
              <a:prstGeom prst="rect">
                <a:avLst/>
              </a:prstGeom>
              <a:blipFill>
                <a:blip r:embed="rId12"/>
                <a:stretch>
                  <a:fillRect l="-1333" t="-6897" b="-24138"/>
                </a:stretch>
              </a:blipFill>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E452E20A-09CB-7544-922A-B59104F3B2A7}"/>
              </a:ext>
            </a:extLst>
          </p:cNvPr>
          <p:cNvGrpSpPr/>
          <p:nvPr/>
        </p:nvGrpSpPr>
        <p:grpSpPr>
          <a:xfrm>
            <a:off x="4175169" y="4077628"/>
            <a:ext cx="448575" cy="2503884"/>
            <a:chOff x="3795612" y="4036227"/>
            <a:chExt cx="448575" cy="2503884"/>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8AD512D-6E9E-C147-9A08-C2A5E2EF715C}"/>
                    </a:ext>
                  </a:extLst>
                </p:cNvPr>
                <p:cNvSpPr txBox="1"/>
                <p:nvPr/>
              </p:nvSpPr>
              <p:spPr>
                <a:xfrm>
                  <a:off x="3795614" y="4324119"/>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rPr>
                          <m:t>0</m:t>
                        </m:r>
                      </m:oMath>
                    </m:oMathPara>
                  </a14:m>
                  <a:endParaRPr kumimoji="1" lang="zh-CN" altLang="en-US" dirty="0"/>
                </a:p>
              </p:txBody>
            </p:sp>
          </mc:Choice>
          <mc:Fallback xmlns="">
            <p:sp>
              <p:nvSpPr>
                <p:cNvPr id="18" name="文本框 17">
                  <a:extLst>
                    <a:ext uri="{FF2B5EF4-FFF2-40B4-BE49-F238E27FC236}">
                      <a16:creationId xmlns:a16="http://schemas.microsoft.com/office/drawing/2014/main" id="{18AD512D-6E9E-C147-9A08-C2A5E2EF715C}"/>
                    </a:ext>
                  </a:extLst>
                </p:cNvPr>
                <p:cNvSpPr txBox="1">
                  <a:spLocks noRot="1" noChangeAspect="1" noMove="1" noResize="1" noEditPoints="1" noAdjustHandles="1" noChangeArrowheads="1" noChangeShapeType="1" noTextEdit="1"/>
                </p:cNvSpPr>
                <p:nvPr/>
              </p:nvSpPr>
              <p:spPr>
                <a:xfrm>
                  <a:off x="3795614" y="4324119"/>
                  <a:ext cx="448573"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26ABF2C-C91F-A44F-814F-66882AE35924}"/>
                    </a:ext>
                  </a:extLst>
                </p:cNvPr>
                <p:cNvSpPr txBox="1"/>
                <p:nvPr/>
              </p:nvSpPr>
              <p:spPr>
                <a:xfrm>
                  <a:off x="3795614" y="4693451"/>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0</m:t>
                        </m:r>
                      </m:oMath>
                    </m:oMathPara>
                  </a14:m>
                  <a:endParaRPr kumimoji="1" lang="zh-CN" altLang="en-US" dirty="0"/>
                </a:p>
              </p:txBody>
            </p:sp>
          </mc:Choice>
          <mc:Fallback xmlns="">
            <p:sp>
              <p:nvSpPr>
                <p:cNvPr id="19" name="文本框 18">
                  <a:extLst>
                    <a:ext uri="{FF2B5EF4-FFF2-40B4-BE49-F238E27FC236}">
                      <a16:creationId xmlns:a16="http://schemas.microsoft.com/office/drawing/2014/main" id="{726ABF2C-C91F-A44F-814F-66882AE35924}"/>
                    </a:ext>
                  </a:extLst>
                </p:cNvPr>
                <p:cNvSpPr txBox="1">
                  <a:spLocks noRot="1" noChangeAspect="1" noMove="1" noResize="1" noEditPoints="1" noAdjustHandles="1" noChangeArrowheads="1" noChangeShapeType="1" noTextEdit="1"/>
                </p:cNvSpPr>
                <p:nvPr/>
              </p:nvSpPr>
              <p:spPr>
                <a:xfrm>
                  <a:off x="3795614" y="4693451"/>
                  <a:ext cx="448573"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78FC388-034C-AB4F-AE15-2FE8C5CA4C58}"/>
                    </a:ext>
                  </a:extLst>
                </p:cNvPr>
                <p:cNvSpPr txBox="1"/>
                <p:nvPr/>
              </p:nvSpPr>
              <p:spPr>
                <a:xfrm>
                  <a:off x="3795613" y="5062783"/>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0</m:t>
                        </m:r>
                      </m:oMath>
                    </m:oMathPara>
                  </a14:m>
                  <a:endParaRPr kumimoji="1" lang="zh-CN" altLang="en-US" dirty="0"/>
                </a:p>
              </p:txBody>
            </p:sp>
          </mc:Choice>
          <mc:Fallback xmlns="">
            <p:sp>
              <p:nvSpPr>
                <p:cNvPr id="20" name="文本框 19">
                  <a:extLst>
                    <a:ext uri="{FF2B5EF4-FFF2-40B4-BE49-F238E27FC236}">
                      <a16:creationId xmlns:a16="http://schemas.microsoft.com/office/drawing/2014/main" id="{178FC388-034C-AB4F-AE15-2FE8C5CA4C58}"/>
                    </a:ext>
                  </a:extLst>
                </p:cNvPr>
                <p:cNvSpPr txBox="1">
                  <a:spLocks noRot="1" noChangeAspect="1" noMove="1" noResize="1" noEditPoints="1" noAdjustHandles="1" noChangeArrowheads="1" noChangeShapeType="1" noTextEdit="1"/>
                </p:cNvSpPr>
                <p:nvPr/>
              </p:nvSpPr>
              <p:spPr>
                <a:xfrm>
                  <a:off x="3795613" y="5062783"/>
                  <a:ext cx="448573"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F0CA446-1A8D-1F4F-9EB6-F954C4950370}"/>
                    </a:ext>
                  </a:extLst>
                </p:cNvPr>
                <p:cNvSpPr txBox="1"/>
                <p:nvPr/>
              </p:nvSpPr>
              <p:spPr>
                <a:xfrm>
                  <a:off x="3795613" y="5432115"/>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0</m:t>
                        </m:r>
                      </m:oMath>
                    </m:oMathPara>
                  </a14:m>
                  <a:endParaRPr kumimoji="1" lang="zh-CN" altLang="en-US" dirty="0"/>
                </a:p>
              </p:txBody>
            </p:sp>
          </mc:Choice>
          <mc:Fallback xmlns="">
            <p:sp>
              <p:nvSpPr>
                <p:cNvPr id="21" name="文本框 20">
                  <a:extLst>
                    <a:ext uri="{FF2B5EF4-FFF2-40B4-BE49-F238E27FC236}">
                      <a16:creationId xmlns:a16="http://schemas.microsoft.com/office/drawing/2014/main" id="{0F0CA446-1A8D-1F4F-9EB6-F954C4950370}"/>
                    </a:ext>
                  </a:extLst>
                </p:cNvPr>
                <p:cNvSpPr txBox="1">
                  <a:spLocks noRot="1" noChangeAspect="1" noMove="1" noResize="1" noEditPoints="1" noAdjustHandles="1" noChangeArrowheads="1" noChangeShapeType="1" noTextEdit="1"/>
                </p:cNvSpPr>
                <p:nvPr/>
              </p:nvSpPr>
              <p:spPr>
                <a:xfrm>
                  <a:off x="3795613" y="5432115"/>
                  <a:ext cx="448573"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9640286-8064-774C-A174-57AADE5FEFDE}"/>
                    </a:ext>
                  </a:extLst>
                </p:cNvPr>
                <p:cNvSpPr txBox="1"/>
                <p:nvPr/>
              </p:nvSpPr>
              <p:spPr>
                <a:xfrm>
                  <a:off x="3795612" y="5801447"/>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0</m:t>
                        </m:r>
                      </m:oMath>
                    </m:oMathPara>
                  </a14:m>
                  <a:endParaRPr kumimoji="1" lang="zh-CN" altLang="en-US" dirty="0"/>
                </a:p>
              </p:txBody>
            </p:sp>
          </mc:Choice>
          <mc:Fallback xmlns="">
            <p:sp>
              <p:nvSpPr>
                <p:cNvPr id="22" name="文本框 21">
                  <a:extLst>
                    <a:ext uri="{FF2B5EF4-FFF2-40B4-BE49-F238E27FC236}">
                      <a16:creationId xmlns:a16="http://schemas.microsoft.com/office/drawing/2014/main" id="{49640286-8064-774C-A174-57AADE5FEFDE}"/>
                    </a:ext>
                  </a:extLst>
                </p:cNvPr>
                <p:cNvSpPr txBox="1">
                  <a:spLocks noRot="1" noChangeAspect="1" noMove="1" noResize="1" noEditPoints="1" noAdjustHandles="1" noChangeArrowheads="1" noChangeShapeType="1" noTextEdit="1"/>
                </p:cNvSpPr>
                <p:nvPr/>
              </p:nvSpPr>
              <p:spPr>
                <a:xfrm>
                  <a:off x="3795612" y="5801447"/>
                  <a:ext cx="448573"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88B4C30-3DF5-F242-8996-778D548FF1F8}"/>
                    </a:ext>
                  </a:extLst>
                </p:cNvPr>
                <p:cNvSpPr txBox="1"/>
                <p:nvPr/>
              </p:nvSpPr>
              <p:spPr>
                <a:xfrm>
                  <a:off x="3795612" y="4036227"/>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rPr>
                          <m:t>1</m:t>
                        </m:r>
                      </m:oMath>
                    </m:oMathPara>
                  </a14:m>
                  <a:endParaRPr kumimoji="1" lang="zh-CN" altLang="en-US" dirty="0"/>
                </a:p>
              </p:txBody>
            </p:sp>
          </mc:Choice>
          <mc:Fallback xmlns="">
            <p:sp>
              <p:nvSpPr>
                <p:cNvPr id="23" name="文本框 22">
                  <a:extLst>
                    <a:ext uri="{FF2B5EF4-FFF2-40B4-BE49-F238E27FC236}">
                      <a16:creationId xmlns:a16="http://schemas.microsoft.com/office/drawing/2014/main" id="{188B4C30-3DF5-F242-8996-778D548FF1F8}"/>
                    </a:ext>
                  </a:extLst>
                </p:cNvPr>
                <p:cNvSpPr txBox="1">
                  <a:spLocks noRot="1" noChangeAspect="1" noMove="1" noResize="1" noEditPoints="1" noAdjustHandles="1" noChangeArrowheads="1" noChangeShapeType="1" noTextEdit="1"/>
                </p:cNvSpPr>
                <p:nvPr/>
              </p:nvSpPr>
              <p:spPr>
                <a:xfrm>
                  <a:off x="3795612" y="4036227"/>
                  <a:ext cx="448573"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6639ABD-3556-6F48-8086-7183E7F88972}"/>
                    </a:ext>
                  </a:extLst>
                </p:cNvPr>
                <p:cNvSpPr txBox="1"/>
                <p:nvPr/>
              </p:nvSpPr>
              <p:spPr>
                <a:xfrm>
                  <a:off x="3795612" y="6170779"/>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0</m:t>
                        </m:r>
                      </m:oMath>
                    </m:oMathPara>
                  </a14:m>
                  <a:endParaRPr kumimoji="1" lang="zh-CN" altLang="en-US" dirty="0"/>
                </a:p>
              </p:txBody>
            </p:sp>
          </mc:Choice>
          <mc:Fallback xmlns="">
            <p:sp>
              <p:nvSpPr>
                <p:cNvPr id="24" name="文本框 23">
                  <a:extLst>
                    <a:ext uri="{FF2B5EF4-FFF2-40B4-BE49-F238E27FC236}">
                      <a16:creationId xmlns:a16="http://schemas.microsoft.com/office/drawing/2014/main" id="{86639ABD-3556-6F48-8086-7183E7F88972}"/>
                    </a:ext>
                  </a:extLst>
                </p:cNvPr>
                <p:cNvSpPr txBox="1">
                  <a:spLocks noRot="1" noChangeAspect="1" noMove="1" noResize="1" noEditPoints="1" noAdjustHandles="1" noChangeArrowheads="1" noChangeShapeType="1" noTextEdit="1"/>
                </p:cNvSpPr>
                <p:nvPr/>
              </p:nvSpPr>
              <p:spPr>
                <a:xfrm>
                  <a:off x="3795612" y="6170779"/>
                  <a:ext cx="448573" cy="369332"/>
                </a:xfrm>
                <a:prstGeom prst="rect">
                  <a:avLst/>
                </a:prstGeom>
                <a:blipFill>
                  <a:blip r:embed="rId14"/>
                  <a:stretch>
                    <a:fillRect/>
                  </a:stretch>
                </a:blipFill>
              </p:spPr>
              <p:txBody>
                <a:bodyPr/>
                <a:lstStyle/>
                <a:p>
                  <a:r>
                    <a:rPr lang="zh-CN" altLang="en-US">
                      <a:noFill/>
                    </a:rPr>
                    <a:t> </a:t>
                  </a:r>
                </a:p>
              </p:txBody>
            </p:sp>
          </mc:Fallback>
        </mc:AlternateContent>
      </p:grpSp>
      <p:sp>
        <p:nvSpPr>
          <p:cNvPr id="27" name="文本框 26">
            <a:extLst>
              <a:ext uri="{FF2B5EF4-FFF2-40B4-BE49-F238E27FC236}">
                <a16:creationId xmlns:a16="http://schemas.microsoft.com/office/drawing/2014/main" id="{373E6D90-F63E-6A47-98C0-90C40B231922}"/>
              </a:ext>
            </a:extLst>
          </p:cNvPr>
          <p:cNvSpPr txBox="1"/>
          <p:nvPr/>
        </p:nvSpPr>
        <p:spPr>
          <a:xfrm>
            <a:off x="2656937" y="3707615"/>
            <a:ext cx="1362961"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Candidates</a:t>
            </a:r>
            <a:endParaRPr kumimoji="1"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198D9790-8E68-5F41-821D-1FF042E1FB70}"/>
              </a:ext>
            </a:extLst>
          </p:cNvPr>
          <p:cNvSpPr txBox="1"/>
          <p:nvPr/>
        </p:nvSpPr>
        <p:spPr>
          <a:xfrm>
            <a:off x="4019898" y="3688619"/>
            <a:ext cx="74188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Mask</a:t>
            </a:r>
            <a:endParaRPr kumimoji="1" lang="zh-CN" altLang="en-US"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A7FF3DFC-F2AC-3D4D-9266-B5CBA6693167}"/>
              </a:ext>
            </a:extLst>
          </p:cNvPr>
          <p:cNvSpPr txBox="1"/>
          <p:nvPr/>
        </p:nvSpPr>
        <p:spPr>
          <a:xfrm>
            <a:off x="5080937" y="3688619"/>
            <a:ext cx="74188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Score</a:t>
            </a:r>
            <a:endParaRPr kumimoji="1" lang="zh-CN" altLang="en-US" dirty="0">
              <a:latin typeface="Times New Roman" panose="02020603050405020304" pitchFamily="18" charset="0"/>
              <a:cs typeface="Times New Roman" panose="02020603050405020304" pitchFamily="18" charset="0"/>
            </a:endParaRPr>
          </a:p>
        </p:txBody>
      </p:sp>
      <p:grpSp>
        <p:nvGrpSpPr>
          <p:cNvPr id="30" name="组合 29">
            <a:extLst>
              <a:ext uri="{FF2B5EF4-FFF2-40B4-BE49-F238E27FC236}">
                <a16:creationId xmlns:a16="http://schemas.microsoft.com/office/drawing/2014/main" id="{365AF7AF-D0E9-6A47-B6B1-4E6061934632}"/>
              </a:ext>
            </a:extLst>
          </p:cNvPr>
          <p:cNvGrpSpPr/>
          <p:nvPr/>
        </p:nvGrpSpPr>
        <p:grpSpPr>
          <a:xfrm>
            <a:off x="4951014" y="4073358"/>
            <a:ext cx="1001728" cy="2503884"/>
            <a:chOff x="3569725" y="4036227"/>
            <a:chExt cx="1001728" cy="2503884"/>
          </a:xfrm>
        </p:grpSpPr>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F47773EF-1E8D-BE47-AF26-F21AE45C6FEA}"/>
                    </a:ext>
                  </a:extLst>
                </p:cNvPr>
                <p:cNvSpPr txBox="1"/>
                <p:nvPr/>
              </p:nvSpPr>
              <p:spPr>
                <a:xfrm>
                  <a:off x="3569725" y="4324119"/>
                  <a:ext cx="1001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0.001</m:t>
                        </m:r>
                      </m:oMath>
                    </m:oMathPara>
                  </a14:m>
                  <a:endParaRPr kumimoji="1" lang="zh-CN" altLang="en-US" dirty="0"/>
                </a:p>
              </p:txBody>
            </p:sp>
          </mc:Choice>
          <mc:Fallback xmlns="">
            <p:sp>
              <p:nvSpPr>
                <p:cNvPr id="31" name="文本框 30">
                  <a:extLst>
                    <a:ext uri="{FF2B5EF4-FFF2-40B4-BE49-F238E27FC236}">
                      <a16:creationId xmlns:a16="http://schemas.microsoft.com/office/drawing/2014/main" id="{F47773EF-1E8D-BE47-AF26-F21AE45C6FEA}"/>
                    </a:ext>
                  </a:extLst>
                </p:cNvPr>
                <p:cNvSpPr txBox="1">
                  <a:spLocks noRot="1" noChangeAspect="1" noMove="1" noResize="1" noEditPoints="1" noAdjustHandles="1" noChangeArrowheads="1" noChangeShapeType="1" noTextEdit="1"/>
                </p:cNvSpPr>
                <p:nvPr/>
              </p:nvSpPr>
              <p:spPr>
                <a:xfrm>
                  <a:off x="3569725" y="4324119"/>
                  <a:ext cx="1001728" cy="36933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B32CF6D-58C1-E341-8E39-378770529EE5}"/>
                    </a:ext>
                  </a:extLst>
                </p:cNvPr>
                <p:cNvSpPr txBox="1"/>
                <p:nvPr/>
              </p:nvSpPr>
              <p:spPr>
                <a:xfrm>
                  <a:off x="3795614" y="4693451"/>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0.01</m:t>
                        </m:r>
                      </m:oMath>
                    </m:oMathPara>
                  </a14:m>
                  <a:endParaRPr kumimoji="1" lang="zh-CN" altLang="en-US" dirty="0"/>
                </a:p>
              </p:txBody>
            </p:sp>
          </mc:Choice>
          <mc:Fallback xmlns="">
            <p:sp>
              <p:nvSpPr>
                <p:cNvPr id="32" name="文本框 31">
                  <a:extLst>
                    <a:ext uri="{FF2B5EF4-FFF2-40B4-BE49-F238E27FC236}">
                      <a16:creationId xmlns:a16="http://schemas.microsoft.com/office/drawing/2014/main" id="{6B32CF6D-58C1-E341-8E39-378770529EE5}"/>
                    </a:ext>
                  </a:extLst>
                </p:cNvPr>
                <p:cNvSpPr txBox="1">
                  <a:spLocks noRot="1" noChangeAspect="1" noMove="1" noResize="1" noEditPoints="1" noAdjustHandles="1" noChangeArrowheads="1" noChangeShapeType="1" noTextEdit="1"/>
                </p:cNvSpPr>
                <p:nvPr/>
              </p:nvSpPr>
              <p:spPr>
                <a:xfrm>
                  <a:off x="3795614" y="4693451"/>
                  <a:ext cx="448573" cy="369332"/>
                </a:xfrm>
                <a:prstGeom prst="rect">
                  <a:avLst/>
                </a:prstGeom>
                <a:blipFill>
                  <a:blip r:embed="rId17"/>
                  <a:stretch>
                    <a:fillRect r="-3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EA72E733-28B9-8445-84B4-F4E247E552E5}"/>
                    </a:ext>
                  </a:extLst>
                </p:cNvPr>
                <p:cNvSpPr txBox="1"/>
                <p:nvPr/>
              </p:nvSpPr>
              <p:spPr>
                <a:xfrm>
                  <a:off x="3795613" y="5062783"/>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0.1</m:t>
                        </m:r>
                      </m:oMath>
                    </m:oMathPara>
                  </a14:m>
                  <a:endParaRPr kumimoji="1" lang="zh-CN" altLang="en-US" dirty="0"/>
                </a:p>
              </p:txBody>
            </p:sp>
          </mc:Choice>
          <mc:Fallback xmlns="">
            <p:sp>
              <p:nvSpPr>
                <p:cNvPr id="33" name="文本框 32">
                  <a:extLst>
                    <a:ext uri="{FF2B5EF4-FFF2-40B4-BE49-F238E27FC236}">
                      <a16:creationId xmlns:a16="http://schemas.microsoft.com/office/drawing/2014/main" id="{EA72E733-28B9-8445-84B4-F4E247E552E5}"/>
                    </a:ext>
                  </a:extLst>
                </p:cNvPr>
                <p:cNvSpPr txBox="1">
                  <a:spLocks noRot="1" noChangeAspect="1" noMove="1" noResize="1" noEditPoints="1" noAdjustHandles="1" noChangeArrowheads="1" noChangeShapeType="1" noTextEdit="1"/>
                </p:cNvSpPr>
                <p:nvPr/>
              </p:nvSpPr>
              <p:spPr>
                <a:xfrm>
                  <a:off x="3795613" y="5062783"/>
                  <a:ext cx="448573" cy="369332"/>
                </a:xfrm>
                <a:prstGeom prst="rect">
                  <a:avLst/>
                </a:prstGeom>
                <a:blipFill>
                  <a:blip r:embed="rId18"/>
                  <a:stretch>
                    <a:fillRect r="-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6AEA671-0508-DB4D-AE79-9E1107BDE32C}"/>
                    </a:ext>
                  </a:extLst>
                </p:cNvPr>
                <p:cNvSpPr txBox="1"/>
                <p:nvPr/>
              </p:nvSpPr>
              <p:spPr>
                <a:xfrm>
                  <a:off x="3795613" y="5432115"/>
                  <a:ext cx="645918" cy="369332"/>
                </a:xfrm>
                <a:prstGeom prst="rect">
                  <a:avLst/>
                </a:prstGeom>
                <a:noFill/>
              </p:spPr>
              <p:txBody>
                <a:bodyPr wrap="square" rtlCol="0">
                  <a:spAutoFit/>
                </a:bodyPr>
                <a:lstStyle/>
                <a:p>
                  <a14:m>
                    <m:oMath xmlns:m="http://schemas.openxmlformats.org/officeDocument/2006/math">
                      <m:r>
                        <a:rPr kumimoji="1" lang="en-US" altLang="zh-CN" i="1" smtClean="0">
                          <a:latin typeface="Cambria Math" panose="02040503050406030204" pitchFamily="18" charset="0"/>
                        </a:rPr>
                        <m:t>0</m:t>
                      </m:r>
                    </m:oMath>
                  </a14:m>
                  <a:r>
                    <a:rPr kumimoji="1" lang="en-US" altLang="zh-CN" dirty="0"/>
                    <a:t>.3</a:t>
                  </a:r>
                  <a:endParaRPr kumimoji="1" lang="zh-CN" altLang="en-US" dirty="0"/>
                </a:p>
              </p:txBody>
            </p:sp>
          </mc:Choice>
          <mc:Fallback xmlns="">
            <p:sp>
              <p:nvSpPr>
                <p:cNvPr id="34" name="文本框 33">
                  <a:extLst>
                    <a:ext uri="{FF2B5EF4-FFF2-40B4-BE49-F238E27FC236}">
                      <a16:creationId xmlns:a16="http://schemas.microsoft.com/office/drawing/2014/main" id="{F6AEA671-0508-DB4D-AE79-9E1107BDE32C}"/>
                    </a:ext>
                  </a:extLst>
                </p:cNvPr>
                <p:cNvSpPr txBox="1">
                  <a:spLocks noRot="1" noChangeAspect="1" noMove="1" noResize="1" noEditPoints="1" noAdjustHandles="1" noChangeArrowheads="1" noChangeShapeType="1" noTextEdit="1"/>
                </p:cNvSpPr>
                <p:nvPr/>
              </p:nvSpPr>
              <p:spPr>
                <a:xfrm>
                  <a:off x="3795613" y="5432115"/>
                  <a:ext cx="645918" cy="369332"/>
                </a:xfrm>
                <a:prstGeom prst="rect">
                  <a:avLst/>
                </a:prstGeom>
                <a:blipFill>
                  <a:blip r:embed="rId19"/>
                  <a:stretch>
                    <a:fillRect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EF35535C-B23D-CC4C-AB88-E75D5E2412FC}"/>
                    </a:ext>
                  </a:extLst>
                </p:cNvPr>
                <p:cNvSpPr txBox="1"/>
                <p:nvPr/>
              </p:nvSpPr>
              <p:spPr>
                <a:xfrm>
                  <a:off x="3795612" y="5801447"/>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0</m:t>
                        </m:r>
                        <m:r>
                          <a:rPr kumimoji="1" lang="en-US" altLang="zh-CN" b="0" i="1" smtClean="0">
                            <a:latin typeface="Cambria Math" panose="02040503050406030204" pitchFamily="18" charset="0"/>
                          </a:rPr>
                          <m:t>.4</m:t>
                        </m:r>
                      </m:oMath>
                    </m:oMathPara>
                  </a14:m>
                  <a:endParaRPr kumimoji="1" lang="zh-CN" altLang="en-US" dirty="0"/>
                </a:p>
              </p:txBody>
            </p:sp>
          </mc:Choice>
          <mc:Fallback xmlns="">
            <p:sp>
              <p:nvSpPr>
                <p:cNvPr id="35" name="文本框 34">
                  <a:extLst>
                    <a:ext uri="{FF2B5EF4-FFF2-40B4-BE49-F238E27FC236}">
                      <a16:creationId xmlns:a16="http://schemas.microsoft.com/office/drawing/2014/main" id="{EF35535C-B23D-CC4C-AB88-E75D5E2412FC}"/>
                    </a:ext>
                  </a:extLst>
                </p:cNvPr>
                <p:cNvSpPr txBox="1">
                  <a:spLocks noRot="1" noChangeAspect="1" noMove="1" noResize="1" noEditPoints="1" noAdjustHandles="1" noChangeArrowheads="1" noChangeShapeType="1" noTextEdit="1"/>
                </p:cNvSpPr>
                <p:nvPr/>
              </p:nvSpPr>
              <p:spPr>
                <a:xfrm>
                  <a:off x="3795612" y="5801447"/>
                  <a:ext cx="448573" cy="369332"/>
                </a:xfrm>
                <a:prstGeom prst="rect">
                  <a:avLst/>
                </a:prstGeom>
                <a:blipFill>
                  <a:blip r:embed="rId20"/>
                  <a:stretch>
                    <a:fillRect r="-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E2A7811-23D3-2949-9B9E-49D00070282E}"/>
                    </a:ext>
                  </a:extLst>
                </p:cNvPr>
                <p:cNvSpPr txBox="1"/>
                <p:nvPr/>
              </p:nvSpPr>
              <p:spPr>
                <a:xfrm>
                  <a:off x="3795612" y="4036227"/>
                  <a:ext cx="448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0.9</m:t>
                        </m:r>
                      </m:oMath>
                    </m:oMathPara>
                  </a14:m>
                  <a:endParaRPr kumimoji="1" lang="zh-CN" altLang="en-US" dirty="0"/>
                </a:p>
              </p:txBody>
            </p:sp>
          </mc:Choice>
          <mc:Fallback xmlns="">
            <p:sp>
              <p:nvSpPr>
                <p:cNvPr id="36" name="文本框 35">
                  <a:extLst>
                    <a:ext uri="{FF2B5EF4-FFF2-40B4-BE49-F238E27FC236}">
                      <a16:creationId xmlns:a16="http://schemas.microsoft.com/office/drawing/2014/main" id="{5E2A7811-23D3-2949-9B9E-49D00070282E}"/>
                    </a:ext>
                  </a:extLst>
                </p:cNvPr>
                <p:cNvSpPr txBox="1">
                  <a:spLocks noRot="1" noChangeAspect="1" noMove="1" noResize="1" noEditPoints="1" noAdjustHandles="1" noChangeArrowheads="1" noChangeShapeType="1" noTextEdit="1"/>
                </p:cNvSpPr>
                <p:nvPr/>
              </p:nvSpPr>
              <p:spPr>
                <a:xfrm>
                  <a:off x="3795612" y="4036227"/>
                  <a:ext cx="448573" cy="369332"/>
                </a:xfrm>
                <a:prstGeom prst="rect">
                  <a:avLst/>
                </a:prstGeom>
                <a:blipFill>
                  <a:blip r:embed="rId21"/>
                  <a:stretch>
                    <a:fillRect r="-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A4B1ECC-DA3D-AC42-8E41-0C39A5511EFA}"/>
                    </a:ext>
                  </a:extLst>
                </p:cNvPr>
                <p:cNvSpPr txBox="1"/>
                <p:nvPr/>
              </p:nvSpPr>
              <p:spPr>
                <a:xfrm>
                  <a:off x="3795612" y="6170779"/>
                  <a:ext cx="645918" cy="369332"/>
                </a:xfrm>
                <a:prstGeom prst="rect">
                  <a:avLst/>
                </a:prstGeom>
                <a:noFill/>
              </p:spPr>
              <p:txBody>
                <a:bodyPr wrap="square" rtlCol="0">
                  <a:spAutoFit/>
                </a:bodyPr>
                <a:lstStyle/>
                <a:p>
                  <a14:m>
                    <m:oMath xmlns:m="http://schemas.openxmlformats.org/officeDocument/2006/math">
                      <m:r>
                        <a:rPr kumimoji="1" lang="en-US" altLang="zh-CN" i="1" smtClean="0">
                          <a:latin typeface="Cambria Math" panose="02040503050406030204" pitchFamily="18" charset="0"/>
                        </a:rPr>
                        <m:t>0</m:t>
                      </m:r>
                    </m:oMath>
                  </a14:m>
                  <a:r>
                    <a:rPr kumimoji="1" lang="en-US" altLang="zh-CN" dirty="0"/>
                    <a:t>.8</a:t>
                  </a:r>
                  <a:endParaRPr kumimoji="1" lang="zh-CN" altLang="en-US" dirty="0"/>
                </a:p>
              </p:txBody>
            </p:sp>
          </mc:Choice>
          <mc:Fallback xmlns="">
            <p:sp>
              <p:nvSpPr>
                <p:cNvPr id="37" name="文本框 36">
                  <a:extLst>
                    <a:ext uri="{FF2B5EF4-FFF2-40B4-BE49-F238E27FC236}">
                      <a16:creationId xmlns:a16="http://schemas.microsoft.com/office/drawing/2014/main" id="{EA4B1ECC-DA3D-AC42-8E41-0C39A5511EFA}"/>
                    </a:ext>
                  </a:extLst>
                </p:cNvPr>
                <p:cNvSpPr txBox="1">
                  <a:spLocks noRot="1" noChangeAspect="1" noMove="1" noResize="1" noEditPoints="1" noAdjustHandles="1" noChangeArrowheads="1" noChangeShapeType="1" noTextEdit="1"/>
                </p:cNvSpPr>
                <p:nvPr/>
              </p:nvSpPr>
              <p:spPr>
                <a:xfrm>
                  <a:off x="3795612" y="6170779"/>
                  <a:ext cx="645918" cy="369332"/>
                </a:xfrm>
                <a:prstGeom prst="rect">
                  <a:avLst/>
                </a:prstGeom>
                <a:blipFill>
                  <a:blip r:embed="rId22"/>
                  <a:stretch>
                    <a:fillRect t="-6667" b="-2333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E3C6816-2685-8145-B793-2A94FA8A309C}"/>
                  </a:ext>
                </a:extLst>
              </p:cNvPr>
              <p:cNvSpPr txBox="1"/>
              <p:nvPr/>
            </p:nvSpPr>
            <p:spPr>
              <a:xfrm>
                <a:off x="6375979" y="5272708"/>
                <a:ext cx="1959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b="0" i="0" dirty="0" smtClean="0">
                          <a:latin typeface="Cambria Math" panose="02040503050406030204" pitchFamily="18" charset="0"/>
                        </a:rPr>
                        <m:t>Rank</m:t>
                      </m:r>
                      <m:sSub>
                        <m:sSubPr>
                          <m:ctrlPr>
                            <a:rPr kumimoji="1" lang="en-US" altLang="zh-CN" i="1" dirty="0">
                              <a:latin typeface="Cambria Math" panose="02040503050406030204" pitchFamily="18" charset="0"/>
                            </a:rPr>
                          </m:ctrlPr>
                        </m:sSubPr>
                        <m:e>
                          <m:r>
                            <a:rPr kumimoji="1" lang="en-US" altLang="zh-CN" b="0" i="1" dirty="0" smtClean="0">
                              <a:latin typeface="Cambria Math" panose="02040503050406030204" pitchFamily="18" charset="0"/>
                            </a:rPr>
                            <m:t>(</m:t>
                          </m:r>
                          <m:r>
                            <a:rPr kumimoji="1" lang="en-US" altLang="zh-CN" i="1" dirty="0">
                              <a:latin typeface="Cambria Math" panose="02040503050406030204" pitchFamily="18" charset="0"/>
                            </a:rPr>
                            <m:t>𝑒</m:t>
                          </m:r>
                        </m:e>
                        <m:sub>
                          <m:r>
                            <a:rPr kumimoji="1" lang="en-US" altLang="zh-CN" i="1" dirty="0">
                              <a:latin typeface="Cambria Math" panose="02040503050406030204" pitchFamily="18" charset="0"/>
                            </a:rPr>
                            <m:t>5</m:t>
                          </m:r>
                        </m:sub>
                      </m:sSub>
                      <m:d>
                        <m:dPr>
                          <m:begChr m:val="|"/>
                          <m:ctrlPr>
                            <a:rPr kumimoji="1" lang="en-US" altLang="zh-CN" b="0" i="1" dirty="0" smtClean="0">
                              <a:latin typeface="Cambria Math" panose="02040503050406030204" pitchFamily="18" charset="0"/>
                            </a:rPr>
                          </m:ctrlPr>
                        </m:dPr>
                        <m:e>
                          <m:r>
                            <a:rPr kumimoji="1" lang="en-US" altLang="zh-CN" b="0" i="1" dirty="0" smtClean="0">
                              <a:latin typeface="Cambria Math" panose="02040503050406030204" pitchFamily="18" charset="0"/>
                            </a:rPr>
                            <m:t>h</m:t>
                          </m:r>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𝑟</m:t>
                          </m:r>
                        </m:e>
                      </m:d>
                      <m:r>
                        <a:rPr kumimoji="1" lang="en-US" altLang="zh-CN" b="0" i="0" dirty="0" smtClean="0">
                          <a:latin typeface="Cambria Math" panose="02040503050406030204" pitchFamily="18" charset="0"/>
                        </a:rPr>
                        <m:t>=3</m:t>
                      </m:r>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8" name="文本框 37">
                <a:extLst>
                  <a:ext uri="{FF2B5EF4-FFF2-40B4-BE49-F238E27FC236}">
                    <a16:creationId xmlns:a16="http://schemas.microsoft.com/office/drawing/2014/main" id="{EE3C6816-2685-8145-B793-2A94FA8A309C}"/>
                  </a:ext>
                </a:extLst>
              </p:cNvPr>
              <p:cNvSpPr txBox="1">
                <a:spLocks noRot="1" noChangeAspect="1" noMove="1" noResize="1" noEditPoints="1" noAdjustHandles="1" noChangeArrowheads="1" noChangeShapeType="1" noTextEdit="1"/>
              </p:cNvSpPr>
              <p:nvPr/>
            </p:nvSpPr>
            <p:spPr>
              <a:xfrm>
                <a:off x="6375979" y="5272708"/>
                <a:ext cx="1959275" cy="369332"/>
              </a:xfrm>
              <a:prstGeom prst="rect">
                <a:avLst/>
              </a:prstGeom>
              <a:blipFill>
                <a:blip r:embed="rId2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5CAF257-B0B3-9541-A12B-C07069713BD4}"/>
                  </a:ext>
                </a:extLst>
              </p:cNvPr>
              <p:cNvSpPr txBox="1"/>
              <p:nvPr/>
            </p:nvSpPr>
            <p:spPr>
              <a:xfrm>
                <a:off x="5984007" y="4943412"/>
                <a:ext cx="274321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Exclude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known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answer</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𝑒</m:t>
                        </m:r>
                      </m:e>
                      <m:sub>
                        <m:r>
                          <a:rPr kumimoji="1" lang="en-US" altLang="zh-CN" b="0" i="1" dirty="0" smtClean="0">
                            <a:latin typeface="Cambria Math" panose="02040503050406030204" pitchFamily="18" charset="0"/>
                          </a:rPr>
                          <m:t>1</m:t>
                        </m:r>
                      </m:sub>
                    </m:sSub>
                  </m:oMath>
                </a14:m>
                <a:r>
                  <a:rPr kumimoji="1" lang="zh-CN" altLang="en-US" dirty="0">
                    <a:latin typeface="Times New Roman" panose="02020603050405020304" pitchFamily="18" charset="0"/>
                    <a:cs typeface="Times New Roman" panose="02020603050405020304" pitchFamily="18" charset="0"/>
                  </a:rPr>
                  <a:t> </a:t>
                </a:r>
              </a:p>
            </p:txBody>
          </p:sp>
        </mc:Choice>
        <mc:Fallback xmlns="">
          <p:sp>
            <p:nvSpPr>
              <p:cNvPr id="39" name="文本框 38">
                <a:extLst>
                  <a:ext uri="{FF2B5EF4-FFF2-40B4-BE49-F238E27FC236}">
                    <a16:creationId xmlns:a16="http://schemas.microsoft.com/office/drawing/2014/main" id="{E5CAF257-B0B3-9541-A12B-C07069713BD4}"/>
                  </a:ext>
                </a:extLst>
              </p:cNvPr>
              <p:cNvSpPr txBox="1">
                <a:spLocks noRot="1" noChangeAspect="1" noMove="1" noResize="1" noEditPoints="1" noAdjustHandles="1" noChangeArrowheads="1" noChangeShapeType="1" noTextEdit="1"/>
              </p:cNvSpPr>
              <p:nvPr/>
            </p:nvSpPr>
            <p:spPr>
              <a:xfrm>
                <a:off x="5984007" y="4943412"/>
                <a:ext cx="2743218" cy="369332"/>
              </a:xfrm>
              <a:prstGeom prst="rect">
                <a:avLst/>
              </a:prstGeom>
              <a:blipFill>
                <a:blip r:embed="rId24"/>
                <a:stretch>
                  <a:fillRect l="-1382" t="-6667"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1129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kumimoji="1" lang="en-US" altLang="zh-CN" dirty="0"/>
              <a:t>Hyperparameter</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8908E10-A67F-DC4D-939C-213DC6C1FD4B}"/>
                  </a:ext>
                </a:extLst>
              </p:cNvPr>
              <p:cNvSpPr>
                <a:spLocks noGrp="1"/>
              </p:cNvSpPr>
              <p:nvPr>
                <p:ph idx="1"/>
              </p:nvPr>
            </p:nvSpPr>
            <p:spPr>
              <a:xfrm>
                <a:off x="628650" y="1690688"/>
                <a:ext cx="7886700" cy="4660235"/>
              </a:xfrm>
            </p:spPr>
            <p:txBody>
              <a:bodyPr>
                <a:normAutofit/>
              </a:bodyPr>
              <a:lstStyle/>
              <a:p>
                <a:r>
                  <a:rPr lang="en-US" altLang="zh-CN" sz="2400" dirty="0">
                    <a:latin typeface="Times New Roman" panose="02020603050405020304" pitchFamily="18" charset="0"/>
                    <a:cs typeface="Times New Roman" panose="02020603050405020304" pitchFamily="18" charset="0"/>
                  </a:rPr>
                  <a:t>Batch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size: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4096</a:t>
                </a:r>
              </a:p>
              <a:p>
                <a:r>
                  <a:rPr lang="en-US" altLang="zh-CN" sz="2400" dirty="0">
                    <a:latin typeface="Times New Roman" panose="02020603050405020304" pitchFamily="18" charset="0"/>
                    <a:cs typeface="Times New Roman" panose="02020603050405020304" pitchFamily="18" charset="0"/>
                  </a:rPr>
                  <a:t>Number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of</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candidates</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𝑛</m:t>
                        </m:r>
                      </m:e>
                      <m:sub>
                        <m:r>
                          <a:rPr lang="en-US" altLang="zh-CN" sz="2400" b="0" i="1" smtClean="0">
                            <a:latin typeface="Cambria Math" panose="02040503050406030204" pitchFamily="18" charset="0"/>
                            <a:cs typeface="Times New Roman" panose="02020603050405020304" pitchFamily="18" charset="0"/>
                          </a:rPr>
                          <m:t>𝐶</m:t>
                        </m:r>
                      </m:sub>
                    </m:sSub>
                  </m:oMath>
                </a14:m>
                <a:r>
                  <a:rPr lang="en-US" altLang="zh-CN" sz="2400" dirty="0">
                    <a:latin typeface="Times New Roman" panose="02020603050405020304" pitchFamily="18" charset="0"/>
                    <a:cs typeface="Times New Roman" panose="02020603050405020304" pitchFamily="18" charset="0"/>
                  </a:rPr>
                  <a:t>:1024,</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number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of</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sample</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b="0" i="1" smtClean="0">
                            <a:latin typeface="Cambria Math" panose="02040503050406030204" pitchFamily="18" charset="0"/>
                            <a:cs typeface="Times New Roman" panose="02020603050405020304" pitchFamily="18" charset="0"/>
                          </a:rPr>
                          <m:t>𝐺</m:t>
                        </m:r>
                      </m:sub>
                    </m:sSub>
                  </m:oMath>
                </a14:m>
                <a:r>
                  <a:rPr lang="en-US" altLang="zh-CN" sz="2400" dirty="0">
                    <a:latin typeface="Times New Roman" panose="02020603050405020304" pitchFamily="18" charset="0"/>
                    <a:cs typeface="Times New Roman" panose="02020603050405020304" pitchFamily="18" charset="0"/>
                  </a:rPr>
                  <a:t>:200</a:t>
                </a:r>
              </a:p>
              <a:p>
                <a:r>
                  <a:rPr lang="en-US" altLang="zh-CN" sz="2400" dirty="0">
                    <a:latin typeface="Times New Roman" panose="02020603050405020304" pitchFamily="18" charset="0"/>
                    <a:cs typeface="Times New Roman" panose="02020603050405020304" pitchFamily="18" charset="0"/>
                  </a:rPr>
                  <a:t>Learning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rate:</a:t>
                </a:r>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−4</m:t>
                        </m:r>
                      </m:sup>
                    </m:sSup>
                  </m:oMath>
                </a14:m>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Regularization</a:t>
                </a:r>
                <a:r>
                  <a:rPr lang="zh-CN" alt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rate</a:t>
                </a:r>
                <a:r>
                  <a:rPr lang="zh-CN" altLang="en-US" sz="2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 altLang="zh-CN" sz="2400" i="1" smtClean="0">
                        <a:latin typeface="Cambria Math" panose="02040503050406030204" pitchFamily="18" charset="0"/>
                        <a:ea typeface="Cambria Math" panose="02040503050406030204" pitchFamily="18" charset="0"/>
                        <a:cs typeface="Times New Roman" panose="02020603050405020304" pitchFamily="18" charset="0"/>
                      </a:rPr>
                      <m:t>𝜆</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−5</m:t>
                        </m:r>
                      </m:sup>
                    </m:sSup>
                  </m:oMath>
                </a14:m>
                <a:endParaRPr lang="e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Embedding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size: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100</a:t>
                </a:r>
                <a:endParaRPr lang="e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Generator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MLP</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layer: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a:t>
                </a:r>
                <a:endParaRPr lang="e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Activation:</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LeakyReLU</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Initialized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with</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DistMult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embedding</a:t>
                </a:r>
              </a:p>
              <a:p>
                <a:r>
                  <a:rPr lang="en-US" altLang="zh-CN" sz="2400" dirty="0">
                    <a:latin typeface="Times New Roman" panose="02020603050405020304" pitchFamily="18" charset="0"/>
                    <a:cs typeface="Times New Roman" panose="02020603050405020304" pitchFamily="18" charset="0"/>
                  </a:rPr>
                  <a:t>Early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stopping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with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MRR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validation</a:t>
                </a:r>
              </a:p>
              <a:p>
                <a:r>
                  <a:rPr lang="en-US" altLang="zh-CN" sz="2400" dirty="0">
                    <a:latin typeface="Times New Roman" panose="02020603050405020304" pitchFamily="18" charset="0"/>
                    <a:cs typeface="Times New Roman" panose="02020603050405020304" pitchFamily="18" charset="0"/>
                  </a:rPr>
                  <a:t>Strategy:</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Label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Smoothing</a:t>
                </a:r>
              </a:p>
              <a:p>
                <a:endParaRPr lang="en" altLang="zh-CN" sz="2000" dirty="0">
                  <a:latin typeface="Times New Roman" panose="02020603050405020304" pitchFamily="18" charset="0"/>
                  <a:cs typeface="Times New Roman" panose="02020603050405020304" pitchFamily="18" charset="0"/>
                </a:endParaRPr>
              </a:p>
              <a:p>
                <a:endParaRPr lang="en" altLang="zh-CN" sz="20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98908E10-A67F-DC4D-939C-213DC6C1FD4B}"/>
                  </a:ext>
                </a:extLst>
              </p:cNvPr>
              <p:cNvSpPr>
                <a:spLocks noGrp="1" noRot="1" noChangeAspect="1" noMove="1" noResize="1" noEditPoints="1" noAdjustHandles="1" noChangeArrowheads="1" noChangeShapeType="1" noTextEdit="1"/>
              </p:cNvSpPr>
              <p:nvPr>
                <p:ph idx="1"/>
              </p:nvPr>
            </p:nvSpPr>
            <p:spPr>
              <a:xfrm>
                <a:off x="628650" y="1690688"/>
                <a:ext cx="7886700" cy="4660235"/>
              </a:xfrm>
              <a:blipFill>
                <a:blip r:embed="rId3"/>
                <a:stretch>
                  <a:fillRect l="-965" t="-1630" b="-2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818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A3777-55BF-D54F-BC0A-4385C77657F5}"/>
              </a:ext>
            </a:extLst>
          </p:cNvPr>
          <p:cNvSpPr>
            <a:spLocks noGrp="1"/>
          </p:cNvSpPr>
          <p:nvPr>
            <p:ph type="title"/>
          </p:nvPr>
        </p:nvSpPr>
        <p:spPr/>
        <p:txBody>
          <a:bodyPr/>
          <a:lstStyle/>
          <a:p>
            <a:pPr algn="ctr"/>
            <a:r>
              <a:rPr lang="en" altLang="zh-CN" dirty="0"/>
              <a:t>Detailed Analysis</a:t>
            </a:r>
            <a:r>
              <a:rPr lang="en-US" altLang="zh-CN" dirty="0"/>
              <a:t>:</a:t>
            </a:r>
            <a:r>
              <a:rPr lang="zh-CN" altLang="en-US" dirty="0"/>
              <a:t> </a:t>
            </a:r>
            <a:r>
              <a:rPr lang="en-US" altLang="zh-CN" dirty="0"/>
              <a:t>Sparsity</a:t>
            </a:r>
            <a:r>
              <a:rPr lang="zh-CN" altLang="en-US" dirty="0"/>
              <a:t> </a:t>
            </a:r>
            <a:r>
              <a:rPr lang="en-US" altLang="zh-CN" dirty="0"/>
              <a:t>Level</a:t>
            </a:r>
            <a:endParaRPr kumimoji="1" lang="zh-CN" altLang="en-US" dirty="0"/>
          </a:p>
        </p:txBody>
      </p:sp>
      <p:pic>
        <p:nvPicPr>
          <p:cNvPr id="4" name="图片 3">
            <a:extLst>
              <a:ext uri="{FF2B5EF4-FFF2-40B4-BE49-F238E27FC236}">
                <a16:creationId xmlns:a16="http://schemas.microsoft.com/office/drawing/2014/main" id="{D573FF3E-9D37-4749-B8B6-576A147D295E}"/>
              </a:ext>
            </a:extLst>
          </p:cNvPr>
          <p:cNvPicPr>
            <a:picLocks noChangeAspect="1"/>
          </p:cNvPicPr>
          <p:nvPr/>
        </p:nvPicPr>
        <p:blipFill rotWithShape="1">
          <a:blip r:embed="rId3"/>
          <a:srcRect l="2439" t="25961" r="1"/>
          <a:stretch/>
        </p:blipFill>
        <p:spPr>
          <a:xfrm>
            <a:off x="2360360" y="1888071"/>
            <a:ext cx="4423276" cy="2519799"/>
          </a:xfrm>
          <a:prstGeom prst="rect">
            <a:avLst/>
          </a:prstGeom>
        </p:spPr>
      </p:pic>
      <p:sp>
        <p:nvSpPr>
          <p:cNvPr id="5" name="内容占位符 2">
            <a:extLst>
              <a:ext uri="{FF2B5EF4-FFF2-40B4-BE49-F238E27FC236}">
                <a16:creationId xmlns:a16="http://schemas.microsoft.com/office/drawing/2014/main" id="{0F6967AE-D958-5546-A2FF-F2238335A0B9}"/>
              </a:ext>
            </a:extLst>
          </p:cNvPr>
          <p:cNvSpPr txBox="1">
            <a:spLocks/>
          </p:cNvSpPr>
          <p:nvPr/>
        </p:nvSpPr>
        <p:spPr>
          <a:xfrm>
            <a:off x="628649" y="4605252"/>
            <a:ext cx="7886699" cy="2126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dirty="0">
                <a:latin typeface="Times New Roman" panose="02020603050405020304" pitchFamily="18" charset="0"/>
                <a:cs typeface="Times New Roman" panose="02020603050405020304" pitchFamily="18" charset="0"/>
              </a:rPr>
              <a:t>Our</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approach is substantially better than baseline methods in five sparsity levels</a:t>
            </a:r>
          </a:p>
          <a:p>
            <a:pPr>
              <a:lnSpc>
                <a:spcPct val="100000"/>
              </a:lnSpc>
            </a:pPr>
            <a:r>
              <a:rPr lang="en" altLang="zh-CN" sz="2000" dirty="0">
                <a:latin typeface="Times New Roman" panose="02020603050405020304" pitchFamily="18" charset="0"/>
                <a:cs typeface="Times New Roman" panose="02020603050405020304" pitchFamily="18" charset="0"/>
              </a:rPr>
              <a:t>Especially, on movie and book datasets, it yields a larger improvement in sparse groups</a:t>
            </a:r>
          </a:p>
        </p:txBody>
      </p:sp>
      <p:sp>
        <p:nvSpPr>
          <p:cNvPr id="8" name="椭圆 7">
            <a:extLst>
              <a:ext uri="{FF2B5EF4-FFF2-40B4-BE49-F238E27FC236}">
                <a16:creationId xmlns:a16="http://schemas.microsoft.com/office/drawing/2014/main" id="{400E6088-5279-9543-942D-849FBC2EE451}"/>
              </a:ext>
            </a:extLst>
          </p:cNvPr>
          <p:cNvSpPr/>
          <p:nvPr/>
        </p:nvSpPr>
        <p:spPr>
          <a:xfrm>
            <a:off x="3940233" y="2660073"/>
            <a:ext cx="631767" cy="1995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5FC931C2-C208-8940-A90C-B2C6EE61111A}"/>
              </a:ext>
            </a:extLst>
          </p:cNvPr>
          <p:cNvSpPr/>
          <p:nvPr/>
        </p:nvSpPr>
        <p:spPr>
          <a:xfrm>
            <a:off x="4555373" y="4064925"/>
            <a:ext cx="631767" cy="342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123F4CE-E03C-2243-AE05-D46F4CD8E5F7}"/>
              </a:ext>
            </a:extLst>
          </p:cNvPr>
          <p:cNvSpPr txBox="1"/>
          <p:nvPr/>
        </p:nvSpPr>
        <p:spPr>
          <a:xfrm>
            <a:off x="628648" y="1433384"/>
            <a:ext cx="8243503" cy="400110"/>
          </a:xfrm>
          <a:prstGeom prst="rect">
            <a:avLst/>
          </a:prstGeom>
          <a:noFill/>
        </p:spPr>
        <p:txBody>
          <a:bodyPr wrap="square" rtlCol="0">
            <a:spAutoFit/>
          </a:bodyPr>
          <a:lstStyle/>
          <a:p>
            <a:pPr algn="ctr">
              <a:lnSpc>
                <a:spcPct val="100000"/>
              </a:lnSpc>
            </a:pPr>
            <a:r>
              <a:rPr lang="en-US" altLang="zh-CN" sz="2000" dirty="0">
                <a:latin typeface="Times New Roman" panose="02020603050405020304" pitchFamily="18" charset="0"/>
                <a:cs typeface="Times New Roman" panose="02020603050405020304" pitchFamily="18" charset="0"/>
              </a:rPr>
              <a:t>Divide</a:t>
            </a:r>
            <a:r>
              <a:rPr lang="en" altLang="zh-CN" sz="2000" dirty="0">
                <a:latin typeface="Times New Roman" panose="02020603050405020304" pitchFamily="18" charset="0"/>
                <a:cs typeface="Times New Roman" panose="02020603050405020304" pitchFamily="18" charset="0"/>
              </a:rPr>
              <a:t> the test queries into five groups </a:t>
            </a:r>
            <a:r>
              <a:rPr lang="en" altLang="zh-CN" sz="2000" dirty="0" err="1">
                <a:latin typeface="Times New Roman" panose="02020603050405020304" pitchFamily="18" charset="0"/>
                <a:cs typeface="Times New Roman" panose="02020603050405020304" pitchFamily="18" charset="0"/>
              </a:rPr>
              <a:t>w.r.t.</a:t>
            </a:r>
            <a:r>
              <a:rPr lang="en" altLang="zh-CN" sz="2000" dirty="0">
                <a:latin typeface="Times New Roman" panose="02020603050405020304" pitchFamily="18" charset="0"/>
                <a:cs typeface="Times New Roman" panose="02020603050405020304" pitchFamily="18" charset="0"/>
              </a:rPr>
              <a:t> the frequency of the answer entity</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13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p:txBody>
          <a:bodyPr/>
          <a:lstStyle/>
          <a:p>
            <a:pPr algn="ctr"/>
            <a:r>
              <a:rPr lang="en" altLang="zh-CN" dirty="0">
                <a:latin typeface="Times New Roman" panose="02020603050405020304" pitchFamily="18" charset="0"/>
                <a:cs typeface="Times New Roman" panose="02020603050405020304" pitchFamily="18" charset="0"/>
              </a:rPr>
              <a:t>Detailed Analysis</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Hop</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Number</a:t>
            </a:r>
            <a:endParaRPr kumimoji="1"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2533CF30-CE7E-C947-9BA8-B3098AE3ECCF}"/>
              </a:ext>
            </a:extLst>
          </p:cNvPr>
          <p:cNvPicPr>
            <a:picLocks noChangeAspect="1"/>
          </p:cNvPicPr>
          <p:nvPr/>
        </p:nvPicPr>
        <p:blipFill rotWithShape="1">
          <a:blip r:embed="rId3"/>
          <a:srcRect l="2628" t="23981" r="1" b="1"/>
          <a:stretch/>
        </p:blipFill>
        <p:spPr>
          <a:xfrm>
            <a:off x="1910408" y="1867877"/>
            <a:ext cx="5334263" cy="2728837"/>
          </a:xfrm>
          <a:prstGeom prst="rect">
            <a:avLst/>
          </a:prstGeom>
        </p:spPr>
      </p:pic>
      <p:sp>
        <p:nvSpPr>
          <p:cNvPr id="12" name="内容占位符 2">
            <a:extLst>
              <a:ext uri="{FF2B5EF4-FFF2-40B4-BE49-F238E27FC236}">
                <a16:creationId xmlns:a16="http://schemas.microsoft.com/office/drawing/2014/main" id="{9A4A9AD6-B45F-F24A-94CB-A6926A0E6FCF}"/>
              </a:ext>
            </a:extLst>
          </p:cNvPr>
          <p:cNvSpPr txBox="1">
            <a:spLocks/>
          </p:cNvSpPr>
          <p:nvPr/>
        </p:nvSpPr>
        <p:spPr>
          <a:xfrm>
            <a:off x="628650" y="4596715"/>
            <a:ext cx="7886700" cy="1896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dirty="0">
                <a:latin typeface="Times New Roman" panose="02020603050405020304" pitchFamily="18" charset="0"/>
                <a:cs typeface="Times New Roman" panose="02020603050405020304" pitchFamily="18" charset="0"/>
              </a:rPr>
              <a:t>Our</a:t>
            </a:r>
            <a:r>
              <a:rPr lang="en" altLang="zh-CN" sz="2000" dirty="0">
                <a:latin typeface="Times New Roman" panose="02020603050405020304" pitchFamily="18" charset="0"/>
                <a:cs typeface="Times New Roman" panose="02020603050405020304" pitchFamily="18" charset="0"/>
              </a:rPr>
              <a:t> method has yielded a substantial improvement in all three groups</a:t>
            </a:r>
          </a:p>
          <a:p>
            <a:pPr>
              <a:lnSpc>
                <a:spcPct val="100000"/>
              </a:lnSpc>
            </a:pPr>
            <a:r>
              <a:rPr lang="en-US" altLang="zh-CN" sz="2000" dirty="0">
                <a:latin typeface="Times New Roman" panose="02020603050405020304" pitchFamily="18" charset="0"/>
                <a:cs typeface="Times New Roman" panose="02020603050405020304" pitchFamily="18" charset="0"/>
              </a:rPr>
              <a:t>T</a:t>
            </a:r>
            <a:r>
              <a:rPr lang="en" altLang="zh-CN" sz="2000" dirty="0">
                <a:latin typeface="Times New Roman" panose="02020603050405020304" pitchFamily="18" charset="0"/>
                <a:cs typeface="Times New Roman" panose="02020603050405020304" pitchFamily="18" charset="0"/>
              </a:rPr>
              <a:t>he improvement is mainly related to the query difficulty instead of the hop number</a:t>
            </a:r>
          </a:p>
        </p:txBody>
      </p:sp>
      <p:sp>
        <p:nvSpPr>
          <p:cNvPr id="6" name="文本框 5">
            <a:extLst>
              <a:ext uri="{FF2B5EF4-FFF2-40B4-BE49-F238E27FC236}">
                <a16:creationId xmlns:a16="http://schemas.microsoft.com/office/drawing/2014/main" id="{59B5B826-F544-E142-A541-DDF262B397E8}"/>
              </a:ext>
            </a:extLst>
          </p:cNvPr>
          <p:cNvSpPr txBox="1"/>
          <p:nvPr/>
        </p:nvSpPr>
        <p:spPr>
          <a:xfrm>
            <a:off x="628648" y="1433384"/>
            <a:ext cx="8051349" cy="400110"/>
          </a:xfrm>
          <a:prstGeom prst="rect">
            <a:avLst/>
          </a:prstGeom>
          <a:noFill/>
        </p:spPr>
        <p:txBody>
          <a:bodyPr wrap="square" rtlCol="0">
            <a:spAutoFit/>
          </a:bodyPr>
          <a:lstStyle/>
          <a:p>
            <a:pPr algn="ctr">
              <a:lnSpc>
                <a:spcPct val="100000"/>
              </a:lnSpc>
            </a:pPr>
            <a:r>
              <a:rPr lang="en" altLang="zh-CN" sz="2000" dirty="0">
                <a:latin typeface="Times New Roman" panose="02020603050405020304" pitchFamily="18" charset="0"/>
                <a:cs typeface="Times New Roman" panose="02020603050405020304" pitchFamily="18" charset="0"/>
              </a:rPr>
              <a:t>Performance (H@3 in p</a:t>
            </a:r>
            <a:r>
              <a:rPr lang="en-US" altLang="zh-CN" sz="2000" dirty="0" err="1">
                <a:latin typeface="Times New Roman" panose="02020603050405020304" pitchFamily="18" charset="0"/>
                <a:cs typeface="Times New Roman" panose="02020603050405020304" pitchFamily="18" charset="0"/>
              </a:rPr>
              <a:t>er</a:t>
            </a:r>
            <a:r>
              <a:rPr lang="en" altLang="zh-CN" sz="2000" dirty="0">
                <a:latin typeface="Times New Roman" panose="02020603050405020304" pitchFamily="18" charset="0"/>
                <a:cs typeface="Times New Roman" panose="02020603050405020304" pitchFamily="18" charset="0"/>
              </a:rPr>
              <a:t>cent) comparison </a:t>
            </a:r>
            <a:r>
              <a:rPr lang="en" altLang="zh-CN" sz="2000" dirty="0" err="1">
                <a:latin typeface="Times New Roman" panose="02020603050405020304" pitchFamily="18" charset="0"/>
                <a:cs typeface="Times New Roman" panose="02020603050405020304" pitchFamily="18" charset="0"/>
              </a:rPr>
              <a:t>w.r.t.</a:t>
            </a:r>
            <a:r>
              <a:rPr lang="en" altLang="zh-CN" sz="2000" dirty="0">
                <a:latin typeface="Times New Roman" panose="02020603050405020304" pitchFamily="18" charset="0"/>
                <a:cs typeface="Times New Roman" panose="02020603050405020304" pitchFamily="18" charset="0"/>
              </a:rPr>
              <a:t> different hop numbers</a:t>
            </a:r>
            <a:endParaRPr lang="en-US" altLang="zh-CN" sz="20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EBE568E4-4F62-A64C-A28E-4A3D8D1ED14F}"/>
              </a:ext>
            </a:extLst>
          </p:cNvPr>
          <p:cNvSpPr/>
          <p:nvPr/>
        </p:nvSpPr>
        <p:spPr>
          <a:xfrm>
            <a:off x="5324168" y="1833494"/>
            <a:ext cx="1920503" cy="26204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580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FC9AA-8ECE-FD42-800D-1D853473F162}"/>
              </a:ext>
            </a:extLst>
          </p:cNvPr>
          <p:cNvSpPr>
            <a:spLocks noGrp="1"/>
          </p:cNvSpPr>
          <p:nvPr>
            <p:ph type="title"/>
          </p:nvPr>
        </p:nvSpPr>
        <p:spPr>
          <a:xfrm>
            <a:off x="628650" y="192471"/>
            <a:ext cx="7886700" cy="1325563"/>
          </a:xfrm>
        </p:spPr>
        <p:txBody>
          <a:bodyPr/>
          <a:lstStyle/>
          <a:p>
            <a:pPr algn="ctr"/>
            <a:r>
              <a:rPr lang="en" altLang="zh-CN" dirty="0">
                <a:latin typeface="Times New Roman" panose="02020603050405020304" pitchFamily="18" charset="0"/>
                <a:cs typeface="Times New Roman" panose="02020603050405020304" pitchFamily="18" charset="0"/>
              </a:rPr>
              <a:t>Sensitivity</a:t>
            </a:r>
            <a:r>
              <a:rPr kumimoji="1" lang="en-US" altLang="zh-CN" dirty="0">
                <a:latin typeface="Times New Roman" panose="02020603050405020304" pitchFamily="18" charset="0"/>
                <a:cs typeface="Times New Roman" panose="02020603050405020304" pitchFamily="18" charset="0"/>
              </a:rPr>
              <a:t> Analysis</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8BF52C7-8075-9C4D-85B5-03A6AD04C243}"/>
              </a:ext>
            </a:extLst>
          </p:cNvPr>
          <p:cNvPicPr>
            <a:picLocks noChangeAspect="1"/>
          </p:cNvPicPr>
          <p:nvPr/>
        </p:nvPicPr>
        <p:blipFill rotWithShape="1">
          <a:blip r:embed="rId3"/>
          <a:srcRect r="786" b="10902"/>
          <a:stretch/>
        </p:blipFill>
        <p:spPr>
          <a:xfrm>
            <a:off x="2208445" y="1892852"/>
            <a:ext cx="4727110" cy="2816929"/>
          </a:xfrm>
          <a:prstGeom prst="rect">
            <a:avLst/>
          </a:prstGeom>
        </p:spPr>
      </p:pic>
      <p:sp>
        <p:nvSpPr>
          <p:cNvPr id="9" name="内容占位符 2">
            <a:extLst>
              <a:ext uri="{FF2B5EF4-FFF2-40B4-BE49-F238E27FC236}">
                <a16:creationId xmlns:a16="http://schemas.microsoft.com/office/drawing/2014/main" id="{4839DD41-0266-BC42-9FD1-B67CC3FC3177}"/>
              </a:ext>
            </a:extLst>
          </p:cNvPr>
          <p:cNvSpPr>
            <a:spLocks noGrp="1"/>
          </p:cNvSpPr>
          <p:nvPr>
            <p:ph idx="1"/>
          </p:nvPr>
        </p:nvSpPr>
        <p:spPr>
          <a:xfrm>
            <a:off x="628650" y="4506686"/>
            <a:ext cx="7886700" cy="2158843"/>
          </a:xfrm>
        </p:spPr>
        <p:txBody>
          <a:bodyPr>
            <a:normAutofit fontScale="92500" lnSpcReduction="10000"/>
          </a:bodyPr>
          <a:lstStyle/>
          <a:p>
            <a:pPr>
              <a:lnSpc>
                <a:spcPct val="120000"/>
              </a:lnSpc>
            </a:pPr>
            <a:r>
              <a:rPr lang="en-US" altLang="zh-CN" sz="2200" dirty="0">
                <a:latin typeface="Times New Roman" panose="02020603050405020304" pitchFamily="18" charset="0"/>
                <a:cs typeface="Times New Roman" panose="02020603050405020304" pitchFamily="18" charset="0"/>
              </a:rPr>
              <a:t>Varying</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KG</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data,</a:t>
            </a:r>
            <a:r>
              <a:rPr lang="zh-CN" altLang="en-US"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a:p>
            <a:pPr lvl="1">
              <a:lnSpc>
                <a:spcPct val="120000"/>
              </a:lnSpc>
              <a:buFont typeface="Wingdings" pitchFamily="2" charset="2"/>
              <a:buChar char="Ø"/>
            </a:pPr>
            <a:r>
              <a:rPr lang="en-US" altLang="zh-CN" sz="1600" dirty="0">
                <a:latin typeface="Times New Roman" panose="02020603050405020304" pitchFamily="18" charset="0"/>
                <a:cs typeface="Times New Roman" panose="02020603050405020304" pitchFamily="18" charset="0"/>
              </a:rPr>
              <a:t>Consistently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better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than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baselines</a:t>
            </a:r>
          </a:p>
          <a:p>
            <a:pPr lvl="1">
              <a:lnSpc>
                <a:spcPct val="120000"/>
              </a:lnSpc>
              <a:buFont typeface="Wingdings" pitchFamily="2" charset="2"/>
              <a:buChar char="Ø"/>
            </a:pPr>
            <a:r>
              <a:rPr lang="en-US" altLang="zh-CN" sz="1600" dirty="0">
                <a:latin typeface="Times New Roman" panose="02020603050405020304" pitchFamily="18" charset="0"/>
                <a:cs typeface="Times New Roman" panose="02020603050405020304" pitchFamily="18" charset="0"/>
              </a:rPr>
              <a:t>E</a:t>
            </a:r>
            <a:r>
              <a:rPr lang="en" altLang="zh-CN" sz="1600" dirty="0">
                <a:latin typeface="Times New Roman" panose="02020603050405020304" pitchFamily="18" charset="0"/>
                <a:cs typeface="Times New Roman" panose="02020603050405020304" pitchFamily="18" charset="0"/>
              </a:rPr>
              <a:t>specially performs best with an extremely sparse</a:t>
            </a:r>
          </a:p>
          <a:p>
            <a:pPr>
              <a:lnSpc>
                <a:spcPct val="120000"/>
              </a:lnSpc>
            </a:pPr>
            <a:r>
              <a:rPr lang="en-US" altLang="zh-CN" sz="2200" dirty="0">
                <a:latin typeface="Times New Roman" panose="02020603050405020304" pitchFamily="18" charset="0"/>
                <a:cs typeface="Times New Roman" panose="02020603050405020304" pitchFamily="18" charset="0"/>
              </a:rPr>
              <a:t>Varying</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UI</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data</a:t>
            </a:r>
          </a:p>
          <a:p>
            <a:pPr lvl="1">
              <a:lnSpc>
                <a:spcPct val="120000"/>
              </a:lnSpc>
              <a:buFont typeface="Wingdings" pitchFamily="2" charset="2"/>
              <a:buChar char="Ø"/>
            </a:pPr>
            <a:r>
              <a:rPr lang="en" altLang="zh-CN" sz="1600" dirty="0">
                <a:latin typeface="Times New Roman" panose="02020603050405020304" pitchFamily="18" charset="0"/>
                <a:cs typeface="Times New Roman" panose="02020603050405020304" pitchFamily="18" charset="0"/>
              </a:rPr>
              <a:t>Substantially</a:t>
            </a:r>
            <a:r>
              <a:rPr lang="zh-CN" altLang="en-US" sz="1600" dirty="0">
                <a:latin typeface="Times New Roman" panose="02020603050405020304" pitchFamily="18" charset="0"/>
                <a:cs typeface="Times New Roman" panose="02020603050405020304" pitchFamily="18" charset="0"/>
              </a:rPr>
              <a:t> </a:t>
            </a:r>
            <a:r>
              <a:rPr lang="en" altLang="zh-CN" sz="1600" dirty="0">
                <a:latin typeface="Times New Roman" panose="02020603050405020304" pitchFamily="18" charset="0"/>
                <a:cs typeface="Times New Roman" panose="02020603050405020304" pitchFamily="18" charset="0"/>
              </a:rPr>
              <a:t>better than </a:t>
            </a:r>
            <a:r>
              <a:rPr lang="en-US" altLang="zh-CN" sz="1600" dirty="0">
                <a:latin typeface="Times New Roman" panose="02020603050405020304" pitchFamily="18" charset="0"/>
                <a:cs typeface="Times New Roman" panose="02020603050405020304" pitchFamily="18" charset="0"/>
              </a:rPr>
              <a:t>baselines</a:t>
            </a:r>
            <a:endParaRPr lang="en" altLang="zh-CN" sz="1600" dirty="0">
              <a:latin typeface="Times New Roman" panose="02020603050405020304" pitchFamily="18" charset="0"/>
              <a:cs typeface="Times New Roman" panose="02020603050405020304" pitchFamily="18" charset="0"/>
            </a:endParaRPr>
          </a:p>
          <a:p>
            <a:pPr lvl="1">
              <a:lnSpc>
                <a:spcPct val="120000"/>
              </a:lnSpc>
              <a:buFont typeface="Wingdings" pitchFamily="2" charset="2"/>
              <a:buChar char="Ø"/>
            </a:pPr>
            <a:r>
              <a:rPr lang="en-US" altLang="zh-CN" sz="1600" dirty="0">
                <a:latin typeface="Times New Roman" panose="02020603050405020304" pitchFamily="18" charset="0"/>
                <a:cs typeface="Times New Roman" panose="02020603050405020304" pitchFamily="18" charset="0"/>
              </a:rPr>
              <a:t>Performance</a:t>
            </a:r>
            <a:r>
              <a:rPr lang="en" altLang="zh-CN" sz="1600" dirty="0">
                <a:latin typeface="Times New Roman" panose="02020603050405020304" pitchFamily="18" charset="0"/>
                <a:cs typeface="Times New Roman" panose="02020603050405020304" pitchFamily="18" charset="0"/>
              </a:rPr>
              <a:t> of UPGAN gradually increases and the change is relatively stable.</a:t>
            </a:r>
            <a:endParaRPr lang="en-US" altLang="zh-CN" sz="16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6E6E860B-3178-B942-B8CA-E57E3B8FA5F8}"/>
              </a:ext>
            </a:extLst>
          </p:cNvPr>
          <p:cNvSpPr txBox="1"/>
          <p:nvPr/>
        </p:nvSpPr>
        <p:spPr>
          <a:xfrm>
            <a:off x="628648" y="1433384"/>
            <a:ext cx="8051349" cy="400110"/>
          </a:xfrm>
          <a:prstGeom prst="rect">
            <a:avLst/>
          </a:prstGeom>
          <a:noFill/>
        </p:spPr>
        <p:txBody>
          <a:bodyPr wrap="square" rtlCol="0">
            <a:spAutoFit/>
          </a:bodyPr>
          <a:lstStyle/>
          <a:p>
            <a:pPr algn="ctr"/>
            <a:r>
              <a:rPr kumimoji="1" lang="en-US" altLang="zh-CN" sz="2000" dirty="0">
                <a:latin typeface="Times New Roman" panose="02020603050405020304" pitchFamily="18" charset="0"/>
                <a:cs typeface="Times New Roman" panose="02020603050405020304" pitchFamily="18" charset="0"/>
              </a:rPr>
              <a:t>Varying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data</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sparsity</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UI</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Amazon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book</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dataset</a:t>
            </a:r>
            <a:endParaRPr kumimoji="1" lang="zh-CN" altLang="en-US" sz="20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2CFC6863-5E2B-7A4A-93EE-1CC3A7B8B744}"/>
              </a:ext>
            </a:extLst>
          </p:cNvPr>
          <p:cNvSpPr/>
          <p:nvPr/>
        </p:nvSpPr>
        <p:spPr>
          <a:xfrm>
            <a:off x="2786063" y="3257550"/>
            <a:ext cx="314325" cy="857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3688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69D48-104A-444C-98B4-F004F47168CC}"/>
              </a:ext>
            </a:extLst>
          </p:cNvPr>
          <p:cNvSpPr>
            <a:spLocks noGrp="1"/>
          </p:cNvSpPr>
          <p:nvPr>
            <p:ph type="title"/>
          </p:nvPr>
        </p:nvSpPr>
        <p:spPr/>
        <p:txBody>
          <a:bodyPr>
            <a:normAutofit/>
          </a:bodyPr>
          <a:lstStyle/>
          <a:p>
            <a:pPr algn="ctr"/>
            <a:r>
              <a:rPr lang="en-US" altLang="zh-CN" sz="3600" dirty="0">
                <a:latin typeface="Times New Roman" panose="02020603050405020304" pitchFamily="18" charset="0"/>
                <a:cs typeface="Times New Roman" panose="02020603050405020304" pitchFamily="18" charset="0"/>
              </a:rPr>
              <a:t>Qualitative Analysis:</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Sparse</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Case</a:t>
            </a:r>
            <a:endParaRPr kumimoji="1" lang="zh-CN" altLang="en-US" sz="3600" dirty="0"/>
          </a:p>
        </p:txBody>
      </p:sp>
      <p:pic>
        <p:nvPicPr>
          <p:cNvPr id="6" name="图片 5">
            <a:extLst>
              <a:ext uri="{FF2B5EF4-FFF2-40B4-BE49-F238E27FC236}">
                <a16:creationId xmlns:a16="http://schemas.microsoft.com/office/drawing/2014/main" id="{9F498C1E-D35B-6040-9722-AFD36C4BD5BF}"/>
              </a:ext>
            </a:extLst>
          </p:cNvPr>
          <p:cNvPicPr>
            <a:picLocks noChangeAspect="1"/>
          </p:cNvPicPr>
          <p:nvPr/>
        </p:nvPicPr>
        <p:blipFill rotWithShape="1">
          <a:blip r:embed="rId3"/>
          <a:srcRect l="-1" t="11870" r="56313" b="23546"/>
          <a:stretch/>
        </p:blipFill>
        <p:spPr>
          <a:xfrm>
            <a:off x="2479798" y="1995713"/>
            <a:ext cx="4037116" cy="2380343"/>
          </a:xfrm>
          <a:prstGeom prst="rect">
            <a:avLst/>
          </a:prstGeom>
        </p:spPr>
      </p:pic>
      <p:sp>
        <p:nvSpPr>
          <p:cNvPr id="5" name="内容占位符 2">
            <a:extLst>
              <a:ext uri="{FF2B5EF4-FFF2-40B4-BE49-F238E27FC236}">
                <a16:creationId xmlns:a16="http://schemas.microsoft.com/office/drawing/2014/main" id="{9F28F3A3-0498-2B46-910A-3C1BF27FB992}"/>
              </a:ext>
            </a:extLst>
          </p:cNvPr>
          <p:cNvSpPr>
            <a:spLocks noGrp="1"/>
          </p:cNvSpPr>
          <p:nvPr>
            <p:ph idx="1"/>
          </p:nvPr>
        </p:nvSpPr>
        <p:spPr>
          <a:xfrm>
            <a:off x="628650" y="4650423"/>
            <a:ext cx="7886700" cy="2015106"/>
          </a:xfrm>
        </p:spPr>
        <p:txBody>
          <a:bodyPr>
            <a:normAutofit/>
          </a:bodyPr>
          <a:lstStyle/>
          <a:p>
            <a:pPr marL="342900" indent="-342900">
              <a:buSzPct val="70000"/>
            </a:pPr>
            <a:r>
              <a:rPr kumimoji="1" lang="en-US" altLang="zh-CN" sz="2000" dirty="0">
                <a:latin typeface="Times New Roman" panose="02020603050405020304" pitchFamily="18" charset="0"/>
                <a:cs typeface="Times New Roman" panose="02020603050405020304" pitchFamily="18" charset="0"/>
              </a:rPr>
              <a:t>When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KG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incomplete,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hard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infer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relevant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facts.</a:t>
            </a:r>
          </a:p>
          <a:p>
            <a:pPr marL="342900" indent="-342900">
              <a:buSzPct val="70000"/>
            </a:pPr>
            <a:r>
              <a:rPr kumimoji="1" lang="en-US" altLang="zh-CN" sz="2000" dirty="0">
                <a:latin typeface="Times New Roman" panose="02020603050405020304" pitchFamily="18" charset="0"/>
                <a:cs typeface="Times New Roman" panose="02020603050405020304" pitchFamily="18" charset="0"/>
              </a:rPr>
              <a:t>In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this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case,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preference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mined</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from</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user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interactions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can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provide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useful</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features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to</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help</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infer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answer.</a:t>
            </a:r>
            <a:endParaRPr kumimoji="1" lang="zh-CN" altLang="en-US"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1FDC4F4-FF05-6340-8695-6604E4F72BF2}"/>
              </a:ext>
            </a:extLst>
          </p:cNvPr>
          <p:cNvSpPr txBox="1"/>
          <p:nvPr/>
        </p:nvSpPr>
        <p:spPr>
          <a:xfrm>
            <a:off x="628648" y="1433384"/>
            <a:ext cx="8051349" cy="400110"/>
          </a:xfrm>
          <a:prstGeom prst="rect">
            <a:avLst/>
          </a:prstGeom>
          <a:noFill/>
        </p:spPr>
        <p:txBody>
          <a:bodyPr wrap="square" rtlCol="0">
            <a:spAutoFit/>
          </a:bodyPr>
          <a:lstStyle/>
          <a:p>
            <a:pPr algn="ctr"/>
            <a:r>
              <a:rPr kumimoji="1" lang="en-US" altLang="zh-CN" sz="2000" dirty="0">
                <a:latin typeface="Times New Roman" panose="02020603050405020304" pitchFamily="18" charset="0"/>
                <a:cs typeface="Times New Roman" panose="02020603050405020304" pitchFamily="18" charset="0"/>
              </a:rPr>
              <a:t>Querying</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author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“Part</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Bargain”</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71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2F8EAAF6-F7A7-1C4B-A9BB-4A10DAB6BAAA}"/>
              </a:ext>
            </a:extLst>
          </p:cNvPr>
          <p:cNvSpPr>
            <a:spLocks noGrp="1"/>
          </p:cNvSpPr>
          <p:nvPr>
            <p:ph idx="1"/>
          </p:nvPr>
        </p:nvSpPr>
        <p:spPr>
          <a:xfrm>
            <a:off x="628649" y="1825626"/>
            <a:ext cx="8249344" cy="1325564"/>
          </a:xfrm>
        </p:spPr>
        <p:txBody>
          <a:bodyPr>
            <a:noAutofit/>
          </a:bodyPr>
          <a:lstStyle/>
          <a:p>
            <a:r>
              <a:rPr lang="en-US" altLang="zh-CN" sz="2400" dirty="0">
                <a:latin typeface="Times New Roman" panose="02020603050405020304" pitchFamily="18" charset="0"/>
                <a:cs typeface="Times New Roman" panose="02020603050405020304" pitchFamily="18" charset="0"/>
              </a:rPr>
              <a:t>KGs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are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often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utilized</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application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systems</a:t>
            </a:r>
          </a:p>
          <a:p>
            <a:r>
              <a:rPr lang="en-US" altLang="zh-CN" sz="2400" dirty="0">
                <a:latin typeface="Times New Roman" panose="02020603050405020304" pitchFamily="18" charset="0"/>
                <a:cs typeface="Times New Roman" panose="02020603050405020304" pitchFamily="18" charset="0"/>
              </a:rPr>
              <a:t>M</a:t>
            </a:r>
            <a:r>
              <a:rPr lang="en" altLang="zh-CN" sz="2400" dirty="0">
                <a:latin typeface="Times New Roman" panose="02020603050405020304" pitchFamily="18" charset="0"/>
                <a:cs typeface="Times New Roman" panose="02020603050405020304" pitchFamily="18" charset="0"/>
              </a:rPr>
              <a:t>any KG entities correspond to items in application systems</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Rich</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user-item</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interaction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UI</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data</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application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systems</a:t>
            </a:r>
            <a:endParaRPr lang="en" altLang="zh-CN" sz="2400" dirty="0">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1E3252D8-E386-4A46-AABE-57E81029D9A7}"/>
              </a:ext>
            </a:extLst>
          </p:cNvPr>
          <p:cNvSpPr>
            <a:spLocks noGrp="1"/>
          </p:cNvSpPr>
          <p:nvPr>
            <p:ph type="title"/>
          </p:nvPr>
        </p:nvSpPr>
        <p:spPr>
          <a:xfrm>
            <a:off x="628650" y="365126"/>
            <a:ext cx="7886700" cy="1325563"/>
          </a:xfrm>
        </p:spPr>
        <p:txBody>
          <a:bodyPr>
            <a:normAutofit/>
          </a:bodyPr>
          <a:lstStyle/>
          <a:p>
            <a:pPr algn="ctr"/>
            <a:r>
              <a:rPr kumimoji="1" lang="en-US" altLang="zh-CN" sz="3600" dirty="0">
                <a:latin typeface="Times New Roman" panose="02020603050405020304" pitchFamily="18" charset="0"/>
                <a:cs typeface="Times New Roman" panose="02020603050405020304" pitchFamily="18" charset="0"/>
              </a:rPr>
              <a:t>Background:</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KG</a:t>
            </a:r>
            <a:r>
              <a:rPr kumimoji="1" lang="zh-CN" altLang="en-US" sz="3600" dirty="0">
                <a:latin typeface="Times New Roman" panose="02020603050405020304" pitchFamily="18" charset="0"/>
                <a:cs typeface="Times New Roman" panose="02020603050405020304" pitchFamily="18" charset="0"/>
              </a:rPr>
              <a:t> </a:t>
            </a:r>
            <a:r>
              <a:rPr kumimoji="1" lang="en-US" altLang="zh-CN" sz="3600" dirty="0">
                <a:latin typeface="Times New Roman" panose="02020603050405020304" pitchFamily="18" charset="0"/>
                <a:cs typeface="Times New Roman" panose="02020603050405020304" pitchFamily="18" charset="0"/>
              </a:rPr>
              <a:t>&amp;</a:t>
            </a:r>
            <a:r>
              <a:rPr kumimoji="1" lang="zh-CN" altLang="en-US" sz="3600" dirty="0">
                <a:latin typeface="Times New Roman" panose="02020603050405020304" pitchFamily="18" charset="0"/>
                <a:cs typeface="Times New Roman" panose="02020603050405020304" pitchFamily="18" charset="0"/>
              </a:rPr>
              <a:t> </a:t>
            </a:r>
            <a:r>
              <a:rPr kumimoji="1" lang="en-US" altLang="zh-CN" dirty="0"/>
              <a:t>UI</a:t>
            </a:r>
            <a:endParaRPr kumimoji="1" lang="zh-CN" altLang="en-US" sz="3600" dirty="0">
              <a:latin typeface="Times New Roman" panose="02020603050405020304" pitchFamily="18" charset="0"/>
              <a:cs typeface="Times New Roman" panose="02020603050405020304" pitchFamily="18" charset="0"/>
            </a:endParaRPr>
          </a:p>
        </p:txBody>
      </p:sp>
      <p:grpSp>
        <p:nvGrpSpPr>
          <p:cNvPr id="102" name="组合 101">
            <a:extLst>
              <a:ext uri="{FF2B5EF4-FFF2-40B4-BE49-F238E27FC236}">
                <a16:creationId xmlns:a16="http://schemas.microsoft.com/office/drawing/2014/main" id="{14D91753-01FC-FD41-B4AC-145A847B6F6D}"/>
              </a:ext>
            </a:extLst>
          </p:cNvPr>
          <p:cNvGrpSpPr/>
          <p:nvPr/>
        </p:nvGrpSpPr>
        <p:grpSpPr>
          <a:xfrm>
            <a:off x="2302636" y="3181639"/>
            <a:ext cx="1923871" cy="3015863"/>
            <a:chOff x="2302636" y="3067335"/>
            <a:chExt cx="1923871" cy="3361408"/>
          </a:xfrm>
        </p:grpSpPr>
        <p:pic>
          <p:nvPicPr>
            <p:cNvPr id="15" name="图片 14">
              <a:extLst>
                <a:ext uri="{FF2B5EF4-FFF2-40B4-BE49-F238E27FC236}">
                  <a16:creationId xmlns:a16="http://schemas.microsoft.com/office/drawing/2014/main" id="{4C264338-D7EA-C644-989A-B428707788A8}"/>
                </a:ext>
              </a:extLst>
            </p:cNvPr>
            <p:cNvPicPr>
              <a:picLocks noChangeAspect="1"/>
            </p:cNvPicPr>
            <p:nvPr/>
          </p:nvPicPr>
          <p:blipFill rotWithShape="1">
            <a:blip r:embed="rId3"/>
            <a:srcRect l="15673" r="12990" b="45498"/>
            <a:stretch/>
          </p:blipFill>
          <p:spPr>
            <a:xfrm>
              <a:off x="3524194" y="4960109"/>
              <a:ext cx="620418" cy="465868"/>
            </a:xfrm>
            <a:prstGeom prst="rect">
              <a:avLst/>
            </a:prstGeom>
          </p:spPr>
        </p:pic>
        <p:sp>
          <p:nvSpPr>
            <p:cNvPr id="24" name="文本框 23">
              <a:extLst>
                <a:ext uri="{FF2B5EF4-FFF2-40B4-BE49-F238E27FC236}">
                  <a16:creationId xmlns:a16="http://schemas.microsoft.com/office/drawing/2014/main" id="{CF077601-9D93-A34F-9C5E-4BF944167EE1}"/>
                </a:ext>
              </a:extLst>
            </p:cNvPr>
            <p:cNvSpPr txBox="1"/>
            <p:nvPr/>
          </p:nvSpPr>
          <p:spPr>
            <a:xfrm>
              <a:off x="3500205" y="5336845"/>
              <a:ext cx="718986"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item</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CE625F2C-B133-D249-AB79-17A7BA740D05}"/>
                </a:ext>
              </a:extLst>
            </p:cNvPr>
            <p:cNvGrpSpPr/>
            <p:nvPr/>
          </p:nvGrpSpPr>
          <p:grpSpPr>
            <a:xfrm>
              <a:off x="2372635" y="5299703"/>
              <a:ext cx="747705" cy="831999"/>
              <a:chOff x="436913" y="5596743"/>
              <a:chExt cx="747705" cy="831999"/>
            </a:xfrm>
          </p:grpSpPr>
          <p:pic>
            <p:nvPicPr>
              <p:cNvPr id="17" name="图片 16">
                <a:extLst>
                  <a:ext uri="{FF2B5EF4-FFF2-40B4-BE49-F238E27FC236}">
                    <a16:creationId xmlns:a16="http://schemas.microsoft.com/office/drawing/2014/main" id="{77F89B08-0205-244C-B7AC-31F1FB69D74F}"/>
                  </a:ext>
                </a:extLst>
              </p:cNvPr>
              <p:cNvPicPr>
                <a:picLocks noChangeAspect="1"/>
              </p:cNvPicPr>
              <p:nvPr/>
            </p:nvPicPr>
            <p:blipFill rotWithShape="1">
              <a:blip r:embed="rId4"/>
              <a:srcRect r="-4804" b="33415"/>
              <a:stretch/>
            </p:blipFill>
            <p:spPr>
              <a:xfrm>
                <a:off x="436913" y="5596743"/>
                <a:ext cx="585416" cy="551921"/>
              </a:xfrm>
              <a:prstGeom prst="rect">
                <a:avLst/>
              </a:prstGeom>
            </p:spPr>
          </p:pic>
          <p:sp>
            <p:nvSpPr>
              <p:cNvPr id="18" name="文本框 17">
                <a:extLst>
                  <a:ext uri="{FF2B5EF4-FFF2-40B4-BE49-F238E27FC236}">
                    <a16:creationId xmlns:a16="http://schemas.microsoft.com/office/drawing/2014/main" id="{8FE55305-1EFF-BD45-9143-E08C3D376617}"/>
                  </a:ext>
                </a:extLst>
              </p:cNvPr>
              <p:cNvSpPr txBox="1"/>
              <p:nvPr/>
            </p:nvSpPr>
            <p:spPr>
              <a:xfrm>
                <a:off x="480175" y="6120965"/>
                <a:ext cx="704443"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Bob</a:t>
                </a:r>
                <a:endParaRPr kumimoji="1" lang="zh-CN" altLang="en-US" sz="1400" dirty="0">
                  <a:latin typeface="Times New Roman" panose="02020603050405020304" pitchFamily="18" charset="0"/>
                  <a:cs typeface="Times New Roman" panose="02020603050405020304" pitchFamily="18" charset="0"/>
                </a:endParaRPr>
              </a:p>
            </p:txBody>
          </p:sp>
        </p:grpSp>
        <p:grpSp>
          <p:nvGrpSpPr>
            <p:cNvPr id="20" name="组合 19">
              <a:extLst>
                <a:ext uri="{FF2B5EF4-FFF2-40B4-BE49-F238E27FC236}">
                  <a16:creationId xmlns:a16="http://schemas.microsoft.com/office/drawing/2014/main" id="{62CB2205-646C-C349-B82D-70155C06EAED}"/>
                </a:ext>
              </a:extLst>
            </p:cNvPr>
            <p:cNvGrpSpPr/>
            <p:nvPr/>
          </p:nvGrpSpPr>
          <p:grpSpPr>
            <a:xfrm>
              <a:off x="2372635" y="3988038"/>
              <a:ext cx="747705" cy="809721"/>
              <a:chOff x="436913" y="4490822"/>
              <a:chExt cx="747705" cy="809721"/>
            </a:xfrm>
          </p:grpSpPr>
          <p:pic>
            <p:nvPicPr>
              <p:cNvPr id="16" name="图片 15">
                <a:extLst>
                  <a:ext uri="{FF2B5EF4-FFF2-40B4-BE49-F238E27FC236}">
                    <a16:creationId xmlns:a16="http://schemas.microsoft.com/office/drawing/2014/main" id="{DABE80CF-9E89-A944-B5D4-4EB7519746CC}"/>
                  </a:ext>
                </a:extLst>
              </p:cNvPr>
              <p:cNvPicPr>
                <a:picLocks noChangeAspect="1"/>
              </p:cNvPicPr>
              <p:nvPr/>
            </p:nvPicPr>
            <p:blipFill rotWithShape="1">
              <a:blip r:embed="rId4"/>
              <a:srcRect r="-4804" b="33415"/>
              <a:stretch/>
            </p:blipFill>
            <p:spPr>
              <a:xfrm>
                <a:off x="436913" y="4490822"/>
                <a:ext cx="585416" cy="551921"/>
              </a:xfrm>
              <a:prstGeom prst="rect">
                <a:avLst/>
              </a:prstGeom>
            </p:spPr>
          </p:pic>
          <p:sp>
            <p:nvSpPr>
              <p:cNvPr id="19" name="文本框 18">
                <a:extLst>
                  <a:ext uri="{FF2B5EF4-FFF2-40B4-BE49-F238E27FC236}">
                    <a16:creationId xmlns:a16="http://schemas.microsoft.com/office/drawing/2014/main" id="{62EB8F2F-E347-7448-BE2C-5CE7E2184FB6}"/>
                  </a:ext>
                </a:extLst>
              </p:cNvPr>
              <p:cNvSpPr txBox="1"/>
              <p:nvPr/>
            </p:nvSpPr>
            <p:spPr>
              <a:xfrm>
                <a:off x="480175" y="4992766"/>
                <a:ext cx="704443"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Steph</a:t>
                </a:r>
                <a:endParaRPr kumimoji="1" lang="zh-CN" altLang="en-US" sz="1400" dirty="0">
                  <a:latin typeface="Times New Roman" panose="02020603050405020304" pitchFamily="18" charset="0"/>
                  <a:cs typeface="Times New Roman" panose="02020603050405020304" pitchFamily="18" charset="0"/>
                </a:endParaRPr>
              </a:p>
            </p:txBody>
          </p:sp>
        </p:grpSp>
        <p:pic>
          <p:nvPicPr>
            <p:cNvPr id="11" name="图片 10">
              <a:extLst>
                <a:ext uri="{FF2B5EF4-FFF2-40B4-BE49-F238E27FC236}">
                  <a16:creationId xmlns:a16="http://schemas.microsoft.com/office/drawing/2014/main" id="{A77416B9-5E02-4666-B9D4-3F58721CB524}"/>
                </a:ext>
              </a:extLst>
            </p:cNvPr>
            <p:cNvPicPr>
              <a:picLocks noChangeAspect="1"/>
            </p:cNvPicPr>
            <p:nvPr/>
          </p:nvPicPr>
          <p:blipFill rotWithShape="1">
            <a:blip r:embed="rId3"/>
            <a:srcRect l="15673" r="12140" b="45498"/>
            <a:stretch/>
          </p:blipFill>
          <p:spPr>
            <a:xfrm>
              <a:off x="3523563" y="4182890"/>
              <a:ext cx="627811" cy="465868"/>
            </a:xfrm>
            <a:prstGeom prst="rect">
              <a:avLst/>
            </a:prstGeom>
          </p:spPr>
        </p:pic>
        <p:sp>
          <p:nvSpPr>
            <p:cNvPr id="23" name="文本框 22">
              <a:extLst>
                <a:ext uri="{FF2B5EF4-FFF2-40B4-BE49-F238E27FC236}">
                  <a16:creationId xmlns:a16="http://schemas.microsoft.com/office/drawing/2014/main" id="{983FF660-7C2A-134C-8F3D-A39742A6BBC2}"/>
                </a:ext>
              </a:extLst>
            </p:cNvPr>
            <p:cNvSpPr txBox="1"/>
            <p:nvPr/>
          </p:nvSpPr>
          <p:spPr>
            <a:xfrm>
              <a:off x="3462557" y="4549831"/>
              <a:ext cx="704442"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item</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cxnSp>
          <p:nvCxnSpPr>
            <p:cNvPr id="30" name="直线连接符 29">
              <a:extLst>
                <a:ext uri="{FF2B5EF4-FFF2-40B4-BE49-F238E27FC236}">
                  <a16:creationId xmlns:a16="http://schemas.microsoft.com/office/drawing/2014/main" id="{C1535613-C487-1540-8B89-BBE337582079}"/>
                </a:ext>
              </a:extLst>
            </p:cNvPr>
            <p:cNvCxnSpPr>
              <a:cxnSpLocks/>
              <a:stCxn id="16" idx="3"/>
              <a:endCxn id="92" idx="1"/>
            </p:cNvCxnSpPr>
            <p:nvPr/>
          </p:nvCxnSpPr>
          <p:spPr>
            <a:xfrm flipV="1">
              <a:off x="2958051" y="3616871"/>
              <a:ext cx="619799" cy="647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889723C7-51AC-4C46-A8F5-D3485AAC77B2}"/>
                </a:ext>
              </a:extLst>
            </p:cNvPr>
            <p:cNvCxnSpPr>
              <a:cxnSpLocks/>
              <a:stCxn id="17" idx="3"/>
              <a:endCxn id="11" idx="1"/>
            </p:cNvCxnSpPr>
            <p:nvPr/>
          </p:nvCxnSpPr>
          <p:spPr>
            <a:xfrm flipV="1">
              <a:off x="2958051" y="4415824"/>
              <a:ext cx="565512" cy="1159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F217D97A-CFDA-FE47-9919-6D03A3F5C621}"/>
                </a:ext>
              </a:extLst>
            </p:cNvPr>
            <p:cNvCxnSpPr>
              <a:stCxn id="16" idx="3"/>
              <a:endCxn id="15" idx="1"/>
            </p:cNvCxnSpPr>
            <p:nvPr/>
          </p:nvCxnSpPr>
          <p:spPr>
            <a:xfrm>
              <a:off x="2958051" y="4263999"/>
              <a:ext cx="566143" cy="929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圆角矩形 57">
              <a:extLst>
                <a:ext uri="{FF2B5EF4-FFF2-40B4-BE49-F238E27FC236}">
                  <a16:creationId xmlns:a16="http://schemas.microsoft.com/office/drawing/2014/main" id="{D7D70239-2C18-F34E-BD60-123830CCF673}"/>
                </a:ext>
              </a:extLst>
            </p:cNvPr>
            <p:cNvSpPr/>
            <p:nvPr/>
          </p:nvSpPr>
          <p:spPr>
            <a:xfrm>
              <a:off x="2302636" y="3067335"/>
              <a:ext cx="1923871" cy="33614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文本框 58">
              <a:extLst>
                <a:ext uri="{FF2B5EF4-FFF2-40B4-BE49-F238E27FC236}">
                  <a16:creationId xmlns:a16="http://schemas.microsoft.com/office/drawing/2014/main" id="{B188C8FA-3272-494D-AF79-40E09F97580B}"/>
                </a:ext>
              </a:extLst>
            </p:cNvPr>
            <p:cNvSpPr txBox="1"/>
            <p:nvPr/>
          </p:nvSpPr>
          <p:spPr>
            <a:xfrm>
              <a:off x="2435328" y="3095054"/>
              <a:ext cx="1736270"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Application</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System</a:t>
              </a:r>
              <a:endParaRPr kumimoji="1" lang="zh-CN" altLang="en-US" sz="1400" dirty="0">
                <a:latin typeface="Times New Roman" panose="02020603050405020304" pitchFamily="18" charset="0"/>
                <a:cs typeface="Times New Roman" panose="02020603050405020304" pitchFamily="18" charset="0"/>
              </a:endParaRPr>
            </a:p>
          </p:txBody>
        </p:sp>
        <p:pic>
          <p:nvPicPr>
            <p:cNvPr id="92" name="图片 91">
              <a:extLst>
                <a:ext uri="{FF2B5EF4-FFF2-40B4-BE49-F238E27FC236}">
                  <a16:creationId xmlns:a16="http://schemas.microsoft.com/office/drawing/2014/main" id="{5BFEEE78-51CE-EF49-82E4-48A75B899E8B}"/>
                </a:ext>
              </a:extLst>
            </p:cNvPr>
            <p:cNvPicPr>
              <a:picLocks noChangeAspect="1"/>
            </p:cNvPicPr>
            <p:nvPr/>
          </p:nvPicPr>
          <p:blipFill rotWithShape="1">
            <a:blip r:embed="rId3"/>
            <a:srcRect l="15673" r="12140" b="45498"/>
            <a:stretch/>
          </p:blipFill>
          <p:spPr>
            <a:xfrm>
              <a:off x="3577850" y="3383937"/>
              <a:ext cx="627811" cy="465868"/>
            </a:xfrm>
            <a:prstGeom prst="rect">
              <a:avLst/>
            </a:prstGeom>
          </p:spPr>
        </p:pic>
        <p:sp>
          <p:nvSpPr>
            <p:cNvPr id="93" name="文本框 92">
              <a:extLst>
                <a:ext uri="{FF2B5EF4-FFF2-40B4-BE49-F238E27FC236}">
                  <a16:creationId xmlns:a16="http://schemas.microsoft.com/office/drawing/2014/main" id="{737AA36B-BE02-3545-820C-91E7101B620B}"/>
                </a:ext>
              </a:extLst>
            </p:cNvPr>
            <p:cNvSpPr txBox="1"/>
            <p:nvPr/>
          </p:nvSpPr>
          <p:spPr>
            <a:xfrm>
              <a:off x="3512956" y="3775735"/>
              <a:ext cx="704442"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item</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pic>
          <p:nvPicPr>
            <p:cNvPr id="95" name="图片 94">
              <a:extLst>
                <a:ext uri="{FF2B5EF4-FFF2-40B4-BE49-F238E27FC236}">
                  <a16:creationId xmlns:a16="http://schemas.microsoft.com/office/drawing/2014/main" id="{6750755E-802C-8149-97D1-F99C0F82294E}"/>
                </a:ext>
              </a:extLst>
            </p:cNvPr>
            <p:cNvPicPr>
              <a:picLocks noChangeAspect="1"/>
            </p:cNvPicPr>
            <p:nvPr/>
          </p:nvPicPr>
          <p:blipFill rotWithShape="1">
            <a:blip r:embed="rId3"/>
            <a:srcRect l="15673" r="12990" b="45498"/>
            <a:stretch/>
          </p:blipFill>
          <p:spPr>
            <a:xfrm>
              <a:off x="3504569" y="5702818"/>
              <a:ext cx="620418" cy="465868"/>
            </a:xfrm>
            <a:prstGeom prst="rect">
              <a:avLst/>
            </a:prstGeom>
          </p:spPr>
        </p:pic>
        <p:sp>
          <p:nvSpPr>
            <p:cNvPr id="96" name="文本框 95">
              <a:extLst>
                <a:ext uri="{FF2B5EF4-FFF2-40B4-BE49-F238E27FC236}">
                  <a16:creationId xmlns:a16="http://schemas.microsoft.com/office/drawing/2014/main" id="{AFC6CCEB-2DCF-5446-B03E-B06DEA113364}"/>
                </a:ext>
              </a:extLst>
            </p:cNvPr>
            <p:cNvSpPr txBox="1"/>
            <p:nvPr/>
          </p:nvSpPr>
          <p:spPr>
            <a:xfrm>
              <a:off x="3481699" y="6062906"/>
              <a:ext cx="718986"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item</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cxnSp>
          <p:nvCxnSpPr>
            <p:cNvPr id="35" name="直线连接符 34">
              <a:extLst>
                <a:ext uri="{FF2B5EF4-FFF2-40B4-BE49-F238E27FC236}">
                  <a16:creationId xmlns:a16="http://schemas.microsoft.com/office/drawing/2014/main" id="{AAB709DD-8DD2-834F-B35E-D9C62ABECA00}"/>
                </a:ext>
              </a:extLst>
            </p:cNvPr>
            <p:cNvCxnSpPr>
              <a:stCxn id="17" idx="3"/>
              <a:endCxn id="95" idx="1"/>
            </p:cNvCxnSpPr>
            <p:nvPr/>
          </p:nvCxnSpPr>
          <p:spPr>
            <a:xfrm>
              <a:off x="2958051" y="5575664"/>
              <a:ext cx="546518" cy="360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组合 102">
            <a:extLst>
              <a:ext uri="{FF2B5EF4-FFF2-40B4-BE49-F238E27FC236}">
                <a16:creationId xmlns:a16="http://schemas.microsoft.com/office/drawing/2014/main" id="{8BFE7FE8-74FB-A143-BCDA-86E082789228}"/>
              </a:ext>
            </a:extLst>
          </p:cNvPr>
          <p:cNvGrpSpPr/>
          <p:nvPr/>
        </p:nvGrpSpPr>
        <p:grpSpPr>
          <a:xfrm>
            <a:off x="3454594" y="3436971"/>
            <a:ext cx="2623181" cy="3171116"/>
            <a:chOff x="3454594" y="3322667"/>
            <a:chExt cx="2623181" cy="3171116"/>
          </a:xfrm>
        </p:grpSpPr>
        <p:sp>
          <p:nvSpPr>
            <p:cNvPr id="13" name="内容占位符 2">
              <a:extLst>
                <a:ext uri="{FF2B5EF4-FFF2-40B4-BE49-F238E27FC236}">
                  <a16:creationId xmlns:a16="http://schemas.microsoft.com/office/drawing/2014/main" id="{FA3931B4-675E-9544-ACDD-135DD91AAA54}"/>
                </a:ext>
              </a:extLst>
            </p:cNvPr>
            <p:cNvSpPr txBox="1">
              <a:spLocks/>
            </p:cNvSpPr>
            <p:nvPr/>
          </p:nvSpPr>
          <p:spPr>
            <a:xfrm>
              <a:off x="3454594" y="6127307"/>
              <a:ext cx="2623181" cy="366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latin typeface="Times New Roman" panose="02020603050405020304" pitchFamily="18" charset="0"/>
                  <a:cs typeface="Times New Roman" panose="02020603050405020304" pitchFamily="18" charset="0"/>
                </a:rPr>
                <a:t>Item-entity</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Alignment</a:t>
              </a:r>
            </a:p>
          </p:txBody>
        </p:sp>
        <p:cxnSp>
          <p:nvCxnSpPr>
            <p:cNvPr id="36" name="直线连接符 35">
              <a:extLst>
                <a:ext uri="{FF2B5EF4-FFF2-40B4-BE49-F238E27FC236}">
                  <a16:creationId xmlns:a16="http://schemas.microsoft.com/office/drawing/2014/main" id="{40DFB737-7801-3C4D-82EB-1CADDEBD13D7}"/>
                </a:ext>
              </a:extLst>
            </p:cNvPr>
            <p:cNvCxnSpPr>
              <a:cxnSpLocks/>
              <a:stCxn id="11" idx="3"/>
              <a:endCxn id="68" idx="1"/>
            </p:cNvCxnSpPr>
            <p:nvPr/>
          </p:nvCxnSpPr>
          <p:spPr>
            <a:xfrm>
              <a:off x="4151374" y="4277203"/>
              <a:ext cx="872901" cy="56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7DC7903A-8A53-4B4E-89DF-620109396EAF}"/>
                </a:ext>
              </a:extLst>
            </p:cNvPr>
            <p:cNvCxnSpPr>
              <a:cxnSpLocks/>
              <a:stCxn id="15" idx="3"/>
              <a:endCxn id="69" idx="1"/>
            </p:cNvCxnSpPr>
            <p:nvPr/>
          </p:nvCxnSpPr>
          <p:spPr>
            <a:xfrm flipV="1">
              <a:off x="4144612" y="4971716"/>
              <a:ext cx="879663" cy="28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圆角矩形 55">
              <a:extLst>
                <a:ext uri="{FF2B5EF4-FFF2-40B4-BE49-F238E27FC236}">
                  <a16:creationId xmlns:a16="http://schemas.microsoft.com/office/drawing/2014/main" id="{7E460B9C-6AA2-7A4B-9112-E3F821E6FA92}"/>
                </a:ext>
              </a:extLst>
            </p:cNvPr>
            <p:cNvSpPr/>
            <p:nvPr/>
          </p:nvSpPr>
          <p:spPr>
            <a:xfrm>
              <a:off x="3454594" y="3322667"/>
              <a:ext cx="2032521" cy="270843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9" name="直线连接符 38">
              <a:extLst>
                <a:ext uri="{FF2B5EF4-FFF2-40B4-BE49-F238E27FC236}">
                  <a16:creationId xmlns:a16="http://schemas.microsoft.com/office/drawing/2014/main" id="{EBDD6736-D75F-864F-B1BF-80DA7A951E7D}"/>
                </a:ext>
              </a:extLst>
            </p:cNvPr>
            <p:cNvCxnSpPr>
              <a:cxnSpLocks/>
              <a:stCxn id="95" idx="3"/>
              <a:endCxn id="90" idx="1"/>
            </p:cNvCxnSpPr>
            <p:nvPr/>
          </p:nvCxnSpPr>
          <p:spPr>
            <a:xfrm>
              <a:off x="4124987" y="5640885"/>
              <a:ext cx="899288" cy="75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线连接符 42">
              <a:extLst>
                <a:ext uri="{FF2B5EF4-FFF2-40B4-BE49-F238E27FC236}">
                  <a16:creationId xmlns:a16="http://schemas.microsoft.com/office/drawing/2014/main" id="{622C7F74-6DF7-3042-BE60-D5A0C239B4B6}"/>
                </a:ext>
              </a:extLst>
            </p:cNvPr>
            <p:cNvCxnSpPr>
              <a:cxnSpLocks/>
              <a:stCxn id="92" idx="3"/>
              <a:endCxn id="67" idx="1"/>
            </p:cNvCxnSpPr>
            <p:nvPr/>
          </p:nvCxnSpPr>
          <p:spPr>
            <a:xfrm>
              <a:off x="4205661" y="3560380"/>
              <a:ext cx="808280" cy="25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D7591794-354E-314D-80B3-054F3D784562}"/>
              </a:ext>
            </a:extLst>
          </p:cNvPr>
          <p:cNvGrpSpPr/>
          <p:nvPr/>
        </p:nvGrpSpPr>
        <p:grpSpPr>
          <a:xfrm>
            <a:off x="4713752" y="3181639"/>
            <a:ext cx="2431636" cy="3029979"/>
            <a:chOff x="4146759" y="3418467"/>
            <a:chExt cx="2472896" cy="3361408"/>
          </a:xfrm>
        </p:grpSpPr>
        <p:pic>
          <p:nvPicPr>
            <p:cNvPr id="67" name="图片 66">
              <a:extLst>
                <a:ext uri="{FF2B5EF4-FFF2-40B4-BE49-F238E27FC236}">
                  <a16:creationId xmlns:a16="http://schemas.microsoft.com/office/drawing/2014/main" id="{33BD261F-7220-B54B-97DD-0AEB4AF2D0E8}"/>
                </a:ext>
              </a:extLst>
            </p:cNvPr>
            <p:cNvPicPr>
              <a:picLocks noChangeAspect="1"/>
            </p:cNvPicPr>
            <p:nvPr/>
          </p:nvPicPr>
          <p:blipFill>
            <a:blip r:embed="rId5"/>
            <a:stretch>
              <a:fillRect/>
            </a:stretch>
          </p:blipFill>
          <p:spPr>
            <a:xfrm>
              <a:off x="4452042" y="3703717"/>
              <a:ext cx="374597" cy="529200"/>
            </a:xfrm>
            <a:prstGeom prst="rect">
              <a:avLst/>
            </a:prstGeom>
          </p:spPr>
        </p:pic>
        <p:pic>
          <p:nvPicPr>
            <p:cNvPr id="68" name="图片 67">
              <a:extLst>
                <a:ext uri="{FF2B5EF4-FFF2-40B4-BE49-F238E27FC236}">
                  <a16:creationId xmlns:a16="http://schemas.microsoft.com/office/drawing/2014/main" id="{B89C8754-2EE9-F445-8575-0B1E97092463}"/>
                </a:ext>
              </a:extLst>
            </p:cNvPr>
            <p:cNvPicPr>
              <a:picLocks noChangeAspect="1"/>
            </p:cNvPicPr>
            <p:nvPr/>
          </p:nvPicPr>
          <p:blipFill>
            <a:blip r:embed="rId6"/>
            <a:stretch>
              <a:fillRect/>
            </a:stretch>
          </p:blipFill>
          <p:spPr>
            <a:xfrm>
              <a:off x="4462551" y="4502357"/>
              <a:ext cx="374597" cy="529200"/>
            </a:xfrm>
            <a:prstGeom prst="rect">
              <a:avLst/>
            </a:prstGeom>
          </p:spPr>
        </p:pic>
        <p:pic>
          <p:nvPicPr>
            <p:cNvPr id="69" name="图片 68">
              <a:extLst>
                <a:ext uri="{FF2B5EF4-FFF2-40B4-BE49-F238E27FC236}">
                  <a16:creationId xmlns:a16="http://schemas.microsoft.com/office/drawing/2014/main" id="{7CD1A3B2-25AA-C54A-A8DB-ABF76F1C44B9}"/>
                </a:ext>
              </a:extLst>
            </p:cNvPr>
            <p:cNvPicPr>
              <a:picLocks noChangeAspect="1"/>
            </p:cNvPicPr>
            <p:nvPr/>
          </p:nvPicPr>
          <p:blipFill>
            <a:blip r:embed="rId7"/>
            <a:stretch>
              <a:fillRect/>
            </a:stretch>
          </p:blipFill>
          <p:spPr>
            <a:xfrm>
              <a:off x="4462551" y="5266694"/>
              <a:ext cx="374400" cy="528922"/>
            </a:xfrm>
            <a:prstGeom prst="rect">
              <a:avLst/>
            </a:prstGeom>
          </p:spPr>
        </p:pic>
        <p:pic>
          <p:nvPicPr>
            <p:cNvPr id="90" name="图片 89">
              <a:extLst>
                <a:ext uri="{FF2B5EF4-FFF2-40B4-BE49-F238E27FC236}">
                  <a16:creationId xmlns:a16="http://schemas.microsoft.com/office/drawing/2014/main" id="{FABC822F-1688-074D-88F1-811C928F273C}"/>
                </a:ext>
              </a:extLst>
            </p:cNvPr>
            <p:cNvPicPr>
              <a:picLocks noChangeAspect="1"/>
            </p:cNvPicPr>
            <p:nvPr/>
          </p:nvPicPr>
          <p:blipFill>
            <a:blip r:embed="rId8"/>
            <a:stretch>
              <a:fillRect/>
            </a:stretch>
          </p:blipFill>
          <p:spPr>
            <a:xfrm>
              <a:off x="4462551" y="6017402"/>
              <a:ext cx="374400" cy="528922"/>
            </a:xfrm>
            <a:prstGeom prst="rect">
              <a:avLst/>
            </a:prstGeom>
          </p:spPr>
        </p:pic>
        <p:pic>
          <p:nvPicPr>
            <p:cNvPr id="91" name="图片 90">
              <a:extLst>
                <a:ext uri="{FF2B5EF4-FFF2-40B4-BE49-F238E27FC236}">
                  <a16:creationId xmlns:a16="http://schemas.microsoft.com/office/drawing/2014/main" id="{A78AD05D-9733-AD4C-9C5F-68246A514A25}"/>
                </a:ext>
              </a:extLst>
            </p:cNvPr>
            <p:cNvPicPr>
              <a:picLocks noChangeAspect="1"/>
            </p:cNvPicPr>
            <p:nvPr/>
          </p:nvPicPr>
          <p:blipFill>
            <a:blip r:embed="rId9"/>
            <a:stretch>
              <a:fillRect/>
            </a:stretch>
          </p:blipFill>
          <p:spPr>
            <a:xfrm>
              <a:off x="5543492" y="4066777"/>
              <a:ext cx="366272" cy="529200"/>
            </a:xfrm>
            <a:prstGeom prst="rect">
              <a:avLst/>
            </a:prstGeom>
          </p:spPr>
        </p:pic>
        <p:pic>
          <p:nvPicPr>
            <p:cNvPr id="94" name="图片 93">
              <a:extLst>
                <a:ext uri="{FF2B5EF4-FFF2-40B4-BE49-F238E27FC236}">
                  <a16:creationId xmlns:a16="http://schemas.microsoft.com/office/drawing/2014/main" id="{81790203-15C5-4046-ABFB-0E2BE54023D2}"/>
                </a:ext>
              </a:extLst>
            </p:cNvPr>
            <p:cNvPicPr>
              <a:picLocks noChangeAspect="1"/>
            </p:cNvPicPr>
            <p:nvPr/>
          </p:nvPicPr>
          <p:blipFill>
            <a:blip r:embed="rId10"/>
            <a:stretch>
              <a:fillRect/>
            </a:stretch>
          </p:blipFill>
          <p:spPr>
            <a:xfrm>
              <a:off x="5543492" y="5843994"/>
              <a:ext cx="374596" cy="529200"/>
            </a:xfrm>
            <a:prstGeom prst="rect">
              <a:avLst/>
            </a:prstGeom>
          </p:spPr>
        </p:pic>
        <p:grpSp>
          <p:nvGrpSpPr>
            <p:cNvPr id="97" name="组合 96">
              <a:extLst>
                <a:ext uri="{FF2B5EF4-FFF2-40B4-BE49-F238E27FC236}">
                  <a16:creationId xmlns:a16="http://schemas.microsoft.com/office/drawing/2014/main" id="{D812A410-7FD5-5743-8D0A-6DEF5019FCC8}"/>
                </a:ext>
              </a:extLst>
            </p:cNvPr>
            <p:cNvGrpSpPr/>
            <p:nvPr/>
          </p:nvGrpSpPr>
          <p:grpSpPr>
            <a:xfrm>
              <a:off x="5181613" y="4904753"/>
              <a:ext cx="1095549" cy="679397"/>
              <a:chOff x="5387313" y="4505237"/>
              <a:chExt cx="1464550" cy="861371"/>
            </a:xfrm>
          </p:grpSpPr>
          <p:pic>
            <p:nvPicPr>
              <p:cNvPr id="121" name="图片 120">
                <a:extLst>
                  <a:ext uri="{FF2B5EF4-FFF2-40B4-BE49-F238E27FC236}">
                    <a16:creationId xmlns:a16="http://schemas.microsoft.com/office/drawing/2014/main" id="{F499D1BA-375D-F34C-907B-8BD55223089F}"/>
                  </a:ext>
                </a:extLst>
              </p:cNvPr>
              <p:cNvPicPr>
                <a:picLocks noChangeAspect="1"/>
              </p:cNvPicPr>
              <p:nvPr/>
            </p:nvPicPr>
            <p:blipFill>
              <a:blip r:embed="rId11"/>
              <a:stretch>
                <a:fillRect/>
              </a:stretch>
            </p:blipFill>
            <p:spPr>
              <a:xfrm>
                <a:off x="5387313" y="4505237"/>
                <a:ext cx="1464550" cy="861371"/>
              </a:xfrm>
              <a:prstGeom prst="rect">
                <a:avLst/>
              </a:prstGeom>
            </p:spPr>
          </p:pic>
          <p:sp>
            <p:nvSpPr>
              <p:cNvPr id="122" name="文本框 121">
                <a:extLst>
                  <a:ext uri="{FF2B5EF4-FFF2-40B4-BE49-F238E27FC236}">
                    <a16:creationId xmlns:a16="http://schemas.microsoft.com/office/drawing/2014/main" id="{15EFF518-212C-E346-99B3-69076E6366AC}"/>
                  </a:ext>
                </a:extLst>
              </p:cNvPr>
              <p:cNvSpPr txBox="1"/>
              <p:nvPr/>
            </p:nvSpPr>
            <p:spPr>
              <a:xfrm>
                <a:off x="5692140" y="4763354"/>
                <a:ext cx="948691" cy="351192"/>
              </a:xfrm>
              <a:prstGeom prst="rect">
                <a:avLst/>
              </a:prstGeom>
              <a:noFill/>
            </p:spPr>
            <p:txBody>
              <a:bodyPr wrap="square" rtlCol="0">
                <a:spAutoFit/>
              </a:bodyPr>
              <a:lstStyle/>
              <a:p>
                <a:r>
                  <a:rPr kumimoji="1" lang="en-US" altLang="zh-CN" sz="1200" dirty="0">
                    <a:latin typeface="Times New Roman" panose="02020603050405020304" pitchFamily="18" charset="0"/>
                    <a:cs typeface="Times New Roman" panose="02020603050405020304" pitchFamily="18" charset="0"/>
                  </a:rPr>
                  <a:t>country</a:t>
                </a:r>
                <a:endParaRPr kumimoji="1" lang="zh-CN" altLang="en-US" dirty="0">
                  <a:latin typeface="Times New Roman" panose="02020603050405020304" pitchFamily="18" charset="0"/>
                  <a:cs typeface="Times New Roman" panose="02020603050405020304" pitchFamily="18" charset="0"/>
                </a:endParaRPr>
              </a:p>
            </p:txBody>
          </p:sp>
        </p:grpSp>
        <p:sp>
          <p:nvSpPr>
            <p:cNvPr id="98" name="圆角矩形 97">
              <a:extLst>
                <a:ext uri="{FF2B5EF4-FFF2-40B4-BE49-F238E27FC236}">
                  <a16:creationId xmlns:a16="http://schemas.microsoft.com/office/drawing/2014/main" id="{7F327D85-FC41-6F4A-8A79-296F8F544239}"/>
                </a:ext>
              </a:extLst>
            </p:cNvPr>
            <p:cNvSpPr/>
            <p:nvPr/>
          </p:nvSpPr>
          <p:spPr>
            <a:xfrm>
              <a:off x="4146759" y="3418467"/>
              <a:ext cx="2382630" cy="33457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文本框 98">
              <a:extLst>
                <a:ext uri="{FF2B5EF4-FFF2-40B4-BE49-F238E27FC236}">
                  <a16:creationId xmlns:a16="http://schemas.microsoft.com/office/drawing/2014/main" id="{7726C242-B6CA-4145-B8D5-85BCEA3978A3}"/>
                </a:ext>
              </a:extLst>
            </p:cNvPr>
            <p:cNvSpPr txBox="1"/>
            <p:nvPr/>
          </p:nvSpPr>
          <p:spPr>
            <a:xfrm>
              <a:off x="4483731" y="3444597"/>
              <a:ext cx="1541432"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Knowledge</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Graph</a:t>
              </a:r>
              <a:endParaRPr kumimoji="1" lang="zh-CN" altLang="en-US" sz="1400" dirty="0">
                <a:latin typeface="Times New Roman" panose="02020603050405020304" pitchFamily="18" charset="0"/>
                <a:cs typeface="Times New Roman" panose="02020603050405020304" pitchFamily="18" charset="0"/>
              </a:endParaRPr>
            </a:p>
          </p:txBody>
        </p:sp>
        <p:cxnSp>
          <p:nvCxnSpPr>
            <p:cNvPr id="100" name="直线连接符 99">
              <a:extLst>
                <a:ext uri="{FF2B5EF4-FFF2-40B4-BE49-F238E27FC236}">
                  <a16:creationId xmlns:a16="http://schemas.microsoft.com/office/drawing/2014/main" id="{5ECCCA65-E0D0-1B43-9F59-D4CC79235757}"/>
                </a:ext>
              </a:extLst>
            </p:cNvPr>
            <p:cNvCxnSpPr>
              <a:stCxn id="67" idx="3"/>
              <a:endCxn id="91" idx="1"/>
            </p:cNvCxnSpPr>
            <p:nvPr/>
          </p:nvCxnSpPr>
          <p:spPr>
            <a:xfrm>
              <a:off x="4826639" y="3968317"/>
              <a:ext cx="716853" cy="3630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线连接符 100">
              <a:extLst>
                <a:ext uri="{FF2B5EF4-FFF2-40B4-BE49-F238E27FC236}">
                  <a16:creationId xmlns:a16="http://schemas.microsoft.com/office/drawing/2014/main" id="{A12BACE6-2469-9C47-B571-34085AE5BFCE}"/>
                </a:ext>
              </a:extLst>
            </p:cNvPr>
            <p:cNvCxnSpPr>
              <a:stCxn id="68" idx="3"/>
              <a:endCxn id="91" idx="1"/>
            </p:cNvCxnSpPr>
            <p:nvPr/>
          </p:nvCxnSpPr>
          <p:spPr>
            <a:xfrm flipV="1">
              <a:off x="4837148" y="4331377"/>
              <a:ext cx="706344" cy="4355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2DD73EAD-6CF4-3F46-BFAA-5172EB91CAEE}"/>
                </a:ext>
              </a:extLst>
            </p:cNvPr>
            <p:cNvCxnSpPr>
              <a:stCxn id="69" idx="3"/>
              <a:endCxn id="94" idx="1"/>
            </p:cNvCxnSpPr>
            <p:nvPr/>
          </p:nvCxnSpPr>
          <p:spPr>
            <a:xfrm>
              <a:off x="4836951" y="5531155"/>
              <a:ext cx="706541" cy="5774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线连接符 104">
              <a:extLst>
                <a:ext uri="{FF2B5EF4-FFF2-40B4-BE49-F238E27FC236}">
                  <a16:creationId xmlns:a16="http://schemas.microsoft.com/office/drawing/2014/main" id="{CC84704E-B4B9-F54F-BDDB-1A840795E954}"/>
                </a:ext>
              </a:extLst>
            </p:cNvPr>
            <p:cNvCxnSpPr>
              <a:stCxn id="90" idx="3"/>
              <a:endCxn id="94" idx="1"/>
            </p:cNvCxnSpPr>
            <p:nvPr/>
          </p:nvCxnSpPr>
          <p:spPr>
            <a:xfrm flipV="1">
              <a:off x="4836951" y="6108594"/>
              <a:ext cx="706541" cy="17326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61377C24-7ECE-F543-9E84-AA9FD543EA12}"/>
                </a:ext>
              </a:extLst>
            </p:cNvPr>
            <p:cNvSpPr txBox="1"/>
            <p:nvPr/>
          </p:nvSpPr>
          <p:spPr>
            <a:xfrm>
              <a:off x="5841137" y="4084252"/>
              <a:ext cx="752343" cy="523220"/>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Taylor</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Swift</a:t>
              </a:r>
              <a:endParaRPr kumimoji="1" lang="zh-CN" altLang="en-US" sz="14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CB2E6392-6F30-5649-B6FE-EC56569BEE51}"/>
                </a:ext>
              </a:extLst>
            </p:cNvPr>
            <p:cNvSpPr txBox="1"/>
            <p:nvPr/>
          </p:nvSpPr>
          <p:spPr>
            <a:xfrm>
              <a:off x="5867312" y="5878726"/>
              <a:ext cx="752343" cy="523220"/>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Brad</a:t>
              </a:r>
            </a:p>
            <a:p>
              <a:r>
                <a:rPr kumimoji="1" lang="en-US" altLang="zh-CN" sz="1400" dirty="0">
                  <a:latin typeface="Times New Roman" panose="02020603050405020304" pitchFamily="18" charset="0"/>
                  <a:cs typeface="Times New Roman" panose="02020603050405020304" pitchFamily="18" charset="0"/>
                </a:rPr>
                <a:t>Paisley</a:t>
              </a:r>
              <a:endParaRPr kumimoji="1" lang="zh-CN" altLang="en-US" sz="1400"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E539B973-C7AA-4948-B838-88CE3A3A7F5B}"/>
                </a:ext>
              </a:extLst>
            </p:cNvPr>
            <p:cNvSpPr txBox="1"/>
            <p:nvPr/>
          </p:nvSpPr>
          <p:spPr>
            <a:xfrm>
              <a:off x="4180935" y="4187974"/>
              <a:ext cx="1030462"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Reputation</a:t>
              </a:r>
              <a:endParaRPr kumimoji="1" lang="zh-CN" altLang="en-US" sz="1400" dirty="0">
                <a:latin typeface="Times New Roman" panose="02020603050405020304" pitchFamily="18" charset="0"/>
                <a:cs typeface="Times New Roman" panose="02020603050405020304" pitchFamily="18" charset="0"/>
              </a:endParaRPr>
            </a:p>
          </p:txBody>
        </p:sp>
        <p:sp>
          <p:nvSpPr>
            <p:cNvPr id="109" name="文本框 108">
              <a:extLst>
                <a:ext uri="{FF2B5EF4-FFF2-40B4-BE49-F238E27FC236}">
                  <a16:creationId xmlns:a16="http://schemas.microsoft.com/office/drawing/2014/main" id="{D082F860-9245-3848-BA09-C12F0914EE4E}"/>
                </a:ext>
              </a:extLst>
            </p:cNvPr>
            <p:cNvSpPr txBox="1"/>
            <p:nvPr/>
          </p:nvSpPr>
          <p:spPr>
            <a:xfrm>
              <a:off x="4325346" y="4996944"/>
              <a:ext cx="648809"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Lover</a:t>
              </a:r>
              <a:endParaRPr kumimoji="1" lang="zh-CN" altLang="en-US" sz="1400" dirty="0">
                <a:latin typeface="Times New Roman" panose="02020603050405020304" pitchFamily="18" charset="0"/>
                <a:cs typeface="Times New Roman" panose="02020603050405020304" pitchFamily="18" charset="0"/>
              </a:endParaRPr>
            </a:p>
          </p:txBody>
        </p:sp>
        <p:sp>
          <p:nvSpPr>
            <p:cNvPr id="110" name="文本框 109">
              <a:extLst>
                <a:ext uri="{FF2B5EF4-FFF2-40B4-BE49-F238E27FC236}">
                  <a16:creationId xmlns:a16="http://schemas.microsoft.com/office/drawing/2014/main" id="{6B3C57AA-B4C4-294F-882C-D8D59AF056FE}"/>
                </a:ext>
              </a:extLst>
            </p:cNvPr>
            <p:cNvSpPr txBox="1"/>
            <p:nvPr/>
          </p:nvSpPr>
          <p:spPr>
            <a:xfrm>
              <a:off x="4339656" y="5710218"/>
              <a:ext cx="829240"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5th</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year</a:t>
              </a:r>
              <a:endParaRPr kumimoji="1" lang="zh-CN" altLang="en-US" sz="1400" dirty="0">
                <a:latin typeface="Times New Roman" panose="02020603050405020304" pitchFamily="18" charset="0"/>
                <a:cs typeface="Times New Roman" panose="02020603050405020304" pitchFamily="18" charset="0"/>
              </a:endParaRPr>
            </a:p>
          </p:txBody>
        </p:sp>
        <p:sp>
          <p:nvSpPr>
            <p:cNvPr id="111" name="文本框 110">
              <a:extLst>
                <a:ext uri="{FF2B5EF4-FFF2-40B4-BE49-F238E27FC236}">
                  <a16:creationId xmlns:a16="http://schemas.microsoft.com/office/drawing/2014/main" id="{D9EEDE9B-AB95-BE4A-BB10-27143B77AFD6}"/>
                </a:ext>
              </a:extLst>
            </p:cNvPr>
            <p:cNvSpPr txBox="1"/>
            <p:nvPr/>
          </p:nvSpPr>
          <p:spPr>
            <a:xfrm>
              <a:off x="4258427" y="6472098"/>
              <a:ext cx="1110710"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Hits</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Alive</a:t>
              </a:r>
              <a:endParaRPr kumimoji="1" lang="zh-CN" altLang="en-US" sz="1400" dirty="0">
                <a:latin typeface="Times New Roman" panose="02020603050405020304" pitchFamily="18" charset="0"/>
                <a:cs typeface="Times New Roman" panose="02020603050405020304" pitchFamily="18" charset="0"/>
              </a:endParaRPr>
            </a:p>
          </p:txBody>
        </p:sp>
        <p:cxnSp>
          <p:nvCxnSpPr>
            <p:cNvPr id="112" name="直线连接符 111">
              <a:extLst>
                <a:ext uri="{FF2B5EF4-FFF2-40B4-BE49-F238E27FC236}">
                  <a16:creationId xmlns:a16="http://schemas.microsoft.com/office/drawing/2014/main" id="{5749F0A4-6D10-1540-A176-30BB5699FC44}"/>
                </a:ext>
              </a:extLst>
            </p:cNvPr>
            <p:cNvCxnSpPr>
              <a:stCxn id="91" idx="2"/>
              <a:endCxn id="121" idx="0"/>
            </p:cNvCxnSpPr>
            <p:nvPr/>
          </p:nvCxnSpPr>
          <p:spPr>
            <a:xfrm>
              <a:off x="5726628" y="4595977"/>
              <a:ext cx="2760" cy="3087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3" name="直线连接符 112">
              <a:extLst>
                <a:ext uri="{FF2B5EF4-FFF2-40B4-BE49-F238E27FC236}">
                  <a16:creationId xmlns:a16="http://schemas.microsoft.com/office/drawing/2014/main" id="{4EE1D47B-D583-1A49-BD78-D8523032002A}"/>
                </a:ext>
              </a:extLst>
            </p:cNvPr>
            <p:cNvCxnSpPr>
              <a:stCxn id="94" idx="0"/>
              <a:endCxn id="121" idx="2"/>
            </p:cNvCxnSpPr>
            <p:nvPr/>
          </p:nvCxnSpPr>
          <p:spPr>
            <a:xfrm flipH="1" flipV="1">
              <a:off x="5729388" y="5584150"/>
              <a:ext cx="1402" cy="2598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BD6724E3-0B69-3E43-B00B-9E4D57F9FAF2}"/>
                </a:ext>
              </a:extLst>
            </p:cNvPr>
            <p:cNvSpPr txBox="1"/>
            <p:nvPr/>
          </p:nvSpPr>
          <p:spPr>
            <a:xfrm rot="1878835">
              <a:off x="4975231" y="3906792"/>
              <a:ext cx="592267" cy="307777"/>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29498D70-1C17-D641-8562-FAB07C9639A5}"/>
                </a:ext>
              </a:extLst>
            </p:cNvPr>
            <p:cNvSpPr txBox="1"/>
            <p:nvPr/>
          </p:nvSpPr>
          <p:spPr>
            <a:xfrm rot="19813237">
              <a:off x="4915265" y="4487502"/>
              <a:ext cx="592267" cy="307777"/>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116" name="文本框 115">
              <a:extLst>
                <a:ext uri="{FF2B5EF4-FFF2-40B4-BE49-F238E27FC236}">
                  <a16:creationId xmlns:a16="http://schemas.microsoft.com/office/drawing/2014/main" id="{AE93BACF-F2A9-C349-93BE-F1AA6297CF01}"/>
                </a:ext>
              </a:extLst>
            </p:cNvPr>
            <p:cNvSpPr txBox="1"/>
            <p:nvPr/>
          </p:nvSpPr>
          <p:spPr>
            <a:xfrm rot="2406017">
              <a:off x="4948440" y="5588183"/>
              <a:ext cx="592267" cy="307777"/>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117" name="文本框 116">
              <a:extLst>
                <a:ext uri="{FF2B5EF4-FFF2-40B4-BE49-F238E27FC236}">
                  <a16:creationId xmlns:a16="http://schemas.microsoft.com/office/drawing/2014/main" id="{133FB0A4-E57A-774B-B72E-0AE57D7A827F}"/>
                </a:ext>
              </a:extLst>
            </p:cNvPr>
            <p:cNvSpPr txBox="1"/>
            <p:nvPr/>
          </p:nvSpPr>
          <p:spPr>
            <a:xfrm rot="20814601">
              <a:off x="4935079" y="6121280"/>
              <a:ext cx="592267" cy="307777"/>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118" name="文本框 117">
              <a:extLst>
                <a:ext uri="{FF2B5EF4-FFF2-40B4-BE49-F238E27FC236}">
                  <a16:creationId xmlns:a16="http://schemas.microsoft.com/office/drawing/2014/main" id="{CCC6BAB7-A9C0-554C-93EB-C01E8482C77E}"/>
                </a:ext>
              </a:extLst>
            </p:cNvPr>
            <p:cNvSpPr txBox="1"/>
            <p:nvPr/>
          </p:nvSpPr>
          <p:spPr>
            <a:xfrm>
              <a:off x="5698933" y="4639887"/>
              <a:ext cx="592267" cy="307777"/>
            </a:xfrm>
            <a:prstGeom prst="rect">
              <a:avLst/>
            </a:prstGeom>
            <a:noFill/>
          </p:spPr>
          <p:txBody>
            <a:bodyPr wrap="square" rtlCol="0">
              <a:spAutoFit/>
            </a:bodyPr>
            <a:lstStyle/>
            <a:p>
              <a:r>
                <a:rPr kumimoji="1" lang="en-US" altLang="zh-CN" sz="1400" dirty="0">
                  <a:solidFill>
                    <a:srgbClr val="00B0F0"/>
                  </a:solidFill>
                  <a:latin typeface="Times New Roman" panose="02020603050405020304" pitchFamily="18" charset="0"/>
                  <a:cs typeface="Times New Roman" panose="02020603050405020304" pitchFamily="18" charset="0"/>
                </a:rPr>
                <a:t>genre</a:t>
              </a:r>
              <a:endParaRPr kumimoji="1" lang="zh-CN" altLang="en-US" sz="1400" dirty="0">
                <a:solidFill>
                  <a:srgbClr val="00B0F0"/>
                </a:solidFill>
                <a:latin typeface="Times New Roman" panose="02020603050405020304" pitchFamily="18" charset="0"/>
                <a:cs typeface="Times New Roman" panose="02020603050405020304" pitchFamily="18" charset="0"/>
              </a:endParaRPr>
            </a:p>
          </p:txBody>
        </p:sp>
        <p:sp>
          <p:nvSpPr>
            <p:cNvPr id="119" name="文本框 118">
              <a:extLst>
                <a:ext uri="{FF2B5EF4-FFF2-40B4-BE49-F238E27FC236}">
                  <a16:creationId xmlns:a16="http://schemas.microsoft.com/office/drawing/2014/main" id="{82B370B3-C99C-164E-AACB-76610903B119}"/>
                </a:ext>
              </a:extLst>
            </p:cNvPr>
            <p:cNvSpPr txBox="1"/>
            <p:nvPr/>
          </p:nvSpPr>
          <p:spPr>
            <a:xfrm>
              <a:off x="5698933" y="5536217"/>
              <a:ext cx="592267" cy="307777"/>
            </a:xfrm>
            <a:prstGeom prst="rect">
              <a:avLst/>
            </a:prstGeom>
            <a:noFill/>
          </p:spPr>
          <p:txBody>
            <a:bodyPr wrap="square" rtlCol="0">
              <a:spAutoFit/>
            </a:bodyPr>
            <a:lstStyle/>
            <a:p>
              <a:r>
                <a:rPr kumimoji="1" lang="en-US" altLang="zh-CN" sz="1400" dirty="0">
                  <a:solidFill>
                    <a:srgbClr val="00B0F0"/>
                  </a:solidFill>
                  <a:latin typeface="Times New Roman" panose="02020603050405020304" pitchFamily="18" charset="0"/>
                  <a:cs typeface="Times New Roman" panose="02020603050405020304" pitchFamily="18" charset="0"/>
                </a:rPr>
                <a:t>genre</a:t>
              </a:r>
              <a:endParaRPr kumimoji="1" lang="zh-CN" altLang="en-US" sz="1400" dirty="0">
                <a:solidFill>
                  <a:srgbClr val="00B0F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4059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7AC55-F1C9-BE4A-A692-A1BCC76948EC}"/>
              </a:ext>
            </a:extLst>
          </p:cNvPr>
          <p:cNvSpPr>
            <a:spLocks noGrp="1"/>
          </p:cNvSpPr>
          <p:nvPr>
            <p:ph type="title"/>
          </p:nvPr>
        </p:nvSpPr>
        <p:spPr/>
        <p:txBody>
          <a:bodyPr/>
          <a:lstStyle/>
          <a:p>
            <a:pPr algn="ctr"/>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564BDB30-352B-A94F-9E90-92E7ACD875E1}"/>
              </a:ext>
            </a:extLst>
          </p:cNvPr>
          <p:cNvSpPr>
            <a:spLocks noGrp="1"/>
          </p:cNvSpPr>
          <p:nvPr>
            <p:ph idx="1"/>
          </p:nvPr>
        </p:nvSpPr>
        <p:spPr>
          <a:xfrm>
            <a:off x="628650" y="1825625"/>
            <a:ext cx="7886700" cy="1603375"/>
          </a:xfrm>
        </p:spPr>
        <p:txBody>
          <a:bodyPr/>
          <a:lstStyle/>
          <a:p>
            <a:pPr>
              <a:lnSpc>
                <a:spcPct val="120000"/>
              </a:lnSpc>
            </a:pPr>
            <a:r>
              <a:rPr kumimoji="1" lang="en-US" altLang="zh-CN" sz="2400" dirty="0">
                <a:latin typeface="Times New Roman" panose="02020603050405020304" pitchFamily="18" charset="0"/>
                <a:cs typeface="Times New Roman" panose="02020603050405020304" pitchFamily="18" charset="0"/>
              </a:rPr>
              <a:t>Is user-item</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interaction</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data</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helpful</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for</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KGC</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task?</a:t>
            </a:r>
          </a:p>
          <a:p>
            <a:pPr lvl="1">
              <a:lnSpc>
                <a:spcPct val="120000"/>
              </a:lnSpc>
              <a:buFont typeface="Wingdings" pitchFamily="2" charset="2"/>
              <a:buChar char="Ø"/>
            </a:pPr>
            <a:r>
              <a:rPr kumimoji="1" lang="en-US" altLang="zh-CN" sz="2000" dirty="0">
                <a:latin typeface="Times New Roman" panose="02020603050405020304" pitchFamily="18" charset="0"/>
                <a:cs typeface="Times New Roman" panose="02020603050405020304" pitchFamily="18" charset="0"/>
              </a:rPr>
              <a:t>User-item</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interaction</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data is likely to contain implicit evidence about entity semantics, which is potentially useful to </a:t>
            </a:r>
            <a:r>
              <a:rPr lang="en-US" altLang="zh-CN" sz="2000" dirty="0">
                <a:latin typeface="Times New Roman" panose="02020603050405020304" pitchFamily="18" charset="0"/>
                <a:cs typeface="Times New Roman" panose="02020603050405020304" pitchFamily="18" charset="0"/>
              </a:rPr>
              <a:t>KGC</a:t>
            </a:r>
            <a:r>
              <a:rPr lang="en" altLang="zh-CN" sz="2000"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grpSp>
        <p:nvGrpSpPr>
          <p:cNvPr id="103" name="组合 102">
            <a:extLst>
              <a:ext uri="{FF2B5EF4-FFF2-40B4-BE49-F238E27FC236}">
                <a16:creationId xmlns:a16="http://schemas.microsoft.com/office/drawing/2014/main" id="{5A25A52E-3B6D-7842-B0CA-477EC56422CE}"/>
              </a:ext>
            </a:extLst>
          </p:cNvPr>
          <p:cNvGrpSpPr/>
          <p:nvPr/>
        </p:nvGrpSpPr>
        <p:grpSpPr>
          <a:xfrm>
            <a:off x="2775643" y="3234192"/>
            <a:ext cx="3919208" cy="3043870"/>
            <a:chOff x="5505396" y="3852757"/>
            <a:chExt cx="3919208" cy="3043870"/>
          </a:xfrm>
        </p:grpSpPr>
        <p:grpSp>
          <p:nvGrpSpPr>
            <p:cNvPr id="48" name="组合 47">
              <a:extLst>
                <a:ext uri="{FF2B5EF4-FFF2-40B4-BE49-F238E27FC236}">
                  <a16:creationId xmlns:a16="http://schemas.microsoft.com/office/drawing/2014/main" id="{F1F1794B-5348-4E4E-A2E1-7E472C0FF402}"/>
                </a:ext>
              </a:extLst>
            </p:cNvPr>
            <p:cNvGrpSpPr/>
            <p:nvPr/>
          </p:nvGrpSpPr>
          <p:grpSpPr>
            <a:xfrm>
              <a:off x="5505396" y="5512557"/>
              <a:ext cx="747705" cy="746471"/>
              <a:chOff x="436913" y="5596743"/>
              <a:chExt cx="747705" cy="831999"/>
            </a:xfrm>
          </p:grpSpPr>
          <p:pic>
            <p:nvPicPr>
              <p:cNvPr id="64" name="图片 63">
                <a:extLst>
                  <a:ext uri="{FF2B5EF4-FFF2-40B4-BE49-F238E27FC236}">
                    <a16:creationId xmlns:a16="http://schemas.microsoft.com/office/drawing/2014/main" id="{704580ED-DACB-2E43-8488-088155DCB034}"/>
                  </a:ext>
                </a:extLst>
              </p:cNvPr>
              <p:cNvPicPr>
                <a:picLocks noChangeAspect="1"/>
              </p:cNvPicPr>
              <p:nvPr/>
            </p:nvPicPr>
            <p:blipFill rotWithShape="1">
              <a:blip r:embed="rId3"/>
              <a:srcRect r="-4804" b="33415"/>
              <a:stretch/>
            </p:blipFill>
            <p:spPr>
              <a:xfrm>
                <a:off x="436913" y="5596743"/>
                <a:ext cx="585416" cy="551921"/>
              </a:xfrm>
              <a:prstGeom prst="rect">
                <a:avLst/>
              </a:prstGeom>
            </p:spPr>
          </p:pic>
          <p:sp>
            <p:nvSpPr>
              <p:cNvPr id="65" name="文本框 64">
                <a:extLst>
                  <a:ext uri="{FF2B5EF4-FFF2-40B4-BE49-F238E27FC236}">
                    <a16:creationId xmlns:a16="http://schemas.microsoft.com/office/drawing/2014/main" id="{31ED2AD2-E464-5642-ABA5-A6B73A292DAE}"/>
                  </a:ext>
                </a:extLst>
              </p:cNvPr>
              <p:cNvSpPr txBox="1"/>
              <p:nvPr/>
            </p:nvSpPr>
            <p:spPr>
              <a:xfrm>
                <a:off x="480175" y="6120965"/>
                <a:ext cx="704443"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Bob</a:t>
                </a:r>
                <a:endParaRPr kumimoji="1" lang="zh-CN" altLang="en-US" sz="1400" dirty="0">
                  <a:latin typeface="Times New Roman" panose="02020603050405020304" pitchFamily="18" charset="0"/>
                  <a:cs typeface="Times New Roman" panose="02020603050405020304" pitchFamily="18" charset="0"/>
                </a:endParaRPr>
              </a:p>
            </p:txBody>
          </p:sp>
        </p:grpSp>
        <p:grpSp>
          <p:nvGrpSpPr>
            <p:cNvPr id="49" name="组合 48">
              <a:extLst>
                <a:ext uri="{FF2B5EF4-FFF2-40B4-BE49-F238E27FC236}">
                  <a16:creationId xmlns:a16="http://schemas.microsoft.com/office/drawing/2014/main" id="{9D5342D8-5D86-4B4A-ABDA-97BD918E8CCE}"/>
                </a:ext>
              </a:extLst>
            </p:cNvPr>
            <p:cNvGrpSpPr/>
            <p:nvPr/>
          </p:nvGrpSpPr>
          <p:grpSpPr>
            <a:xfrm>
              <a:off x="5505396" y="4335728"/>
              <a:ext cx="747705" cy="726484"/>
              <a:chOff x="436913" y="4490822"/>
              <a:chExt cx="747705" cy="809721"/>
            </a:xfrm>
          </p:grpSpPr>
          <p:pic>
            <p:nvPicPr>
              <p:cNvPr id="62" name="图片 61">
                <a:extLst>
                  <a:ext uri="{FF2B5EF4-FFF2-40B4-BE49-F238E27FC236}">
                    <a16:creationId xmlns:a16="http://schemas.microsoft.com/office/drawing/2014/main" id="{E422539C-5856-3946-87B3-E972B472C362}"/>
                  </a:ext>
                </a:extLst>
              </p:cNvPr>
              <p:cNvPicPr>
                <a:picLocks noChangeAspect="1"/>
              </p:cNvPicPr>
              <p:nvPr/>
            </p:nvPicPr>
            <p:blipFill rotWithShape="1">
              <a:blip r:embed="rId3"/>
              <a:srcRect r="-4804" b="33415"/>
              <a:stretch/>
            </p:blipFill>
            <p:spPr>
              <a:xfrm>
                <a:off x="436913" y="4490822"/>
                <a:ext cx="585416" cy="551921"/>
              </a:xfrm>
              <a:prstGeom prst="rect">
                <a:avLst/>
              </a:prstGeom>
            </p:spPr>
          </p:pic>
          <p:sp>
            <p:nvSpPr>
              <p:cNvPr id="63" name="文本框 62">
                <a:extLst>
                  <a:ext uri="{FF2B5EF4-FFF2-40B4-BE49-F238E27FC236}">
                    <a16:creationId xmlns:a16="http://schemas.microsoft.com/office/drawing/2014/main" id="{2153BF72-AF2A-414E-A6FB-F036D969A2CB}"/>
                  </a:ext>
                </a:extLst>
              </p:cNvPr>
              <p:cNvSpPr txBox="1"/>
              <p:nvPr/>
            </p:nvSpPr>
            <p:spPr>
              <a:xfrm>
                <a:off x="480175" y="4992766"/>
                <a:ext cx="704443"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Steph</a:t>
                </a:r>
                <a:endParaRPr kumimoji="1" lang="zh-CN" altLang="en-US" sz="1400" dirty="0">
                  <a:latin typeface="Times New Roman" panose="02020603050405020304" pitchFamily="18" charset="0"/>
                  <a:cs typeface="Times New Roman" panose="02020603050405020304" pitchFamily="18" charset="0"/>
                </a:endParaRPr>
              </a:p>
            </p:txBody>
          </p:sp>
        </p:grpSp>
        <p:cxnSp>
          <p:nvCxnSpPr>
            <p:cNvPr id="52" name="直线连接符 51">
              <a:extLst>
                <a:ext uri="{FF2B5EF4-FFF2-40B4-BE49-F238E27FC236}">
                  <a16:creationId xmlns:a16="http://schemas.microsoft.com/office/drawing/2014/main" id="{01508D02-1526-214F-B74E-F4AA2CA5ADB0}"/>
                </a:ext>
              </a:extLst>
            </p:cNvPr>
            <p:cNvCxnSpPr>
              <a:cxnSpLocks/>
              <a:stCxn id="62" idx="3"/>
              <a:endCxn id="67" idx="1"/>
            </p:cNvCxnSpPr>
            <p:nvPr/>
          </p:nvCxnSpPr>
          <p:spPr>
            <a:xfrm flipV="1">
              <a:off x="6090812" y="4091268"/>
              <a:ext cx="643201" cy="492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1B7EBF08-669E-4143-956F-A6A50B799C91}"/>
                </a:ext>
              </a:extLst>
            </p:cNvPr>
            <p:cNvCxnSpPr>
              <a:cxnSpLocks/>
              <a:stCxn id="64" idx="3"/>
              <a:endCxn id="68" idx="1"/>
            </p:cNvCxnSpPr>
            <p:nvPr/>
          </p:nvCxnSpPr>
          <p:spPr>
            <a:xfrm flipV="1">
              <a:off x="6090812" y="4811163"/>
              <a:ext cx="653535" cy="94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B2218707-6106-2740-9592-F5B83D155395}"/>
                </a:ext>
              </a:extLst>
            </p:cNvPr>
            <p:cNvCxnSpPr>
              <a:cxnSpLocks/>
              <a:stCxn id="62" idx="3"/>
              <a:endCxn id="69" idx="1"/>
            </p:cNvCxnSpPr>
            <p:nvPr/>
          </p:nvCxnSpPr>
          <p:spPr>
            <a:xfrm>
              <a:off x="6090812" y="4583321"/>
              <a:ext cx="653535" cy="916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id="{29D561D3-E3AE-6B48-A354-15C933B0ABB2}"/>
                </a:ext>
              </a:extLst>
            </p:cNvPr>
            <p:cNvCxnSpPr>
              <a:cxnSpLocks/>
              <a:stCxn id="64" idx="3"/>
              <a:endCxn id="70" idx="1"/>
            </p:cNvCxnSpPr>
            <p:nvPr/>
          </p:nvCxnSpPr>
          <p:spPr>
            <a:xfrm>
              <a:off x="6090812" y="5760150"/>
              <a:ext cx="653535" cy="416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图片 66">
              <a:extLst>
                <a:ext uri="{FF2B5EF4-FFF2-40B4-BE49-F238E27FC236}">
                  <a16:creationId xmlns:a16="http://schemas.microsoft.com/office/drawing/2014/main" id="{42690365-06DB-954C-BE2C-17F453A949B7}"/>
                </a:ext>
              </a:extLst>
            </p:cNvPr>
            <p:cNvPicPr>
              <a:picLocks noChangeAspect="1"/>
            </p:cNvPicPr>
            <p:nvPr/>
          </p:nvPicPr>
          <p:blipFill>
            <a:blip r:embed="rId4"/>
            <a:stretch>
              <a:fillRect/>
            </a:stretch>
          </p:blipFill>
          <p:spPr>
            <a:xfrm>
              <a:off x="6734013" y="3852757"/>
              <a:ext cx="368347" cy="477022"/>
            </a:xfrm>
            <a:prstGeom prst="rect">
              <a:avLst/>
            </a:prstGeom>
          </p:spPr>
        </p:pic>
        <p:pic>
          <p:nvPicPr>
            <p:cNvPr id="68" name="图片 67">
              <a:extLst>
                <a:ext uri="{FF2B5EF4-FFF2-40B4-BE49-F238E27FC236}">
                  <a16:creationId xmlns:a16="http://schemas.microsoft.com/office/drawing/2014/main" id="{2025131A-ABB1-444D-AC5C-E5A5B1976182}"/>
                </a:ext>
              </a:extLst>
            </p:cNvPr>
            <p:cNvPicPr>
              <a:picLocks noChangeAspect="1"/>
            </p:cNvPicPr>
            <p:nvPr/>
          </p:nvPicPr>
          <p:blipFill>
            <a:blip r:embed="rId5"/>
            <a:stretch>
              <a:fillRect/>
            </a:stretch>
          </p:blipFill>
          <p:spPr>
            <a:xfrm>
              <a:off x="6744347" y="4572652"/>
              <a:ext cx="368347" cy="477022"/>
            </a:xfrm>
            <a:prstGeom prst="rect">
              <a:avLst/>
            </a:prstGeom>
          </p:spPr>
        </p:pic>
        <p:pic>
          <p:nvPicPr>
            <p:cNvPr id="69" name="图片 68">
              <a:extLst>
                <a:ext uri="{FF2B5EF4-FFF2-40B4-BE49-F238E27FC236}">
                  <a16:creationId xmlns:a16="http://schemas.microsoft.com/office/drawing/2014/main" id="{7544C834-59E3-0C4A-939A-0A3CB90B05F0}"/>
                </a:ext>
              </a:extLst>
            </p:cNvPr>
            <p:cNvPicPr>
              <a:picLocks noChangeAspect="1"/>
            </p:cNvPicPr>
            <p:nvPr/>
          </p:nvPicPr>
          <p:blipFill>
            <a:blip r:embed="rId6"/>
            <a:stretch>
              <a:fillRect/>
            </a:stretch>
          </p:blipFill>
          <p:spPr>
            <a:xfrm>
              <a:off x="6744347" y="5261627"/>
              <a:ext cx="368153" cy="476771"/>
            </a:xfrm>
            <a:prstGeom prst="rect">
              <a:avLst/>
            </a:prstGeom>
          </p:spPr>
        </p:pic>
        <p:pic>
          <p:nvPicPr>
            <p:cNvPr id="70" name="图片 69">
              <a:extLst>
                <a:ext uri="{FF2B5EF4-FFF2-40B4-BE49-F238E27FC236}">
                  <a16:creationId xmlns:a16="http://schemas.microsoft.com/office/drawing/2014/main" id="{4EB38354-5C1D-1446-8F4E-A58E580A337E}"/>
                </a:ext>
              </a:extLst>
            </p:cNvPr>
            <p:cNvPicPr>
              <a:picLocks noChangeAspect="1"/>
            </p:cNvPicPr>
            <p:nvPr/>
          </p:nvPicPr>
          <p:blipFill>
            <a:blip r:embed="rId7"/>
            <a:stretch>
              <a:fillRect/>
            </a:stretch>
          </p:blipFill>
          <p:spPr>
            <a:xfrm>
              <a:off x="6744347" y="5938317"/>
              <a:ext cx="368153" cy="476771"/>
            </a:xfrm>
            <a:prstGeom prst="rect">
              <a:avLst/>
            </a:prstGeom>
          </p:spPr>
        </p:pic>
        <p:pic>
          <p:nvPicPr>
            <p:cNvPr id="71" name="图片 70">
              <a:extLst>
                <a:ext uri="{FF2B5EF4-FFF2-40B4-BE49-F238E27FC236}">
                  <a16:creationId xmlns:a16="http://schemas.microsoft.com/office/drawing/2014/main" id="{8C6370B8-280D-9F45-B777-558CE42DA57D}"/>
                </a:ext>
              </a:extLst>
            </p:cNvPr>
            <p:cNvPicPr>
              <a:picLocks noChangeAspect="1"/>
            </p:cNvPicPr>
            <p:nvPr/>
          </p:nvPicPr>
          <p:blipFill>
            <a:blip r:embed="rId8"/>
            <a:stretch>
              <a:fillRect/>
            </a:stretch>
          </p:blipFill>
          <p:spPr>
            <a:xfrm>
              <a:off x="7807253" y="4180020"/>
              <a:ext cx="360161" cy="477022"/>
            </a:xfrm>
            <a:prstGeom prst="rect">
              <a:avLst/>
            </a:prstGeom>
          </p:spPr>
        </p:pic>
        <p:pic>
          <p:nvPicPr>
            <p:cNvPr id="72" name="图片 71">
              <a:extLst>
                <a:ext uri="{FF2B5EF4-FFF2-40B4-BE49-F238E27FC236}">
                  <a16:creationId xmlns:a16="http://schemas.microsoft.com/office/drawing/2014/main" id="{58F0FD96-4D3E-914C-8554-74D853243680}"/>
                </a:ext>
              </a:extLst>
            </p:cNvPr>
            <p:cNvPicPr>
              <a:picLocks noChangeAspect="1"/>
            </p:cNvPicPr>
            <p:nvPr/>
          </p:nvPicPr>
          <p:blipFill>
            <a:blip r:embed="rId9"/>
            <a:stretch>
              <a:fillRect/>
            </a:stretch>
          </p:blipFill>
          <p:spPr>
            <a:xfrm>
              <a:off x="7807253" y="5782006"/>
              <a:ext cx="368346" cy="477022"/>
            </a:xfrm>
            <a:prstGeom prst="rect">
              <a:avLst/>
            </a:prstGeom>
          </p:spPr>
        </p:pic>
        <p:grpSp>
          <p:nvGrpSpPr>
            <p:cNvPr id="73" name="组合 72">
              <a:extLst>
                <a:ext uri="{FF2B5EF4-FFF2-40B4-BE49-F238E27FC236}">
                  <a16:creationId xmlns:a16="http://schemas.microsoft.com/office/drawing/2014/main" id="{2DB59D88-E0C5-C144-98A0-599FA2325119}"/>
                </a:ext>
              </a:extLst>
            </p:cNvPr>
            <p:cNvGrpSpPr/>
            <p:nvPr/>
          </p:nvGrpSpPr>
          <p:grpSpPr>
            <a:xfrm>
              <a:off x="7451412" y="4935373"/>
              <a:ext cx="1077270" cy="612410"/>
              <a:chOff x="5387313" y="4505237"/>
              <a:chExt cx="1464550" cy="861371"/>
            </a:xfrm>
          </p:grpSpPr>
          <p:pic>
            <p:nvPicPr>
              <p:cNvPr id="95" name="图片 94">
                <a:extLst>
                  <a:ext uri="{FF2B5EF4-FFF2-40B4-BE49-F238E27FC236}">
                    <a16:creationId xmlns:a16="http://schemas.microsoft.com/office/drawing/2014/main" id="{CBCB91E4-2814-7442-BBD4-892526EF5A5A}"/>
                  </a:ext>
                </a:extLst>
              </p:cNvPr>
              <p:cNvPicPr>
                <a:picLocks noChangeAspect="1"/>
              </p:cNvPicPr>
              <p:nvPr/>
            </p:nvPicPr>
            <p:blipFill>
              <a:blip r:embed="rId10"/>
              <a:stretch>
                <a:fillRect/>
              </a:stretch>
            </p:blipFill>
            <p:spPr>
              <a:xfrm>
                <a:off x="5387313" y="4505237"/>
                <a:ext cx="1464550" cy="861371"/>
              </a:xfrm>
              <a:prstGeom prst="rect">
                <a:avLst/>
              </a:prstGeom>
            </p:spPr>
          </p:pic>
          <p:sp>
            <p:nvSpPr>
              <p:cNvPr id="96" name="文本框 95">
                <a:extLst>
                  <a:ext uri="{FF2B5EF4-FFF2-40B4-BE49-F238E27FC236}">
                    <a16:creationId xmlns:a16="http://schemas.microsoft.com/office/drawing/2014/main" id="{44DB896D-1111-8C40-8619-C78CD8FB232F}"/>
                  </a:ext>
                </a:extLst>
              </p:cNvPr>
              <p:cNvSpPr txBox="1"/>
              <p:nvPr/>
            </p:nvSpPr>
            <p:spPr>
              <a:xfrm>
                <a:off x="5692140" y="4763354"/>
                <a:ext cx="948691" cy="351192"/>
              </a:xfrm>
              <a:prstGeom prst="rect">
                <a:avLst/>
              </a:prstGeom>
              <a:noFill/>
            </p:spPr>
            <p:txBody>
              <a:bodyPr wrap="square" rtlCol="0">
                <a:spAutoFit/>
              </a:bodyPr>
              <a:lstStyle/>
              <a:p>
                <a:r>
                  <a:rPr kumimoji="1" lang="en-US" altLang="zh-CN" sz="1200" dirty="0">
                    <a:latin typeface="Times New Roman" panose="02020603050405020304" pitchFamily="18" charset="0"/>
                    <a:cs typeface="Times New Roman" panose="02020603050405020304" pitchFamily="18" charset="0"/>
                  </a:rPr>
                  <a:t>country</a:t>
                </a:r>
                <a:endParaRPr kumimoji="1" lang="zh-CN" altLang="en-US" dirty="0">
                  <a:latin typeface="Times New Roman" panose="02020603050405020304" pitchFamily="18" charset="0"/>
                  <a:cs typeface="Times New Roman" panose="02020603050405020304" pitchFamily="18" charset="0"/>
                </a:endParaRPr>
              </a:p>
            </p:txBody>
          </p:sp>
        </p:grpSp>
        <p:cxnSp>
          <p:nvCxnSpPr>
            <p:cNvPr id="76" name="直线连接符 75">
              <a:extLst>
                <a:ext uri="{FF2B5EF4-FFF2-40B4-BE49-F238E27FC236}">
                  <a16:creationId xmlns:a16="http://schemas.microsoft.com/office/drawing/2014/main" id="{BD4F12EA-94A3-E545-ADC9-A3E94346C6FF}"/>
                </a:ext>
              </a:extLst>
            </p:cNvPr>
            <p:cNvCxnSpPr>
              <a:stCxn id="67" idx="3"/>
              <a:endCxn id="71" idx="1"/>
            </p:cNvCxnSpPr>
            <p:nvPr/>
          </p:nvCxnSpPr>
          <p:spPr>
            <a:xfrm>
              <a:off x="7102360" y="4091268"/>
              <a:ext cx="704892" cy="3272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直线连接符 76">
              <a:extLst>
                <a:ext uri="{FF2B5EF4-FFF2-40B4-BE49-F238E27FC236}">
                  <a16:creationId xmlns:a16="http://schemas.microsoft.com/office/drawing/2014/main" id="{E2A9006E-87E4-CD4A-AF2F-4F3EC492D3E5}"/>
                </a:ext>
              </a:extLst>
            </p:cNvPr>
            <p:cNvCxnSpPr>
              <a:stCxn id="68" idx="3"/>
              <a:endCxn id="71" idx="1"/>
            </p:cNvCxnSpPr>
            <p:nvPr/>
          </p:nvCxnSpPr>
          <p:spPr>
            <a:xfrm flipV="1">
              <a:off x="7112694" y="4418531"/>
              <a:ext cx="694559" cy="3926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17ED6804-5547-694E-B208-E03A44B083D0}"/>
                </a:ext>
              </a:extLst>
            </p:cNvPr>
            <p:cNvCxnSpPr>
              <a:stCxn id="69" idx="3"/>
              <a:endCxn id="72" idx="1"/>
            </p:cNvCxnSpPr>
            <p:nvPr/>
          </p:nvCxnSpPr>
          <p:spPr>
            <a:xfrm>
              <a:off x="7112500" y="5500013"/>
              <a:ext cx="694752" cy="52050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B7EA87E1-FBDF-4248-8E07-2A55DBC1BE8D}"/>
                </a:ext>
              </a:extLst>
            </p:cNvPr>
            <p:cNvCxnSpPr>
              <a:stCxn id="70" idx="3"/>
              <a:endCxn id="72" idx="1"/>
            </p:cNvCxnSpPr>
            <p:nvPr/>
          </p:nvCxnSpPr>
          <p:spPr>
            <a:xfrm flipV="1">
              <a:off x="7112500" y="6020517"/>
              <a:ext cx="694752" cy="1561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D61A2ADC-5D96-814E-9FED-152745AE9F4E}"/>
                </a:ext>
              </a:extLst>
            </p:cNvPr>
            <p:cNvSpPr txBox="1"/>
            <p:nvPr/>
          </p:nvSpPr>
          <p:spPr>
            <a:xfrm>
              <a:off x="8099931" y="4195772"/>
              <a:ext cx="739790" cy="4716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Taylor</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Swift</a:t>
              </a:r>
              <a:endParaRPr kumimoji="1" lang="zh-CN" altLang="en-US" sz="1400"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063CFA06-9046-044D-8D13-35CA5B469731}"/>
                </a:ext>
              </a:extLst>
            </p:cNvPr>
            <p:cNvSpPr txBox="1"/>
            <p:nvPr/>
          </p:nvSpPr>
          <p:spPr>
            <a:xfrm>
              <a:off x="8125670" y="5813314"/>
              <a:ext cx="739790" cy="4716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Brad</a:t>
              </a:r>
            </a:p>
            <a:p>
              <a:r>
                <a:rPr kumimoji="1" lang="en-US" altLang="zh-CN" sz="1400" dirty="0">
                  <a:latin typeface="Times New Roman" panose="02020603050405020304" pitchFamily="18" charset="0"/>
                  <a:cs typeface="Times New Roman" panose="02020603050405020304" pitchFamily="18" charset="0"/>
                </a:rPr>
                <a:t>Paisley</a:t>
              </a:r>
              <a:endParaRPr kumimoji="1" lang="zh-CN" altLang="en-US" sz="14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485489CB-4644-5542-9FAF-877A347C941D}"/>
                </a:ext>
              </a:extLst>
            </p:cNvPr>
            <p:cNvSpPr txBox="1"/>
            <p:nvPr/>
          </p:nvSpPr>
          <p:spPr>
            <a:xfrm>
              <a:off x="6467430" y="4289267"/>
              <a:ext cx="1013269" cy="2774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Reputation</a:t>
              </a:r>
              <a:endParaRPr kumimoji="1" lang="zh-CN" altLang="en-US" sz="1400"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E71E7248-D26A-F742-AE2E-A1C991589806}"/>
                </a:ext>
              </a:extLst>
            </p:cNvPr>
            <p:cNvSpPr txBox="1"/>
            <p:nvPr/>
          </p:nvSpPr>
          <p:spPr>
            <a:xfrm>
              <a:off x="6609431" y="5018474"/>
              <a:ext cx="637984" cy="2774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Lover</a:t>
              </a:r>
              <a:endParaRPr kumimoji="1" lang="zh-CN" altLang="en-US" sz="1400" dirty="0">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A81EC384-42A3-DE4A-9B64-DF5CDDC6BA28}"/>
                </a:ext>
              </a:extLst>
            </p:cNvPr>
            <p:cNvSpPr txBox="1"/>
            <p:nvPr/>
          </p:nvSpPr>
          <p:spPr>
            <a:xfrm>
              <a:off x="6623503" y="5661420"/>
              <a:ext cx="815404" cy="2774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5th</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year</a:t>
              </a:r>
              <a:endParaRPr kumimoji="1" lang="zh-CN" altLang="en-US" sz="1400" dirty="0">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745F8793-3792-8B48-8C08-66DD9647BF09}"/>
                </a:ext>
              </a:extLst>
            </p:cNvPr>
            <p:cNvSpPr txBox="1"/>
            <p:nvPr/>
          </p:nvSpPr>
          <p:spPr>
            <a:xfrm>
              <a:off x="6543629" y="6348180"/>
              <a:ext cx="1092178" cy="2774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Hits</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Alive</a:t>
              </a:r>
              <a:endParaRPr kumimoji="1" lang="zh-CN" altLang="en-US" sz="1400" dirty="0">
                <a:latin typeface="Times New Roman" panose="02020603050405020304" pitchFamily="18" charset="0"/>
                <a:cs typeface="Times New Roman" panose="02020603050405020304" pitchFamily="18" charset="0"/>
              </a:endParaRPr>
            </a:p>
          </p:txBody>
        </p:sp>
        <p:cxnSp>
          <p:nvCxnSpPr>
            <p:cNvPr id="86" name="直线连接符 85">
              <a:extLst>
                <a:ext uri="{FF2B5EF4-FFF2-40B4-BE49-F238E27FC236}">
                  <a16:creationId xmlns:a16="http://schemas.microsoft.com/office/drawing/2014/main" id="{63BB576A-7956-1A4F-A520-C580AEA396F7}"/>
                </a:ext>
              </a:extLst>
            </p:cNvPr>
            <p:cNvCxnSpPr>
              <a:stCxn id="71" idx="2"/>
              <a:endCxn id="95" idx="0"/>
            </p:cNvCxnSpPr>
            <p:nvPr/>
          </p:nvCxnSpPr>
          <p:spPr>
            <a:xfrm>
              <a:off x="7987333" y="4657042"/>
              <a:ext cx="2714" cy="27833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直线连接符 86">
              <a:extLst>
                <a:ext uri="{FF2B5EF4-FFF2-40B4-BE49-F238E27FC236}">
                  <a16:creationId xmlns:a16="http://schemas.microsoft.com/office/drawing/2014/main" id="{16E8BEF2-F112-0F4B-A218-CE25BB2D01BF}"/>
                </a:ext>
              </a:extLst>
            </p:cNvPr>
            <p:cNvCxnSpPr>
              <a:stCxn id="72" idx="0"/>
              <a:endCxn id="95" idx="2"/>
            </p:cNvCxnSpPr>
            <p:nvPr/>
          </p:nvCxnSpPr>
          <p:spPr>
            <a:xfrm flipH="1" flipV="1">
              <a:off x="7990047" y="5547782"/>
              <a:ext cx="1379" cy="2342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D934EAA1-4E0B-B748-AADB-855DA0EA0C2A}"/>
                </a:ext>
              </a:extLst>
            </p:cNvPr>
            <p:cNvSpPr txBox="1"/>
            <p:nvPr/>
          </p:nvSpPr>
          <p:spPr>
            <a:xfrm rot="1878835">
              <a:off x="7248473" y="4035809"/>
              <a:ext cx="582385" cy="277431"/>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89" name="文本框 88">
              <a:extLst>
                <a:ext uri="{FF2B5EF4-FFF2-40B4-BE49-F238E27FC236}">
                  <a16:creationId xmlns:a16="http://schemas.microsoft.com/office/drawing/2014/main" id="{6A85C03E-425E-7E41-87C8-43E6D3E4783D}"/>
                </a:ext>
              </a:extLst>
            </p:cNvPr>
            <p:cNvSpPr txBox="1"/>
            <p:nvPr/>
          </p:nvSpPr>
          <p:spPr>
            <a:xfrm rot="19813237">
              <a:off x="7189508" y="4559262"/>
              <a:ext cx="582385" cy="277431"/>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90" name="文本框 89">
              <a:extLst>
                <a:ext uri="{FF2B5EF4-FFF2-40B4-BE49-F238E27FC236}">
                  <a16:creationId xmlns:a16="http://schemas.microsoft.com/office/drawing/2014/main" id="{0AC07A97-BA1D-7643-9E5B-3BC152EAF4B7}"/>
                </a:ext>
              </a:extLst>
            </p:cNvPr>
            <p:cNvSpPr txBox="1"/>
            <p:nvPr/>
          </p:nvSpPr>
          <p:spPr>
            <a:xfrm rot="2406017">
              <a:off x="7222129" y="5551418"/>
              <a:ext cx="582385" cy="277431"/>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85F2BF16-D986-9B4B-8CCF-EB3D95DCCD24}"/>
                </a:ext>
              </a:extLst>
            </p:cNvPr>
            <p:cNvSpPr txBox="1"/>
            <p:nvPr/>
          </p:nvSpPr>
          <p:spPr>
            <a:xfrm rot="20814601">
              <a:off x="7208991" y="6031952"/>
              <a:ext cx="582385" cy="277431"/>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92" name="文本框 91">
              <a:extLst>
                <a:ext uri="{FF2B5EF4-FFF2-40B4-BE49-F238E27FC236}">
                  <a16:creationId xmlns:a16="http://schemas.microsoft.com/office/drawing/2014/main" id="{1CE07FE8-3ECC-AD48-AE3E-F2A6759C0CC7}"/>
                </a:ext>
              </a:extLst>
            </p:cNvPr>
            <p:cNvSpPr txBox="1"/>
            <p:nvPr/>
          </p:nvSpPr>
          <p:spPr>
            <a:xfrm>
              <a:off x="7960100" y="4696622"/>
              <a:ext cx="582385" cy="307777"/>
            </a:xfrm>
            <a:prstGeom prst="rect">
              <a:avLst/>
            </a:prstGeom>
            <a:noFill/>
          </p:spPr>
          <p:txBody>
            <a:bodyPr wrap="square" rtlCol="0">
              <a:spAutoFit/>
            </a:bodyPr>
            <a:lstStyle/>
            <a:p>
              <a:r>
                <a:rPr kumimoji="1" lang="en-US" altLang="zh-CN" sz="1400" dirty="0">
                  <a:solidFill>
                    <a:srgbClr val="0070C0"/>
                  </a:solidFill>
                  <a:latin typeface="Times New Roman" panose="02020603050405020304" pitchFamily="18" charset="0"/>
                  <a:cs typeface="Times New Roman" panose="02020603050405020304" pitchFamily="18" charset="0"/>
                </a:rPr>
                <a:t>genre</a:t>
              </a:r>
              <a:endParaRPr kumimoji="1" lang="zh-CN" altLang="en-US" sz="1400" dirty="0">
                <a:solidFill>
                  <a:srgbClr val="0070C0"/>
                </a:solidFill>
                <a:latin typeface="Times New Roman" panose="02020603050405020304" pitchFamily="18" charset="0"/>
                <a:cs typeface="Times New Roman" panose="02020603050405020304" pitchFamily="18" charset="0"/>
              </a:endParaRPr>
            </a:p>
          </p:txBody>
        </p:sp>
        <p:sp>
          <p:nvSpPr>
            <p:cNvPr id="93" name="文本框 92">
              <a:extLst>
                <a:ext uri="{FF2B5EF4-FFF2-40B4-BE49-F238E27FC236}">
                  <a16:creationId xmlns:a16="http://schemas.microsoft.com/office/drawing/2014/main" id="{50B39B17-F0E3-354D-8084-9D356F8B6426}"/>
                </a:ext>
              </a:extLst>
            </p:cNvPr>
            <p:cNvSpPr txBox="1"/>
            <p:nvPr/>
          </p:nvSpPr>
          <p:spPr>
            <a:xfrm>
              <a:off x="7960100" y="5504576"/>
              <a:ext cx="582385" cy="307777"/>
            </a:xfrm>
            <a:prstGeom prst="rect">
              <a:avLst/>
            </a:prstGeom>
            <a:noFill/>
          </p:spPr>
          <p:txBody>
            <a:bodyPr wrap="square" rtlCol="0">
              <a:spAutoFit/>
            </a:bodyPr>
            <a:lstStyle/>
            <a:p>
              <a:r>
                <a:rPr kumimoji="1" lang="en-US" altLang="zh-CN" sz="1400" dirty="0">
                  <a:solidFill>
                    <a:srgbClr val="0070C0"/>
                  </a:solidFill>
                  <a:latin typeface="Times New Roman" panose="02020603050405020304" pitchFamily="18" charset="0"/>
                  <a:cs typeface="Times New Roman" panose="02020603050405020304" pitchFamily="18" charset="0"/>
                </a:rPr>
                <a:t>genre</a:t>
              </a:r>
              <a:endParaRPr kumimoji="1" lang="zh-CN" altLang="en-US" sz="1400" dirty="0">
                <a:solidFill>
                  <a:srgbClr val="0070C0"/>
                </a:solidFill>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FB302186-5D87-454A-AE4E-54324F1D6CDA}"/>
                </a:ext>
              </a:extLst>
            </p:cNvPr>
            <p:cNvSpPr txBox="1"/>
            <p:nvPr/>
          </p:nvSpPr>
          <p:spPr>
            <a:xfrm>
              <a:off x="8373453" y="4696622"/>
              <a:ext cx="341690" cy="277431"/>
            </a:xfrm>
            <a:prstGeom prst="rect">
              <a:avLst/>
            </a:prstGeom>
            <a:noFill/>
          </p:spPr>
          <p:txBody>
            <a:bodyPr wrap="square" rtlCol="0">
              <a:spAutoFit/>
            </a:bodyPr>
            <a:lstStyle/>
            <a:p>
              <a:r>
                <a:rPr kumimoji="1" lang="en-US" altLang="zh-CN" sz="1400" dirty="0">
                  <a:solidFill>
                    <a:srgbClr val="FF0000"/>
                  </a:solidFill>
                  <a:latin typeface="Times New Roman" panose="02020603050405020304" pitchFamily="18" charset="0"/>
                  <a:cs typeface="Times New Roman" panose="02020603050405020304" pitchFamily="18" charset="0"/>
                </a:rPr>
                <a:t>?</a:t>
              </a:r>
              <a:endParaRPr kumimoji="1" lang="zh-CN" altLang="en-US" sz="1400" dirty="0">
                <a:solidFill>
                  <a:srgbClr val="FF0000"/>
                </a:solidFill>
                <a:latin typeface="Times New Roman" panose="02020603050405020304" pitchFamily="18" charset="0"/>
                <a:cs typeface="Times New Roman" panose="02020603050405020304" pitchFamily="18" charset="0"/>
              </a:endParaRPr>
            </a:p>
          </p:txBody>
        </p:sp>
        <p:sp>
          <p:nvSpPr>
            <p:cNvPr id="102" name="文本框 101">
              <a:extLst>
                <a:ext uri="{FF2B5EF4-FFF2-40B4-BE49-F238E27FC236}">
                  <a16:creationId xmlns:a16="http://schemas.microsoft.com/office/drawing/2014/main" id="{1B7A5E41-8997-8D4C-BB93-3D40B731AA82}"/>
                </a:ext>
              </a:extLst>
            </p:cNvPr>
            <p:cNvSpPr txBox="1"/>
            <p:nvPr/>
          </p:nvSpPr>
          <p:spPr>
            <a:xfrm>
              <a:off x="5980566" y="6588850"/>
              <a:ext cx="3444038"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Query</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&lt;Taylor</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Swift,</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genre,</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?&gt;</a:t>
              </a:r>
              <a:endParaRPr kumimoji="1" lang="zh-CN"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4527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59088-DC58-3B49-B722-642FFAF5CCB9}"/>
              </a:ext>
            </a:extLst>
          </p:cNvPr>
          <p:cNvSpPr>
            <a:spLocks noGrp="1"/>
          </p:cNvSpPr>
          <p:nvPr>
            <p:ph type="title"/>
          </p:nvPr>
        </p:nvSpPr>
        <p:spPr/>
        <p:txBody>
          <a:bodyPr/>
          <a:lstStyle/>
          <a:p>
            <a:pPr algn="ctr"/>
            <a:r>
              <a:rPr kumimoji="1" lang="en-US" altLang="zh-CN" dirty="0"/>
              <a:t>Task</a:t>
            </a:r>
            <a:r>
              <a:rPr kumimoji="1" lang="zh-CN" altLang="en-US" dirty="0"/>
              <a:t> </a:t>
            </a:r>
            <a:r>
              <a:rPr kumimoji="1" lang="en-US" altLang="zh-CN" dirty="0"/>
              <a:t>Definition</a:t>
            </a:r>
            <a:endParaRPr kumimoji="1" lang="zh-CN" altLang="en-US" dirty="0"/>
          </a:p>
        </p:txBody>
      </p:sp>
      <p:sp>
        <p:nvSpPr>
          <p:cNvPr id="3" name="内容占位符 2">
            <a:extLst>
              <a:ext uri="{FF2B5EF4-FFF2-40B4-BE49-F238E27FC236}">
                <a16:creationId xmlns:a16="http://schemas.microsoft.com/office/drawing/2014/main" id="{2EE02AC9-BD34-1142-940D-3157C02F9363}"/>
              </a:ext>
            </a:extLst>
          </p:cNvPr>
          <p:cNvSpPr>
            <a:spLocks noGrp="1"/>
          </p:cNvSpPr>
          <p:nvPr>
            <p:ph idx="1"/>
          </p:nvPr>
        </p:nvSpPr>
        <p:spPr>
          <a:xfrm>
            <a:off x="628650" y="1825625"/>
            <a:ext cx="7886700" cy="1345575"/>
          </a:xfrm>
        </p:spPr>
        <p:txBody>
          <a:bodyPr>
            <a:normAutofit/>
          </a:bodyPr>
          <a:lstStyle/>
          <a:p>
            <a:r>
              <a:rPr lang="en" altLang="zh-CN" sz="2400" dirty="0">
                <a:latin typeface="Times New Roman" panose="02020603050405020304" pitchFamily="18" charset="0"/>
                <a:cs typeface="Times New Roman" panose="02020603050405020304" pitchFamily="18" charset="0"/>
              </a:rPr>
              <a:t>Task</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Given a query triple ⟨h,</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r, ?⟩ or ⟨?,</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t⟩, we aim to predict the missing entity given both the KG information and user</a:t>
            </a:r>
            <a:r>
              <a:rPr lang="en-US" altLang="zh-CN" sz="2400" dirty="0">
                <a:latin typeface="Times New Roman" panose="02020603050405020304" pitchFamily="18" charset="0"/>
                <a:cs typeface="Times New Roman" panose="02020603050405020304" pitchFamily="18" charset="0"/>
              </a:rPr>
              <a:t>-item</a:t>
            </a:r>
            <a:r>
              <a:rPr lang="en" altLang="zh-CN" sz="2400" dirty="0">
                <a:latin typeface="Times New Roman" panose="02020603050405020304" pitchFamily="18" charset="0"/>
                <a:cs typeface="Times New Roman" panose="02020603050405020304" pitchFamily="18" charset="0"/>
              </a:rPr>
              <a:t> interaction data.</a:t>
            </a:r>
          </a:p>
        </p:txBody>
      </p:sp>
      <p:grpSp>
        <p:nvGrpSpPr>
          <p:cNvPr id="45" name="组合 44">
            <a:extLst>
              <a:ext uri="{FF2B5EF4-FFF2-40B4-BE49-F238E27FC236}">
                <a16:creationId xmlns:a16="http://schemas.microsoft.com/office/drawing/2014/main" id="{BBDE639E-4B60-D449-B106-3D16DEDE5C81}"/>
              </a:ext>
            </a:extLst>
          </p:cNvPr>
          <p:cNvGrpSpPr/>
          <p:nvPr/>
        </p:nvGrpSpPr>
        <p:grpSpPr>
          <a:xfrm>
            <a:off x="2775643" y="3234192"/>
            <a:ext cx="3360064" cy="2772854"/>
            <a:chOff x="5505396" y="3852757"/>
            <a:chExt cx="3360064" cy="2772854"/>
          </a:xfrm>
        </p:grpSpPr>
        <p:grpSp>
          <p:nvGrpSpPr>
            <p:cNvPr id="46" name="组合 45">
              <a:extLst>
                <a:ext uri="{FF2B5EF4-FFF2-40B4-BE49-F238E27FC236}">
                  <a16:creationId xmlns:a16="http://schemas.microsoft.com/office/drawing/2014/main" id="{60AC7845-8EF1-5A4B-A700-482924878521}"/>
                </a:ext>
              </a:extLst>
            </p:cNvPr>
            <p:cNvGrpSpPr/>
            <p:nvPr/>
          </p:nvGrpSpPr>
          <p:grpSpPr>
            <a:xfrm>
              <a:off x="5505396" y="5512557"/>
              <a:ext cx="747705" cy="746471"/>
              <a:chOff x="436913" y="5596743"/>
              <a:chExt cx="747705" cy="831999"/>
            </a:xfrm>
          </p:grpSpPr>
          <p:pic>
            <p:nvPicPr>
              <p:cNvPr id="83" name="图片 82">
                <a:extLst>
                  <a:ext uri="{FF2B5EF4-FFF2-40B4-BE49-F238E27FC236}">
                    <a16:creationId xmlns:a16="http://schemas.microsoft.com/office/drawing/2014/main" id="{91F37691-F5AB-0F4E-9E4F-8FAA9A696896}"/>
                  </a:ext>
                </a:extLst>
              </p:cNvPr>
              <p:cNvPicPr>
                <a:picLocks noChangeAspect="1"/>
              </p:cNvPicPr>
              <p:nvPr/>
            </p:nvPicPr>
            <p:blipFill rotWithShape="1">
              <a:blip r:embed="rId3"/>
              <a:srcRect r="-4804" b="33415"/>
              <a:stretch/>
            </p:blipFill>
            <p:spPr>
              <a:xfrm>
                <a:off x="436913" y="5596743"/>
                <a:ext cx="585416" cy="551921"/>
              </a:xfrm>
              <a:prstGeom prst="rect">
                <a:avLst/>
              </a:prstGeom>
            </p:spPr>
          </p:pic>
          <p:sp>
            <p:nvSpPr>
              <p:cNvPr id="84" name="文本框 83">
                <a:extLst>
                  <a:ext uri="{FF2B5EF4-FFF2-40B4-BE49-F238E27FC236}">
                    <a16:creationId xmlns:a16="http://schemas.microsoft.com/office/drawing/2014/main" id="{C8F85FD5-717C-4B40-9C69-A055A1EAB719}"/>
                  </a:ext>
                </a:extLst>
              </p:cNvPr>
              <p:cNvSpPr txBox="1"/>
              <p:nvPr/>
            </p:nvSpPr>
            <p:spPr>
              <a:xfrm>
                <a:off x="480175" y="6120965"/>
                <a:ext cx="704443"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Bob</a:t>
                </a:r>
                <a:endParaRPr kumimoji="1" lang="zh-CN" altLang="en-US" sz="1400" dirty="0">
                  <a:latin typeface="Times New Roman" panose="02020603050405020304" pitchFamily="18" charset="0"/>
                  <a:cs typeface="Times New Roman" panose="02020603050405020304" pitchFamily="18" charset="0"/>
                </a:endParaRPr>
              </a:p>
            </p:txBody>
          </p:sp>
        </p:grpSp>
        <p:grpSp>
          <p:nvGrpSpPr>
            <p:cNvPr id="47" name="组合 46">
              <a:extLst>
                <a:ext uri="{FF2B5EF4-FFF2-40B4-BE49-F238E27FC236}">
                  <a16:creationId xmlns:a16="http://schemas.microsoft.com/office/drawing/2014/main" id="{5D37E82C-F38C-CB44-9FE4-47ACF568A004}"/>
                </a:ext>
              </a:extLst>
            </p:cNvPr>
            <p:cNvGrpSpPr/>
            <p:nvPr/>
          </p:nvGrpSpPr>
          <p:grpSpPr>
            <a:xfrm>
              <a:off x="5505396" y="4335728"/>
              <a:ext cx="747705" cy="726484"/>
              <a:chOff x="436913" y="4490822"/>
              <a:chExt cx="747705" cy="809721"/>
            </a:xfrm>
          </p:grpSpPr>
          <p:pic>
            <p:nvPicPr>
              <p:cNvPr id="81" name="图片 80">
                <a:extLst>
                  <a:ext uri="{FF2B5EF4-FFF2-40B4-BE49-F238E27FC236}">
                    <a16:creationId xmlns:a16="http://schemas.microsoft.com/office/drawing/2014/main" id="{31110E8C-7387-2E49-A33D-628D25D5133D}"/>
                  </a:ext>
                </a:extLst>
              </p:cNvPr>
              <p:cNvPicPr>
                <a:picLocks noChangeAspect="1"/>
              </p:cNvPicPr>
              <p:nvPr/>
            </p:nvPicPr>
            <p:blipFill rotWithShape="1">
              <a:blip r:embed="rId3"/>
              <a:srcRect r="-4804" b="33415"/>
              <a:stretch/>
            </p:blipFill>
            <p:spPr>
              <a:xfrm>
                <a:off x="436913" y="4490822"/>
                <a:ext cx="585416" cy="551921"/>
              </a:xfrm>
              <a:prstGeom prst="rect">
                <a:avLst/>
              </a:prstGeom>
            </p:spPr>
          </p:pic>
          <p:sp>
            <p:nvSpPr>
              <p:cNvPr id="82" name="文本框 81">
                <a:extLst>
                  <a:ext uri="{FF2B5EF4-FFF2-40B4-BE49-F238E27FC236}">
                    <a16:creationId xmlns:a16="http://schemas.microsoft.com/office/drawing/2014/main" id="{D15C3E62-56C1-224C-ACF5-FC1F01CEA5FF}"/>
                  </a:ext>
                </a:extLst>
              </p:cNvPr>
              <p:cNvSpPr txBox="1"/>
              <p:nvPr/>
            </p:nvSpPr>
            <p:spPr>
              <a:xfrm>
                <a:off x="480175" y="4992766"/>
                <a:ext cx="704443"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Steph</a:t>
                </a:r>
                <a:endParaRPr kumimoji="1" lang="zh-CN" altLang="en-US" sz="1400" dirty="0">
                  <a:latin typeface="Times New Roman" panose="02020603050405020304" pitchFamily="18" charset="0"/>
                  <a:cs typeface="Times New Roman" panose="02020603050405020304" pitchFamily="18" charset="0"/>
                </a:endParaRPr>
              </a:p>
            </p:txBody>
          </p:sp>
        </p:grpSp>
        <p:cxnSp>
          <p:nvCxnSpPr>
            <p:cNvPr id="48" name="直线连接符 47">
              <a:extLst>
                <a:ext uri="{FF2B5EF4-FFF2-40B4-BE49-F238E27FC236}">
                  <a16:creationId xmlns:a16="http://schemas.microsoft.com/office/drawing/2014/main" id="{CBBFB13D-5C7F-2648-9D9C-460DCDA3DD3C}"/>
                </a:ext>
              </a:extLst>
            </p:cNvPr>
            <p:cNvCxnSpPr>
              <a:cxnSpLocks/>
              <a:stCxn id="81" idx="3"/>
              <a:endCxn id="52" idx="1"/>
            </p:cNvCxnSpPr>
            <p:nvPr/>
          </p:nvCxnSpPr>
          <p:spPr>
            <a:xfrm flipV="1">
              <a:off x="6090812" y="4091268"/>
              <a:ext cx="643201" cy="492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7E05989E-EE51-3C4E-A315-1177AC9E4AD8}"/>
                </a:ext>
              </a:extLst>
            </p:cNvPr>
            <p:cNvCxnSpPr>
              <a:cxnSpLocks/>
              <a:stCxn id="83" idx="3"/>
              <a:endCxn id="53" idx="1"/>
            </p:cNvCxnSpPr>
            <p:nvPr/>
          </p:nvCxnSpPr>
          <p:spPr>
            <a:xfrm flipV="1">
              <a:off x="6090812" y="4811163"/>
              <a:ext cx="653535" cy="948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923C1461-1B6A-FC44-B8F4-392A3308709B}"/>
                </a:ext>
              </a:extLst>
            </p:cNvPr>
            <p:cNvCxnSpPr>
              <a:cxnSpLocks/>
              <a:stCxn id="81" idx="3"/>
              <a:endCxn id="54" idx="1"/>
            </p:cNvCxnSpPr>
            <p:nvPr/>
          </p:nvCxnSpPr>
          <p:spPr>
            <a:xfrm>
              <a:off x="6090812" y="4583321"/>
              <a:ext cx="653535" cy="916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id="{FB1C75B7-E927-A946-AFFB-EC098E807CB3}"/>
                </a:ext>
              </a:extLst>
            </p:cNvPr>
            <p:cNvCxnSpPr>
              <a:cxnSpLocks/>
              <a:stCxn id="83" idx="3"/>
              <a:endCxn id="55" idx="1"/>
            </p:cNvCxnSpPr>
            <p:nvPr/>
          </p:nvCxnSpPr>
          <p:spPr>
            <a:xfrm>
              <a:off x="6090812" y="5760150"/>
              <a:ext cx="653535" cy="416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图片 51">
              <a:extLst>
                <a:ext uri="{FF2B5EF4-FFF2-40B4-BE49-F238E27FC236}">
                  <a16:creationId xmlns:a16="http://schemas.microsoft.com/office/drawing/2014/main" id="{6CF4364F-622C-4545-96EC-BC14D7905C94}"/>
                </a:ext>
              </a:extLst>
            </p:cNvPr>
            <p:cNvPicPr>
              <a:picLocks noChangeAspect="1"/>
            </p:cNvPicPr>
            <p:nvPr/>
          </p:nvPicPr>
          <p:blipFill>
            <a:blip r:embed="rId4"/>
            <a:stretch>
              <a:fillRect/>
            </a:stretch>
          </p:blipFill>
          <p:spPr>
            <a:xfrm>
              <a:off x="6734013" y="3852757"/>
              <a:ext cx="368347" cy="477022"/>
            </a:xfrm>
            <a:prstGeom prst="rect">
              <a:avLst/>
            </a:prstGeom>
          </p:spPr>
        </p:pic>
        <p:pic>
          <p:nvPicPr>
            <p:cNvPr id="53" name="图片 52">
              <a:extLst>
                <a:ext uri="{FF2B5EF4-FFF2-40B4-BE49-F238E27FC236}">
                  <a16:creationId xmlns:a16="http://schemas.microsoft.com/office/drawing/2014/main" id="{639DBB33-F351-D24E-8263-4498539A0A9D}"/>
                </a:ext>
              </a:extLst>
            </p:cNvPr>
            <p:cNvPicPr>
              <a:picLocks noChangeAspect="1"/>
            </p:cNvPicPr>
            <p:nvPr/>
          </p:nvPicPr>
          <p:blipFill>
            <a:blip r:embed="rId5"/>
            <a:stretch>
              <a:fillRect/>
            </a:stretch>
          </p:blipFill>
          <p:spPr>
            <a:xfrm>
              <a:off x="6744347" y="4572652"/>
              <a:ext cx="368347" cy="477022"/>
            </a:xfrm>
            <a:prstGeom prst="rect">
              <a:avLst/>
            </a:prstGeom>
          </p:spPr>
        </p:pic>
        <p:pic>
          <p:nvPicPr>
            <p:cNvPr id="54" name="图片 53">
              <a:extLst>
                <a:ext uri="{FF2B5EF4-FFF2-40B4-BE49-F238E27FC236}">
                  <a16:creationId xmlns:a16="http://schemas.microsoft.com/office/drawing/2014/main" id="{71DA117C-3680-4842-ACFE-05F0CD77879F}"/>
                </a:ext>
              </a:extLst>
            </p:cNvPr>
            <p:cNvPicPr>
              <a:picLocks noChangeAspect="1"/>
            </p:cNvPicPr>
            <p:nvPr/>
          </p:nvPicPr>
          <p:blipFill>
            <a:blip r:embed="rId6"/>
            <a:stretch>
              <a:fillRect/>
            </a:stretch>
          </p:blipFill>
          <p:spPr>
            <a:xfrm>
              <a:off x="6744347" y="5261627"/>
              <a:ext cx="368153" cy="476771"/>
            </a:xfrm>
            <a:prstGeom prst="rect">
              <a:avLst/>
            </a:prstGeom>
          </p:spPr>
        </p:pic>
        <p:pic>
          <p:nvPicPr>
            <p:cNvPr id="55" name="图片 54">
              <a:extLst>
                <a:ext uri="{FF2B5EF4-FFF2-40B4-BE49-F238E27FC236}">
                  <a16:creationId xmlns:a16="http://schemas.microsoft.com/office/drawing/2014/main" id="{FABF51E4-31DB-6247-A38B-41F21653FE86}"/>
                </a:ext>
              </a:extLst>
            </p:cNvPr>
            <p:cNvPicPr>
              <a:picLocks noChangeAspect="1"/>
            </p:cNvPicPr>
            <p:nvPr/>
          </p:nvPicPr>
          <p:blipFill>
            <a:blip r:embed="rId7"/>
            <a:stretch>
              <a:fillRect/>
            </a:stretch>
          </p:blipFill>
          <p:spPr>
            <a:xfrm>
              <a:off x="6744347" y="5938317"/>
              <a:ext cx="368153" cy="476771"/>
            </a:xfrm>
            <a:prstGeom prst="rect">
              <a:avLst/>
            </a:prstGeom>
          </p:spPr>
        </p:pic>
        <p:pic>
          <p:nvPicPr>
            <p:cNvPr id="56" name="图片 55">
              <a:extLst>
                <a:ext uri="{FF2B5EF4-FFF2-40B4-BE49-F238E27FC236}">
                  <a16:creationId xmlns:a16="http://schemas.microsoft.com/office/drawing/2014/main" id="{8BC62CAC-4125-9B4B-BF64-ADE7EAAE81C3}"/>
                </a:ext>
              </a:extLst>
            </p:cNvPr>
            <p:cNvPicPr>
              <a:picLocks noChangeAspect="1"/>
            </p:cNvPicPr>
            <p:nvPr/>
          </p:nvPicPr>
          <p:blipFill>
            <a:blip r:embed="rId8"/>
            <a:stretch>
              <a:fillRect/>
            </a:stretch>
          </p:blipFill>
          <p:spPr>
            <a:xfrm>
              <a:off x="7807253" y="4180020"/>
              <a:ext cx="360161" cy="477022"/>
            </a:xfrm>
            <a:prstGeom prst="rect">
              <a:avLst/>
            </a:prstGeom>
          </p:spPr>
        </p:pic>
        <p:pic>
          <p:nvPicPr>
            <p:cNvPr id="57" name="图片 56">
              <a:extLst>
                <a:ext uri="{FF2B5EF4-FFF2-40B4-BE49-F238E27FC236}">
                  <a16:creationId xmlns:a16="http://schemas.microsoft.com/office/drawing/2014/main" id="{F322F223-0AD9-BF43-9E4F-4D1C8FFD5613}"/>
                </a:ext>
              </a:extLst>
            </p:cNvPr>
            <p:cNvPicPr>
              <a:picLocks noChangeAspect="1"/>
            </p:cNvPicPr>
            <p:nvPr/>
          </p:nvPicPr>
          <p:blipFill>
            <a:blip r:embed="rId9"/>
            <a:stretch>
              <a:fillRect/>
            </a:stretch>
          </p:blipFill>
          <p:spPr>
            <a:xfrm>
              <a:off x="7807253" y="5782006"/>
              <a:ext cx="368346" cy="477022"/>
            </a:xfrm>
            <a:prstGeom prst="rect">
              <a:avLst/>
            </a:prstGeom>
          </p:spPr>
        </p:pic>
        <p:grpSp>
          <p:nvGrpSpPr>
            <p:cNvPr id="58" name="组合 57">
              <a:extLst>
                <a:ext uri="{FF2B5EF4-FFF2-40B4-BE49-F238E27FC236}">
                  <a16:creationId xmlns:a16="http://schemas.microsoft.com/office/drawing/2014/main" id="{BD58AA4E-96D0-B04F-B064-80F773D4F562}"/>
                </a:ext>
              </a:extLst>
            </p:cNvPr>
            <p:cNvGrpSpPr/>
            <p:nvPr/>
          </p:nvGrpSpPr>
          <p:grpSpPr>
            <a:xfrm>
              <a:off x="7451412" y="4935373"/>
              <a:ext cx="1077270" cy="612410"/>
              <a:chOff x="5387313" y="4505237"/>
              <a:chExt cx="1464550" cy="861371"/>
            </a:xfrm>
          </p:grpSpPr>
          <p:pic>
            <p:nvPicPr>
              <p:cNvPr id="79" name="图片 78">
                <a:extLst>
                  <a:ext uri="{FF2B5EF4-FFF2-40B4-BE49-F238E27FC236}">
                    <a16:creationId xmlns:a16="http://schemas.microsoft.com/office/drawing/2014/main" id="{E2E1F368-6865-134C-9D50-5213A4A5AC4A}"/>
                  </a:ext>
                </a:extLst>
              </p:cNvPr>
              <p:cNvPicPr>
                <a:picLocks noChangeAspect="1"/>
              </p:cNvPicPr>
              <p:nvPr/>
            </p:nvPicPr>
            <p:blipFill>
              <a:blip r:embed="rId10"/>
              <a:stretch>
                <a:fillRect/>
              </a:stretch>
            </p:blipFill>
            <p:spPr>
              <a:xfrm>
                <a:off x="5387313" y="4505237"/>
                <a:ext cx="1464550" cy="861371"/>
              </a:xfrm>
              <a:prstGeom prst="rect">
                <a:avLst/>
              </a:prstGeom>
            </p:spPr>
          </p:pic>
          <p:sp>
            <p:nvSpPr>
              <p:cNvPr id="80" name="文本框 79">
                <a:extLst>
                  <a:ext uri="{FF2B5EF4-FFF2-40B4-BE49-F238E27FC236}">
                    <a16:creationId xmlns:a16="http://schemas.microsoft.com/office/drawing/2014/main" id="{E606C92D-743F-7C47-99A7-17B39FA4CF81}"/>
                  </a:ext>
                </a:extLst>
              </p:cNvPr>
              <p:cNvSpPr txBox="1"/>
              <p:nvPr/>
            </p:nvSpPr>
            <p:spPr>
              <a:xfrm>
                <a:off x="5692140" y="4763354"/>
                <a:ext cx="948691" cy="351192"/>
              </a:xfrm>
              <a:prstGeom prst="rect">
                <a:avLst/>
              </a:prstGeom>
              <a:noFill/>
            </p:spPr>
            <p:txBody>
              <a:bodyPr wrap="square" rtlCol="0">
                <a:spAutoFit/>
              </a:bodyPr>
              <a:lstStyle/>
              <a:p>
                <a:r>
                  <a:rPr kumimoji="1" lang="en-US" altLang="zh-CN" sz="1200" dirty="0">
                    <a:latin typeface="Times New Roman" panose="02020603050405020304" pitchFamily="18" charset="0"/>
                    <a:cs typeface="Times New Roman" panose="02020603050405020304" pitchFamily="18" charset="0"/>
                  </a:rPr>
                  <a:t>country</a:t>
                </a:r>
                <a:endParaRPr kumimoji="1" lang="zh-CN" altLang="en-US" dirty="0">
                  <a:latin typeface="Times New Roman" panose="02020603050405020304" pitchFamily="18" charset="0"/>
                  <a:cs typeface="Times New Roman" panose="02020603050405020304" pitchFamily="18" charset="0"/>
                </a:endParaRPr>
              </a:p>
            </p:txBody>
          </p:sp>
        </p:grpSp>
        <p:cxnSp>
          <p:nvCxnSpPr>
            <p:cNvPr id="59" name="直线连接符 58">
              <a:extLst>
                <a:ext uri="{FF2B5EF4-FFF2-40B4-BE49-F238E27FC236}">
                  <a16:creationId xmlns:a16="http://schemas.microsoft.com/office/drawing/2014/main" id="{EF2708A8-0583-B54B-8F4F-50CA808AB493}"/>
                </a:ext>
              </a:extLst>
            </p:cNvPr>
            <p:cNvCxnSpPr>
              <a:stCxn id="52" idx="3"/>
              <a:endCxn id="56" idx="1"/>
            </p:cNvCxnSpPr>
            <p:nvPr/>
          </p:nvCxnSpPr>
          <p:spPr>
            <a:xfrm>
              <a:off x="7102360" y="4091268"/>
              <a:ext cx="704892" cy="3272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47E6EFCB-38DF-BE49-B30A-E925814A91DB}"/>
                </a:ext>
              </a:extLst>
            </p:cNvPr>
            <p:cNvCxnSpPr>
              <a:stCxn id="53" idx="3"/>
              <a:endCxn id="56" idx="1"/>
            </p:cNvCxnSpPr>
            <p:nvPr/>
          </p:nvCxnSpPr>
          <p:spPr>
            <a:xfrm flipV="1">
              <a:off x="7112694" y="4418531"/>
              <a:ext cx="694559" cy="3926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id="{C87E662B-9503-B243-921D-ABFF1914E00B}"/>
                </a:ext>
              </a:extLst>
            </p:cNvPr>
            <p:cNvCxnSpPr>
              <a:stCxn id="54" idx="3"/>
              <a:endCxn id="57" idx="1"/>
            </p:cNvCxnSpPr>
            <p:nvPr/>
          </p:nvCxnSpPr>
          <p:spPr>
            <a:xfrm>
              <a:off x="7112500" y="5500013"/>
              <a:ext cx="694752" cy="52050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7ACFC6AE-5658-BD4F-BD7F-3CA80C02D1BA}"/>
                </a:ext>
              </a:extLst>
            </p:cNvPr>
            <p:cNvCxnSpPr>
              <a:stCxn id="55" idx="3"/>
              <a:endCxn id="57" idx="1"/>
            </p:cNvCxnSpPr>
            <p:nvPr/>
          </p:nvCxnSpPr>
          <p:spPr>
            <a:xfrm flipV="1">
              <a:off x="7112500" y="6020517"/>
              <a:ext cx="694752" cy="1561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DC7CF137-CC2A-E244-93E7-FE69C765CF80}"/>
                </a:ext>
              </a:extLst>
            </p:cNvPr>
            <p:cNvSpPr txBox="1"/>
            <p:nvPr/>
          </p:nvSpPr>
          <p:spPr>
            <a:xfrm>
              <a:off x="8099931" y="4195772"/>
              <a:ext cx="739790" cy="4716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Taylor</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Swift</a:t>
              </a:r>
              <a:endParaRPr kumimoji="1" lang="zh-CN" altLang="en-US" sz="1400" dirty="0">
                <a:latin typeface="Times New Roman" panose="02020603050405020304" pitchFamily="18" charset="0"/>
                <a:cs typeface="Times New Roman" panose="02020603050405020304" pitchFamily="18" charset="0"/>
              </a:endParaRPr>
            </a:p>
          </p:txBody>
        </p:sp>
        <p:sp>
          <p:nvSpPr>
            <p:cNvPr id="64" name="文本框 63">
              <a:extLst>
                <a:ext uri="{FF2B5EF4-FFF2-40B4-BE49-F238E27FC236}">
                  <a16:creationId xmlns:a16="http://schemas.microsoft.com/office/drawing/2014/main" id="{FA80F04C-65C8-3542-8D59-10FD76FAECA0}"/>
                </a:ext>
              </a:extLst>
            </p:cNvPr>
            <p:cNvSpPr txBox="1"/>
            <p:nvPr/>
          </p:nvSpPr>
          <p:spPr>
            <a:xfrm>
              <a:off x="8125670" y="5813314"/>
              <a:ext cx="739790" cy="4716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Brad</a:t>
              </a:r>
            </a:p>
            <a:p>
              <a:r>
                <a:rPr kumimoji="1" lang="en-US" altLang="zh-CN" sz="1400" dirty="0">
                  <a:latin typeface="Times New Roman" panose="02020603050405020304" pitchFamily="18" charset="0"/>
                  <a:cs typeface="Times New Roman" panose="02020603050405020304" pitchFamily="18" charset="0"/>
                </a:rPr>
                <a:t>Paisley</a:t>
              </a:r>
              <a:endParaRPr kumimoji="1" lang="zh-CN" altLang="en-US" sz="1400" dirty="0">
                <a:latin typeface="Times New Roman" panose="02020603050405020304" pitchFamily="18" charset="0"/>
                <a:cs typeface="Times New Roman" panose="02020603050405020304" pitchFamily="18" charset="0"/>
              </a:endParaRPr>
            </a:p>
          </p:txBody>
        </p:sp>
        <p:sp>
          <p:nvSpPr>
            <p:cNvPr id="65" name="文本框 64">
              <a:extLst>
                <a:ext uri="{FF2B5EF4-FFF2-40B4-BE49-F238E27FC236}">
                  <a16:creationId xmlns:a16="http://schemas.microsoft.com/office/drawing/2014/main" id="{74ECF7AA-7927-9E41-ABD7-BA61247F27AB}"/>
                </a:ext>
              </a:extLst>
            </p:cNvPr>
            <p:cNvSpPr txBox="1"/>
            <p:nvPr/>
          </p:nvSpPr>
          <p:spPr>
            <a:xfrm>
              <a:off x="6467430" y="4289267"/>
              <a:ext cx="1013269" cy="2774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Reputation</a:t>
              </a:r>
              <a:endParaRPr kumimoji="1" lang="zh-CN" altLang="en-US" sz="1400" dirty="0">
                <a:latin typeface="Times New Roman" panose="02020603050405020304" pitchFamily="18" charset="0"/>
                <a:cs typeface="Times New Roman" panose="02020603050405020304" pitchFamily="18" charset="0"/>
              </a:endParaRPr>
            </a:p>
          </p:txBody>
        </p:sp>
        <p:sp>
          <p:nvSpPr>
            <p:cNvPr id="66" name="文本框 65">
              <a:extLst>
                <a:ext uri="{FF2B5EF4-FFF2-40B4-BE49-F238E27FC236}">
                  <a16:creationId xmlns:a16="http://schemas.microsoft.com/office/drawing/2014/main" id="{FA4DAF0D-12C7-AC47-ACEF-6FC1F61AEAF1}"/>
                </a:ext>
              </a:extLst>
            </p:cNvPr>
            <p:cNvSpPr txBox="1"/>
            <p:nvPr/>
          </p:nvSpPr>
          <p:spPr>
            <a:xfrm>
              <a:off x="6609431" y="5018474"/>
              <a:ext cx="637984" cy="2774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Lover</a:t>
              </a:r>
              <a:endParaRPr kumimoji="1" lang="zh-CN" altLang="en-US" sz="1400" dirty="0">
                <a:latin typeface="Times New Roman" panose="02020603050405020304" pitchFamily="18" charset="0"/>
                <a:cs typeface="Times New Roman" panose="02020603050405020304" pitchFamily="18" charset="0"/>
              </a:endParaRPr>
            </a:p>
          </p:txBody>
        </p:sp>
        <p:sp>
          <p:nvSpPr>
            <p:cNvPr id="67" name="文本框 66">
              <a:extLst>
                <a:ext uri="{FF2B5EF4-FFF2-40B4-BE49-F238E27FC236}">
                  <a16:creationId xmlns:a16="http://schemas.microsoft.com/office/drawing/2014/main" id="{76C70301-145B-114E-81F2-F7E615435547}"/>
                </a:ext>
              </a:extLst>
            </p:cNvPr>
            <p:cNvSpPr txBox="1"/>
            <p:nvPr/>
          </p:nvSpPr>
          <p:spPr>
            <a:xfrm>
              <a:off x="6623503" y="5661420"/>
              <a:ext cx="815404" cy="2774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5th</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year</a:t>
              </a:r>
              <a:endParaRPr kumimoji="1" lang="zh-CN" altLang="en-US" sz="1400" dirty="0">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D0F38426-1CF5-3149-AC26-66F6868CEDBA}"/>
                </a:ext>
              </a:extLst>
            </p:cNvPr>
            <p:cNvSpPr txBox="1"/>
            <p:nvPr/>
          </p:nvSpPr>
          <p:spPr>
            <a:xfrm>
              <a:off x="6543629" y="6348180"/>
              <a:ext cx="1092178" cy="277431"/>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Hits</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Alive</a:t>
              </a:r>
              <a:endParaRPr kumimoji="1" lang="zh-CN" altLang="en-US" sz="1400" dirty="0">
                <a:latin typeface="Times New Roman" panose="02020603050405020304" pitchFamily="18" charset="0"/>
                <a:cs typeface="Times New Roman" panose="02020603050405020304" pitchFamily="18" charset="0"/>
              </a:endParaRPr>
            </a:p>
          </p:txBody>
        </p:sp>
        <p:cxnSp>
          <p:nvCxnSpPr>
            <p:cNvPr id="69" name="直线连接符 68">
              <a:extLst>
                <a:ext uri="{FF2B5EF4-FFF2-40B4-BE49-F238E27FC236}">
                  <a16:creationId xmlns:a16="http://schemas.microsoft.com/office/drawing/2014/main" id="{0D4AB22E-D72F-8745-B919-2E19BEF7F725}"/>
                </a:ext>
              </a:extLst>
            </p:cNvPr>
            <p:cNvCxnSpPr>
              <a:stCxn id="56" idx="2"/>
              <a:endCxn id="79" idx="0"/>
            </p:cNvCxnSpPr>
            <p:nvPr/>
          </p:nvCxnSpPr>
          <p:spPr>
            <a:xfrm>
              <a:off x="7987333" y="4657042"/>
              <a:ext cx="2714" cy="27833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8D29CDE2-EA1D-EB47-807F-D6CC891E7DB5}"/>
                </a:ext>
              </a:extLst>
            </p:cNvPr>
            <p:cNvCxnSpPr>
              <a:stCxn id="57" idx="0"/>
              <a:endCxn id="79" idx="2"/>
            </p:cNvCxnSpPr>
            <p:nvPr/>
          </p:nvCxnSpPr>
          <p:spPr>
            <a:xfrm flipH="1" flipV="1">
              <a:off x="7990047" y="5547782"/>
              <a:ext cx="1379" cy="2342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9B350323-B57C-5A4E-9BC2-9910D2DD2348}"/>
                </a:ext>
              </a:extLst>
            </p:cNvPr>
            <p:cNvSpPr txBox="1"/>
            <p:nvPr/>
          </p:nvSpPr>
          <p:spPr>
            <a:xfrm rot="1878835">
              <a:off x="7248473" y="4035809"/>
              <a:ext cx="582385" cy="277431"/>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72" name="文本框 71">
              <a:extLst>
                <a:ext uri="{FF2B5EF4-FFF2-40B4-BE49-F238E27FC236}">
                  <a16:creationId xmlns:a16="http://schemas.microsoft.com/office/drawing/2014/main" id="{DB6051C3-E599-5E46-A12C-5AE7126CD5FB}"/>
                </a:ext>
              </a:extLst>
            </p:cNvPr>
            <p:cNvSpPr txBox="1"/>
            <p:nvPr/>
          </p:nvSpPr>
          <p:spPr>
            <a:xfrm rot="19813237">
              <a:off x="7189508" y="4559262"/>
              <a:ext cx="582385" cy="277431"/>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73" name="文本框 72">
              <a:extLst>
                <a:ext uri="{FF2B5EF4-FFF2-40B4-BE49-F238E27FC236}">
                  <a16:creationId xmlns:a16="http://schemas.microsoft.com/office/drawing/2014/main" id="{243FAEDC-CF08-8F46-A545-514B6DCCD98A}"/>
                </a:ext>
              </a:extLst>
            </p:cNvPr>
            <p:cNvSpPr txBox="1"/>
            <p:nvPr/>
          </p:nvSpPr>
          <p:spPr>
            <a:xfrm rot="2406017">
              <a:off x="7222129" y="5551418"/>
              <a:ext cx="582385" cy="277431"/>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74" name="文本框 73">
              <a:extLst>
                <a:ext uri="{FF2B5EF4-FFF2-40B4-BE49-F238E27FC236}">
                  <a16:creationId xmlns:a16="http://schemas.microsoft.com/office/drawing/2014/main" id="{7C9EF687-BA4B-1840-91AB-C3A35B4EFFCF}"/>
                </a:ext>
              </a:extLst>
            </p:cNvPr>
            <p:cNvSpPr txBox="1"/>
            <p:nvPr/>
          </p:nvSpPr>
          <p:spPr>
            <a:xfrm rot="20814601">
              <a:off x="7208991" y="6031952"/>
              <a:ext cx="582385" cy="277431"/>
            </a:xfrm>
            <a:prstGeom prst="rect">
              <a:avLst/>
            </a:prstGeom>
            <a:noFill/>
          </p:spPr>
          <p:txBody>
            <a:bodyPr wrap="square" rtlCol="0">
              <a:spAutoFit/>
            </a:bodyPr>
            <a:lstStyle/>
            <a:p>
              <a:r>
                <a:rPr kumimoji="1" lang="en-US" altLang="zh-CN" sz="1400" dirty="0">
                  <a:solidFill>
                    <a:srgbClr val="7030A0"/>
                  </a:solidFill>
                  <a:latin typeface="Times New Roman" panose="02020603050405020304" pitchFamily="18" charset="0"/>
                  <a:cs typeface="Times New Roman" panose="02020603050405020304" pitchFamily="18" charset="0"/>
                </a:rPr>
                <a:t>artist</a:t>
              </a:r>
              <a:endParaRPr kumimoji="1" lang="zh-CN" altLang="en-US" sz="1400" dirty="0">
                <a:solidFill>
                  <a:srgbClr val="7030A0"/>
                </a:solidFill>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3BA4FEBC-B186-BC46-A446-522F633A8125}"/>
                </a:ext>
              </a:extLst>
            </p:cNvPr>
            <p:cNvSpPr txBox="1"/>
            <p:nvPr/>
          </p:nvSpPr>
          <p:spPr>
            <a:xfrm>
              <a:off x="7960100" y="4696622"/>
              <a:ext cx="582385" cy="307777"/>
            </a:xfrm>
            <a:prstGeom prst="rect">
              <a:avLst/>
            </a:prstGeom>
            <a:noFill/>
          </p:spPr>
          <p:txBody>
            <a:bodyPr wrap="square" rtlCol="0">
              <a:spAutoFit/>
            </a:bodyPr>
            <a:lstStyle/>
            <a:p>
              <a:r>
                <a:rPr kumimoji="1" lang="en-US" altLang="zh-CN" sz="1400" dirty="0">
                  <a:solidFill>
                    <a:srgbClr val="0070C0"/>
                  </a:solidFill>
                  <a:latin typeface="Times New Roman" panose="02020603050405020304" pitchFamily="18" charset="0"/>
                  <a:cs typeface="Times New Roman" panose="02020603050405020304" pitchFamily="18" charset="0"/>
                </a:rPr>
                <a:t>genre</a:t>
              </a:r>
              <a:endParaRPr kumimoji="1" lang="zh-CN" altLang="en-US" sz="1400" dirty="0">
                <a:solidFill>
                  <a:srgbClr val="0070C0"/>
                </a:solidFill>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56AC1292-FBFE-534D-B1F6-E9D68AF4D7AA}"/>
                </a:ext>
              </a:extLst>
            </p:cNvPr>
            <p:cNvSpPr txBox="1"/>
            <p:nvPr/>
          </p:nvSpPr>
          <p:spPr>
            <a:xfrm>
              <a:off x="7960100" y="5504576"/>
              <a:ext cx="582385" cy="307777"/>
            </a:xfrm>
            <a:prstGeom prst="rect">
              <a:avLst/>
            </a:prstGeom>
            <a:noFill/>
          </p:spPr>
          <p:txBody>
            <a:bodyPr wrap="square" rtlCol="0">
              <a:spAutoFit/>
            </a:bodyPr>
            <a:lstStyle/>
            <a:p>
              <a:r>
                <a:rPr kumimoji="1" lang="en-US" altLang="zh-CN" sz="1400" dirty="0">
                  <a:solidFill>
                    <a:srgbClr val="0070C0"/>
                  </a:solidFill>
                  <a:latin typeface="Times New Roman" panose="02020603050405020304" pitchFamily="18" charset="0"/>
                  <a:cs typeface="Times New Roman" panose="02020603050405020304" pitchFamily="18" charset="0"/>
                </a:rPr>
                <a:t>genre</a:t>
              </a:r>
              <a:endParaRPr kumimoji="1" lang="zh-CN" altLang="en-US" sz="1400" dirty="0">
                <a:solidFill>
                  <a:srgbClr val="0070C0"/>
                </a:solidFill>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599413B6-4980-6A4B-9D2F-5FEC48CE97E4}"/>
                </a:ext>
              </a:extLst>
            </p:cNvPr>
            <p:cNvSpPr txBox="1"/>
            <p:nvPr/>
          </p:nvSpPr>
          <p:spPr>
            <a:xfrm>
              <a:off x="8373453" y="4696622"/>
              <a:ext cx="341690" cy="277431"/>
            </a:xfrm>
            <a:prstGeom prst="rect">
              <a:avLst/>
            </a:prstGeom>
            <a:noFill/>
          </p:spPr>
          <p:txBody>
            <a:bodyPr wrap="square" rtlCol="0">
              <a:spAutoFit/>
            </a:bodyPr>
            <a:lstStyle/>
            <a:p>
              <a:r>
                <a:rPr kumimoji="1" lang="en-US" altLang="zh-CN" sz="1400" dirty="0">
                  <a:solidFill>
                    <a:srgbClr val="FF0000"/>
                  </a:solidFill>
                  <a:latin typeface="Times New Roman" panose="02020603050405020304" pitchFamily="18" charset="0"/>
                  <a:cs typeface="Times New Roman" panose="02020603050405020304" pitchFamily="18" charset="0"/>
                </a:rPr>
                <a:t>?</a:t>
              </a:r>
              <a:endParaRPr kumimoji="1" lang="zh-CN" altLang="en-US" sz="1400" dirty="0">
                <a:solidFill>
                  <a:srgbClr val="FF0000"/>
                </a:solidFill>
                <a:latin typeface="Times New Roman" panose="02020603050405020304" pitchFamily="18" charset="0"/>
                <a:cs typeface="Times New Roman" panose="02020603050405020304" pitchFamily="18" charset="0"/>
              </a:endParaRPr>
            </a:p>
          </p:txBody>
        </p:sp>
      </p:grpSp>
      <p:sp>
        <p:nvSpPr>
          <p:cNvPr id="44" name="文本框 43">
            <a:extLst>
              <a:ext uri="{FF2B5EF4-FFF2-40B4-BE49-F238E27FC236}">
                <a16:creationId xmlns:a16="http://schemas.microsoft.com/office/drawing/2014/main" id="{A577D9B9-32E2-0744-95F6-54D8F32981CD}"/>
              </a:ext>
            </a:extLst>
          </p:cNvPr>
          <p:cNvSpPr txBox="1"/>
          <p:nvPr/>
        </p:nvSpPr>
        <p:spPr>
          <a:xfrm>
            <a:off x="3250813" y="5970285"/>
            <a:ext cx="3444038" cy="307777"/>
          </a:xfrm>
          <a:prstGeom prst="rect">
            <a:avLst/>
          </a:prstGeom>
          <a:noFill/>
        </p:spPr>
        <p:txBody>
          <a:bodyPr wrap="square" rtlCol="0">
            <a:spAutoFit/>
          </a:bodyPr>
          <a:lstStyle/>
          <a:p>
            <a:r>
              <a:rPr kumimoji="1" lang="en-US" altLang="zh-CN" sz="1400" dirty="0">
                <a:latin typeface="Times New Roman" panose="02020603050405020304" pitchFamily="18" charset="0"/>
                <a:cs typeface="Times New Roman" panose="02020603050405020304" pitchFamily="18" charset="0"/>
              </a:rPr>
              <a:t>Query</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&lt;Taylor</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Swift,</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genre,</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?&gt;</a:t>
            </a:r>
            <a:endParaRPr kumimoji="1"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00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05F8A-6B36-D042-9216-26538EC26F83}"/>
              </a:ext>
            </a:extLst>
          </p:cNvPr>
          <p:cNvSpPr>
            <a:spLocks noGrp="1"/>
          </p:cNvSpPr>
          <p:nvPr>
            <p:ph type="title"/>
          </p:nvPr>
        </p:nvSpPr>
        <p:spPr/>
        <p:txBody>
          <a:bodyPr/>
          <a:lstStyle/>
          <a:p>
            <a:pPr algn="ctr"/>
            <a:r>
              <a:rPr kumimoji="1" lang="en-US" altLang="zh-CN" dirty="0"/>
              <a:t>Related</a:t>
            </a:r>
            <a:r>
              <a:rPr kumimoji="1" lang="zh-CN" altLang="en-US" dirty="0"/>
              <a:t> </a:t>
            </a:r>
            <a:r>
              <a:rPr kumimoji="1" lang="en-US" altLang="zh-CN" dirty="0"/>
              <a:t>Work</a:t>
            </a:r>
            <a:endParaRPr kumimoji="1" lang="zh-CN" altLang="en-US" dirty="0"/>
          </a:p>
        </p:txBody>
      </p:sp>
      <p:sp>
        <p:nvSpPr>
          <p:cNvPr id="3" name="内容占位符 2">
            <a:extLst>
              <a:ext uri="{FF2B5EF4-FFF2-40B4-BE49-F238E27FC236}">
                <a16:creationId xmlns:a16="http://schemas.microsoft.com/office/drawing/2014/main" id="{3794052F-EC2B-034D-AED4-A050815827C0}"/>
              </a:ext>
            </a:extLst>
          </p:cNvPr>
          <p:cNvSpPr>
            <a:spLocks noGrp="1"/>
          </p:cNvSpPr>
          <p:nvPr>
            <p:ph idx="1"/>
          </p:nvPr>
        </p:nvSpPr>
        <p:spPr/>
        <p:txBody>
          <a:bodyPr>
            <a:normAutofit/>
          </a:bodyPr>
          <a:lstStyle/>
          <a:p>
            <a:r>
              <a:rPr lang="en" altLang="zh-CN" sz="2400" dirty="0">
                <a:latin typeface="Times New Roman" panose="02020603050405020304" pitchFamily="18" charset="0"/>
                <a:cs typeface="Times New Roman" panose="02020603050405020304" pitchFamily="18" charset="0"/>
              </a:rPr>
              <a:t>Existing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work</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lvl="1">
              <a:buFont typeface="Wingdings" pitchFamily="2" charset="2"/>
              <a:buChar char="Ø"/>
            </a:pPr>
            <a:r>
              <a:rPr lang="en" altLang="zh-CN" sz="2000" dirty="0">
                <a:latin typeface="Times New Roman" panose="02020603050405020304" pitchFamily="18" charset="0"/>
                <a:cs typeface="Times New Roman" panose="02020603050405020304" pitchFamily="18" charset="0"/>
              </a:rPr>
              <a:t>path-based methods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Sun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RecSys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2018</a:t>
            </a:r>
            <a:endParaRPr lang="en" altLang="zh-CN" sz="2000" dirty="0">
              <a:latin typeface="Times New Roman" panose="02020603050405020304" pitchFamily="18" charset="0"/>
              <a:cs typeface="Times New Roman" panose="02020603050405020304" pitchFamily="18" charset="0"/>
            </a:endParaRPr>
          </a:p>
          <a:p>
            <a:pPr lvl="1">
              <a:buFont typeface="Wingdings" pitchFamily="2" charset="2"/>
              <a:buChar char="Ø"/>
            </a:pPr>
            <a:r>
              <a:rPr lang="en" altLang="zh-CN" sz="2000" dirty="0">
                <a:latin typeface="Times New Roman" panose="02020603050405020304" pitchFamily="18" charset="0"/>
                <a:cs typeface="Times New Roman" panose="02020603050405020304" pitchFamily="18" charset="0"/>
              </a:rPr>
              <a:t>regularization-based methods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Piao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ESWC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2018</a:t>
            </a:r>
            <a:endParaRPr lang="en" altLang="zh-CN" sz="2000" dirty="0">
              <a:latin typeface="Times New Roman" panose="02020603050405020304" pitchFamily="18" charset="0"/>
              <a:cs typeface="Times New Roman" panose="02020603050405020304" pitchFamily="18" charset="0"/>
            </a:endParaRPr>
          </a:p>
          <a:p>
            <a:pPr lvl="1">
              <a:buFont typeface="Wingdings" pitchFamily="2" charset="2"/>
              <a:buChar char="Ø"/>
            </a:pPr>
            <a:r>
              <a:rPr lang="en" altLang="zh-CN" sz="2000" dirty="0">
                <a:latin typeface="Times New Roman" panose="02020603050405020304" pitchFamily="18" charset="0"/>
                <a:cs typeface="Times New Roman" panose="02020603050405020304" pitchFamily="18" charset="0"/>
              </a:rPr>
              <a:t>graph neural network methods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Wang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KDD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2019</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Drawback:</a:t>
            </a:r>
          </a:p>
          <a:p>
            <a:pPr lvl="1">
              <a:buFont typeface="Wingdings" pitchFamily="2" charset="2"/>
              <a:buChar char="Ø"/>
            </a:pPr>
            <a:r>
              <a:rPr lang="en" altLang="zh-CN" sz="2000" dirty="0">
                <a:latin typeface="Times New Roman" panose="02020603050405020304" pitchFamily="18" charset="0"/>
                <a:cs typeface="Times New Roman" panose="02020603050405020304" pitchFamily="18" charset="0"/>
              </a:rPr>
              <a:t>KG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UI</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have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very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different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intrinsic characteristics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simple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fusion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strategy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hurt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representation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performance</a:t>
            </a:r>
            <a:endParaRPr lang="en" altLang="zh-CN" sz="20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altLang="zh-CN" sz="2000" dirty="0">
                <a:latin typeface="Times New Roman" panose="02020603050405020304" pitchFamily="18" charset="0"/>
                <a:cs typeface="Times New Roman" panose="02020603050405020304" pitchFamily="18" charset="0"/>
              </a:rPr>
              <a:t>User-item</a:t>
            </a:r>
            <a:r>
              <a:rPr lang="en" altLang="zh-CN" sz="2000" dirty="0">
                <a:latin typeface="Times New Roman" panose="02020603050405020304" pitchFamily="18" charset="0"/>
                <a:cs typeface="Times New Roman" panose="02020603050405020304" pitchFamily="18" charset="0"/>
              </a:rPr>
              <a:t> interaction data is usually very noisy</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It may be problematic to directly incorporate the learned information (e.g., user preference) for inferring KG facts</a:t>
            </a:r>
          </a:p>
          <a:p>
            <a:endParaRPr lang="en" altLang="zh-CN" sz="2400" dirty="0">
              <a:latin typeface="Times New Roman" panose="02020603050405020304" pitchFamily="18" charset="0"/>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7396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1DBAE-4E10-AD48-9769-59E04A3A24DA}"/>
              </a:ext>
            </a:extLst>
          </p:cNvPr>
          <p:cNvSpPr>
            <a:spLocks noGrp="1"/>
          </p:cNvSpPr>
          <p:nvPr>
            <p:ph type="title"/>
          </p:nvPr>
        </p:nvSpPr>
        <p:spPr/>
        <p:txBody>
          <a:bodyPr/>
          <a:lstStyle/>
          <a:p>
            <a:pPr algn="ctr"/>
            <a:r>
              <a:rPr lang="en" altLang="zh-CN" dirty="0"/>
              <a:t>Interaction-Augmented Knowledge Graph</a:t>
            </a:r>
            <a:endParaRPr kumimoji="1" lang="zh-CN" altLang="en-US" dirty="0"/>
          </a:p>
        </p:txBody>
      </p:sp>
      <p:sp>
        <p:nvSpPr>
          <p:cNvPr id="3" name="内容占位符 2">
            <a:extLst>
              <a:ext uri="{FF2B5EF4-FFF2-40B4-BE49-F238E27FC236}">
                <a16:creationId xmlns:a16="http://schemas.microsoft.com/office/drawing/2014/main" id="{1010D59B-65E2-6346-B282-171EEA881B6B}"/>
              </a:ext>
            </a:extLst>
          </p:cNvPr>
          <p:cNvSpPr>
            <a:spLocks noGrp="1"/>
          </p:cNvSpPr>
          <p:nvPr>
            <p:ph idx="1"/>
          </p:nvPr>
        </p:nvSpPr>
        <p:spPr>
          <a:xfrm>
            <a:off x="628650" y="1825625"/>
            <a:ext cx="7886700" cy="1417816"/>
          </a:xfrm>
        </p:spPr>
        <p:txBody>
          <a:bodyPr>
            <a:normAutofit/>
          </a:bodyPr>
          <a:lstStyle/>
          <a:p>
            <a:r>
              <a:rPr kumimoji="1" lang="en-US" altLang="zh-CN" sz="2400" dirty="0">
                <a:latin typeface="Times New Roman" panose="02020603050405020304" pitchFamily="18" charset="0"/>
                <a:cs typeface="Times New Roman" panose="02020603050405020304" pitchFamily="18" charset="0"/>
              </a:rPr>
              <a:t>Heterogeneous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graph</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to</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unify</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KG</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and</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UI</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data</a:t>
            </a:r>
            <a:endParaRPr lang="en-US" altLang="zh-CN" sz="24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Consisting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triples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user-item interaction triple</a:t>
            </a:r>
            <a:r>
              <a:rPr lang="en-US" altLang="zh-CN" sz="2000" dirty="0">
                <a:latin typeface="Times New Roman" panose="02020603050405020304" pitchFamily="18" charset="0"/>
                <a:cs typeface="Times New Roman" panose="02020603050405020304" pitchFamily="18" charset="0"/>
              </a:rPr>
              <a:t>s</a:t>
            </a:r>
          </a:p>
          <a:p>
            <a:pPr lvl="1"/>
            <a:r>
              <a:rPr lang="en-US" altLang="zh-CN" sz="2000" dirty="0">
                <a:latin typeface="Times New Roman" panose="02020603050405020304" pitchFamily="18" charset="0"/>
                <a:cs typeface="Times New Roman" panose="02020603050405020304" pitchFamily="18" charset="0"/>
              </a:rPr>
              <a:t>Nodes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organized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layers</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w.r.t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shortest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distance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(minimum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hop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number</a:t>
            </a:r>
            <a:r>
              <a:rPr lang="zh-CN" altLang="en-US" sz="2000" dirty="0">
                <a:latin typeface="Times New Roman" panose="02020603050405020304" pitchFamily="18" charset="0"/>
                <a:cs typeface="Times New Roman" panose="02020603050405020304" pitchFamily="18" charset="0"/>
              </a:rPr>
              <a:t> </a:t>
            </a:r>
            <a:r>
              <a:rPr lang="en" altLang="zh-CN" sz="2000" dirty="0">
                <a:latin typeface="Times New Roman" panose="02020603050405020304" pitchFamily="18" charset="0"/>
                <a:cs typeface="Times New Roman" panose="02020603050405020304" pitchFamily="18" charset="0"/>
              </a:rPr>
              <a:t>for arriving at any user node</a:t>
            </a:r>
            <a:r>
              <a:rPr lang="en-US" altLang="zh-CN" sz="2000" dirty="0">
                <a:latin typeface="Times New Roman" panose="02020603050405020304" pitchFamily="18" charset="0"/>
                <a:cs typeface="Times New Roman" panose="02020603050405020304" pitchFamily="18" charset="0"/>
              </a:rPr>
              <a:t>)</a:t>
            </a:r>
          </a:p>
        </p:txBody>
      </p:sp>
      <p:grpSp>
        <p:nvGrpSpPr>
          <p:cNvPr id="46" name="组合 45">
            <a:extLst>
              <a:ext uri="{FF2B5EF4-FFF2-40B4-BE49-F238E27FC236}">
                <a16:creationId xmlns:a16="http://schemas.microsoft.com/office/drawing/2014/main" id="{C077472A-58E3-B345-B6A1-9CEDB61FEBBC}"/>
              </a:ext>
            </a:extLst>
          </p:cNvPr>
          <p:cNvGrpSpPr/>
          <p:nvPr/>
        </p:nvGrpSpPr>
        <p:grpSpPr>
          <a:xfrm>
            <a:off x="4137010" y="3960203"/>
            <a:ext cx="838015" cy="2085164"/>
            <a:chOff x="5371773" y="4328669"/>
            <a:chExt cx="838015" cy="2085164"/>
          </a:xfrm>
        </p:grpSpPr>
        <p:cxnSp>
          <p:nvCxnSpPr>
            <p:cNvPr id="47" name="直线箭头连接符 46">
              <a:extLst>
                <a:ext uri="{FF2B5EF4-FFF2-40B4-BE49-F238E27FC236}">
                  <a16:creationId xmlns:a16="http://schemas.microsoft.com/office/drawing/2014/main" id="{F4149615-AD23-7F42-B0CE-C023D585914E}"/>
                </a:ext>
              </a:extLst>
            </p:cNvPr>
            <p:cNvCxnSpPr>
              <a:stCxn id="70" idx="6"/>
              <a:endCxn id="76" idx="1"/>
            </p:cNvCxnSpPr>
            <p:nvPr/>
          </p:nvCxnSpPr>
          <p:spPr>
            <a:xfrm>
              <a:off x="5371773" y="4328669"/>
              <a:ext cx="838015" cy="307686"/>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CA5022D7-0337-F34D-A3AF-565BF69F42A9}"/>
                </a:ext>
              </a:extLst>
            </p:cNvPr>
            <p:cNvCxnSpPr>
              <a:cxnSpLocks/>
              <a:stCxn id="71" idx="6"/>
              <a:endCxn id="76" idx="3"/>
            </p:cNvCxnSpPr>
            <p:nvPr/>
          </p:nvCxnSpPr>
          <p:spPr>
            <a:xfrm flipV="1">
              <a:off x="5371773" y="4814545"/>
              <a:ext cx="838015" cy="197880"/>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FB48BDD1-DB2A-164C-A505-E38827ABDEA1}"/>
                </a:ext>
              </a:extLst>
            </p:cNvPr>
            <p:cNvCxnSpPr>
              <a:cxnSpLocks/>
              <a:stCxn id="72" idx="6"/>
              <a:endCxn id="77" idx="3"/>
            </p:cNvCxnSpPr>
            <p:nvPr/>
          </p:nvCxnSpPr>
          <p:spPr>
            <a:xfrm flipV="1">
              <a:off x="5375472" y="5443120"/>
              <a:ext cx="806897" cy="253061"/>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ABDCF3E3-F54B-6849-A679-828B1A272F32}"/>
                </a:ext>
              </a:extLst>
            </p:cNvPr>
            <p:cNvCxnSpPr>
              <a:stCxn id="71" idx="6"/>
              <a:endCxn id="77" idx="1"/>
            </p:cNvCxnSpPr>
            <p:nvPr/>
          </p:nvCxnSpPr>
          <p:spPr>
            <a:xfrm>
              <a:off x="5371773" y="5012425"/>
              <a:ext cx="810596" cy="252505"/>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8B942A82-48E9-784D-A20C-57B0B871152D}"/>
                </a:ext>
              </a:extLst>
            </p:cNvPr>
            <p:cNvCxnSpPr>
              <a:cxnSpLocks/>
              <a:stCxn id="72" idx="6"/>
              <a:endCxn id="78" idx="1"/>
            </p:cNvCxnSpPr>
            <p:nvPr/>
          </p:nvCxnSpPr>
          <p:spPr>
            <a:xfrm>
              <a:off x="5375472" y="5696181"/>
              <a:ext cx="834316" cy="268899"/>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EE119B93-8FBC-B04D-8411-B8F8A4D4B7E1}"/>
                </a:ext>
              </a:extLst>
            </p:cNvPr>
            <p:cNvCxnSpPr>
              <a:cxnSpLocks/>
              <a:stCxn id="73" idx="6"/>
              <a:endCxn id="78" idx="3"/>
            </p:cNvCxnSpPr>
            <p:nvPr/>
          </p:nvCxnSpPr>
          <p:spPr>
            <a:xfrm flipV="1">
              <a:off x="5375471" y="6143270"/>
              <a:ext cx="834317" cy="270563"/>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1B0BB4F8-B8FB-5446-95B3-B5C530D6740C}"/>
              </a:ext>
            </a:extLst>
          </p:cNvPr>
          <p:cNvGrpSpPr/>
          <p:nvPr/>
        </p:nvGrpSpPr>
        <p:grpSpPr>
          <a:xfrm>
            <a:off x="5190120" y="4356984"/>
            <a:ext cx="685954" cy="1328725"/>
            <a:chOff x="6424883" y="4725450"/>
            <a:chExt cx="685954" cy="1328725"/>
          </a:xfrm>
        </p:grpSpPr>
        <p:cxnSp>
          <p:nvCxnSpPr>
            <p:cNvPr id="54" name="直线箭头连接符 53">
              <a:extLst>
                <a:ext uri="{FF2B5EF4-FFF2-40B4-BE49-F238E27FC236}">
                  <a16:creationId xmlns:a16="http://schemas.microsoft.com/office/drawing/2014/main" id="{73EC1559-DB67-B340-9C64-221D045C9BE7}"/>
                </a:ext>
              </a:extLst>
            </p:cNvPr>
            <p:cNvCxnSpPr>
              <a:cxnSpLocks/>
              <a:stCxn id="76" idx="6"/>
              <a:endCxn id="81" idx="1"/>
            </p:cNvCxnSpPr>
            <p:nvPr/>
          </p:nvCxnSpPr>
          <p:spPr>
            <a:xfrm>
              <a:off x="6424883" y="4725450"/>
              <a:ext cx="685954" cy="249598"/>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E4990979-6CA8-BA4A-BADF-CD5E49C9592B}"/>
                </a:ext>
              </a:extLst>
            </p:cNvPr>
            <p:cNvCxnSpPr>
              <a:cxnSpLocks/>
              <a:stCxn id="78" idx="6"/>
              <a:endCxn id="82" idx="3"/>
            </p:cNvCxnSpPr>
            <p:nvPr/>
          </p:nvCxnSpPr>
          <p:spPr>
            <a:xfrm flipV="1">
              <a:off x="6424883" y="5836994"/>
              <a:ext cx="685954" cy="217181"/>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5E43B283-26FC-9441-ABCC-F499D3A90FF7}"/>
              </a:ext>
            </a:extLst>
          </p:cNvPr>
          <p:cNvGrpSpPr/>
          <p:nvPr/>
        </p:nvGrpSpPr>
        <p:grpSpPr>
          <a:xfrm>
            <a:off x="3151249" y="4049298"/>
            <a:ext cx="774365" cy="1906974"/>
            <a:chOff x="986482" y="4173343"/>
            <a:chExt cx="774365" cy="1906974"/>
          </a:xfrm>
        </p:grpSpPr>
        <p:grpSp>
          <p:nvGrpSpPr>
            <p:cNvPr id="57" name="组合 56">
              <a:extLst>
                <a:ext uri="{FF2B5EF4-FFF2-40B4-BE49-F238E27FC236}">
                  <a16:creationId xmlns:a16="http://schemas.microsoft.com/office/drawing/2014/main" id="{BD300320-06C0-0049-9559-F29B9F420B56}"/>
                </a:ext>
              </a:extLst>
            </p:cNvPr>
            <p:cNvGrpSpPr/>
            <p:nvPr/>
          </p:nvGrpSpPr>
          <p:grpSpPr>
            <a:xfrm>
              <a:off x="986482" y="4173343"/>
              <a:ext cx="774365" cy="1906974"/>
              <a:chOff x="4235719" y="4173343"/>
              <a:chExt cx="774365" cy="1906974"/>
            </a:xfrm>
          </p:grpSpPr>
          <p:cxnSp>
            <p:nvCxnSpPr>
              <p:cNvPr id="59" name="直线箭头连接符 58">
                <a:extLst>
                  <a:ext uri="{FF2B5EF4-FFF2-40B4-BE49-F238E27FC236}">
                    <a16:creationId xmlns:a16="http://schemas.microsoft.com/office/drawing/2014/main" id="{B04F53AC-F54A-5D4B-9A71-F408B11D6EC7}"/>
                  </a:ext>
                </a:extLst>
              </p:cNvPr>
              <p:cNvCxnSpPr>
                <a:stCxn id="66" idx="6"/>
                <a:endCxn id="70" idx="3"/>
              </p:cNvCxnSpPr>
              <p:nvPr/>
            </p:nvCxnSpPr>
            <p:spPr>
              <a:xfrm flipV="1">
                <a:off x="4235719" y="4173343"/>
                <a:ext cx="770666" cy="327451"/>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4B8B96BC-8381-0148-943F-C2CC938BD1E3}"/>
                  </a:ext>
                </a:extLst>
              </p:cNvPr>
              <p:cNvCxnSpPr>
                <a:stCxn id="67" idx="6"/>
                <a:endCxn id="71" idx="3"/>
              </p:cNvCxnSpPr>
              <p:nvPr/>
            </p:nvCxnSpPr>
            <p:spPr>
              <a:xfrm flipV="1">
                <a:off x="4235720" y="4857099"/>
                <a:ext cx="770665" cy="269497"/>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081B16DB-4236-D04D-98C2-4336D619FD4E}"/>
                  </a:ext>
                </a:extLst>
              </p:cNvPr>
              <p:cNvCxnSpPr>
                <a:cxnSpLocks/>
                <a:stCxn id="67" idx="6"/>
                <a:endCxn id="72" idx="1"/>
              </p:cNvCxnSpPr>
              <p:nvPr/>
            </p:nvCxnSpPr>
            <p:spPr>
              <a:xfrm>
                <a:off x="4235720" y="5126596"/>
                <a:ext cx="774364" cy="236069"/>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B9723651-B53C-DC48-B8EE-2D0EF5BCF225}"/>
                  </a:ext>
                </a:extLst>
              </p:cNvPr>
              <p:cNvCxnSpPr>
                <a:cxnSpLocks/>
                <a:stCxn id="68" idx="6"/>
                <a:endCxn id="73" idx="1"/>
              </p:cNvCxnSpPr>
              <p:nvPr/>
            </p:nvCxnSpPr>
            <p:spPr>
              <a:xfrm>
                <a:off x="4235719" y="5832697"/>
                <a:ext cx="774364" cy="247620"/>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grpSp>
        <p:cxnSp>
          <p:nvCxnSpPr>
            <p:cNvPr id="58" name="直线箭头连接符 57">
              <a:extLst>
                <a:ext uri="{FF2B5EF4-FFF2-40B4-BE49-F238E27FC236}">
                  <a16:creationId xmlns:a16="http://schemas.microsoft.com/office/drawing/2014/main" id="{65DD9DF3-5F86-AE4C-B63A-D15B602E33F5}"/>
                </a:ext>
              </a:extLst>
            </p:cNvPr>
            <p:cNvCxnSpPr>
              <a:stCxn id="66" idx="6"/>
              <a:endCxn id="71" idx="1"/>
            </p:cNvCxnSpPr>
            <p:nvPr/>
          </p:nvCxnSpPr>
          <p:spPr>
            <a:xfrm>
              <a:off x="986482" y="4500794"/>
              <a:ext cx="770666" cy="178115"/>
            </a:xfrm>
            <a:prstGeom prst="straightConnector1">
              <a:avLst/>
            </a:prstGeom>
            <a:ln w="12700">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3" name="组合 62">
            <a:extLst>
              <a:ext uri="{FF2B5EF4-FFF2-40B4-BE49-F238E27FC236}">
                <a16:creationId xmlns:a16="http://schemas.microsoft.com/office/drawing/2014/main" id="{BE32EDA2-EAC7-5B48-8105-F32C3A68C60B}"/>
              </a:ext>
            </a:extLst>
          </p:cNvPr>
          <p:cNvGrpSpPr/>
          <p:nvPr/>
        </p:nvGrpSpPr>
        <p:grpSpPr>
          <a:xfrm>
            <a:off x="2550916" y="3252022"/>
            <a:ext cx="948665" cy="2582630"/>
            <a:chOff x="538549" y="3528467"/>
            <a:chExt cx="948665" cy="2582630"/>
          </a:xfrm>
        </p:grpSpPr>
        <p:grpSp>
          <p:nvGrpSpPr>
            <p:cNvPr id="64" name="组合 63">
              <a:extLst>
                <a:ext uri="{FF2B5EF4-FFF2-40B4-BE49-F238E27FC236}">
                  <a16:creationId xmlns:a16="http://schemas.microsoft.com/office/drawing/2014/main" id="{3F186A06-B2CC-E045-AE95-BFD1E48B4E5A}"/>
                </a:ext>
              </a:extLst>
            </p:cNvPr>
            <p:cNvGrpSpPr/>
            <p:nvPr/>
          </p:nvGrpSpPr>
          <p:grpSpPr>
            <a:xfrm>
              <a:off x="886882" y="4527194"/>
              <a:ext cx="252001" cy="1583903"/>
              <a:chOff x="886882" y="4527194"/>
              <a:chExt cx="252001" cy="1583903"/>
            </a:xfrm>
          </p:grpSpPr>
          <p:sp>
            <p:nvSpPr>
              <p:cNvPr id="66" name="椭圆 65">
                <a:extLst>
                  <a:ext uri="{FF2B5EF4-FFF2-40B4-BE49-F238E27FC236}">
                    <a16:creationId xmlns:a16="http://schemas.microsoft.com/office/drawing/2014/main" id="{543894F6-F5E3-264A-8E08-48D70F28CB92}"/>
                  </a:ext>
                </a:extLst>
              </p:cNvPr>
              <p:cNvSpPr/>
              <p:nvPr/>
            </p:nvSpPr>
            <p:spPr>
              <a:xfrm>
                <a:off x="886882" y="4527194"/>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7" name="椭圆 66">
                <a:extLst>
                  <a:ext uri="{FF2B5EF4-FFF2-40B4-BE49-F238E27FC236}">
                    <a16:creationId xmlns:a16="http://schemas.microsoft.com/office/drawing/2014/main" id="{7D67FD8B-A69A-C949-A3E8-D392EA1F36AC}"/>
                  </a:ext>
                </a:extLst>
              </p:cNvPr>
              <p:cNvSpPr/>
              <p:nvPr/>
            </p:nvSpPr>
            <p:spPr>
              <a:xfrm>
                <a:off x="886883" y="5152996"/>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8" name="椭圆 67">
                <a:extLst>
                  <a:ext uri="{FF2B5EF4-FFF2-40B4-BE49-F238E27FC236}">
                    <a16:creationId xmlns:a16="http://schemas.microsoft.com/office/drawing/2014/main" id="{EE90406E-CAF6-1F49-A427-D0EF78FDF5DA}"/>
                  </a:ext>
                </a:extLst>
              </p:cNvPr>
              <p:cNvSpPr/>
              <p:nvPr/>
            </p:nvSpPr>
            <p:spPr>
              <a:xfrm>
                <a:off x="886882" y="5859097"/>
                <a:ext cx="252000" cy="2520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65" name="文本框 64">
              <a:extLst>
                <a:ext uri="{FF2B5EF4-FFF2-40B4-BE49-F238E27FC236}">
                  <a16:creationId xmlns:a16="http://schemas.microsoft.com/office/drawing/2014/main" id="{3ECACE7A-C95F-8049-B903-6DD6A778F6E8}"/>
                </a:ext>
              </a:extLst>
            </p:cNvPr>
            <p:cNvSpPr txBox="1"/>
            <p:nvPr/>
          </p:nvSpPr>
          <p:spPr>
            <a:xfrm>
              <a:off x="538549" y="3528467"/>
              <a:ext cx="948665"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a:t>
              </a:r>
              <a:r>
                <a:rPr kumimoji="1" lang="zh-CN" altLang="en-US"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0</a:t>
              </a:r>
            </a:p>
            <a:p>
              <a:pPr algn="ctr"/>
              <a:r>
                <a:rPr kumimoji="1" lang="en-US" altLang="zh-CN" sz="1600" dirty="0">
                  <a:latin typeface="Times New Roman" panose="02020603050405020304" pitchFamily="18" charset="0"/>
                  <a:cs typeface="Times New Roman" panose="02020603050405020304" pitchFamily="18" charset="0"/>
                </a:rPr>
                <a:t>User</a:t>
              </a:r>
              <a:endParaRPr kumimoji="1" lang="zh-CN" altLang="en-US" sz="1600" dirty="0">
                <a:latin typeface="Times New Roman" panose="02020603050405020304" pitchFamily="18" charset="0"/>
                <a:cs typeface="Times New Roman" panose="02020603050405020304" pitchFamily="18" charset="0"/>
              </a:endParaRPr>
            </a:p>
          </p:txBody>
        </p:sp>
      </p:grpSp>
      <p:grpSp>
        <p:nvGrpSpPr>
          <p:cNvPr id="69" name="组合 68">
            <a:extLst>
              <a:ext uri="{FF2B5EF4-FFF2-40B4-BE49-F238E27FC236}">
                <a16:creationId xmlns:a16="http://schemas.microsoft.com/office/drawing/2014/main" id="{3E2C1301-8AA8-434F-A1A8-8EF2CAD1781E}"/>
              </a:ext>
            </a:extLst>
          </p:cNvPr>
          <p:cNvGrpSpPr/>
          <p:nvPr/>
        </p:nvGrpSpPr>
        <p:grpSpPr>
          <a:xfrm>
            <a:off x="3580546" y="3247490"/>
            <a:ext cx="849086" cy="2923877"/>
            <a:chOff x="1568179" y="3523935"/>
            <a:chExt cx="849086" cy="2923877"/>
          </a:xfrm>
        </p:grpSpPr>
        <p:sp>
          <p:nvSpPr>
            <p:cNvPr id="70" name="椭圆 69">
              <a:extLst>
                <a:ext uri="{FF2B5EF4-FFF2-40B4-BE49-F238E27FC236}">
                  <a16:creationId xmlns:a16="http://schemas.microsoft.com/office/drawing/2014/main" id="{F723AA83-D5BD-944A-8703-C72175121AA8}"/>
                </a:ext>
              </a:extLst>
            </p:cNvPr>
            <p:cNvSpPr/>
            <p:nvPr/>
          </p:nvSpPr>
          <p:spPr>
            <a:xfrm>
              <a:off x="1872643" y="4110648"/>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1" name="椭圆 70">
              <a:extLst>
                <a:ext uri="{FF2B5EF4-FFF2-40B4-BE49-F238E27FC236}">
                  <a16:creationId xmlns:a16="http://schemas.microsoft.com/office/drawing/2014/main" id="{3B04A4B0-F17E-0744-8A94-80BEF5CB4DF6}"/>
                </a:ext>
              </a:extLst>
            </p:cNvPr>
            <p:cNvSpPr/>
            <p:nvPr/>
          </p:nvSpPr>
          <p:spPr>
            <a:xfrm>
              <a:off x="1872643" y="4794404"/>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2" name="椭圆 71">
              <a:extLst>
                <a:ext uri="{FF2B5EF4-FFF2-40B4-BE49-F238E27FC236}">
                  <a16:creationId xmlns:a16="http://schemas.microsoft.com/office/drawing/2014/main" id="{BABF3258-4D9D-124B-B4FF-90DFB559DC27}"/>
                </a:ext>
              </a:extLst>
            </p:cNvPr>
            <p:cNvSpPr/>
            <p:nvPr/>
          </p:nvSpPr>
          <p:spPr>
            <a:xfrm>
              <a:off x="1876342" y="5478160"/>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3" name="椭圆 72">
              <a:extLst>
                <a:ext uri="{FF2B5EF4-FFF2-40B4-BE49-F238E27FC236}">
                  <a16:creationId xmlns:a16="http://schemas.microsoft.com/office/drawing/2014/main" id="{B0FC169B-0219-1B42-ABCF-E16A8E5898DD}"/>
                </a:ext>
              </a:extLst>
            </p:cNvPr>
            <p:cNvSpPr/>
            <p:nvPr/>
          </p:nvSpPr>
          <p:spPr>
            <a:xfrm>
              <a:off x="1876341" y="6195812"/>
              <a:ext cx="252000" cy="25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4" name="文本框 73">
              <a:extLst>
                <a:ext uri="{FF2B5EF4-FFF2-40B4-BE49-F238E27FC236}">
                  <a16:creationId xmlns:a16="http://schemas.microsoft.com/office/drawing/2014/main" id="{EA8CB28C-8BB0-9E48-A629-026E1D5D53BD}"/>
                </a:ext>
              </a:extLst>
            </p:cNvPr>
            <p:cNvSpPr txBox="1"/>
            <p:nvPr/>
          </p:nvSpPr>
          <p:spPr>
            <a:xfrm>
              <a:off x="1568179" y="3523935"/>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Layer1</a:t>
              </a:r>
            </a:p>
            <a:p>
              <a:pPr algn="ctr"/>
              <a:r>
                <a:rPr kumimoji="1" lang="en-US" altLang="zh-CN" sz="1600" dirty="0">
                  <a:latin typeface="Times New Roman" panose="02020603050405020304" pitchFamily="18" charset="0"/>
                  <a:cs typeface="Times New Roman" panose="02020603050405020304" pitchFamily="18" charset="0"/>
                </a:rPr>
                <a:t>Item</a:t>
              </a:r>
              <a:endParaRPr kumimoji="1" lang="zh-CN" altLang="en-US" sz="1600" dirty="0">
                <a:latin typeface="Times New Roman" panose="02020603050405020304" pitchFamily="18" charset="0"/>
                <a:cs typeface="Times New Roman" panose="02020603050405020304" pitchFamily="18" charset="0"/>
              </a:endParaRPr>
            </a:p>
          </p:txBody>
        </p:sp>
      </p:grpSp>
      <p:grpSp>
        <p:nvGrpSpPr>
          <p:cNvPr id="75" name="组合 74">
            <a:extLst>
              <a:ext uri="{FF2B5EF4-FFF2-40B4-BE49-F238E27FC236}">
                <a16:creationId xmlns:a16="http://schemas.microsoft.com/office/drawing/2014/main" id="{B80C298E-9230-FA4B-B394-DFF410CA6052}"/>
              </a:ext>
            </a:extLst>
          </p:cNvPr>
          <p:cNvGrpSpPr/>
          <p:nvPr/>
        </p:nvGrpSpPr>
        <p:grpSpPr>
          <a:xfrm>
            <a:off x="4639577" y="3238479"/>
            <a:ext cx="849086" cy="2573230"/>
            <a:chOff x="2627210" y="3514924"/>
            <a:chExt cx="849086" cy="2573230"/>
          </a:xfrm>
        </p:grpSpPr>
        <p:sp>
          <p:nvSpPr>
            <p:cNvPr id="76" name="椭圆 75">
              <a:extLst>
                <a:ext uri="{FF2B5EF4-FFF2-40B4-BE49-F238E27FC236}">
                  <a16:creationId xmlns:a16="http://schemas.microsoft.com/office/drawing/2014/main" id="{83E58029-78CB-AB46-B6AA-77C6AC721411}"/>
                </a:ext>
              </a:extLst>
            </p:cNvPr>
            <p:cNvSpPr/>
            <p:nvPr/>
          </p:nvSpPr>
          <p:spPr>
            <a:xfrm>
              <a:off x="2925753" y="4507429"/>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7" name="椭圆 76">
              <a:extLst>
                <a:ext uri="{FF2B5EF4-FFF2-40B4-BE49-F238E27FC236}">
                  <a16:creationId xmlns:a16="http://schemas.microsoft.com/office/drawing/2014/main" id="{60AE96AF-16BB-B643-A2A8-560B0BC85C78}"/>
                </a:ext>
              </a:extLst>
            </p:cNvPr>
            <p:cNvSpPr/>
            <p:nvPr/>
          </p:nvSpPr>
          <p:spPr>
            <a:xfrm>
              <a:off x="2898334" y="5136004"/>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8" name="椭圆 77">
              <a:extLst>
                <a:ext uri="{FF2B5EF4-FFF2-40B4-BE49-F238E27FC236}">
                  <a16:creationId xmlns:a16="http://schemas.microsoft.com/office/drawing/2014/main" id="{E6DA5DAE-5831-AB43-B5F7-A094BA9412D9}"/>
                </a:ext>
              </a:extLst>
            </p:cNvPr>
            <p:cNvSpPr/>
            <p:nvPr/>
          </p:nvSpPr>
          <p:spPr>
            <a:xfrm>
              <a:off x="2925753" y="5836154"/>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9" name="文本框 78">
              <a:extLst>
                <a:ext uri="{FF2B5EF4-FFF2-40B4-BE49-F238E27FC236}">
                  <a16:creationId xmlns:a16="http://schemas.microsoft.com/office/drawing/2014/main" id="{B1E2B655-8E73-2C4B-A4CC-03ED74846894}"/>
                </a:ext>
              </a:extLst>
            </p:cNvPr>
            <p:cNvSpPr txBox="1"/>
            <p:nvPr/>
          </p:nvSpPr>
          <p:spPr>
            <a:xfrm>
              <a:off x="2627210" y="3514924"/>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Layer2</a:t>
              </a:r>
            </a:p>
            <a:p>
              <a:pPr algn="ctr"/>
              <a:r>
                <a:rPr kumimoji="1" lang="en-US" altLang="zh-CN" sz="1600" dirty="0">
                  <a:latin typeface="Times New Roman" panose="02020603050405020304" pitchFamily="18" charset="0"/>
                  <a:cs typeface="Times New Roman" panose="02020603050405020304" pitchFamily="18" charset="0"/>
                </a:rPr>
                <a:t>Entity</a:t>
              </a:r>
              <a:endParaRPr kumimoji="1" lang="zh-CN" altLang="en-US" sz="1600" dirty="0">
                <a:latin typeface="Times New Roman" panose="02020603050405020304" pitchFamily="18" charset="0"/>
                <a:cs typeface="Times New Roman" panose="02020603050405020304" pitchFamily="18" charset="0"/>
              </a:endParaRPr>
            </a:p>
          </p:txBody>
        </p:sp>
      </p:grpSp>
      <p:grpSp>
        <p:nvGrpSpPr>
          <p:cNvPr id="80" name="组合 79">
            <a:extLst>
              <a:ext uri="{FF2B5EF4-FFF2-40B4-BE49-F238E27FC236}">
                <a16:creationId xmlns:a16="http://schemas.microsoft.com/office/drawing/2014/main" id="{521F4F8A-8917-1447-8C44-F048FEE4622F}"/>
              </a:ext>
            </a:extLst>
          </p:cNvPr>
          <p:cNvGrpSpPr/>
          <p:nvPr/>
        </p:nvGrpSpPr>
        <p:grpSpPr>
          <a:xfrm>
            <a:off x="5540626" y="3243114"/>
            <a:ext cx="849086" cy="2262319"/>
            <a:chOff x="3528259" y="3519559"/>
            <a:chExt cx="849086" cy="2262319"/>
          </a:xfrm>
        </p:grpSpPr>
        <p:sp>
          <p:nvSpPr>
            <p:cNvPr id="81" name="椭圆 80">
              <a:extLst>
                <a:ext uri="{FF2B5EF4-FFF2-40B4-BE49-F238E27FC236}">
                  <a16:creationId xmlns:a16="http://schemas.microsoft.com/office/drawing/2014/main" id="{66849C5A-BC56-1147-AFF5-2A88F6F0AD87}"/>
                </a:ext>
              </a:extLst>
            </p:cNvPr>
            <p:cNvSpPr/>
            <p:nvPr/>
          </p:nvSpPr>
          <p:spPr>
            <a:xfrm>
              <a:off x="3826802" y="4846122"/>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2" name="椭圆 81">
              <a:extLst>
                <a:ext uri="{FF2B5EF4-FFF2-40B4-BE49-F238E27FC236}">
                  <a16:creationId xmlns:a16="http://schemas.microsoft.com/office/drawing/2014/main" id="{1A75389B-1F26-EC40-960F-672FD361394E}"/>
                </a:ext>
              </a:extLst>
            </p:cNvPr>
            <p:cNvSpPr/>
            <p:nvPr/>
          </p:nvSpPr>
          <p:spPr>
            <a:xfrm>
              <a:off x="3826802" y="5529878"/>
              <a:ext cx="252000" cy="252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3" name="文本框 82">
              <a:extLst>
                <a:ext uri="{FF2B5EF4-FFF2-40B4-BE49-F238E27FC236}">
                  <a16:creationId xmlns:a16="http://schemas.microsoft.com/office/drawing/2014/main" id="{7D481FE2-DDF0-4849-A825-B92FF187C450}"/>
                </a:ext>
              </a:extLst>
            </p:cNvPr>
            <p:cNvSpPr txBox="1"/>
            <p:nvPr/>
          </p:nvSpPr>
          <p:spPr>
            <a:xfrm>
              <a:off x="3528259" y="3519559"/>
              <a:ext cx="849086" cy="584775"/>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Layer3</a:t>
              </a:r>
            </a:p>
            <a:p>
              <a:pPr algn="ctr"/>
              <a:r>
                <a:rPr kumimoji="1" lang="en-US" altLang="zh-CN" sz="1600" dirty="0">
                  <a:latin typeface="Times New Roman" panose="02020603050405020304" pitchFamily="18" charset="0"/>
                  <a:cs typeface="Times New Roman" panose="02020603050405020304" pitchFamily="18" charset="0"/>
                </a:rPr>
                <a:t>Entity</a:t>
              </a:r>
              <a:endParaRPr kumimoji="1" lang="zh-CN" altLang="en-US" sz="1600" dirty="0">
                <a:latin typeface="Times New Roman" panose="02020603050405020304" pitchFamily="18" charset="0"/>
                <a:cs typeface="Times New Roman" panose="02020603050405020304" pitchFamily="18" charset="0"/>
              </a:endParaRPr>
            </a:p>
          </p:txBody>
        </p:sp>
      </p:grpSp>
      <p:cxnSp>
        <p:nvCxnSpPr>
          <p:cNvPr id="84" name="直线连接符 83">
            <a:extLst>
              <a:ext uri="{FF2B5EF4-FFF2-40B4-BE49-F238E27FC236}">
                <a16:creationId xmlns:a16="http://schemas.microsoft.com/office/drawing/2014/main" id="{8DBA517E-D467-EC42-9196-E47A7E678C60}"/>
              </a:ext>
            </a:extLst>
          </p:cNvPr>
          <p:cNvCxnSpPr>
            <a:cxnSpLocks/>
          </p:cNvCxnSpPr>
          <p:nvPr/>
        </p:nvCxnSpPr>
        <p:spPr>
          <a:xfrm>
            <a:off x="3995488" y="3212028"/>
            <a:ext cx="0" cy="32976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63D73DDC-D05D-5948-900B-023FBAFBBE08}"/>
              </a:ext>
            </a:extLst>
          </p:cNvPr>
          <p:cNvSpPr txBox="1"/>
          <p:nvPr/>
        </p:nvSpPr>
        <p:spPr>
          <a:xfrm>
            <a:off x="3204236" y="6020104"/>
            <a:ext cx="5482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UI</a:t>
            </a:r>
            <a:endParaRPr kumimoji="1" lang="zh-CN" altLang="en-US"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07C81080-C12D-2944-951B-D6CC51763592}"/>
              </a:ext>
            </a:extLst>
          </p:cNvPr>
          <p:cNvSpPr txBox="1"/>
          <p:nvPr/>
        </p:nvSpPr>
        <p:spPr>
          <a:xfrm>
            <a:off x="4858848" y="6020104"/>
            <a:ext cx="54820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KG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77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B90B3-1825-ED4E-8D2E-BF1BA351CF0D}"/>
              </a:ext>
            </a:extLst>
          </p:cNvPr>
          <p:cNvSpPr>
            <a:spLocks noGrp="1"/>
          </p:cNvSpPr>
          <p:nvPr>
            <p:ph type="title"/>
          </p:nvPr>
        </p:nvSpPr>
        <p:spPr/>
        <p:txBody>
          <a:bodyPr/>
          <a:lstStyle/>
          <a:p>
            <a:pPr algn="ctr"/>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A5631B52-A250-F940-ADA4-1E78B348AAC2}"/>
              </a:ext>
            </a:extLst>
          </p:cNvPr>
          <p:cNvSpPr>
            <a:spLocks noGrp="1"/>
          </p:cNvSpPr>
          <p:nvPr>
            <p:ph idx="1"/>
          </p:nvPr>
        </p:nvSpPr>
        <p:spPr/>
        <p:txBody>
          <a:bodyPr>
            <a:normAutofit/>
          </a:bodyPr>
          <a:lstStyle/>
          <a:p>
            <a:r>
              <a:rPr kumimoji="1" lang="en-US" altLang="zh-CN" dirty="0">
                <a:latin typeface="Times New Roman" panose="02020603050405020304" pitchFamily="18" charset="0"/>
                <a:cs typeface="Times New Roman" panose="02020603050405020304" pitchFamily="18" charset="0"/>
              </a:rPr>
              <a:t>Introduction</a:t>
            </a:r>
          </a:p>
          <a:p>
            <a:r>
              <a:rPr kumimoji="1" lang="en-US" altLang="zh-CN" dirty="0">
                <a:solidFill>
                  <a:srgbClr val="FF0000"/>
                </a:solidFill>
                <a:latin typeface="Times New Roman" panose="02020603050405020304" pitchFamily="18" charset="0"/>
                <a:cs typeface="Times New Roman" panose="02020603050405020304" pitchFamily="18" charset="0"/>
              </a:rPr>
              <a:t>Challenge</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&amp;</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Solution</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Overview</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part</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1:</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Two-stage</a:t>
            </a:r>
            <a:r>
              <a:rPr kumimoji="1" lang="zh-CN" altLang="en-US" sz="2600" dirty="0">
                <a:latin typeface="Times New Roman" panose="02020603050405020304" pitchFamily="18" charset="0"/>
                <a:cs typeface="Times New Roman" panose="02020603050405020304" pitchFamily="18" charset="0"/>
              </a:rPr>
              <a:t> </a:t>
            </a:r>
            <a:r>
              <a:rPr lang="en" altLang="zh-CN" sz="2600" dirty="0">
                <a:latin typeface="Times New Roman" panose="02020603050405020304" pitchFamily="18" charset="0"/>
                <a:cs typeface="Times New Roman" panose="02020603050405020304" pitchFamily="18" charset="0"/>
              </a:rPr>
              <a:t>representation </a:t>
            </a:r>
            <a:r>
              <a:rPr kumimoji="1" lang="en-US" altLang="zh-CN" sz="2600" dirty="0">
                <a:latin typeface="Times New Roman" panose="02020603050405020304" pitchFamily="18" charset="0"/>
                <a:cs typeface="Times New Roman" panose="02020603050405020304" pitchFamily="18" charset="0"/>
              </a:rPr>
              <a:t>learning</a:t>
            </a:r>
          </a:p>
          <a:p>
            <a:pPr lvl="1">
              <a:buFont typeface="Wingdings" pitchFamily="2" charset="2"/>
              <a:buChar char="Ø"/>
            </a:pPr>
            <a:r>
              <a:rPr kumimoji="1" lang="en-US" altLang="zh-CN" sz="2600" dirty="0">
                <a:latin typeface="Times New Roman" panose="02020603050405020304" pitchFamily="18" charset="0"/>
                <a:cs typeface="Times New Roman" panose="02020603050405020304" pitchFamily="18" charset="0"/>
              </a:rPr>
              <a:t>part</a:t>
            </a:r>
            <a:r>
              <a:rPr kumimoji="1" lang="zh-CN" altLang="en-US" sz="2600" dirty="0">
                <a:latin typeface="Times New Roman" panose="02020603050405020304" pitchFamily="18" charset="0"/>
                <a:cs typeface="Times New Roman" panose="02020603050405020304" pitchFamily="18" charset="0"/>
              </a:rPr>
              <a:t> </a:t>
            </a:r>
            <a:r>
              <a:rPr kumimoji="1" lang="en-US" altLang="zh-CN" sz="2600" dirty="0">
                <a:latin typeface="Times New Roman" panose="02020603050405020304" pitchFamily="18" charset="0"/>
                <a:cs typeface="Times New Roman" panose="02020603050405020304" pitchFamily="18" charset="0"/>
              </a:rPr>
              <a:t>2:</a:t>
            </a:r>
            <a:r>
              <a:rPr kumimoji="1" lang="zh-CN" altLang="en-US" sz="2600" dirty="0">
                <a:latin typeface="Times New Roman" panose="02020603050405020304" pitchFamily="18" charset="0"/>
                <a:cs typeface="Times New Roman" panose="02020603050405020304" pitchFamily="18" charset="0"/>
              </a:rPr>
              <a:t> </a:t>
            </a:r>
            <a:r>
              <a:rPr lang="en" altLang="zh-CN" sz="2600" dirty="0">
                <a:latin typeface="Times New Roman" panose="02020603050405020304" pitchFamily="18" charset="0"/>
                <a:cs typeface="Times New Roman" panose="02020603050405020304" pitchFamily="18" charset="0"/>
              </a:rPr>
              <a:t>Adversarial </a:t>
            </a:r>
            <a:r>
              <a:rPr lang="en-US" altLang="zh-CN" sz="2600" dirty="0">
                <a:latin typeface="Times New Roman" panose="02020603050405020304" pitchFamily="18" charset="0"/>
                <a:cs typeface="Times New Roman" panose="02020603050405020304" pitchFamily="18" charset="0"/>
              </a:rPr>
              <a:t>l</a:t>
            </a:r>
            <a:r>
              <a:rPr lang="en" altLang="zh-CN" sz="2600" dirty="0">
                <a:latin typeface="Times New Roman" panose="02020603050405020304" pitchFamily="18" charset="0"/>
                <a:cs typeface="Times New Roman" panose="02020603050405020304" pitchFamily="18" charset="0"/>
              </a:rPr>
              <a:t>earning</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for</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KGC</a:t>
            </a:r>
            <a:endParaRPr kumimoji="1" lang="en-US" altLang="zh-CN" sz="2600"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Experiment</a:t>
            </a:r>
          </a:p>
          <a:p>
            <a:r>
              <a:rPr kumimoji="1" lang="en-US" altLang="zh-C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7334834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3350</TotalTime>
  <Words>4476</Words>
  <Application>Microsoft Macintosh PowerPoint</Application>
  <PresentationFormat>全屏显示(4:3)</PresentationFormat>
  <Paragraphs>574</Paragraphs>
  <Slides>39</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等线</vt:lpstr>
      <vt:lpstr>Arial</vt:lpstr>
      <vt:lpstr>Calibri</vt:lpstr>
      <vt:lpstr>Calibri Light</vt:lpstr>
      <vt:lpstr>Cambria Math</vt:lpstr>
      <vt:lpstr>Times New Roman</vt:lpstr>
      <vt:lpstr>Wingdings</vt:lpstr>
      <vt:lpstr>Office 主题​​</vt:lpstr>
      <vt:lpstr>Mining Implicit Entity Preference from User-Item Interaction Data for Knowledge Graph Completion via Adversarial Learning</vt:lpstr>
      <vt:lpstr>Outline</vt:lpstr>
      <vt:lpstr>Background: KG &amp; KGC</vt:lpstr>
      <vt:lpstr>Background: KG &amp; UI</vt:lpstr>
      <vt:lpstr>Motivation</vt:lpstr>
      <vt:lpstr>Task Definition</vt:lpstr>
      <vt:lpstr>Related Work</vt:lpstr>
      <vt:lpstr>Interaction-Augmented Knowledge Graph</vt:lpstr>
      <vt:lpstr>Outline</vt:lpstr>
      <vt:lpstr>Overview</vt:lpstr>
      <vt:lpstr>Two-stage Representation Learning</vt:lpstr>
      <vt:lpstr>Learning Entity-oriented User Preference</vt:lpstr>
      <vt:lpstr>Learning Preference-enhanced Entity Representation</vt:lpstr>
      <vt:lpstr>Adversarial Learning</vt:lpstr>
      <vt:lpstr>User Preference Guided Discriminator</vt:lpstr>
      <vt:lpstr>Query-specific Entity Generator</vt:lpstr>
      <vt:lpstr>Training</vt:lpstr>
      <vt:lpstr>Outline</vt:lpstr>
      <vt:lpstr>Datasets</vt:lpstr>
      <vt:lpstr>KB4Rec: A Data Set for Linking Knowledge Bases with Recommender Systems </vt:lpstr>
      <vt:lpstr>KB4Rec: A Data Set for Linking Knowledge Bases with Recommender Systems </vt:lpstr>
      <vt:lpstr>Experiment Setup</vt:lpstr>
      <vt:lpstr>Baseline</vt:lpstr>
      <vt:lpstr>Experimental Results</vt:lpstr>
      <vt:lpstr>Experimental Results</vt:lpstr>
      <vt:lpstr>Ablation Analysis</vt:lpstr>
      <vt:lpstr>Case Study: Noisy Case</vt:lpstr>
      <vt:lpstr>Case Study: Noisy Case</vt:lpstr>
      <vt:lpstr>Outline</vt:lpstr>
      <vt:lpstr>Conclusions</vt:lpstr>
      <vt:lpstr>For Further Research</vt:lpstr>
      <vt:lpstr>PowerPoint 演示文稿</vt:lpstr>
      <vt:lpstr>Reference</vt:lpstr>
      <vt:lpstr>Evaluation</vt:lpstr>
      <vt:lpstr>Hyperparameter</vt:lpstr>
      <vt:lpstr>Detailed Analysis: Sparsity Level</vt:lpstr>
      <vt:lpstr>Detailed Analysis: Hop Number</vt:lpstr>
      <vt:lpstr>Sensitivity Analysis</vt:lpstr>
      <vt:lpstr>Qualitative Analysis: Sparse Case</vt:lpstr>
    </vt:vector>
  </TitlesOfParts>
  <Manager/>
  <Company>Renmin University of China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Implicit Entity Preference from User-Item Interaction Data for Knowledge Graph Completion via Adversarial Learning</dc:title>
  <dc:subject/>
  <dc:creator>何高乐</dc:creator>
  <cp:keywords>User Interactions, GAN</cp:keywords>
  <dc:description/>
  <cp:lastModifiedBy>何高乐</cp:lastModifiedBy>
  <cp:revision>1299</cp:revision>
  <dcterms:created xsi:type="dcterms:W3CDTF">2018-10-11T07:19:37Z</dcterms:created>
  <dcterms:modified xsi:type="dcterms:W3CDTF">2020-04-23T04:02:28Z</dcterms:modified>
  <cp:category>WWW PPT</cp:category>
</cp:coreProperties>
</file>