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20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6535" y="2428240"/>
            <a:ext cx="92189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/>
              <a:t>DeepProbLog:</a:t>
            </a:r>
            <a:endParaRPr lang="zh-CN" altLang="en-US" sz="3600"/>
          </a:p>
          <a:p>
            <a:pPr algn="ctr"/>
            <a:r>
              <a:rPr lang="zh-CN" altLang="en-US" sz="3600"/>
              <a:t>Neural Probabilistic Logic Programming</a:t>
            </a:r>
            <a:endParaRPr lang="zh-CN" altLang="en-US" sz="3600"/>
          </a:p>
          <a:p>
            <a:pPr algn="ctr"/>
            <a:r>
              <a:rPr lang="zh-CN" altLang="en-US" sz="3600"/>
              <a:t>神经概率逻辑编程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4085" y="907415"/>
            <a:ext cx="999236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 b="1"/>
              <a:t>4</a:t>
            </a:r>
            <a:r>
              <a:rPr lang="en-US" sz="3200" b="1"/>
              <a:t>.</a:t>
            </a:r>
            <a:r>
              <a:rPr sz="3200" b="1"/>
              <a:t> DeepProbLog Inference</a:t>
            </a:r>
            <a:endParaRPr sz="3200" b="1"/>
          </a:p>
          <a:p>
            <a:r>
              <a:rPr lang="zh-CN" altLang="en-US" sz="2800"/>
              <a:t>在这小节中，论文对</a:t>
            </a:r>
            <a:r>
              <a:rPr lang="en-US" altLang="zh-CN" sz="2800"/>
              <a:t>ProbLog</a:t>
            </a:r>
            <a:r>
              <a:rPr lang="zh-CN" altLang="en-US" sz="2800"/>
              <a:t>和</a:t>
            </a:r>
            <a:r>
              <a:rPr lang="en-US" altLang="zh-CN" sz="2800"/>
              <a:t>Deep</a:t>
            </a:r>
            <a:r>
              <a:rPr lang="en-US" altLang="zh-CN" sz="2800">
                <a:sym typeface="+mn-ea"/>
              </a:rPr>
              <a:t>ProbLog</a:t>
            </a:r>
            <a:r>
              <a:rPr lang="zh-CN" altLang="en-US" sz="2800">
                <a:sym typeface="+mn-ea"/>
              </a:rPr>
              <a:t>的推理机制都做了详细的描述。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ProbLog Inference分四个步骤：</a:t>
            </a:r>
            <a:endParaRPr lang="zh-CN" alt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 第一步根据查询的逻辑程序，生成查询所依赖的程序中子句的所有基本实例。</a:t>
            </a:r>
            <a:endParaRPr lang="en-US" altLang="zh-CN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第二步将ground logic program改写成命题逻辑中的公式，根据概率事实的真值定义查询的真值。</a:t>
            </a:r>
            <a:endParaRPr lang="en-US" altLang="zh-CN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第三步将逻辑公式编译成决策图(SDD)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自下而上评估</a:t>
            </a:r>
            <a:r>
              <a:rPr lang="en-US" altLang="zh-CN" sz="2800">
                <a:sym typeface="+mn-ea"/>
              </a:rPr>
              <a:t>SDD</a:t>
            </a:r>
            <a:r>
              <a:rPr lang="zh-CN" altLang="en-US" sz="2800">
                <a:sym typeface="+mn-ea"/>
              </a:rPr>
              <a:t>，计算给定查询的成功概率。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69290" y="1237615"/>
            <a:ext cx="108527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Deep</a:t>
            </a:r>
            <a:r>
              <a:rPr lang="zh-CN" altLang="en-US" sz="2800">
                <a:sym typeface="+mn-ea"/>
              </a:rPr>
              <a:t>ProbLog Inference与上面的步骤相同，除了每次在</a:t>
            </a:r>
            <a:r>
              <a:rPr lang="en-US" altLang="zh-CN" sz="2800">
                <a:sym typeface="+mn-ea"/>
              </a:rPr>
              <a:t>grounding </a:t>
            </a:r>
            <a:r>
              <a:rPr lang="zh-CN" altLang="en-US" sz="2800">
                <a:sym typeface="+mn-ea"/>
              </a:rPr>
              <a:t>的过程中遇到神经谓词时，都会执行对神经网络组件的正向传递。 当这种情况发生时，所需的输入（例如图像）会被输入到神经网络中，然后将Softmax 输出层的结果作</a:t>
            </a:r>
            <a:r>
              <a:rPr lang="en-US" altLang="zh-CN" sz="2800">
                <a:sym typeface="+mn-ea"/>
              </a:rPr>
              <a:t>ground</a:t>
            </a:r>
            <a:r>
              <a:rPr lang="zh-CN" altLang="en-US" sz="2800">
                <a:sym typeface="+mn-ea"/>
              </a:rPr>
              <a:t> AD的概率。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0570" y="998855"/>
            <a:ext cx="1037717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第五小节的内容与DeepProbLog  Learning有关，我们现在还在研读理解中。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我们下周的目标是将论文剩下的内容研究透彻，之后用论文给出的相关代码尝试实验。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9425" y="600075"/>
            <a:ext cx="1123315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4000" b="1"/>
              <a:t>本周完成的主要工作</a:t>
            </a:r>
            <a:r>
              <a:rPr lang="zh-CN" altLang="en-US" sz="4000"/>
              <a:t>：</a:t>
            </a:r>
            <a:endParaRPr lang="zh-CN" altLang="en-US" sz="4000"/>
          </a:p>
          <a:p>
            <a:pPr>
              <a:lnSpc>
                <a:spcPct val="150000"/>
              </a:lnSpc>
            </a:pPr>
            <a:r>
              <a:rPr lang="en-US" altLang="zh-CN" sz="3600"/>
              <a:t>1. </a:t>
            </a:r>
            <a:r>
              <a:rPr lang="zh-CN" altLang="en-US" sz="3600"/>
              <a:t>通过小组内部的讨论，我们确定了想要完成的选题：</a:t>
            </a:r>
            <a:endParaRPr lang="zh-CN" altLang="en-US" sz="3600"/>
          </a:p>
          <a:p>
            <a:pPr algn="l">
              <a:lnSpc>
                <a:spcPct val="150000"/>
              </a:lnSpc>
            </a:pPr>
            <a:r>
              <a:rPr lang="zh-CN" altLang="en-US" sz="3600"/>
              <a:t>Task2(ReDoPaper):《</a:t>
            </a:r>
            <a:r>
              <a:rPr lang="zh-CN" altLang="en-US" sz="3600">
                <a:sym typeface="+mn-ea"/>
              </a:rPr>
              <a:t>DeepProbLog: Neural Probabilistic Logic Programming</a:t>
            </a:r>
            <a:r>
              <a:rPr lang="zh-CN" altLang="en-US" sz="3600"/>
              <a:t>》</a:t>
            </a:r>
            <a:endParaRPr lang="zh-CN" altLang="en-US" sz="3600"/>
          </a:p>
          <a:p>
            <a:pPr algn="l">
              <a:lnSpc>
                <a:spcPct val="150000"/>
              </a:lnSpc>
            </a:pPr>
            <a:r>
              <a:rPr lang="en-US" altLang="zh-CN" sz="3600"/>
              <a:t>2. </a:t>
            </a:r>
            <a:r>
              <a:rPr lang="zh-CN" altLang="en-US" sz="3600"/>
              <a:t>仔细研读论文，整理每个部分的相关思路</a:t>
            </a:r>
            <a:endParaRPr lang="zh-CN" altLang="en-US" sz="3600"/>
          </a:p>
          <a:p>
            <a:pPr algn="l">
              <a:lnSpc>
                <a:spcPct val="150000"/>
              </a:lnSpc>
            </a:pPr>
            <a:r>
              <a:rPr lang="en-US" altLang="zh-CN" sz="3600"/>
              <a:t>3. </a:t>
            </a:r>
            <a:r>
              <a:rPr lang="zh-CN" altLang="en-US" sz="3600"/>
              <a:t>围绕</a:t>
            </a:r>
            <a:r>
              <a:rPr lang="zh-CN" altLang="en-US" sz="3600">
                <a:sym typeface="+mn-ea"/>
              </a:rPr>
              <a:t>论文中已学习的内容，根据自己的理解</a:t>
            </a:r>
            <a:r>
              <a:rPr lang="zh-CN" altLang="en-US" sz="3600"/>
              <a:t>作出一份综述报告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2921635"/>
            <a:ext cx="100850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/>
              <a:t>论文综述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5670" y="779145"/>
            <a:ext cx="973518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Abstract</a:t>
            </a:r>
            <a:endParaRPr lang="zh-CN" altLang="en-US" sz="3200" b="1"/>
          </a:p>
          <a:p>
            <a:pPr algn="ctr"/>
            <a:endParaRPr lang="zh-CN" altLang="en-US" sz="3200" b="1"/>
          </a:p>
          <a:p>
            <a:pPr algn="l"/>
            <a:r>
              <a:rPr lang="zh-CN" altLang="en-US" sz="2800"/>
              <a:t>从摘要中，我们了解到论文在</a:t>
            </a:r>
            <a:r>
              <a:rPr lang="en-US" altLang="zh-CN" sz="2800"/>
              <a:t>ProbLog</a:t>
            </a:r>
            <a:r>
              <a:rPr lang="zh-CN" altLang="en-US" sz="2800"/>
              <a:t>语言的基础上提出了一门新语言：</a:t>
            </a:r>
            <a:r>
              <a:rPr lang="en-US" altLang="zh-CN" sz="2800"/>
              <a:t>DeepProbLog</a:t>
            </a:r>
            <a:r>
              <a:rPr lang="zh-CN" altLang="en-US" sz="2800"/>
              <a:t>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DeepProbLog</a:t>
            </a:r>
            <a:r>
              <a:rPr lang="zh-CN" altLang="en-US" sz="2800">
                <a:sym typeface="+mn-ea"/>
              </a:rPr>
              <a:t>是一个集成了通用神经网络和表现性概率逻辑的建模推理的框架，能够通过示例进行端到端的训练学习。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9580" y="611505"/>
            <a:ext cx="10823575" cy="487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Introduction</a:t>
            </a:r>
            <a:endParaRPr lang="en-US" altLang="zh-CN" sz="3200" b="1"/>
          </a:p>
          <a:p>
            <a:endParaRPr lang="en-US" altLang="zh-CN" sz="3200" b="1"/>
          </a:p>
          <a:p>
            <a:pPr>
              <a:lnSpc>
                <a:spcPct val="110000"/>
              </a:lnSpc>
            </a:pPr>
            <a:r>
              <a:rPr lang="zh-CN" altLang="en-US" sz="2800" b="1"/>
              <a:t>什么是ProbLog？</a:t>
            </a:r>
            <a:endParaRPr lang="zh-CN" altLang="en-US" sz="2400"/>
          </a:p>
          <a:p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ProbLog是基于Prolog的概率逻辑编程语言。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根据网上查找的资料，有两种ProbLog实现，它们基于不同的方法并提供不同的功能。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ProbLog1专注于精确地或使用各种近似方法计算给定查询的成功概率。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ProbLog2允许用户在有证据的情况下计算任意数量的</a:t>
            </a:r>
            <a:r>
              <a:rPr lang="en-US" altLang="zh-CN" sz="2400"/>
              <a:t>ground atom</a:t>
            </a:r>
            <a:r>
              <a:rPr lang="zh-CN" altLang="en-US" sz="2400"/>
              <a:t>的边际概率。</a:t>
            </a:r>
            <a:endParaRPr lang="zh-CN" altLang="en-US" sz="2400"/>
          </a:p>
          <a:p>
            <a:endParaRPr lang="en-US" altLang="zh-CN" sz="2400"/>
          </a:p>
          <a:p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7860" y="1078865"/>
            <a:ext cx="1055243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ym typeface="+mn-ea"/>
              </a:rPr>
              <a:t>什么是</a:t>
            </a:r>
            <a:r>
              <a:rPr lang="en-US" altLang="zh-CN" sz="2800" b="1">
                <a:sym typeface="+mn-ea"/>
              </a:rPr>
              <a:t>DeepProbLog</a:t>
            </a:r>
            <a:r>
              <a:rPr lang="zh-CN" altLang="en-US" sz="2800" b="1">
                <a:sym typeface="+mn-ea"/>
              </a:rPr>
              <a:t>？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DeepProblog</a:t>
            </a:r>
            <a:r>
              <a:rPr lang="zh-CN" altLang="en-US" sz="2400"/>
              <a:t>是</a:t>
            </a:r>
            <a:r>
              <a:rPr lang="en-US" altLang="zh-CN" sz="2400"/>
              <a:t>一种利用神经谓词</a:t>
            </a:r>
            <a:r>
              <a:rPr lang="zh-CN" altLang="en-US" sz="2400"/>
              <a:t>并</a:t>
            </a:r>
            <a:r>
              <a:rPr lang="en-US" altLang="zh-CN" sz="2400"/>
              <a:t>结合深度学习的概率逻辑编程语言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这门新语言在</a:t>
            </a:r>
            <a:r>
              <a:rPr lang="en-US" altLang="zh-CN" sz="2400">
                <a:sym typeface="+mn-ea"/>
              </a:rPr>
              <a:t>ProbLog</a:t>
            </a:r>
            <a:r>
              <a:rPr lang="zh-CN" altLang="en-US" sz="2400">
                <a:sym typeface="+mn-ea"/>
              </a:rPr>
              <a:t>的基础上拓展了处理神经谓词的能力。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它保留了 ProbLog 语言的所有基本组件：语义、推理机制以及实现。主要的变化是基于实例的模型训练。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DeepProblog</a:t>
            </a:r>
            <a:r>
              <a:rPr lang="zh-CN" altLang="en-US" sz="2400">
                <a:sym typeface="+mn-ea"/>
              </a:rPr>
              <a:t>可以通过神经谓词将输出处的损失梯度反向传播到神经网络中，从而允许通过基于梯度下降的优化方法来训练整个模型。</a:t>
            </a:r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2140" y="826135"/>
            <a:ext cx="110210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ym typeface="+mn-ea"/>
              </a:rPr>
              <a:t> </a:t>
            </a:r>
            <a:r>
              <a:rPr lang="en-US" altLang="zh-CN" sz="2800" b="1">
                <a:sym typeface="+mn-ea"/>
              </a:rPr>
              <a:t>2. </a:t>
            </a:r>
            <a:r>
              <a:rPr lang="zh-CN" altLang="en-US" sz="3200" b="1">
                <a:sym typeface="+mn-ea"/>
              </a:rPr>
              <a:t>Logic programming </a:t>
            </a:r>
            <a:r>
              <a:rPr lang="en-US" altLang="zh-CN" sz="3200" b="1">
                <a:sym typeface="+mn-ea"/>
              </a:rPr>
              <a:t>concepts</a:t>
            </a:r>
            <a:endParaRPr lang="zh-CN" altLang="en-US" sz="3200" b="1">
              <a:sym typeface="+mn-ea"/>
            </a:endParaRPr>
          </a:p>
          <a:p>
            <a:endParaRPr lang="zh-CN" altLang="en-US" sz="2800" b="1">
              <a:sym typeface="+mn-ea"/>
            </a:endParaRPr>
          </a:p>
          <a:p>
            <a:r>
              <a:rPr lang="zh-CN" altLang="en-US" sz="2400">
                <a:sym typeface="+mn-ea"/>
              </a:rPr>
              <a:t>论文中对</a:t>
            </a:r>
            <a:r>
              <a:rPr lang="en-US" altLang="zh-CN" sz="2400">
                <a:sym typeface="+mn-ea"/>
              </a:rPr>
              <a:t>Logic programming concepts</a:t>
            </a:r>
            <a:r>
              <a:rPr lang="zh-CN" altLang="en-US" sz="2400">
                <a:sym typeface="+mn-ea"/>
              </a:rPr>
              <a:t>的介绍：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Atoms</a:t>
            </a:r>
            <a:r>
              <a:rPr lang="zh-CN" altLang="en-US" sz="2400">
                <a:sym typeface="+mn-ea"/>
              </a:rPr>
              <a:t>：形如q(t1, ..., tn)的表达式（</a:t>
            </a:r>
            <a:r>
              <a:rPr lang="en-US" altLang="zh-CN" sz="2400">
                <a:sym typeface="+mn-ea"/>
              </a:rPr>
              <a:t>q</a:t>
            </a:r>
            <a:r>
              <a:rPr lang="zh-CN" altLang="en-US" sz="2400">
                <a:sym typeface="+mn-ea"/>
              </a:rPr>
              <a:t>是谓词，</a:t>
            </a:r>
            <a:r>
              <a:rPr lang="en-US" altLang="zh-CN" sz="2400">
                <a:sym typeface="+mn-ea"/>
              </a:rPr>
              <a:t>ti</a:t>
            </a:r>
            <a:r>
              <a:rPr lang="zh-CN" altLang="en-US" sz="2400">
                <a:sym typeface="+mn-ea"/>
              </a:rPr>
              <a:t>是条件，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可以为常量、变量或函数）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literal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q(t1, ..., tn)或¬q(t1, ..., tn)。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ground</a:t>
            </a:r>
            <a:r>
              <a:rPr lang="zh-CN" altLang="en-US" sz="2400">
                <a:sym typeface="+mn-ea"/>
              </a:rPr>
              <a:t>：不含有任何变量的表达式。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rule</a:t>
            </a:r>
            <a:r>
              <a:rPr lang="zh-CN" altLang="en-US" sz="2400">
                <a:sym typeface="+mn-ea"/>
              </a:rPr>
              <a:t>：形如h :</a:t>
            </a:r>
            <a:r>
              <a:rPr lang="en-US" altLang="zh-CN" sz="2400">
                <a:sym typeface="+mn-ea"/>
              </a:rPr>
              <a:t>—</a:t>
            </a:r>
            <a:r>
              <a:rPr lang="zh-CN" altLang="en-US" sz="2400">
                <a:sym typeface="+mn-ea"/>
              </a:rPr>
              <a:t> b1, ..., bn的表达式，其中</a:t>
            </a:r>
            <a:r>
              <a:rPr lang="en-US" altLang="zh-CN" sz="2400">
                <a:sym typeface="+mn-ea"/>
              </a:rPr>
              <a:t>h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>
                <a:sym typeface="+mn-ea"/>
              </a:rPr>
              <a:t>atom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bi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>
                <a:sym typeface="+mn-ea"/>
              </a:rPr>
              <a:t>literals</a:t>
            </a:r>
            <a:r>
              <a:rPr lang="zh-CN" altLang="en-US" sz="2400">
                <a:sym typeface="+mn-ea"/>
              </a:rPr>
              <a:t>。</a:t>
            </a:r>
            <a:r>
              <a:rPr lang="en-US" altLang="zh-CN" sz="2400">
                <a:sym typeface="+mn-ea"/>
              </a:rPr>
              <a:t>rule</a:t>
            </a:r>
            <a:r>
              <a:rPr lang="zh-CN" altLang="en-US" sz="2400">
                <a:sym typeface="+mn-ea"/>
              </a:rPr>
              <a:t>的含义为：每当 bi 的连词成立时，h 就成立。当</a:t>
            </a:r>
            <a:r>
              <a:rPr lang="en-US" altLang="zh-CN" sz="2400">
                <a:sym typeface="+mn-ea"/>
              </a:rPr>
              <a:t>n=0</a:t>
            </a:r>
            <a:r>
              <a:rPr lang="zh-CN" altLang="en-US" sz="2400">
                <a:sym typeface="+mn-ea"/>
              </a:rPr>
              <a:t>时，</a:t>
            </a:r>
            <a:r>
              <a:rPr lang="en-US" altLang="zh-CN" sz="2400">
                <a:sym typeface="+mn-ea"/>
              </a:rPr>
              <a:t>rule</a:t>
            </a:r>
            <a:r>
              <a:rPr lang="zh-CN" altLang="en-US" sz="2400">
                <a:sym typeface="+mn-ea"/>
              </a:rPr>
              <a:t>被称为</a:t>
            </a:r>
            <a:r>
              <a:rPr lang="en-US" altLang="zh-CN" sz="2400">
                <a:sym typeface="+mn-ea"/>
              </a:rPr>
              <a:t>facts.</a:t>
            </a:r>
            <a:endParaRPr lang="en-US" altLang="zh-CN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49275" y="536575"/>
            <a:ext cx="1109345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ym typeface="+mn-ea"/>
              </a:rPr>
              <a:t>3. </a:t>
            </a:r>
            <a:r>
              <a:rPr sz="3200" b="1">
                <a:sym typeface="+mn-ea"/>
              </a:rPr>
              <a:t>Introducing DeepProbLog</a:t>
            </a:r>
            <a:endParaRPr sz="3200" b="1">
              <a:sym typeface="+mn-ea"/>
            </a:endParaRPr>
          </a:p>
          <a:p>
            <a:endParaRPr sz="3200" b="1">
              <a:sym typeface="+mn-ea"/>
            </a:endParaRPr>
          </a:p>
          <a:p>
            <a:r>
              <a:rPr sz="2800">
                <a:sym typeface="+mn-ea"/>
              </a:rPr>
              <a:t>入室盗窃报警示例</a:t>
            </a:r>
            <a:r>
              <a:rPr lang="zh-CN" sz="2800">
                <a:sym typeface="+mn-ea"/>
              </a:rPr>
              <a:t>：</a:t>
            </a:r>
            <a:endParaRPr lang="zh-CN" sz="2800">
              <a:sym typeface="+mn-ea"/>
            </a:endParaRPr>
          </a:p>
          <a:p>
            <a:endParaRPr lang="zh-CN" sz="2800">
              <a:sym typeface="+mn-ea"/>
            </a:endParaRPr>
          </a:p>
          <a:p>
            <a:endParaRPr lang="zh-CN" sz="2800">
              <a:sym typeface="+mn-ea"/>
            </a:endParaRPr>
          </a:p>
          <a:p>
            <a:endParaRPr lang="zh-CN" sz="2800">
              <a:sym typeface="+mn-ea"/>
            </a:endParaRPr>
          </a:p>
          <a:p>
            <a:endParaRPr lang="zh-CN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该示例是由</a:t>
            </a:r>
            <a:r>
              <a:rPr lang="en-US" altLang="zh-CN" sz="2800">
                <a:sym typeface="+mn-ea"/>
              </a:rPr>
              <a:t>ProbLog</a:t>
            </a:r>
            <a:r>
              <a:rPr lang="zh-CN" altLang="en-US" sz="2800">
                <a:sym typeface="+mn-ea"/>
              </a:rPr>
              <a:t>程序构成的贝叶斯网络变体，论文通过对该</a:t>
            </a:r>
            <a:r>
              <a:rPr lang="zh-CN" altLang="en-US" sz="2800">
                <a:sym typeface="+mn-ea"/>
              </a:rPr>
              <a:t>示例的相关概率演算引出了annotated disjunction (AD)的概念。</a:t>
            </a:r>
            <a:endParaRPr lang="zh-CN" altLang="en-US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ym typeface="+mn-ea"/>
              </a:rPr>
              <a:t>AD</a:t>
            </a:r>
            <a:r>
              <a:rPr lang="zh-CN" altLang="en-US" sz="2800">
                <a:sym typeface="+mn-ea"/>
              </a:rPr>
              <a:t>是形如p1 :: h1; ...; pn :: hn :¬ b1, ..., bm的表达式，它使得在不同类别的变量之间的模型选择变得更加便利。</a:t>
            </a:r>
            <a:endParaRPr lang="zh-CN" altLang="en-US" sz="28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2208530"/>
            <a:ext cx="10833100" cy="1360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64235" y="772160"/>
            <a:ext cx="10337165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之后文中给出了</a:t>
            </a:r>
            <a:r>
              <a:rPr lang="en-US" altLang="zh-CN" sz="2800">
                <a:sym typeface="+mn-ea"/>
              </a:rPr>
              <a:t>DeepProbLog</a:t>
            </a:r>
            <a:r>
              <a:rPr lang="zh-CN" altLang="en-US" sz="2800">
                <a:sym typeface="+mn-ea"/>
              </a:rPr>
              <a:t>程序</a:t>
            </a:r>
            <a:r>
              <a:rPr lang="zh-CN" altLang="en-US" sz="2800">
                <a:sym typeface="+mn-ea"/>
              </a:rPr>
              <a:t>的详细定义：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DeepProbLog</a:t>
            </a:r>
            <a:r>
              <a:rPr lang="zh-CN" altLang="en-US" sz="2800">
                <a:sym typeface="+mn-ea"/>
              </a:rPr>
              <a:t>程序是一个由一组形如</a:t>
            </a:r>
            <a:endParaRPr lang="zh-CN" altLang="en-US" sz="2800"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zh-CN" altLang="en-US" sz="2400" b="1">
                <a:sym typeface="+mn-ea"/>
              </a:rPr>
              <a:t>nn(mq,~t, ~u) :: q(~t, u1); ...; q(~t, un) :¬ b1, ..., bm</a:t>
            </a:r>
            <a:endParaRPr lang="zh-CN" altLang="en-US" sz="28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的ground neural </a:t>
            </a:r>
            <a:r>
              <a:rPr lang="zh-CN" altLang="en-US" sz="2800"/>
              <a:t>ADs (nADs)拓展开来的</a:t>
            </a:r>
            <a:r>
              <a:rPr lang="en-US" altLang="zh-CN" sz="2800">
                <a:sym typeface="+mn-ea"/>
              </a:rPr>
              <a:t>ProbLog</a:t>
            </a:r>
            <a:r>
              <a:rPr lang="zh-CN" altLang="en-US" sz="2800">
                <a:sym typeface="+mn-ea"/>
              </a:rPr>
              <a:t>程序。</a:t>
            </a:r>
            <a:endParaRPr lang="zh-CN" alt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在表达式中， </a:t>
            </a:r>
            <a:r>
              <a:rPr lang="en-US" altLang="zh-CN" sz="2800"/>
              <a:t>b</a:t>
            </a:r>
            <a:r>
              <a:rPr lang="zh-CN" altLang="en-US" sz="2800"/>
              <a:t>i 是</a:t>
            </a:r>
            <a:r>
              <a:rPr lang="en-US" altLang="zh-CN" sz="2800"/>
              <a:t>atom</a:t>
            </a:r>
            <a:r>
              <a:rPr lang="zh-CN" altLang="en-US" sz="2800"/>
              <a:t>，t=ti，...，tk是表示谓词</a:t>
            </a:r>
            <a:r>
              <a:rPr lang="en-US" altLang="zh-CN" sz="2800"/>
              <a:t>q</a:t>
            </a:r>
            <a:r>
              <a:rPr lang="zh-CN" altLang="en-US" sz="2800"/>
              <a:t>的神经网络输入的vector of ground terms，</a:t>
            </a:r>
            <a:r>
              <a:rPr lang="en-US" altLang="zh-CN" sz="2800"/>
              <a:t>u</a:t>
            </a:r>
            <a:r>
              <a:rPr lang="zh-CN" altLang="en-US" sz="2800"/>
              <a:t>1 到 </a:t>
            </a:r>
            <a:r>
              <a:rPr lang="en-US" altLang="zh-CN" sz="2800"/>
              <a:t>u</a:t>
            </a:r>
            <a:r>
              <a:rPr lang="zh-CN" altLang="en-US" sz="2800"/>
              <a:t>n 是神经网络的可能输出值。nn 表示“神经网络</a:t>
            </a:r>
            <a:r>
              <a:rPr lang="en-US" altLang="zh-CN" sz="2800"/>
              <a:t>”</a:t>
            </a:r>
            <a:r>
              <a:rPr lang="zh-CN" altLang="en-US" sz="2800"/>
              <a:t>，</a:t>
            </a:r>
            <a:r>
              <a:rPr lang="en-US" altLang="zh-CN" sz="2800"/>
              <a:t>mq</a:t>
            </a:r>
            <a:r>
              <a:rPr lang="zh-CN" altLang="en-US" sz="2800"/>
              <a:t>是神经网络模型的标识符。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>
                <a:sym typeface="+mn-ea"/>
              </a:rPr>
              <a:t>对比</a:t>
            </a:r>
            <a:r>
              <a:rPr lang="en-US" altLang="zh-CN" sz="2800" b="1">
                <a:sym typeface="+mn-ea"/>
              </a:rPr>
              <a:t>DeepProbLog</a:t>
            </a:r>
            <a:r>
              <a:rPr lang="zh-CN" altLang="en-US" sz="2800" b="1">
                <a:sym typeface="+mn-ea"/>
              </a:rPr>
              <a:t>和</a:t>
            </a:r>
            <a:r>
              <a:rPr lang="en-US" altLang="zh-CN" sz="2800" b="1">
                <a:sym typeface="+mn-ea"/>
              </a:rPr>
              <a:t>ProbLog</a:t>
            </a:r>
            <a:r>
              <a:rPr lang="zh-CN" altLang="en-US" sz="2800" b="1">
                <a:sym typeface="+mn-ea"/>
              </a:rPr>
              <a:t>，我们可以发现</a:t>
            </a:r>
            <a:r>
              <a:rPr lang="en-US" altLang="zh-CN" sz="2800" b="1">
                <a:sym typeface="+mn-ea"/>
              </a:rPr>
              <a:t>DeepProbLog</a:t>
            </a:r>
            <a:r>
              <a:rPr lang="zh-CN" altLang="en-US" sz="2800" b="1">
                <a:sym typeface="+mn-ea"/>
              </a:rPr>
              <a:t>直接继承了</a:t>
            </a:r>
            <a:r>
              <a:rPr lang="en-US" altLang="zh-CN" sz="2800" b="1">
                <a:sym typeface="+mn-ea"/>
              </a:rPr>
              <a:t>ProbLog</a:t>
            </a:r>
            <a:r>
              <a:rPr lang="zh-CN" altLang="en-US" sz="2800" b="1">
                <a:sym typeface="+mn-ea"/>
              </a:rPr>
              <a:t>的语义，并且很大程度上继承了它的推理机制。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演示</Application>
  <PresentationFormat>宽屏</PresentationFormat>
  <Paragraphs>89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忘れたい過去</cp:lastModifiedBy>
  <cp:revision>154</cp:revision>
  <dcterms:created xsi:type="dcterms:W3CDTF">2019-06-19T02:08:00Z</dcterms:created>
  <dcterms:modified xsi:type="dcterms:W3CDTF">2020-10-16T10:59:50Z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