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42" r:id="rId5"/>
    <p:sldId id="443" r:id="rId6"/>
    <p:sldId id="444" r:id="rId7"/>
    <p:sldId id="412" r:id="rId8"/>
    <p:sldId id="423" r:id="rId9"/>
    <p:sldId id="440" r:id="rId10"/>
    <p:sldId id="424" r:id="rId11"/>
    <p:sldId id="44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6535" y="2428240"/>
            <a:ext cx="921893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/>
              <a:t>DeepProbLog:</a:t>
            </a:r>
            <a:endParaRPr lang="zh-CN" altLang="en-US" sz="3600"/>
          </a:p>
          <a:p>
            <a:pPr algn="ctr"/>
            <a:r>
              <a:rPr lang="zh-CN" altLang="en-US" sz="3600"/>
              <a:t>Neural Probabilistic Logic Programming</a:t>
            </a:r>
            <a:endParaRPr lang="zh-CN" altLang="en-US" sz="3600"/>
          </a:p>
          <a:p>
            <a:pPr algn="ctr"/>
            <a:r>
              <a:rPr lang="zh-CN" altLang="en-US" sz="3600"/>
              <a:t>神经概率逻辑编程</a:t>
            </a:r>
            <a:endParaRPr lang="zh-CN" altLang="en-US" sz="3600"/>
          </a:p>
          <a:p>
            <a:pPr algn="r"/>
            <a:r>
              <a:rPr lang="zh-CN" altLang="en-US" sz="2400"/>
              <a:t>陈彬 廖楠燕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7890" y="121285"/>
            <a:ext cx="1021651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ym typeface="+mn-ea"/>
              </a:rPr>
              <a:t>根据</a:t>
            </a:r>
            <a:r>
              <a:rPr lang="en-US" altLang="zh-CN" sz="3200" b="1">
                <a:sym typeface="+mn-ea"/>
              </a:rPr>
              <a:t>MNIST</a:t>
            </a:r>
            <a:r>
              <a:rPr lang="zh-CN" altLang="en-US" sz="3200" b="1">
                <a:sym typeface="+mn-ea"/>
              </a:rPr>
              <a:t>示例改写数字图像加法为减法</a:t>
            </a:r>
            <a:endParaRPr lang="zh-CN" altLang="en-US" sz="3200" b="1"/>
          </a:p>
          <a:p>
            <a:pPr algn="ctr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多位数图像减法模型训练测试效果：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准确率达到</a:t>
            </a:r>
            <a:r>
              <a:rPr lang="en-US" altLang="zh-CN" sz="2400">
                <a:sym typeface="+mn-ea"/>
              </a:rPr>
              <a:t>89</a:t>
            </a:r>
            <a:r>
              <a:rPr lang="en-US" altLang="zh-CN" sz="2400">
                <a:sym typeface="+mn-ea"/>
              </a:rPr>
              <a:t>%</a:t>
            </a:r>
            <a:endParaRPr lang="en-US" altLang="zh-CN" sz="2400">
              <a:sym typeface="+mn-ea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1464945"/>
            <a:ext cx="5198110" cy="34270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425" y="600075"/>
            <a:ext cx="1123315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/>
              <a:t>完成的主要工作</a:t>
            </a:r>
            <a:r>
              <a:rPr lang="zh-CN" altLang="en-US" sz="4000"/>
              <a:t>：</a:t>
            </a:r>
            <a:endParaRPr lang="zh-CN" altLang="en-US" sz="3600"/>
          </a:p>
          <a:p>
            <a:pPr algn="l">
              <a:lnSpc>
                <a:spcPct val="150000"/>
              </a:lnSpc>
            </a:pPr>
            <a:r>
              <a:rPr lang="en-US" altLang="zh-CN" sz="3200"/>
              <a:t>1.</a:t>
            </a:r>
            <a:r>
              <a:rPr lang="en-US" altLang="zh-CN" sz="3600"/>
              <a:t> </a:t>
            </a:r>
            <a:r>
              <a:rPr lang="zh-CN" altLang="en-US" sz="3200"/>
              <a:t>仔细研读论文，深入理解</a:t>
            </a:r>
            <a:r>
              <a:rPr lang="en-US" altLang="zh-CN" sz="3200"/>
              <a:t>DeepProblog</a:t>
            </a:r>
            <a:r>
              <a:rPr lang="zh-CN" altLang="en-US" sz="3200"/>
              <a:t>涉及的相关知识整理每个部分的相关思路。</a:t>
            </a:r>
            <a:endParaRPr lang="zh-CN" altLang="en-US" sz="3200"/>
          </a:p>
          <a:p>
            <a:pPr algn="l">
              <a:lnSpc>
                <a:spcPct val="150000"/>
              </a:lnSpc>
            </a:pPr>
            <a:r>
              <a:rPr lang="en-US" altLang="zh-CN" sz="3200"/>
              <a:t>2. </a:t>
            </a:r>
            <a:r>
              <a:rPr lang="zh-CN" altLang="en-US" sz="3200">
                <a:sym typeface="+mn-ea"/>
              </a:rPr>
              <a:t>理解</a:t>
            </a:r>
            <a:r>
              <a:rPr lang="en-US" altLang="zh-CN" sz="3200">
                <a:sym typeface="+mn-ea"/>
              </a:rPr>
              <a:t>DeepProblog</a:t>
            </a:r>
            <a:r>
              <a:rPr lang="zh-CN" altLang="en-US" sz="3200">
                <a:sym typeface="+mn-ea"/>
              </a:rPr>
              <a:t>的相关代码和实现逻辑。</a:t>
            </a:r>
            <a:endParaRPr lang="zh-CN" altLang="en-US" sz="3200"/>
          </a:p>
          <a:p>
            <a:pPr algn="l">
              <a:lnSpc>
                <a:spcPct val="150000"/>
              </a:lnSpc>
            </a:pPr>
            <a:r>
              <a:rPr lang="en-US" altLang="zh-CN" sz="3200"/>
              <a:t>3. </a:t>
            </a:r>
            <a:r>
              <a:rPr lang="zh-CN" altLang="en-US" sz="3200"/>
              <a:t>根据论文给出的代码进行</a:t>
            </a:r>
            <a:r>
              <a:rPr lang="en-US" altLang="zh-CN" sz="3200">
                <a:sym typeface="+mn-ea"/>
              </a:rPr>
              <a:t>DeepProblog</a:t>
            </a:r>
            <a:r>
              <a:rPr lang="zh-CN" altLang="en-US" sz="3200"/>
              <a:t>模型训练。</a:t>
            </a:r>
            <a:endParaRPr lang="zh-CN" altLang="en-US" sz="3200"/>
          </a:p>
          <a:p>
            <a:pPr algn="l">
              <a:lnSpc>
                <a:spcPct val="150000"/>
              </a:lnSpc>
            </a:pPr>
            <a:r>
              <a:rPr lang="en-US" altLang="zh-CN" sz="3200"/>
              <a:t>4. </a:t>
            </a:r>
            <a:r>
              <a:rPr lang="zh-CN" altLang="en-US" sz="3200"/>
              <a:t>运行代码中给出的CoinUrn、Forth和MNIST三个示例，得到结果并进行分析。</a:t>
            </a:r>
            <a:endParaRPr lang="zh-CN" altLang="en-US" sz="3200"/>
          </a:p>
          <a:p>
            <a:pPr algn="l">
              <a:lnSpc>
                <a:spcPct val="150000"/>
              </a:lnSpc>
            </a:pPr>
            <a:r>
              <a:rPr lang="en-US" altLang="zh-CN" sz="3200"/>
              <a:t>5. </a:t>
            </a:r>
            <a:r>
              <a:rPr lang="zh-CN" altLang="en-US" sz="3200"/>
              <a:t>根据</a:t>
            </a:r>
            <a:r>
              <a:rPr lang="en-US" altLang="zh-CN" sz="3200"/>
              <a:t>MNIST</a:t>
            </a:r>
            <a:r>
              <a:rPr lang="zh-CN" altLang="en-US" sz="3200"/>
              <a:t>示例改写数字图像加法为减法。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0444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论文的主要内容</a:t>
            </a:r>
            <a:endParaRPr lang="zh-CN" altLang="en-US" sz="3200" b="1"/>
          </a:p>
          <a:p>
            <a:pPr algn="ctr"/>
            <a:endParaRPr lang="zh-CN" altLang="en-US" sz="3200" b="1"/>
          </a:p>
          <a:p>
            <a:pPr algn="l"/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论文提出了新的概率逻辑编程框架：</a:t>
            </a:r>
            <a:r>
              <a:rPr lang="en-US" altLang="zh-CN" sz="2400">
                <a:sym typeface="+mn-ea"/>
              </a:rPr>
              <a:t>DeepProbLog</a:t>
            </a:r>
            <a:endParaRPr lang="en-US" altLang="zh-CN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是一个集成了通用神经网络和表现性概率逻辑的建模推理的框架，能够通过示例进行端到端的训练学习。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保留了</a:t>
            </a:r>
            <a:r>
              <a:rPr lang="en-US" altLang="zh-CN" sz="2400">
                <a:sym typeface="+mn-ea"/>
              </a:rPr>
              <a:t>ProbLog</a:t>
            </a:r>
            <a:r>
              <a:rPr lang="zh-CN" altLang="en-US" sz="2400">
                <a:sym typeface="+mn-ea"/>
              </a:rPr>
              <a:t>的语义、推理机制和实现，核心的改进是基于模型的实例训练。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使用神经网络，采用损失梯度反向传播的方法进行训练。输入数据为通过模型得到的特征向量和概率事实，原子表达式上的输出为概率，总输出封装为神经谓词。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044430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论文的主要内容</a:t>
            </a:r>
            <a:endParaRPr lang="zh-CN" altLang="en-US" sz="3200" b="1"/>
          </a:p>
          <a:p>
            <a:pPr algn="ctr"/>
            <a:endParaRPr lang="zh-CN" altLang="en-US" sz="3200" b="1"/>
          </a:p>
          <a:p>
            <a:pPr algn="l"/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论文介绍了逻辑编程概念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Atoms</a:t>
            </a:r>
            <a:r>
              <a:rPr lang="zh-CN" altLang="en-US" sz="2400">
                <a:sym typeface="+mn-ea"/>
              </a:rPr>
              <a:t>：形如q(t1, ..., tn)的表达式（</a:t>
            </a:r>
            <a:r>
              <a:rPr lang="en-US" altLang="zh-CN" sz="2400">
                <a:sym typeface="+mn-ea"/>
              </a:rPr>
              <a:t>q</a:t>
            </a:r>
            <a:r>
              <a:rPr lang="zh-CN" altLang="en-US" sz="2400">
                <a:sym typeface="+mn-ea"/>
              </a:rPr>
              <a:t>是谓词，</a:t>
            </a:r>
            <a:r>
              <a:rPr lang="en-US" altLang="zh-CN" sz="2400">
                <a:sym typeface="+mn-ea"/>
              </a:rPr>
              <a:t>ti</a:t>
            </a:r>
            <a:r>
              <a:rPr lang="zh-CN" altLang="en-US" sz="2400">
                <a:sym typeface="+mn-ea"/>
              </a:rPr>
              <a:t>是条件，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可以为常量、变量或函数）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literal</a:t>
            </a:r>
            <a:r>
              <a:rPr lang="zh-CN" altLang="en-US" sz="2400">
                <a:sym typeface="+mn-ea"/>
              </a:rPr>
              <a:t>：q(t1, ..., tn)或¬q(t1, ..., tn)。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ground</a:t>
            </a:r>
            <a:r>
              <a:rPr lang="zh-CN" altLang="en-US" sz="2400">
                <a:sym typeface="+mn-ea"/>
              </a:rPr>
              <a:t>：不含有任何变量的表达式。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rule</a:t>
            </a:r>
            <a:r>
              <a:rPr lang="zh-CN" altLang="en-US" sz="2400">
                <a:sym typeface="+mn-ea"/>
              </a:rPr>
              <a:t>：形如h :</a:t>
            </a:r>
            <a:r>
              <a:rPr lang="en-US" altLang="zh-CN" sz="2400">
                <a:sym typeface="+mn-ea"/>
              </a:rPr>
              <a:t>—</a:t>
            </a:r>
            <a:r>
              <a:rPr lang="zh-CN" altLang="en-US" sz="2400">
                <a:sym typeface="+mn-ea"/>
              </a:rPr>
              <a:t> b1, ..., bn的表达式，其中</a:t>
            </a:r>
            <a:r>
              <a:rPr lang="en-US" altLang="zh-CN" sz="2400">
                <a:sym typeface="+mn-ea"/>
              </a:rPr>
              <a:t>h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atom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bi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literals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zh-CN" sz="2400">
                <a:sym typeface="+mn-ea"/>
              </a:rPr>
              <a:t>rule</a:t>
            </a:r>
            <a:r>
              <a:rPr lang="zh-CN" altLang="en-US" sz="2400">
                <a:sym typeface="+mn-ea"/>
              </a:rPr>
              <a:t>的含义为：每当 bi 的连词成立时，h 就成立。当</a:t>
            </a:r>
            <a:r>
              <a:rPr lang="en-US" altLang="zh-CN" sz="2400">
                <a:sym typeface="+mn-ea"/>
              </a:rPr>
              <a:t>n=0</a:t>
            </a:r>
            <a:r>
              <a:rPr lang="zh-CN" altLang="en-US" sz="2400">
                <a:sym typeface="+mn-ea"/>
              </a:rPr>
              <a:t>时，</a:t>
            </a:r>
            <a:r>
              <a:rPr lang="en-US" altLang="zh-CN" sz="2400">
                <a:sym typeface="+mn-ea"/>
              </a:rPr>
              <a:t>rule</a:t>
            </a:r>
            <a:r>
              <a:rPr lang="zh-CN" altLang="en-US" sz="2400">
                <a:sym typeface="+mn-ea"/>
              </a:rPr>
              <a:t>被称为</a:t>
            </a:r>
            <a:r>
              <a:rPr lang="en-US" altLang="zh-CN" sz="2400">
                <a:sym typeface="+mn-ea"/>
              </a:rPr>
              <a:t>facts.</a:t>
            </a:r>
            <a:endParaRPr lang="en-US" altLang="zh-CN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04443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论文的主要内容</a:t>
            </a:r>
            <a:endParaRPr lang="zh-CN" altLang="en-US" sz="3200" b="1"/>
          </a:p>
          <a:p>
            <a:pPr algn="ctr"/>
            <a:endParaRPr lang="zh-CN" altLang="en-US" sz="3200" b="1"/>
          </a:p>
          <a:p>
            <a:pPr algn="l"/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论文给出了</a:t>
            </a:r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的推理机制</a:t>
            </a:r>
            <a:endParaRPr lang="en-US" altLang="zh-CN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第一步根据查询的逻辑程序，生成查询所依赖的程序中子句的所有基本实例。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第二步将ground logic program改写成命题逻辑中的公式，根据概率事实的真值定义查询的真值。</a:t>
            </a:r>
            <a:r>
              <a:rPr lang="zh-CN" altLang="en-US" sz="2400">
                <a:sym typeface="+mn-ea"/>
              </a:rPr>
              <a:t>此过程中遇到神经谓词时，都会执行对神经网络组件的正向传递。当这种情况发生时，所需的输入（例如图像）会被输入到神经网络中，然后将Softmax 输出层的结果作</a:t>
            </a:r>
            <a:r>
              <a:rPr lang="en-US" altLang="zh-CN" sz="2400">
                <a:sym typeface="+mn-ea"/>
              </a:rPr>
              <a:t>ground</a:t>
            </a:r>
            <a:r>
              <a:rPr lang="zh-CN" altLang="en-US" sz="2400">
                <a:sym typeface="+mn-ea"/>
              </a:rPr>
              <a:t> AD的概率。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第三步将逻辑公式编译成决策图(SDD)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自下而上评估</a:t>
            </a:r>
            <a:r>
              <a:rPr lang="en-US" altLang="zh-CN" sz="2400">
                <a:sym typeface="+mn-ea"/>
              </a:rPr>
              <a:t>SDD</a:t>
            </a:r>
            <a:r>
              <a:rPr lang="zh-CN" altLang="en-US" sz="2400">
                <a:sym typeface="+mn-ea"/>
              </a:rPr>
              <a:t>，计算给定查询的成功概率。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3920" y="848360"/>
            <a:ext cx="102342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ym typeface="+mn-ea"/>
              </a:rPr>
              <a:t>在学习完论文之后，我通过源码查看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的设计思路和逻辑：</a:t>
            </a:r>
            <a:endParaRPr lang="zh-CN" altLang="en-US" sz="2800" b="1">
              <a:sym typeface="+mn-ea"/>
            </a:endParaRPr>
          </a:p>
          <a:p>
            <a:endParaRPr lang="zh-CN" altLang="en-US" sz="2800" b="1">
              <a:sym typeface="+mn-ea"/>
            </a:endParaRPr>
          </a:p>
          <a:p>
            <a:r>
              <a:rPr lang="en-US" altLang="zh-CN" sz="2800" b="1"/>
              <a:t>1. 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代码主要包括逻辑程序构建，模型构建，神经网络构建，梯度计算，模型优化处理和模型训练这几个部分。</a:t>
            </a:r>
            <a:endParaRPr lang="zh-CN" altLang="en-US" sz="2800" b="1">
              <a:sym typeface="+mn-ea"/>
            </a:endParaRPr>
          </a:p>
          <a:p>
            <a:endParaRPr lang="zh-CN" altLang="en-US" sz="2800" b="1">
              <a:sym typeface="+mn-ea"/>
            </a:endParaRPr>
          </a:p>
          <a:p>
            <a:r>
              <a:rPr lang="en-US" altLang="zh-CN" sz="2800" b="1">
                <a:sym typeface="+mn-ea"/>
              </a:rPr>
              <a:t>2. DeepProblog</a:t>
            </a:r>
            <a:r>
              <a:rPr lang="zh-CN" altLang="en-US" sz="2800" b="1">
                <a:sym typeface="+mn-ea"/>
              </a:rPr>
              <a:t>的过程为：首先构建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模型、逻辑程序和神经网络模型，之后进行半环梯度计算，返回</a:t>
            </a:r>
            <a:r>
              <a:rPr lang="en-US" altLang="zh-CN" sz="2800" b="1">
                <a:sym typeface="+mn-ea"/>
              </a:rPr>
              <a:t>SDD</a:t>
            </a:r>
            <a:r>
              <a:rPr lang="zh-CN" altLang="en-US" sz="2800" b="1">
                <a:sym typeface="+mn-ea"/>
              </a:rPr>
              <a:t>的查询概率。最后在模型训练的过程中使用优化器对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模型进行优化。</a:t>
            </a:r>
            <a:endParaRPr lang="zh-CN" altLang="en-US" sz="28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8210" y="0"/>
            <a:ext cx="10216515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ym typeface="+mn-ea"/>
              </a:rPr>
              <a:t>根据</a:t>
            </a:r>
            <a:r>
              <a:rPr lang="en-US" altLang="zh-CN" sz="3200" b="1">
                <a:sym typeface="+mn-ea"/>
              </a:rPr>
              <a:t>MNIST</a:t>
            </a:r>
            <a:r>
              <a:rPr lang="zh-CN" altLang="en-US" sz="3200" b="1">
                <a:sym typeface="+mn-ea"/>
              </a:rPr>
              <a:t>示例改写数字图像加法为减法</a:t>
            </a:r>
            <a:endParaRPr lang="zh-CN" altLang="en-US" sz="3200" b="1"/>
          </a:p>
          <a:p>
            <a:pPr algn="ctr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MNIST</a:t>
            </a:r>
            <a:r>
              <a:rPr lang="zh-CN" altLang="en-US" sz="2400">
                <a:sym typeface="+mn-ea"/>
              </a:rPr>
              <a:t>实验中，DeepProbLog实现了个位数图像加法和多位数图像加法，我们在运行并分析过该实验后，想仿造该示例，将加法改写为减法。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个位数图像减法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思路过程：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首先分析个位数图像加法的处理过程：加载训练测试数据，获取编写好的逻辑表达式，接着构建神经网络、模型和优化器，最后训练测试。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想要将加法改写为减法，最重要的是修改逻辑表达式，之后用修改后的表达式来构建模型。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改写后的逻辑表达式：nn(mnist_net,[X],Y,[0,1,2,3,4,5,6,7,8,9]) :: digit(X,Y).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subtract(X,Y,Z) :- digit(X,X2), digit(Y,Y2), Z is X2-Y2.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修改</a:t>
            </a:r>
            <a:r>
              <a:rPr lang="en-US" altLang="zh-CN" sz="2400">
                <a:sym typeface="+mn-ea"/>
              </a:rPr>
              <a:t>generate_data.py</a:t>
            </a:r>
            <a:r>
              <a:rPr lang="zh-CN" altLang="en-US" sz="2400">
                <a:sym typeface="+mn-ea"/>
              </a:rPr>
              <a:t>文件中的generate_examples函数用于处理数据集，使得其适用于减法模型。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7890" y="121285"/>
            <a:ext cx="1021651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ym typeface="+mn-ea"/>
              </a:rPr>
              <a:t>根据</a:t>
            </a:r>
            <a:r>
              <a:rPr lang="en-US" altLang="zh-CN" sz="3200" b="1">
                <a:sym typeface="+mn-ea"/>
              </a:rPr>
              <a:t>MNIST</a:t>
            </a:r>
            <a:r>
              <a:rPr lang="zh-CN" altLang="en-US" sz="3200" b="1">
                <a:sym typeface="+mn-ea"/>
              </a:rPr>
              <a:t>示例改写数字图像加法为减法</a:t>
            </a:r>
            <a:endParaRPr lang="zh-CN" altLang="en-US" sz="3200" b="1"/>
          </a:p>
          <a:p>
            <a:pPr algn="ctr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个位数图像减法模型训练测试效果：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准确率达到</a:t>
            </a:r>
            <a:r>
              <a:rPr lang="en-US" altLang="zh-CN" sz="2400">
                <a:sym typeface="+mn-ea"/>
              </a:rPr>
              <a:t>95.14%</a:t>
            </a:r>
            <a:endParaRPr lang="en-US" altLang="zh-CN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499235"/>
            <a:ext cx="5045075" cy="33820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21651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ym typeface="+mn-ea"/>
              </a:rPr>
              <a:t>根据</a:t>
            </a:r>
            <a:r>
              <a:rPr lang="en-US" altLang="zh-CN" sz="3200" b="1">
                <a:sym typeface="+mn-ea"/>
              </a:rPr>
              <a:t>MNIST</a:t>
            </a:r>
            <a:r>
              <a:rPr lang="zh-CN" altLang="en-US" sz="3200" b="1">
                <a:sym typeface="+mn-ea"/>
              </a:rPr>
              <a:t>示例改写数字图像加法为减法</a:t>
            </a:r>
            <a:endParaRPr lang="zh-CN" altLang="en-US" sz="3200" b="1"/>
          </a:p>
          <a:p>
            <a:pPr algn="ctr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多位数图像减法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思路过程：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与个位数减法相同，最重要的是修改逻辑表达式。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改写后的逻辑表达式：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nn(mnist_net,[X],Y,[0,1,2,3,4,5,6,7,8,9]) :: digit(X,Y).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多张图像转为对应的多位数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number([],Result,Result).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number([H|T],Acc,Result) :- digit(H,Nr), Acc2 is Nr+10*Acc,number(T,Acc2,Result).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number(X,Y) :- number(X,0,Y).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subtract(X,Y,Z) :- number(X,X2), number(Y,Y2), Z is X2-Y2.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WPS 演示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Joyce</dc:creator>
  <cp:lastModifiedBy>忘れたい過去</cp:lastModifiedBy>
  <cp:revision>166</cp:revision>
  <dcterms:created xsi:type="dcterms:W3CDTF">2019-06-19T02:08:00Z</dcterms:created>
  <dcterms:modified xsi:type="dcterms:W3CDTF">2020-12-18T02:30:36Z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