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3479" r:id="rId3"/>
    <p:sldId id="260" r:id="rId4"/>
    <p:sldId id="3504" r:id="rId5"/>
    <p:sldId id="3463" r:id="rId6"/>
    <p:sldId id="3500" r:id="rId7"/>
    <p:sldId id="3501" r:id="rId8"/>
    <p:sldId id="3483"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4F6"/>
    <a:srgbClr val="F7BF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321" autoAdjust="0"/>
    <p:restoredTop sz="95768" autoAdjust="0"/>
  </p:normalViewPr>
  <p:slideViewPr>
    <p:cSldViewPr snapToGrid="0">
      <p:cViewPr varScale="1">
        <p:scale>
          <a:sx n="35" d="100"/>
          <a:sy n="35" d="100"/>
        </p:scale>
        <p:origin x="44" y="34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9D0B2-6D8E-4FE4-8EAE-1B32E142ACB2}" type="datetimeFigureOut">
              <a:rPr lang="zh-CN" altLang="en-US" smtClean="0"/>
              <a:t>2020/10/30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0B335-F2D0-4624-AE5D-EDA3F4FE8566}" type="slidenum">
              <a:rPr lang="zh-CN" altLang="en-US" smtClean="0"/>
              <a:t>‹#›</a:t>
            </a:fld>
            <a:endParaRPr lang="zh-CN" altLang="en-US"/>
          </a:p>
        </p:txBody>
      </p:sp>
    </p:spTree>
    <p:extLst>
      <p:ext uri="{BB962C8B-B14F-4D97-AF65-F5344CB8AC3E}">
        <p14:creationId xmlns:p14="http://schemas.microsoft.com/office/powerpoint/2010/main" val="373502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1</a:t>
            </a:fld>
            <a:endParaRPr lang="zh-CN" altLang="en-US"/>
          </a:p>
        </p:txBody>
      </p:sp>
    </p:spTree>
    <p:extLst>
      <p:ext uri="{BB962C8B-B14F-4D97-AF65-F5344CB8AC3E}">
        <p14:creationId xmlns:p14="http://schemas.microsoft.com/office/powerpoint/2010/main" val="587000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2</a:t>
            </a:fld>
            <a:endParaRPr lang="zh-CN" altLang="en-US"/>
          </a:p>
        </p:txBody>
      </p:sp>
    </p:spTree>
    <p:extLst>
      <p:ext uri="{BB962C8B-B14F-4D97-AF65-F5344CB8AC3E}">
        <p14:creationId xmlns:p14="http://schemas.microsoft.com/office/powerpoint/2010/main" val="674273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3</a:t>
            </a:fld>
            <a:endParaRPr lang="zh-CN" altLang="en-US"/>
          </a:p>
        </p:txBody>
      </p:sp>
    </p:spTree>
    <p:extLst>
      <p:ext uri="{BB962C8B-B14F-4D97-AF65-F5344CB8AC3E}">
        <p14:creationId xmlns:p14="http://schemas.microsoft.com/office/powerpoint/2010/main" val="761806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4</a:t>
            </a:fld>
            <a:endParaRPr lang="zh-CN" altLang="en-US"/>
          </a:p>
        </p:txBody>
      </p:sp>
    </p:spTree>
    <p:extLst>
      <p:ext uri="{BB962C8B-B14F-4D97-AF65-F5344CB8AC3E}">
        <p14:creationId xmlns:p14="http://schemas.microsoft.com/office/powerpoint/2010/main" val="104952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5</a:t>
            </a:fld>
            <a:endParaRPr lang="zh-CN" altLang="en-US"/>
          </a:p>
        </p:txBody>
      </p:sp>
    </p:spTree>
    <p:extLst>
      <p:ext uri="{BB962C8B-B14F-4D97-AF65-F5344CB8AC3E}">
        <p14:creationId xmlns:p14="http://schemas.microsoft.com/office/powerpoint/2010/main" val="3019134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6</a:t>
            </a:fld>
            <a:endParaRPr lang="zh-CN" altLang="en-US"/>
          </a:p>
        </p:txBody>
      </p:sp>
    </p:spTree>
    <p:extLst>
      <p:ext uri="{BB962C8B-B14F-4D97-AF65-F5344CB8AC3E}">
        <p14:creationId xmlns:p14="http://schemas.microsoft.com/office/powerpoint/2010/main" val="1425771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7</a:t>
            </a:fld>
            <a:endParaRPr lang="zh-CN" altLang="en-US"/>
          </a:p>
        </p:txBody>
      </p:sp>
    </p:spTree>
    <p:extLst>
      <p:ext uri="{BB962C8B-B14F-4D97-AF65-F5344CB8AC3E}">
        <p14:creationId xmlns:p14="http://schemas.microsoft.com/office/powerpoint/2010/main" val="168376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8</a:t>
            </a:fld>
            <a:endParaRPr lang="zh-CN" altLang="en-US"/>
          </a:p>
        </p:txBody>
      </p:sp>
    </p:spTree>
    <p:extLst>
      <p:ext uri="{BB962C8B-B14F-4D97-AF65-F5344CB8AC3E}">
        <p14:creationId xmlns:p14="http://schemas.microsoft.com/office/powerpoint/2010/main" val="285835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4B397-4335-42E1-8AA0-92AA305494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EC3A99-1CF4-4D94-A80D-2E4F5CA38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23C716-E101-4BA0-B1DF-A4B181B4B6AF}"/>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D8ACD33B-E324-44EE-8821-00C1A08973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2A5B0-D333-4EE2-94C5-9BAAF67FD4C8}"/>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2048269380"/>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895C9-96D6-4DB4-A1AD-8BF4B2DC41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8D1F58-BAC5-48D2-86C6-03CFC1C947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438854-97F2-4CBF-9C5C-0631AD0B3779}"/>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116952A7-E177-47D9-A8EF-5D5E2404EE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7D450-1254-4EFF-AC0F-390AB1947A0C}"/>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955579127"/>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C0B33F-8B12-4F24-B52A-04E8383A8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D01F8D-3E0F-4827-9B86-13E5ECF982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41C404-2B6E-4B1E-91E9-D867222ECDF2}"/>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E020B0AD-C743-4517-9CCA-ACB78DBA8E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11B527-7E0D-4BA6-8091-4B9A3DD3C8F9}"/>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506665871"/>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907D3-ED42-4EC1-AC38-A05ECD9B85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2C0C7C-E774-45AA-80E3-2BEF46F534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1ECF23-56A6-4BF0-9AAE-50E2AA5B0241}"/>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D5C69B7A-3D28-4D87-8622-1D172F63D6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1B3833-A4A1-4EF4-9462-F29CCFC984FC}"/>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982506862"/>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2B9A9-793C-4F9A-9117-3A390DA2126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203BEE-7117-4D05-AA23-A29375929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EBF637-4BB0-4406-B65F-2FC20AE5B09C}"/>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199BECA5-B743-4BBA-977E-280F8E016A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DD5A78-8485-4A12-87D4-189F1AFB016B}"/>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2498937879"/>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8DBEC-6453-4593-BED1-78428FAD13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3ECEBB-2CD1-40A3-968C-64BB3CABF3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384778-C3AB-45E4-9A94-2DD830E45A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5AF758-9FB3-46CF-8245-887F1767B571}"/>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6" name="页脚占位符 5">
            <a:extLst>
              <a:ext uri="{FF2B5EF4-FFF2-40B4-BE49-F238E27FC236}">
                <a16:creationId xmlns:a16="http://schemas.microsoft.com/office/drawing/2014/main" id="{42D5BDA4-5878-451A-843C-1855A944C9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8D678-FCAC-4190-B8E2-FF3079D25B13}"/>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706114342"/>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8A42E-521D-49D3-89F3-EFDF199E3D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F6059C-7542-4560-87F1-1931CAAE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E4DF32-0624-4CD8-BBD9-5F7FE9594E4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576148-B0EA-4BF3-AE8E-E63BD899F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345C60-1ADA-43D5-9540-23A12D7C789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F9E939-5D6E-4C3B-B5A4-94A65136044D}"/>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8" name="页脚占位符 7">
            <a:extLst>
              <a:ext uri="{FF2B5EF4-FFF2-40B4-BE49-F238E27FC236}">
                <a16:creationId xmlns:a16="http://schemas.microsoft.com/office/drawing/2014/main" id="{223FD973-B3C9-4DD8-8024-41BC9D4C0A6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BF99017-2BE3-46A1-B7F5-990EA71298FF}"/>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
        <p:nvSpPr>
          <p:cNvPr id="11" name="矩形 10"/>
          <p:cNvSpPr/>
          <p:nvPr userDrawn="1"/>
        </p:nvSpPr>
        <p:spPr>
          <a:xfrm>
            <a:off x="8717124" y="6414793"/>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191036116"/>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3FBCC-777E-43C4-A7CA-B545F51193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13FEBE-59E3-42FD-80A5-3B0787B89AF8}"/>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4" name="页脚占位符 3">
            <a:extLst>
              <a:ext uri="{FF2B5EF4-FFF2-40B4-BE49-F238E27FC236}">
                <a16:creationId xmlns:a16="http://schemas.microsoft.com/office/drawing/2014/main" id="{3B56C3A8-8116-4CB1-948D-897B6C7C12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0E4DE8-0642-4A0E-BD20-F78531B920C2}"/>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554255814"/>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284211-F30A-4822-98DB-739B3A27CD24}"/>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3" name="页脚占位符 2">
            <a:extLst>
              <a:ext uri="{FF2B5EF4-FFF2-40B4-BE49-F238E27FC236}">
                <a16:creationId xmlns:a16="http://schemas.microsoft.com/office/drawing/2014/main" id="{B259DFEC-480E-467A-8DD8-39EB7796DD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1819C2-0E13-4CB3-912F-66A4D6A45ADB}"/>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4082159719"/>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9A880-5D87-476D-902D-635331C9CE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928055-B892-463F-9235-90862BF9C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386119-5E98-4450-A940-40D2D08C5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96F3E5-1B27-48A0-92DA-8A26AE6C7D9E}"/>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6" name="页脚占位符 5">
            <a:extLst>
              <a:ext uri="{FF2B5EF4-FFF2-40B4-BE49-F238E27FC236}">
                <a16:creationId xmlns:a16="http://schemas.microsoft.com/office/drawing/2014/main" id="{8563156E-08CB-4363-82AC-F9FD4E303D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12D6DB-D854-4FAA-B28F-AB4AD577930D}"/>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780844972"/>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B4CB9-BBAE-4012-ABF9-FCE0E084EE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7BC50EF-923B-4EC1-A40D-815B2B61D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83075F-674F-4541-B10D-4A1244280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F743C7-67CF-4637-BC76-85E804FE4DDF}"/>
              </a:ext>
            </a:extLst>
          </p:cNvPr>
          <p:cNvSpPr>
            <a:spLocks noGrp="1"/>
          </p:cNvSpPr>
          <p:nvPr>
            <p:ph type="dt" sz="half" idx="10"/>
          </p:nvPr>
        </p:nvSpPr>
        <p:spPr/>
        <p:txBody>
          <a:bodyPr/>
          <a:lstStyle/>
          <a:p>
            <a:fld id="{E3134A03-34AB-43E4-9153-F3913F13D8E3}" type="datetimeFigureOut">
              <a:rPr lang="zh-CN" altLang="en-US" smtClean="0"/>
              <a:t>2020/10/30</a:t>
            </a:fld>
            <a:endParaRPr lang="zh-CN" altLang="en-US"/>
          </a:p>
        </p:txBody>
      </p:sp>
      <p:sp>
        <p:nvSpPr>
          <p:cNvPr id="6" name="页脚占位符 5">
            <a:extLst>
              <a:ext uri="{FF2B5EF4-FFF2-40B4-BE49-F238E27FC236}">
                <a16:creationId xmlns:a16="http://schemas.microsoft.com/office/drawing/2014/main" id="{92A71755-D254-4514-8F5F-2F215B1CD1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0E7F11-370E-460B-A09C-2327505251DF}"/>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350085994"/>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32E4E1-1D39-466B-BD55-DB380A8DE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923F6B-24CB-472C-90D1-6764BC9C2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236092-C589-4C98-9DDD-0B8A233C8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34A03-34AB-43E4-9153-F3913F13D8E3}" type="datetimeFigureOut">
              <a:rPr lang="zh-CN" altLang="en-US" smtClean="0"/>
              <a:t>2020/10/30</a:t>
            </a:fld>
            <a:endParaRPr lang="zh-CN" altLang="en-US"/>
          </a:p>
        </p:txBody>
      </p:sp>
      <p:sp>
        <p:nvSpPr>
          <p:cNvPr id="5" name="页脚占位符 4">
            <a:extLst>
              <a:ext uri="{FF2B5EF4-FFF2-40B4-BE49-F238E27FC236}">
                <a16:creationId xmlns:a16="http://schemas.microsoft.com/office/drawing/2014/main" id="{2FCD32B8-8FB7-4A4D-9D99-942A9413E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02A502-3EBB-4FCB-835C-720CBD742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4319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48EE49-51CB-4F7D-B288-129FD1287EF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471574"/>
            <a:ext cx="6858002" cy="12192000"/>
          </a:xfrm>
          <a:prstGeom prst="rect">
            <a:avLst/>
          </a:prstGeom>
        </p:spPr>
      </p:pic>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DF77F747-26F6-49AB-98C2-838398FC2A0E}"/>
              </a:ext>
            </a:extLst>
          </p:cNvPr>
          <p:cNvSpPr/>
          <p:nvPr/>
        </p:nvSpPr>
        <p:spPr>
          <a:xfrm>
            <a:off x="1674170" y="195426"/>
            <a:ext cx="8566484" cy="6858001"/>
          </a:xfrm>
          <a:prstGeom prst="rect">
            <a:avLst/>
          </a:prstGeom>
          <a:blipFill dpi="0" rotWithShape="1">
            <a:blip r:embed="rId6" cstate="screen">
              <a:alphaModFix amt="54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标题 1">
            <a:extLst>
              <a:ext uri="{FF2B5EF4-FFF2-40B4-BE49-F238E27FC236}">
                <a16:creationId xmlns:a16="http://schemas.microsoft.com/office/drawing/2014/main" id="{136F2DE6-6CE3-4C36-B7C7-5262B0447A02}"/>
              </a:ext>
            </a:extLst>
          </p:cNvPr>
          <p:cNvSpPr>
            <a:spLocks noGrp="1"/>
          </p:cNvSpPr>
          <p:nvPr>
            <p:ph type="title"/>
          </p:nvPr>
        </p:nvSpPr>
        <p:spPr>
          <a:xfrm>
            <a:off x="4617704" y="2635253"/>
            <a:ext cx="3121351" cy="1325563"/>
          </a:xfrm>
        </p:spPr>
        <p:txBody>
          <a:bodyPr>
            <a:noAutofit/>
          </a:bodyPr>
          <a:lstStyle/>
          <a:p>
            <a:r>
              <a:rPr lang="zh-CN" altLang="en-US" b="1" dirty="0">
                <a:sym typeface="+mn-lt"/>
              </a:rPr>
              <a:t>第二次汇报</a:t>
            </a:r>
            <a:endParaRPr lang="zh-CN" altLang="en-US" sz="7200" spc="600" dirty="0">
              <a:latin typeface="超世纪细隶书" panose="02000000000000000000" pitchFamily="2" charset="-120"/>
              <a:ea typeface="超世纪细隶书" panose="02000000000000000000" pitchFamily="2" charset="-120"/>
              <a:cs typeface="+mn-ea"/>
              <a:sym typeface="+mn-lt"/>
            </a:endParaRPr>
          </a:p>
        </p:txBody>
      </p:sp>
      <p:grpSp>
        <p:nvGrpSpPr>
          <p:cNvPr id="23" name="组合 22">
            <a:extLst>
              <a:ext uri="{FF2B5EF4-FFF2-40B4-BE49-F238E27FC236}">
                <a16:creationId xmlns:a16="http://schemas.microsoft.com/office/drawing/2014/main" id="{76149B32-B38A-4288-B1C6-67DF1629A67F}"/>
              </a:ext>
            </a:extLst>
          </p:cNvPr>
          <p:cNvGrpSpPr/>
          <p:nvPr/>
        </p:nvGrpSpPr>
        <p:grpSpPr>
          <a:xfrm>
            <a:off x="807010" y="2891782"/>
            <a:ext cx="1266151" cy="537218"/>
            <a:chOff x="2119312" y="1260814"/>
            <a:chExt cx="8017062" cy="3401575"/>
          </a:xfrm>
        </p:grpSpPr>
        <p:pic>
          <p:nvPicPr>
            <p:cNvPr id="20" name="图片 19">
              <a:extLst>
                <a:ext uri="{FF2B5EF4-FFF2-40B4-BE49-F238E27FC236}">
                  <a16:creationId xmlns:a16="http://schemas.microsoft.com/office/drawing/2014/main" id="{4867FE81-18DC-425F-95AC-4DF43AA585D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19312" y="3109811"/>
              <a:ext cx="7953376" cy="1552578"/>
            </a:xfrm>
            <a:prstGeom prst="rect">
              <a:avLst/>
            </a:prstGeom>
          </p:spPr>
        </p:pic>
        <p:pic>
          <p:nvPicPr>
            <p:cNvPr id="22" name="图片 21">
              <a:extLst>
                <a:ext uri="{FF2B5EF4-FFF2-40B4-BE49-F238E27FC236}">
                  <a16:creationId xmlns:a16="http://schemas.microsoft.com/office/drawing/2014/main" id="{36485AAB-B029-4D96-AE50-BD20CA54DA3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135374" y="1260814"/>
              <a:ext cx="8001000" cy="1647825"/>
            </a:xfrm>
            <a:prstGeom prst="rect">
              <a:avLst/>
            </a:prstGeom>
          </p:spPr>
        </p:pic>
      </p:grpSp>
      <p:grpSp>
        <p:nvGrpSpPr>
          <p:cNvPr id="24" name="组合 23">
            <a:extLst>
              <a:ext uri="{FF2B5EF4-FFF2-40B4-BE49-F238E27FC236}">
                <a16:creationId xmlns:a16="http://schemas.microsoft.com/office/drawing/2014/main" id="{4C6C0111-82B9-4549-85B0-A4F4A7F7F6C6}"/>
              </a:ext>
            </a:extLst>
          </p:cNvPr>
          <p:cNvGrpSpPr/>
          <p:nvPr/>
        </p:nvGrpSpPr>
        <p:grpSpPr>
          <a:xfrm flipH="1">
            <a:off x="10090356" y="2883418"/>
            <a:ext cx="1266151" cy="537218"/>
            <a:chOff x="2119312" y="1260814"/>
            <a:chExt cx="8017062" cy="3401575"/>
          </a:xfrm>
        </p:grpSpPr>
        <p:pic>
          <p:nvPicPr>
            <p:cNvPr id="25" name="图片 24">
              <a:extLst>
                <a:ext uri="{FF2B5EF4-FFF2-40B4-BE49-F238E27FC236}">
                  <a16:creationId xmlns:a16="http://schemas.microsoft.com/office/drawing/2014/main" id="{D5B2D54E-9AA8-40D0-B5F6-763DCD28B07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19312" y="3109811"/>
              <a:ext cx="7953376" cy="1552578"/>
            </a:xfrm>
            <a:prstGeom prst="rect">
              <a:avLst/>
            </a:prstGeom>
          </p:spPr>
        </p:pic>
        <p:pic>
          <p:nvPicPr>
            <p:cNvPr id="26" name="图片 25">
              <a:extLst>
                <a:ext uri="{FF2B5EF4-FFF2-40B4-BE49-F238E27FC236}">
                  <a16:creationId xmlns:a16="http://schemas.microsoft.com/office/drawing/2014/main" id="{45A0C6A0-9A20-4826-BC00-84F833E73E7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135374" y="1260814"/>
              <a:ext cx="8001000" cy="1647825"/>
            </a:xfrm>
            <a:prstGeom prst="rect">
              <a:avLst/>
            </a:prstGeom>
          </p:spPr>
        </p:pic>
      </p:grpSp>
      <p:sp>
        <p:nvSpPr>
          <p:cNvPr id="31" name="标题 1">
            <a:extLst>
              <a:ext uri="{FF2B5EF4-FFF2-40B4-BE49-F238E27FC236}">
                <a16:creationId xmlns:a16="http://schemas.microsoft.com/office/drawing/2014/main" id="{E3AA602C-34F4-4615-A182-68E11CBFCFCF}"/>
              </a:ext>
            </a:extLst>
          </p:cNvPr>
          <p:cNvSpPr txBox="1">
            <a:spLocks/>
          </p:cNvSpPr>
          <p:nvPr/>
        </p:nvSpPr>
        <p:spPr>
          <a:xfrm>
            <a:off x="3779945" y="4871516"/>
            <a:ext cx="4554907" cy="4499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b="1" dirty="0">
                <a:latin typeface="SimSun" panose="02010600030101010101" pitchFamily="2" charset="-122"/>
                <a:ea typeface="SimSun" panose="02010600030101010101" pitchFamily="2" charset="-122"/>
                <a:cs typeface="+mn-ea"/>
                <a:sym typeface="+mn-lt"/>
              </a:rPr>
              <a:t>第</a:t>
            </a:r>
            <a:r>
              <a:rPr lang="en-US" altLang="zh-CN" sz="2000" b="1" dirty="0">
                <a:latin typeface="SimSun" panose="02010600030101010101" pitchFamily="2" charset="-122"/>
                <a:ea typeface="SimSun" panose="02010600030101010101" pitchFamily="2" charset="-122"/>
                <a:cs typeface="+mn-ea"/>
                <a:sym typeface="+mn-lt"/>
              </a:rPr>
              <a:t>4</a:t>
            </a:r>
            <a:r>
              <a:rPr lang="zh-CN" altLang="en-US" sz="2000" b="1" dirty="0">
                <a:latin typeface="SimSun" panose="02010600030101010101" pitchFamily="2" charset="-122"/>
                <a:ea typeface="SimSun" panose="02010600030101010101" pitchFamily="2" charset="-122"/>
                <a:cs typeface="+mn-ea"/>
                <a:sym typeface="+mn-lt"/>
              </a:rPr>
              <a:t>组：邓浩 王逢源</a:t>
            </a:r>
            <a:endParaRPr lang="en-US" altLang="zh-CN" sz="2000" b="1" dirty="0">
              <a:latin typeface="SimSun" panose="02010600030101010101" pitchFamily="2" charset="-122"/>
              <a:ea typeface="SimSun" panose="02010600030101010101" pitchFamily="2" charset="-122"/>
              <a:cs typeface="+mn-ea"/>
              <a:sym typeface="+mn-lt"/>
            </a:endParaRPr>
          </a:p>
        </p:txBody>
      </p:sp>
    </p:spTree>
    <p:extLst>
      <p:ext uri="{BB962C8B-B14F-4D97-AF65-F5344CB8AC3E}">
        <p14:creationId xmlns:p14="http://schemas.microsoft.com/office/powerpoint/2010/main" val="1490446785"/>
      </p:ext>
    </p:extLst>
  </p:cSld>
  <p:clrMapOvr>
    <a:masterClrMapping/>
  </p:clrMapOvr>
  <mc:AlternateContent xmlns:mc="http://schemas.openxmlformats.org/markup-compatibility/2006" xmlns:p14="http://schemas.microsoft.com/office/powerpoint/2010/main">
    <mc:Choice Requires="p14">
      <p:transition spd="slow" p14:dur="1750" advClick="0" advTm="0">
        <p14:pan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750"/>
                            </p:stCondLst>
                            <p:childTnLst>
                              <p:par>
                                <p:cTn id="11" presetID="22" presetClass="entr" presetSubtype="2"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75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750"/>
                                        <p:tgtEl>
                                          <p:spTgt spid="11"/>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750" fill="hold"/>
                                        <p:tgtEl>
                                          <p:spTgt spid="5"/>
                                        </p:tgtEl>
                                        <p:attrNameLst>
                                          <p:attrName>ppt_w</p:attrName>
                                        </p:attrNameLst>
                                      </p:cBhvr>
                                      <p:tavLst>
                                        <p:tav tm="0">
                                          <p:val>
                                            <p:fltVal val="0"/>
                                          </p:val>
                                        </p:tav>
                                        <p:tav tm="100000">
                                          <p:val>
                                            <p:strVal val="#ppt_w"/>
                                          </p:val>
                                        </p:tav>
                                      </p:tavLst>
                                    </p:anim>
                                    <p:anim calcmode="lin" valueType="num">
                                      <p:cBhvr>
                                        <p:cTn id="21" dur="750" fill="hold"/>
                                        <p:tgtEl>
                                          <p:spTgt spid="5"/>
                                        </p:tgtEl>
                                        <p:attrNameLst>
                                          <p:attrName>ppt_h</p:attrName>
                                        </p:attrNameLst>
                                      </p:cBhvr>
                                      <p:tavLst>
                                        <p:tav tm="0">
                                          <p:val>
                                            <p:fltVal val="0"/>
                                          </p:val>
                                        </p:tav>
                                        <p:tav tm="100000">
                                          <p:val>
                                            <p:strVal val="#ppt_h"/>
                                          </p:val>
                                        </p:tav>
                                      </p:tavLst>
                                    </p:anim>
                                    <p:animEffect transition="in" filter="fade">
                                      <p:cBhvr>
                                        <p:cTn id="22" dur="750"/>
                                        <p:tgtEl>
                                          <p:spTgt spid="5"/>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Effect transition="in" filter="fade">
                                      <p:cBhvr>
                                        <p:cTn id="27" dur="750"/>
                                        <p:tgtEl>
                                          <p:spTgt spid="6"/>
                                        </p:tgtEl>
                                      </p:cBhvr>
                                    </p:animEffect>
                                  </p:childTnLst>
                                </p:cTn>
                              </p:par>
                            </p:childTnLst>
                          </p:cTn>
                        </p:par>
                        <p:par>
                          <p:cTn id="28" fill="hold">
                            <p:stCondLst>
                              <p:cond delay="2500"/>
                            </p:stCondLst>
                            <p:childTnLst>
                              <p:par>
                                <p:cTn id="29" presetID="16" presetClass="entr" presetSubtype="37"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Vertical)">
                                      <p:cBhvr>
                                        <p:cTn id="31" dur="750"/>
                                        <p:tgtEl>
                                          <p:spTgt spid="17"/>
                                        </p:tgtEl>
                                      </p:cBhvr>
                                    </p:animEffect>
                                  </p:childTnLst>
                                </p:cTn>
                              </p:par>
                            </p:childTnLst>
                          </p:cTn>
                        </p:par>
                        <p:par>
                          <p:cTn id="32" fill="hold">
                            <p:stCondLst>
                              <p:cond delay="3250"/>
                            </p:stCondLst>
                            <p:childTnLst>
                              <p:par>
                                <p:cTn id="33" presetID="53" presetClass="entr" presetSubtype="16"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750" fill="hold"/>
                                        <p:tgtEl>
                                          <p:spTgt spid="16"/>
                                        </p:tgtEl>
                                        <p:attrNameLst>
                                          <p:attrName>ppt_w</p:attrName>
                                        </p:attrNameLst>
                                      </p:cBhvr>
                                      <p:tavLst>
                                        <p:tav tm="0">
                                          <p:val>
                                            <p:fltVal val="0"/>
                                          </p:val>
                                        </p:tav>
                                        <p:tav tm="100000">
                                          <p:val>
                                            <p:strVal val="#ppt_w"/>
                                          </p:val>
                                        </p:tav>
                                      </p:tavLst>
                                    </p:anim>
                                    <p:anim calcmode="lin" valueType="num">
                                      <p:cBhvr>
                                        <p:cTn id="36" dur="750" fill="hold"/>
                                        <p:tgtEl>
                                          <p:spTgt spid="16"/>
                                        </p:tgtEl>
                                        <p:attrNameLst>
                                          <p:attrName>ppt_h</p:attrName>
                                        </p:attrNameLst>
                                      </p:cBhvr>
                                      <p:tavLst>
                                        <p:tav tm="0">
                                          <p:val>
                                            <p:fltVal val="0"/>
                                          </p:val>
                                        </p:tav>
                                        <p:tav tm="100000">
                                          <p:val>
                                            <p:strVal val="#ppt_h"/>
                                          </p:val>
                                        </p:tav>
                                      </p:tavLst>
                                    </p:anim>
                                    <p:animEffect transition="in" filter="fade">
                                      <p:cBhvr>
                                        <p:cTn id="37" dur="750"/>
                                        <p:tgtEl>
                                          <p:spTgt spid="16"/>
                                        </p:tgtEl>
                                      </p:cBhvr>
                                    </p:animEffect>
                                  </p:childTnLst>
                                </p:cTn>
                              </p:par>
                            </p:childTnLst>
                          </p:cTn>
                        </p:par>
                        <p:par>
                          <p:cTn id="38" fill="hold">
                            <p:stCondLst>
                              <p:cond delay="4000"/>
                            </p:stCondLst>
                            <p:childTnLst>
                              <p:par>
                                <p:cTn id="39" presetID="22" presetClass="entr" presetSubtype="2"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750"/>
                                        <p:tgtEl>
                                          <p:spTgt spid="23"/>
                                        </p:tgtEl>
                                      </p:cBhvr>
                                    </p:animEffect>
                                  </p:childTnLst>
                                </p:cTn>
                              </p:par>
                              <p:par>
                                <p:cTn id="42" presetID="22" presetClass="entr" presetSubtype="8"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750"/>
                                        <p:tgtEl>
                                          <p:spTgt spid="24"/>
                                        </p:tgtEl>
                                      </p:cBhvr>
                                    </p:animEffect>
                                  </p:childTnLst>
                                </p:cTn>
                              </p:par>
                            </p:childTnLst>
                          </p:cTn>
                        </p:par>
                        <p:par>
                          <p:cTn id="45" fill="hold">
                            <p:stCondLst>
                              <p:cond delay="4750"/>
                            </p:stCondLst>
                            <p:childTnLst>
                              <p:par>
                                <p:cTn id="46" presetID="2" presetClass="entr" presetSubtype="4"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750" fill="hold"/>
                                        <p:tgtEl>
                                          <p:spTgt spid="31"/>
                                        </p:tgtEl>
                                        <p:attrNameLst>
                                          <p:attrName>ppt_x</p:attrName>
                                        </p:attrNameLst>
                                      </p:cBhvr>
                                      <p:tavLst>
                                        <p:tav tm="0">
                                          <p:val>
                                            <p:strVal val="#ppt_x"/>
                                          </p:val>
                                        </p:tav>
                                        <p:tav tm="100000">
                                          <p:val>
                                            <p:strVal val="#ppt_x"/>
                                          </p:val>
                                        </p:tav>
                                      </p:tavLst>
                                    </p:anim>
                                    <p:anim calcmode="lin" valueType="num">
                                      <p:cBhvr additive="base">
                                        <p:cTn id="49" dur="75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animBg="1"/>
      <p:bldP spid="16"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8A16A3-4FA0-4CF6-8EC9-B75101096F6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795433" y="-2666999"/>
            <a:ext cx="6858002" cy="12192000"/>
          </a:xfrm>
          <a:prstGeom prst="rect">
            <a:avLst/>
          </a:prstGeom>
        </p:spPr>
      </p:pic>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04536" y="0"/>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id="{86AB16B7-D917-4F3F-81C5-A600AFCCCCD8}"/>
              </a:ext>
            </a:extLst>
          </p:cNvPr>
          <p:cNvGrpSpPr/>
          <p:nvPr/>
        </p:nvGrpSpPr>
        <p:grpSpPr>
          <a:xfrm>
            <a:off x="2697073" y="2315317"/>
            <a:ext cx="1125184" cy="771037"/>
            <a:chOff x="5917255" y="2239217"/>
            <a:chExt cx="1022373" cy="771037"/>
          </a:xfrm>
        </p:grpSpPr>
        <p:sp>
          <p:nvSpPr>
            <p:cNvPr id="22" name="Freeform 5">
              <a:extLst>
                <a:ext uri="{FF2B5EF4-FFF2-40B4-BE49-F238E27FC236}">
                  <a16:creationId xmlns:a16="http://schemas.microsoft.com/office/drawing/2014/main" id="{A51E9632-3DFD-4613-9BAE-CD2303144141}"/>
                </a:ext>
              </a:extLst>
            </p:cNvPr>
            <p:cNvSpPr/>
            <p:nvPr/>
          </p:nvSpPr>
          <p:spPr bwMode="auto">
            <a:xfrm rot="5400000">
              <a:off x="6042923" y="2283053"/>
              <a:ext cx="771037" cy="68336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8575">
              <a:solidFill>
                <a:srgbClr val="F7BFA4"/>
              </a:solidFill>
            </a:ln>
            <a:effectLst/>
          </p:spPr>
          <p:txBody>
            <a:bodyPr vert="horz" wrap="square" lIns="91440" tIns="45720" rIns="91440" bIns="45720" numCol="1" anchor="t" anchorCtr="0" compatLnSpc="1"/>
            <a:lstStyle/>
            <a:p>
              <a:pPr defTabSz="1219170"/>
              <a:endParaRPr lang="zh-CN" altLang="en-US">
                <a:solidFill>
                  <a:schemeClr val="tx1">
                    <a:lumMod val="75000"/>
                    <a:lumOff val="25000"/>
                  </a:schemeClr>
                </a:solidFill>
                <a:cs typeface="+mn-ea"/>
                <a:sym typeface="+mn-lt"/>
              </a:endParaRPr>
            </a:p>
          </p:txBody>
        </p:sp>
        <p:sp>
          <p:nvSpPr>
            <p:cNvPr id="23" name="文本框 22">
              <a:extLst>
                <a:ext uri="{FF2B5EF4-FFF2-40B4-BE49-F238E27FC236}">
                  <a16:creationId xmlns:a16="http://schemas.microsoft.com/office/drawing/2014/main" id="{47B02D77-CDC7-4024-AF8C-4332F0DDD8DA}"/>
                </a:ext>
              </a:extLst>
            </p:cNvPr>
            <p:cNvSpPr txBox="1"/>
            <p:nvPr/>
          </p:nvSpPr>
          <p:spPr>
            <a:xfrm>
              <a:off x="5917255" y="2333239"/>
              <a:ext cx="1022373" cy="461665"/>
            </a:xfrm>
            <a:prstGeom prst="rect">
              <a:avLst/>
            </a:prstGeom>
            <a:noFill/>
          </p:spPr>
          <p:txBody>
            <a:bodyPr wrap="square" rtlCol="0">
              <a:spAutoFit/>
            </a:bodyPr>
            <a:lstStyle/>
            <a:p>
              <a:pPr algn="ctr" defTabSz="1219170"/>
              <a:r>
                <a:rPr lang="en-US" altLang="zh-CN" sz="2400" dirty="0">
                  <a:solidFill>
                    <a:schemeClr val="tx1">
                      <a:lumMod val="75000"/>
                      <a:lumOff val="25000"/>
                    </a:schemeClr>
                  </a:solidFill>
                  <a:effectLst>
                    <a:outerShdw blurRad="63500" sx="102000" sy="102000" algn="ctr" rotWithShape="0">
                      <a:prstClr val="black">
                        <a:alpha val="40000"/>
                      </a:prstClr>
                    </a:outerShdw>
                  </a:effectLst>
                  <a:cs typeface="+mn-ea"/>
                  <a:sym typeface="+mn-lt"/>
                </a:rPr>
                <a:t>01</a:t>
              </a:r>
            </a:p>
          </p:txBody>
        </p:sp>
      </p:grpSp>
      <p:grpSp>
        <p:nvGrpSpPr>
          <p:cNvPr id="25" name="组合 24">
            <a:extLst>
              <a:ext uri="{FF2B5EF4-FFF2-40B4-BE49-F238E27FC236}">
                <a16:creationId xmlns:a16="http://schemas.microsoft.com/office/drawing/2014/main" id="{61581076-E43F-484D-A193-2B782FFD929E}"/>
              </a:ext>
            </a:extLst>
          </p:cNvPr>
          <p:cNvGrpSpPr/>
          <p:nvPr/>
        </p:nvGrpSpPr>
        <p:grpSpPr>
          <a:xfrm>
            <a:off x="2697073" y="3726710"/>
            <a:ext cx="1125184" cy="771037"/>
            <a:chOff x="5917255" y="2239217"/>
            <a:chExt cx="1022373" cy="771037"/>
          </a:xfrm>
        </p:grpSpPr>
        <p:sp>
          <p:nvSpPr>
            <p:cNvPr id="26" name="Freeform 5">
              <a:extLst>
                <a:ext uri="{FF2B5EF4-FFF2-40B4-BE49-F238E27FC236}">
                  <a16:creationId xmlns:a16="http://schemas.microsoft.com/office/drawing/2014/main" id="{CBBB5260-F463-4738-8BAA-2FC4CF689E77}"/>
                </a:ext>
              </a:extLst>
            </p:cNvPr>
            <p:cNvSpPr/>
            <p:nvPr/>
          </p:nvSpPr>
          <p:spPr bwMode="auto">
            <a:xfrm rot="5400000">
              <a:off x="6042923" y="2283053"/>
              <a:ext cx="771037" cy="68336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noFill/>
            <a:ln w="28575">
              <a:solidFill>
                <a:srgbClr val="CDE4F6"/>
              </a:solidFill>
            </a:ln>
            <a:effectLst/>
          </p:spPr>
          <p:txBody>
            <a:bodyPr vert="horz" wrap="square" lIns="91440" tIns="45720" rIns="91440" bIns="45720" numCol="1" anchor="t" anchorCtr="0" compatLnSpc="1"/>
            <a:lstStyle/>
            <a:p>
              <a:pPr defTabSz="1219170"/>
              <a:endParaRPr lang="zh-CN" altLang="en-US" dirty="0">
                <a:solidFill>
                  <a:schemeClr val="tx1">
                    <a:lumMod val="75000"/>
                    <a:lumOff val="25000"/>
                  </a:schemeClr>
                </a:solidFill>
                <a:cs typeface="+mn-ea"/>
                <a:sym typeface="+mn-lt"/>
              </a:endParaRPr>
            </a:p>
          </p:txBody>
        </p:sp>
        <p:sp>
          <p:nvSpPr>
            <p:cNvPr id="27" name="文本框 26">
              <a:extLst>
                <a:ext uri="{FF2B5EF4-FFF2-40B4-BE49-F238E27FC236}">
                  <a16:creationId xmlns:a16="http://schemas.microsoft.com/office/drawing/2014/main" id="{54F09F5C-DB7F-44B2-8311-CEDD5E7D58B7}"/>
                </a:ext>
              </a:extLst>
            </p:cNvPr>
            <p:cNvSpPr txBox="1"/>
            <p:nvPr/>
          </p:nvSpPr>
          <p:spPr>
            <a:xfrm>
              <a:off x="5917255" y="2359354"/>
              <a:ext cx="1022373" cy="461665"/>
            </a:xfrm>
            <a:prstGeom prst="rect">
              <a:avLst/>
            </a:prstGeom>
            <a:noFill/>
          </p:spPr>
          <p:txBody>
            <a:bodyPr wrap="square" rtlCol="0">
              <a:spAutoFit/>
            </a:bodyPr>
            <a:lstStyle/>
            <a:p>
              <a:pPr algn="ctr" defTabSz="1219170"/>
              <a:r>
                <a:rPr lang="en-US" altLang="zh-CN" sz="2400" dirty="0">
                  <a:solidFill>
                    <a:schemeClr val="tx1">
                      <a:lumMod val="75000"/>
                      <a:lumOff val="25000"/>
                    </a:schemeClr>
                  </a:solidFill>
                  <a:effectLst>
                    <a:outerShdw blurRad="63500" sx="102000" sy="102000" algn="ctr" rotWithShape="0">
                      <a:prstClr val="black">
                        <a:alpha val="40000"/>
                      </a:prstClr>
                    </a:outerShdw>
                  </a:effectLst>
                  <a:cs typeface="+mn-ea"/>
                  <a:sym typeface="+mn-lt"/>
                </a:rPr>
                <a:t>02</a:t>
              </a:r>
            </a:p>
          </p:txBody>
        </p:sp>
      </p:grpSp>
      <p:sp>
        <p:nvSpPr>
          <p:cNvPr id="41" name="TextBox 41">
            <a:extLst>
              <a:ext uri="{FF2B5EF4-FFF2-40B4-BE49-F238E27FC236}">
                <a16:creationId xmlns:a16="http://schemas.microsoft.com/office/drawing/2014/main" id="{4A42B0BA-BCF8-47E2-9EEB-34CA94F3E628}"/>
              </a:ext>
            </a:extLst>
          </p:cNvPr>
          <p:cNvSpPr txBox="1"/>
          <p:nvPr/>
        </p:nvSpPr>
        <p:spPr>
          <a:xfrm>
            <a:off x="3977015" y="2433189"/>
            <a:ext cx="5203561" cy="538964"/>
          </a:xfrm>
          <a:prstGeom prst="rect">
            <a:avLst/>
          </a:prstGeom>
          <a:noFill/>
        </p:spPr>
        <p:txBody>
          <a:bodyPr wrap="square" lIns="46072" tIns="23036" rIns="46072" bIns="23036" rtlCol="0">
            <a:spAutoFit/>
          </a:bodyPr>
          <a:lstStyle/>
          <a:p>
            <a:pPr defTabSz="1219170"/>
            <a:r>
              <a:rPr lang="zh-CN" altLang="en-US" sz="3200" dirty="0">
                <a:solidFill>
                  <a:schemeClr val="tx1">
                    <a:lumMod val="75000"/>
                    <a:lumOff val="25000"/>
                  </a:schemeClr>
                </a:solidFill>
                <a:cs typeface="+mn-ea"/>
                <a:sym typeface="+mn-lt"/>
              </a:rPr>
              <a:t>用朴素贝叶斯进行文本分类</a:t>
            </a:r>
          </a:p>
        </p:txBody>
      </p:sp>
      <p:sp>
        <p:nvSpPr>
          <p:cNvPr id="44" name="TextBox 41">
            <a:extLst>
              <a:ext uri="{FF2B5EF4-FFF2-40B4-BE49-F238E27FC236}">
                <a16:creationId xmlns:a16="http://schemas.microsoft.com/office/drawing/2014/main" id="{55EC0C90-1FB7-4A6D-86D8-E4B76D1642F7}"/>
              </a:ext>
            </a:extLst>
          </p:cNvPr>
          <p:cNvSpPr txBox="1"/>
          <p:nvPr/>
        </p:nvSpPr>
        <p:spPr>
          <a:xfrm>
            <a:off x="3977014" y="3885963"/>
            <a:ext cx="5496169" cy="538964"/>
          </a:xfrm>
          <a:prstGeom prst="rect">
            <a:avLst/>
          </a:prstGeom>
          <a:noFill/>
        </p:spPr>
        <p:txBody>
          <a:bodyPr wrap="square" lIns="46072" tIns="23036" rIns="46072" bIns="23036" rtlCol="0">
            <a:spAutoFit/>
          </a:bodyPr>
          <a:lstStyle>
            <a:defPPr>
              <a:defRPr lang="zh-CN"/>
            </a:defPPr>
            <a:lvl1pPr defTabSz="1219170">
              <a:defRPr sz="2400">
                <a:solidFill>
                  <a:schemeClr val="tx1">
                    <a:lumMod val="85000"/>
                    <a:lumOff val="15000"/>
                  </a:schemeClr>
                </a:solidFill>
                <a:latin typeface="包图简圆体" panose="02010601030101010101" pitchFamily="2" charset="-122"/>
                <a:ea typeface="包图简圆体" panose="02010601030101010101" pitchFamily="2" charset="-122"/>
              </a:defRPr>
            </a:lvl1pPr>
          </a:lstStyle>
          <a:p>
            <a:r>
              <a:rPr lang="zh-CN" altLang="en-US" sz="3200" dirty="0">
                <a:solidFill>
                  <a:schemeClr val="tx1">
                    <a:lumMod val="75000"/>
                    <a:lumOff val="25000"/>
                  </a:schemeClr>
                </a:solidFill>
                <a:latin typeface="+mn-lt"/>
                <a:ea typeface="+mn-ea"/>
                <a:cs typeface="+mn-ea"/>
                <a:sym typeface="+mn-lt"/>
              </a:rPr>
              <a:t>用 </a:t>
            </a:r>
            <a:r>
              <a:rPr lang="en-US" altLang="zh-CN" sz="3200" dirty="0" err="1">
                <a:solidFill>
                  <a:schemeClr val="tx1">
                    <a:lumMod val="75000"/>
                    <a:lumOff val="25000"/>
                  </a:schemeClr>
                </a:solidFill>
                <a:latin typeface="+mn-lt"/>
                <a:ea typeface="+mn-ea"/>
                <a:cs typeface="+mn-ea"/>
                <a:sym typeface="+mn-lt"/>
              </a:rPr>
              <a:t>tf-idf</a:t>
            </a:r>
            <a:r>
              <a:rPr lang="en-US" altLang="zh-CN" sz="3200" dirty="0">
                <a:solidFill>
                  <a:schemeClr val="tx1">
                    <a:lumMod val="75000"/>
                    <a:lumOff val="25000"/>
                  </a:schemeClr>
                </a:solidFill>
                <a:latin typeface="+mn-lt"/>
                <a:ea typeface="+mn-ea"/>
                <a:cs typeface="+mn-ea"/>
                <a:sym typeface="+mn-lt"/>
              </a:rPr>
              <a:t> </a:t>
            </a:r>
            <a:r>
              <a:rPr lang="zh-CN" altLang="en-US" sz="3200" dirty="0">
                <a:solidFill>
                  <a:schemeClr val="tx1">
                    <a:lumMod val="75000"/>
                    <a:lumOff val="25000"/>
                  </a:schemeClr>
                </a:solidFill>
                <a:latin typeface="+mn-lt"/>
                <a:ea typeface="+mn-ea"/>
                <a:cs typeface="+mn-ea"/>
                <a:sym typeface="+mn-lt"/>
              </a:rPr>
              <a:t>构建</a:t>
            </a:r>
            <a:r>
              <a:rPr lang="en-US" altLang="zh-CN" sz="3200" dirty="0">
                <a:solidFill>
                  <a:schemeClr val="tx1">
                    <a:lumMod val="75000"/>
                    <a:lumOff val="25000"/>
                  </a:schemeClr>
                </a:solidFill>
                <a:latin typeface="+mn-lt"/>
                <a:ea typeface="+mn-ea"/>
                <a:cs typeface="+mn-ea"/>
                <a:sym typeface="+mn-lt"/>
              </a:rPr>
              <a:t>n</a:t>
            </a:r>
            <a:r>
              <a:rPr lang="zh-CN" altLang="en-US" sz="3200" dirty="0">
                <a:solidFill>
                  <a:schemeClr val="tx1">
                    <a:lumMod val="75000"/>
                    <a:lumOff val="25000"/>
                  </a:schemeClr>
                </a:solidFill>
                <a:latin typeface="+mn-lt"/>
                <a:ea typeface="+mn-ea"/>
                <a:cs typeface="+mn-ea"/>
                <a:sym typeface="+mn-lt"/>
              </a:rPr>
              <a:t>元语法模型</a:t>
            </a:r>
          </a:p>
        </p:txBody>
      </p:sp>
    </p:spTree>
    <p:extLst>
      <p:ext uri="{BB962C8B-B14F-4D97-AF65-F5344CB8AC3E}">
        <p14:creationId xmlns:p14="http://schemas.microsoft.com/office/powerpoint/2010/main" val="4000130047"/>
      </p:ext>
    </p:extLst>
  </p:cSld>
  <p:clrMapOvr>
    <a:masterClrMapping/>
  </p:clrMapOvr>
  <mc:AlternateContent xmlns:mc="http://schemas.openxmlformats.org/markup-compatibility/2006" xmlns:p14="http://schemas.microsoft.com/office/powerpoint/2010/main">
    <mc:Choice Requires="p14">
      <p:transition spd="slow" p14:dur="1750" advClick="0" advTm="0">
        <p:comb/>
      </p:transition>
    </mc:Choice>
    <mc:Fallback xmlns="">
      <p:transition spd="slow" advClick="0" advTm="0">
        <p:comb/>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par>
                                <p:cTn id="10" presetID="6" presetClass="emph" presetSubtype="0" autoRev="1" fill="hold" nodeType="withEffect">
                                  <p:stCondLst>
                                    <p:cond delay="0"/>
                                  </p:stCondLst>
                                  <p:childTnLst>
                                    <p:animScale>
                                      <p:cBhvr>
                                        <p:cTn id="11" dur="750" fill="hold"/>
                                        <p:tgtEl>
                                          <p:spTgt spid="21"/>
                                        </p:tgtEl>
                                      </p:cBhvr>
                                      <p:by x="120000" y="120000"/>
                                    </p:animScale>
                                  </p:childTnLst>
                                </p:cTn>
                              </p:par>
                              <p:par>
                                <p:cTn id="12" presetID="3" presetClass="entr" presetSubtype="10"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blinds(horizontal)">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750" fill="hold"/>
                                        <p:tgtEl>
                                          <p:spTgt spid="25"/>
                                        </p:tgtEl>
                                        <p:attrNameLst>
                                          <p:attrName>ppt_w</p:attrName>
                                        </p:attrNameLst>
                                      </p:cBhvr>
                                      <p:tavLst>
                                        <p:tav tm="0">
                                          <p:val>
                                            <p:fltVal val="0"/>
                                          </p:val>
                                        </p:tav>
                                        <p:tav tm="100000">
                                          <p:val>
                                            <p:strVal val="#ppt_w"/>
                                          </p:val>
                                        </p:tav>
                                      </p:tavLst>
                                    </p:anim>
                                    <p:anim calcmode="lin" valueType="num">
                                      <p:cBhvr>
                                        <p:cTn id="20" dur="750" fill="hold"/>
                                        <p:tgtEl>
                                          <p:spTgt spid="25"/>
                                        </p:tgtEl>
                                        <p:attrNameLst>
                                          <p:attrName>ppt_h</p:attrName>
                                        </p:attrNameLst>
                                      </p:cBhvr>
                                      <p:tavLst>
                                        <p:tav tm="0">
                                          <p:val>
                                            <p:fltVal val="0"/>
                                          </p:val>
                                        </p:tav>
                                        <p:tav tm="100000">
                                          <p:val>
                                            <p:strVal val="#ppt_h"/>
                                          </p:val>
                                        </p:tav>
                                      </p:tavLst>
                                    </p:anim>
                                    <p:animEffect transition="in" filter="fade">
                                      <p:cBhvr>
                                        <p:cTn id="21" dur="750"/>
                                        <p:tgtEl>
                                          <p:spTgt spid="25"/>
                                        </p:tgtEl>
                                      </p:cBhvr>
                                    </p:animEffect>
                                  </p:childTnLst>
                                </p:cTn>
                              </p:par>
                              <p:par>
                                <p:cTn id="22" presetID="6" presetClass="emph" presetSubtype="0" autoRev="1" fill="hold" nodeType="withEffect">
                                  <p:stCondLst>
                                    <p:cond delay="0"/>
                                  </p:stCondLst>
                                  <p:childTnLst>
                                    <p:animScale>
                                      <p:cBhvr>
                                        <p:cTn id="23" dur="750" fill="hold"/>
                                        <p:tgtEl>
                                          <p:spTgt spid="25"/>
                                        </p:tgtEl>
                                      </p:cBhvr>
                                      <p:by x="120000" y="120000"/>
                                    </p:animScale>
                                  </p:childTnLst>
                                </p:cTn>
                              </p:par>
                              <p:par>
                                <p:cTn id="24" presetID="3" presetClass="entr" presetSubtype="1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blinds(horizontal)">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88055"/>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42" name="图片 41">
            <a:extLst>
              <a:ext uri="{FF2B5EF4-FFF2-40B4-BE49-F238E27FC236}">
                <a16:creationId xmlns:a16="http://schemas.microsoft.com/office/drawing/2014/main" id="{19086B18-1B73-4442-8316-8D2A0AA3F11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832628" y="-935839"/>
            <a:ext cx="6138789" cy="7308376"/>
          </a:xfrm>
          <a:prstGeom prst="rect">
            <a:avLst/>
          </a:prstGeom>
        </p:spPr>
      </p:pic>
      <p:pic>
        <p:nvPicPr>
          <p:cNvPr id="6" name="图片 5">
            <a:extLst>
              <a:ext uri="{FF2B5EF4-FFF2-40B4-BE49-F238E27FC236}">
                <a16:creationId xmlns:a16="http://schemas.microsoft.com/office/drawing/2014/main" id="{E7E894F9-94A8-4D6F-BDBD-F11B113C8C0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A2022CFE-9AA5-41AE-A0B7-40085E467C19}"/>
              </a:ext>
            </a:extLst>
          </p:cNvPr>
          <p:cNvGrpSpPr/>
          <p:nvPr/>
        </p:nvGrpSpPr>
        <p:grpSpPr>
          <a:xfrm>
            <a:off x="-136468" y="1913525"/>
            <a:ext cx="3907208" cy="3367978"/>
            <a:chOff x="-136468" y="1913525"/>
            <a:chExt cx="3907208" cy="3367978"/>
          </a:xfrm>
        </p:grpSpPr>
        <p:grpSp>
          <p:nvGrpSpPr>
            <p:cNvPr id="12" name="组合 11">
              <a:extLst>
                <a:ext uri="{FF2B5EF4-FFF2-40B4-BE49-F238E27FC236}">
                  <a16:creationId xmlns:a16="http://schemas.microsoft.com/office/drawing/2014/main" id="{1C944D83-FE19-49F4-987D-D38B72274843}"/>
                </a:ext>
              </a:extLst>
            </p:cNvPr>
            <p:cNvGrpSpPr/>
            <p:nvPr/>
          </p:nvGrpSpPr>
          <p:grpSpPr>
            <a:xfrm>
              <a:off x="594949" y="1956146"/>
              <a:ext cx="3080849" cy="2945708"/>
              <a:chOff x="1247957" y="2136125"/>
              <a:chExt cx="3080849" cy="2945708"/>
            </a:xfrm>
          </p:grpSpPr>
          <p:sp>
            <p:nvSpPr>
              <p:cNvPr id="44" name="椭圆 43">
                <a:extLst>
                  <a:ext uri="{FF2B5EF4-FFF2-40B4-BE49-F238E27FC236}">
                    <a16:creationId xmlns:a16="http://schemas.microsoft.com/office/drawing/2014/main" id="{791E304B-6FC4-4571-A756-90C65B169970}"/>
                  </a:ext>
                </a:extLst>
              </p:cNvPr>
              <p:cNvSpPr>
                <a:spLocks noChangeAspect="1"/>
              </p:cNvSpPr>
              <p:nvPr/>
            </p:nvSpPr>
            <p:spPr>
              <a:xfrm>
                <a:off x="1247957" y="2136125"/>
                <a:ext cx="2904577" cy="2903598"/>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5" name="椭圆 44">
                <a:extLst>
                  <a:ext uri="{FF2B5EF4-FFF2-40B4-BE49-F238E27FC236}">
                    <a16:creationId xmlns:a16="http://schemas.microsoft.com/office/drawing/2014/main" id="{1265B44A-8E82-45E0-A65D-59C076E43E9A}"/>
                  </a:ext>
                </a:extLst>
              </p:cNvPr>
              <p:cNvSpPr>
                <a:spLocks noChangeAspect="1"/>
              </p:cNvSpPr>
              <p:nvPr/>
            </p:nvSpPr>
            <p:spPr>
              <a:xfrm>
                <a:off x="3138184" y="3891211"/>
                <a:ext cx="1190622" cy="1190622"/>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pic>
          <p:nvPicPr>
            <p:cNvPr id="46" name="图片 45">
              <a:extLst>
                <a:ext uri="{FF2B5EF4-FFF2-40B4-BE49-F238E27FC236}">
                  <a16:creationId xmlns:a16="http://schemas.microsoft.com/office/drawing/2014/main" id="{231C4360-5EE9-4450-A286-428E41409E2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136468" y="1913525"/>
              <a:ext cx="3907208" cy="3367978"/>
            </a:xfrm>
            <a:prstGeom prst="rect">
              <a:avLst/>
            </a:prstGeom>
          </p:spPr>
        </p:pic>
        <p:sp>
          <p:nvSpPr>
            <p:cNvPr id="48" name="文本框 47">
              <a:extLst>
                <a:ext uri="{FF2B5EF4-FFF2-40B4-BE49-F238E27FC236}">
                  <a16:creationId xmlns:a16="http://schemas.microsoft.com/office/drawing/2014/main" id="{5C587C52-3D3D-40C3-9643-96DBBEC9C770}"/>
                </a:ext>
              </a:extLst>
            </p:cNvPr>
            <p:cNvSpPr txBox="1"/>
            <p:nvPr/>
          </p:nvSpPr>
          <p:spPr>
            <a:xfrm flipH="1">
              <a:off x="675978" y="2550039"/>
              <a:ext cx="2802179" cy="646331"/>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r>
                <a:rPr lang="en-US" altLang="zh-CN" sz="3600" dirty="0">
                  <a:solidFill>
                    <a:schemeClr val="tx1">
                      <a:lumMod val="75000"/>
                      <a:lumOff val="25000"/>
                    </a:schemeClr>
                  </a:solidFill>
                  <a:latin typeface="+mn-lt"/>
                  <a:cs typeface="+mn-ea"/>
                  <a:sym typeface="+mn-lt"/>
                </a:rPr>
                <a:t>PART ONE</a:t>
              </a:r>
            </a:p>
          </p:txBody>
        </p:sp>
        <p:sp>
          <p:nvSpPr>
            <p:cNvPr id="50" name="文本框 49">
              <a:extLst>
                <a:ext uri="{FF2B5EF4-FFF2-40B4-BE49-F238E27FC236}">
                  <a16:creationId xmlns:a16="http://schemas.microsoft.com/office/drawing/2014/main" id="{5D6C7ECD-686F-437B-A0F2-6BF8196B6F2B}"/>
                </a:ext>
              </a:extLst>
            </p:cNvPr>
            <p:cNvSpPr txBox="1"/>
            <p:nvPr/>
          </p:nvSpPr>
          <p:spPr>
            <a:xfrm flipH="1">
              <a:off x="453987" y="3004428"/>
              <a:ext cx="3246159" cy="849143"/>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nSpc>
                  <a:spcPts val="6500"/>
                </a:lnSpc>
              </a:pPr>
              <a:r>
                <a:rPr lang="zh-CN" altLang="en-US" sz="3600" spc="300" dirty="0">
                  <a:solidFill>
                    <a:schemeClr val="tx1">
                      <a:lumMod val="75000"/>
                      <a:lumOff val="25000"/>
                    </a:schemeClr>
                  </a:solidFill>
                  <a:latin typeface="+mn-lt"/>
                  <a:cs typeface="+mn-ea"/>
                  <a:sym typeface="+mn-lt"/>
                </a:rPr>
                <a:t>朴素贝叶斯</a:t>
              </a:r>
              <a:endParaRPr lang="en-US" altLang="zh-CN" sz="3600" spc="300" dirty="0">
                <a:solidFill>
                  <a:schemeClr val="tx1">
                    <a:lumMod val="75000"/>
                    <a:lumOff val="25000"/>
                  </a:schemeClr>
                </a:solidFill>
                <a:latin typeface="+mn-lt"/>
                <a:cs typeface="+mn-ea"/>
                <a:sym typeface="+mn-lt"/>
              </a:endParaRPr>
            </a:p>
          </p:txBody>
        </p:sp>
      </p:grpSp>
      <p:sp>
        <p:nvSpPr>
          <p:cNvPr id="10" name="矩形 9">
            <a:extLst>
              <a:ext uri="{FF2B5EF4-FFF2-40B4-BE49-F238E27FC236}">
                <a16:creationId xmlns:a16="http://schemas.microsoft.com/office/drawing/2014/main" id="{D1532838-4417-49B0-A00B-D5DCD51E0A0F}"/>
              </a:ext>
            </a:extLst>
          </p:cNvPr>
          <p:cNvSpPr/>
          <p:nvPr/>
        </p:nvSpPr>
        <p:spPr>
          <a:xfrm>
            <a:off x="4407216" y="3334514"/>
            <a:ext cx="5446293" cy="1200329"/>
          </a:xfrm>
          <a:prstGeom prst="rect">
            <a:avLst/>
          </a:prstGeom>
        </p:spPr>
        <p:txBody>
          <a:bodyPr wrap="square">
            <a:spAutoFit/>
          </a:bodyPr>
          <a:lstStyle/>
          <a:p>
            <a:r>
              <a:rPr lang="zh-CN" altLang="en-US" sz="2400" dirty="0">
                <a:solidFill>
                  <a:srgbClr val="4D4D4D"/>
                </a:solidFill>
                <a:latin typeface="-apple-system"/>
              </a:rPr>
              <a:t>朴素贝叶斯模型由两种类型的概率组成：</a:t>
            </a:r>
            <a:br>
              <a:rPr lang="zh-CN" altLang="en-US" sz="2400" dirty="0"/>
            </a:br>
            <a:r>
              <a:rPr lang="en-US" altLang="zh-CN" sz="2400" dirty="0">
                <a:solidFill>
                  <a:srgbClr val="4D4D4D"/>
                </a:solidFill>
                <a:latin typeface="-apple-system"/>
              </a:rPr>
              <a:t>1</a:t>
            </a:r>
            <a:r>
              <a:rPr lang="zh-CN" altLang="en-US" sz="2400" dirty="0">
                <a:solidFill>
                  <a:srgbClr val="4D4D4D"/>
                </a:solidFill>
                <a:latin typeface="-apple-system"/>
              </a:rPr>
              <a:t>、每个类别的概率</a:t>
            </a:r>
            <a:r>
              <a:rPr lang="en-US" altLang="zh-CN" sz="2400" dirty="0">
                <a:solidFill>
                  <a:srgbClr val="4D4D4D"/>
                </a:solidFill>
                <a:latin typeface="-apple-system"/>
              </a:rPr>
              <a:t>P(</a:t>
            </a:r>
            <a:r>
              <a:rPr lang="en-US" altLang="zh-CN" sz="2400" dirty="0" err="1">
                <a:solidFill>
                  <a:srgbClr val="4D4D4D"/>
                </a:solidFill>
                <a:latin typeface="-apple-system"/>
              </a:rPr>
              <a:t>Cj</a:t>
            </a:r>
            <a:r>
              <a:rPr lang="en-US" altLang="zh-CN" sz="2400" dirty="0">
                <a:solidFill>
                  <a:srgbClr val="4D4D4D"/>
                </a:solidFill>
                <a:latin typeface="-apple-system"/>
              </a:rPr>
              <a:t>)</a:t>
            </a:r>
            <a:r>
              <a:rPr lang="zh-CN" altLang="en-US" sz="2400" dirty="0">
                <a:solidFill>
                  <a:srgbClr val="4D4D4D"/>
                </a:solidFill>
                <a:latin typeface="-apple-system"/>
              </a:rPr>
              <a:t>；</a:t>
            </a:r>
            <a:br>
              <a:rPr lang="zh-CN" altLang="en-US" sz="2400" dirty="0"/>
            </a:br>
            <a:r>
              <a:rPr lang="en-US" altLang="zh-CN" sz="2400" dirty="0">
                <a:solidFill>
                  <a:srgbClr val="4D4D4D"/>
                </a:solidFill>
                <a:latin typeface="-apple-system"/>
              </a:rPr>
              <a:t>2</a:t>
            </a:r>
            <a:r>
              <a:rPr lang="zh-CN" altLang="en-US" sz="2400" dirty="0">
                <a:solidFill>
                  <a:srgbClr val="4D4D4D"/>
                </a:solidFill>
                <a:latin typeface="-apple-system"/>
              </a:rPr>
              <a:t>、每个属性的条件概率</a:t>
            </a:r>
            <a:r>
              <a:rPr lang="en-US" altLang="zh-CN" sz="2400" dirty="0">
                <a:solidFill>
                  <a:srgbClr val="4D4D4D"/>
                </a:solidFill>
                <a:latin typeface="-apple-system"/>
              </a:rPr>
              <a:t>P(</a:t>
            </a:r>
            <a:r>
              <a:rPr lang="en-US" altLang="zh-CN" sz="2400" dirty="0" err="1">
                <a:solidFill>
                  <a:srgbClr val="4D4D4D"/>
                </a:solidFill>
                <a:latin typeface="-apple-system"/>
              </a:rPr>
              <a:t>Ai|Cj</a:t>
            </a:r>
            <a:r>
              <a:rPr lang="en-US" altLang="zh-CN" sz="2400" dirty="0">
                <a:solidFill>
                  <a:srgbClr val="4D4D4D"/>
                </a:solidFill>
                <a:latin typeface="-apple-system"/>
              </a:rPr>
              <a:t>)</a:t>
            </a:r>
            <a:r>
              <a:rPr lang="zh-CN" altLang="en-US" sz="2400" dirty="0">
                <a:solidFill>
                  <a:srgbClr val="4D4D4D"/>
                </a:solidFill>
                <a:latin typeface="-apple-system"/>
              </a:rPr>
              <a:t>。</a:t>
            </a:r>
            <a:endParaRPr lang="zh-CN" altLang="en-US" sz="2400" dirty="0"/>
          </a:p>
        </p:txBody>
      </p:sp>
      <p:sp>
        <p:nvSpPr>
          <p:cNvPr id="11" name="矩形 10">
            <a:extLst>
              <a:ext uri="{FF2B5EF4-FFF2-40B4-BE49-F238E27FC236}">
                <a16:creationId xmlns:a16="http://schemas.microsoft.com/office/drawing/2014/main" id="{D5CB2271-7DA5-45BF-AD34-C694869384DC}"/>
              </a:ext>
            </a:extLst>
          </p:cNvPr>
          <p:cNvSpPr/>
          <p:nvPr/>
        </p:nvSpPr>
        <p:spPr>
          <a:xfrm>
            <a:off x="4407216" y="809619"/>
            <a:ext cx="6727825" cy="2308324"/>
          </a:xfrm>
          <a:prstGeom prst="rect">
            <a:avLst/>
          </a:prstGeom>
        </p:spPr>
        <p:txBody>
          <a:bodyPr wrap="square">
            <a:spAutoFit/>
          </a:bodyPr>
          <a:lstStyle/>
          <a:p>
            <a:r>
              <a:rPr lang="zh-CN" altLang="en-US" sz="2400" dirty="0">
                <a:solidFill>
                  <a:srgbClr val="4D4D4D"/>
                </a:solidFill>
                <a:latin typeface="-apple-system"/>
              </a:rPr>
              <a:t>朴素贝叶斯，它是一种简单但极为强大的预测建模算法</a:t>
            </a:r>
            <a:r>
              <a:rPr lang="en-US" altLang="zh-CN" sz="2400" dirty="0">
                <a:solidFill>
                  <a:srgbClr val="4D4D4D"/>
                </a:solidFill>
                <a:latin typeface="-apple-system"/>
              </a:rPr>
              <a:t>,</a:t>
            </a:r>
            <a:r>
              <a:rPr lang="zh-CN" altLang="en-US" sz="2400" dirty="0">
                <a:solidFill>
                  <a:srgbClr val="4D4D4D"/>
                </a:solidFill>
                <a:latin typeface="-apple-system"/>
              </a:rPr>
              <a:t>可用于离散、连续数据。</a:t>
            </a:r>
            <a:endParaRPr lang="en-US" altLang="zh-CN" sz="2400" dirty="0">
              <a:solidFill>
                <a:srgbClr val="4D4D4D"/>
              </a:solidFill>
              <a:latin typeface="-apple-system"/>
            </a:endParaRPr>
          </a:p>
          <a:p>
            <a:r>
              <a:rPr lang="zh-CN" altLang="en-US" sz="2400" dirty="0">
                <a:solidFill>
                  <a:srgbClr val="4D4D4D"/>
                </a:solidFill>
                <a:latin typeface="-apple-system"/>
              </a:rPr>
              <a:t>贝叶斯公式可以用于求解后验概率。朴素贝叶斯是贝叶斯分类器中的一种，也是最简单、最常用的分类器。之所以朴素，是因为它假设每个输入变量是相互独立的。</a:t>
            </a:r>
            <a:endParaRPr lang="zh-CN" altLang="en-US" sz="2400" dirty="0"/>
          </a:p>
        </p:txBody>
      </p:sp>
      <p:pic>
        <p:nvPicPr>
          <p:cNvPr id="15" name="图片 14">
            <a:extLst>
              <a:ext uri="{FF2B5EF4-FFF2-40B4-BE49-F238E27FC236}">
                <a16:creationId xmlns:a16="http://schemas.microsoft.com/office/drawing/2014/main" id="{57709FCC-0A19-447B-BA59-0BB3DBFE6D8C}"/>
              </a:ext>
            </a:extLst>
          </p:cNvPr>
          <p:cNvPicPr>
            <a:picLocks noChangeAspect="1"/>
          </p:cNvPicPr>
          <p:nvPr/>
        </p:nvPicPr>
        <p:blipFill rotWithShape="1">
          <a:blip r:embed="rId8">
            <a:extLst>
              <a:ext uri="{28A0092B-C50C-407E-A947-70E740481C1C}">
                <a14:useLocalDpi xmlns:a14="http://schemas.microsoft.com/office/drawing/2010/main" val="0"/>
              </a:ext>
            </a:extLst>
          </a:blip>
          <a:srcRect r="35621" b="6645"/>
          <a:stretch/>
        </p:blipFill>
        <p:spPr>
          <a:xfrm>
            <a:off x="4521057" y="4953255"/>
            <a:ext cx="5807109" cy="1227113"/>
          </a:xfrm>
          <a:prstGeom prst="rect">
            <a:avLst/>
          </a:prstGeom>
        </p:spPr>
      </p:pic>
    </p:spTree>
    <p:extLst>
      <p:ext uri="{BB962C8B-B14F-4D97-AF65-F5344CB8AC3E}">
        <p14:creationId xmlns:p14="http://schemas.microsoft.com/office/powerpoint/2010/main" val="306688930"/>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88055"/>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42" name="图片 41">
            <a:extLst>
              <a:ext uri="{FF2B5EF4-FFF2-40B4-BE49-F238E27FC236}">
                <a16:creationId xmlns:a16="http://schemas.microsoft.com/office/drawing/2014/main" id="{19086B18-1B73-4442-8316-8D2A0AA3F11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832628" y="-935839"/>
            <a:ext cx="6138789" cy="7308376"/>
          </a:xfrm>
          <a:prstGeom prst="rect">
            <a:avLst/>
          </a:prstGeom>
        </p:spPr>
      </p:pic>
      <p:pic>
        <p:nvPicPr>
          <p:cNvPr id="6" name="图片 5">
            <a:extLst>
              <a:ext uri="{FF2B5EF4-FFF2-40B4-BE49-F238E27FC236}">
                <a16:creationId xmlns:a16="http://schemas.microsoft.com/office/drawing/2014/main" id="{E7E894F9-94A8-4D6F-BDBD-F11B113C8C0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A2022CFE-9AA5-41AE-A0B7-40085E467C19}"/>
              </a:ext>
            </a:extLst>
          </p:cNvPr>
          <p:cNvGrpSpPr/>
          <p:nvPr/>
        </p:nvGrpSpPr>
        <p:grpSpPr>
          <a:xfrm>
            <a:off x="-136468" y="1913525"/>
            <a:ext cx="3907208" cy="3367978"/>
            <a:chOff x="-136468" y="1913525"/>
            <a:chExt cx="3907208" cy="3367978"/>
          </a:xfrm>
        </p:grpSpPr>
        <p:grpSp>
          <p:nvGrpSpPr>
            <p:cNvPr id="12" name="组合 11">
              <a:extLst>
                <a:ext uri="{FF2B5EF4-FFF2-40B4-BE49-F238E27FC236}">
                  <a16:creationId xmlns:a16="http://schemas.microsoft.com/office/drawing/2014/main" id="{1C944D83-FE19-49F4-987D-D38B72274843}"/>
                </a:ext>
              </a:extLst>
            </p:cNvPr>
            <p:cNvGrpSpPr/>
            <p:nvPr/>
          </p:nvGrpSpPr>
          <p:grpSpPr>
            <a:xfrm>
              <a:off x="594949" y="1956146"/>
              <a:ext cx="3080849" cy="2945708"/>
              <a:chOff x="1247957" y="2136125"/>
              <a:chExt cx="3080849" cy="2945708"/>
            </a:xfrm>
          </p:grpSpPr>
          <p:sp>
            <p:nvSpPr>
              <p:cNvPr id="44" name="椭圆 43">
                <a:extLst>
                  <a:ext uri="{FF2B5EF4-FFF2-40B4-BE49-F238E27FC236}">
                    <a16:creationId xmlns:a16="http://schemas.microsoft.com/office/drawing/2014/main" id="{791E304B-6FC4-4571-A756-90C65B169970}"/>
                  </a:ext>
                </a:extLst>
              </p:cNvPr>
              <p:cNvSpPr>
                <a:spLocks noChangeAspect="1"/>
              </p:cNvSpPr>
              <p:nvPr/>
            </p:nvSpPr>
            <p:spPr>
              <a:xfrm>
                <a:off x="1247957" y="2136125"/>
                <a:ext cx="2904577" cy="2903598"/>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5" name="椭圆 44">
                <a:extLst>
                  <a:ext uri="{FF2B5EF4-FFF2-40B4-BE49-F238E27FC236}">
                    <a16:creationId xmlns:a16="http://schemas.microsoft.com/office/drawing/2014/main" id="{1265B44A-8E82-45E0-A65D-59C076E43E9A}"/>
                  </a:ext>
                </a:extLst>
              </p:cNvPr>
              <p:cNvSpPr>
                <a:spLocks noChangeAspect="1"/>
              </p:cNvSpPr>
              <p:nvPr/>
            </p:nvSpPr>
            <p:spPr>
              <a:xfrm>
                <a:off x="3138184" y="3891211"/>
                <a:ext cx="1190622" cy="1190622"/>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pic>
          <p:nvPicPr>
            <p:cNvPr id="46" name="图片 45">
              <a:extLst>
                <a:ext uri="{FF2B5EF4-FFF2-40B4-BE49-F238E27FC236}">
                  <a16:creationId xmlns:a16="http://schemas.microsoft.com/office/drawing/2014/main" id="{231C4360-5EE9-4450-A286-428E41409E2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136468" y="1913525"/>
              <a:ext cx="3907208" cy="3367978"/>
            </a:xfrm>
            <a:prstGeom prst="rect">
              <a:avLst/>
            </a:prstGeom>
          </p:spPr>
        </p:pic>
        <p:sp>
          <p:nvSpPr>
            <p:cNvPr id="48" name="文本框 47">
              <a:extLst>
                <a:ext uri="{FF2B5EF4-FFF2-40B4-BE49-F238E27FC236}">
                  <a16:creationId xmlns:a16="http://schemas.microsoft.com/office/drawing/2014/main" id="{5C587C52-3D3D-40C3-9643-96DBBEC9C770}"/>
                </a:ext>
              </a:extLst>
            </p:cNvPr>
            <p:cNvSpPr txBox="1"/>
            <p:nvPr/>
          </p:nvSpPr>
          <p:spPr>
            <a:xfrm flipH="1">
              <a:off x="675978" y="2550039"/>
              <a:ext cx="2802179" cy="646331"/>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r>
                <a:rPr lang="en-US" altLang="zh-CN" sz="3600" dirty="0">
                  <a:solidFill>
                    <a:schemeClr val="tx1">
                      <a:lumMod val="75000"/>
                      <a:lumOff val="25000"/>
                    </a:schemeClr>
                  </a:solidFill>
                  <a:latin typeface="+mn-lt"/>
                  <a:cs typeface="+mn-ea"/>
                  <a:sym typeface="+mn-lt"/>
                </a:rPr>
                <a:t>PART ONE</a:t>
              </a:r>
            </a:p>
          </p:txBody>
        </p:sp>
        <p:sp>
          <p:nvSpPr>
            <p:cNvPr id="50" name="文本框 49">
              <a:extLst>
                <a:ext uri="{FF2B5EF4-FFF2-40B4-BE49-F238E27FC236}">
                  <a16:creationId xmlns:a16="http://schemas.microsoft.com/office/drawing/2014/main" id="{5D6C7ECD-686F-437B-A0F2-6BF8196B6F2B}"/>
                </a:ext>
              </a:extLst>
            </p:cNvPr>
            <p:cNvSpPr txBox="1"/>
            <p:nvPr/>
          </p:nvSpPr>
          <p:spPr>
            <a:xfrm flipH="1">
              <a:off x="453987" y="3004428"/>
              <a:ext cx="3246159" cy="849143"/>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nSpc>
                  <a:spcPts val="6500"/>
                </a:lnSpc>
              </a:pPr>
              <a:r>
                <a:rPr lang="zh-CN" altLang="en-US" sz="3600" spc="300" dirty="0">
                  <a:solidFill>
                    <a:schemeClr val="tx1">
                      <a:lumMod val="75000"/>
                      <a:lumOff val="25000"/>
                    </a:schemeClr>
                  </a:solidFill>
                  <a:latin typeface="+mn-lt"/>
                  <a:cs typeface="+mn-ea"/>
                  <a:sym typeface="+mn-lt"/>
                </a:rPr>
                <a:t>朴素贝叶斯</a:t>
              </a:r>
              <a:endParaRPr lang="en-US" altLang="zh-CN" sz="3600" spc="300" dirty="0">
                <a:solidFill>
                  <a:schemeClr val="tx1">
                    <a:lumMod val="75000"/>
                    <a:lumOff val="25000"/>
                  </a:schemeClr>
                </a:solidFill>
                <a:latin typeface="+mn-lt"/>
                <a:cs typeface="+mn-ea"/>
                <a:sym typeface="+mn-lt"/>
              </a:endParaRPr>
            </a:p>
          </p:txBody>
        </p:sp>
      </p:grpSp>
      <p:sp>
        <p:nvSpPr>
          <p:cNvPr id="10" name="矩形 9">
            <a:extLst>
              <a:ext uri="{FF2B5EF4-FFF2-40B4-BE49-F238E27FC236}">
                <a16:creationId xmlns:a16="http://schemas.microsoft.com/office/drawing/2014/main" id="{D1532838-4417-49B0-A00B-D5DCD51E0A0F}"/>
              </a:ext>
            </a:extLst>
          </p:cNvPr>
          <p:cNvSpPr/>
          <p:nvPr/>
        </p:nvSpPr>
        <p:spPr>
          <a:xfrm>
            <a:off x="4142850" y="3684381"/>
            <a:ext cx="7013495" cy="2308324"/>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4D4D4D"/>
                </a:solidFill>
                <a:latin typeface="-apple-system"/>
              </a:rPr>
              <a:t>P(S)</a:t>
            </a:r>
            <a:r>
              <a:rPr lang="zh-CN" altLang="en-US" sz="2400" dirty="0">
                <a:solidFill>
                  <a:srgbClr val="4D4D4D"/>
                </a:solidFill>
                <a:latin typeface="-apple-system"/>
              </a:rPr>
              <a:t>是语句</a:t>
            </a:r>
            <a:r>
              <a:rPr lang="en-US" altLang="zh-CN" sz="2400" dirty="0">
                <a:solidFill>
                  <a:srgbClr val="4D4D4D"/>
                </a:solidFill>
                <a:latin typeface="-apple-system"/>
              </a:rPr>
              <a:t>S</a:t>
            </a:r>
            <a:r>
              <a:rPr lang="zh-CN" altLang="en-US" sz="2400" dirty="0">
                <a:solidFill>
                  <a:srgbClr val="4D4D4D"/>
                </a:solidFill>
                <a:latin typeface="-apple-system"/>
              </a:rPr>
              <a:t>所属的论文种类占数据库中总的论文种类的比例；</a:t>
            </a:r>
          </a:p>
          <a:p>
            <a:pPr marL="342900" indent="-342900">
              <a:buFont typeface="Arial" panose="020B0604020202020204" pitchFamily="34" charset="0"/>
              <a:buChar char="•"/>
            </a:pPr>
            <a:r>
              <a:rPr lang="en-US" altLang="zh-CN" sz="2400" dirty="0">
                <a:solidFill>
                  <a:srgbClr val="4D4D4D"/>
                </a:solidFill>
                <a:latin typeface="-apple-system"/>
              </a:rPr>
              <a:t>P(Si)</a:t>
            </a:r>
            <a:r>
              <a:rPr lang="zh-CN" altLang="en-US" sz="2400" dirty="0">
                <a:solidFill>
                  <a:srgbClr val="4D4D4D"/>
                </a:solidFill>
                <a:latin typeface="-apple-system"/>
              </a:rPr>
              <a:t>是语句</a:t>
            </a:r>
            <a:r>
              <a:rPr lang="en-US" altLang="zh-CN" sz="2400" dirty="0">
                <a:solidFill>
                  <a:srgbClr val="4D4D4D"/>
                </a:solidFill>
                <a:latin typeface="-apple-system"/>
              </a:rPr>
              <a:t>Si</a:t>
            </a:r>
            <a:r>
              <a:rPr lang="zh-CN" altLang="en-US" sz="2400" dirty="0">
                <a:solidFill>
                  <a:srgbClr val="4D4D4D"/>
                </a:solidFill>
                <a:latin typeface="-apple-system"/>
              </a:rPr>
              <a:t>所属的论文种类占数据库中总的论文种类的比例；</a:t>
            </a:r>
          </a:p>
          <a:p>
            <a:pPr marL="342900" indent="-342900">
              <a:buFont typeface="Arial" panose="020B0604020202020204" pitchFamily="34" charset="0"/>
              <a:buChar char="•"/>
            </a:pPr>
            <a:r>
              <a:rPr lang="en-US" altLang="zh-CN" sz="2400" dirty="0">
                <a:solidFill>
                  <a:srgbClr val="4D4D4D"/>
                </a:solidFill>
                <a:latin typeface="-apple-system"/>
              </a:rPr>
              <a:t>P(</a:t>
            </a:r>
            <a:r>
              <a:rPr lang="en-US" altLang="zh-CN" sz="2400" dirty="0" err="1">
                <a:solidFill>
                  <a:srgbClr val="4D4D4D"/>
                </a:solidFill>
                <a:latin typeface="-apple-system"/>
              </a:rPr>
              <a:t>S|Si</a:t>
            </a:r>
            <a:r>
              <a:rPr lang="en-US" altLang="zh-CN" sz="2400" dirty="0">
                <a:solidFill>
                  <a:srgbClr val="4D4D4D"/>
                </a:solidFill>
                <a:latin typeface="-apple-system"/>
              </a:rPr>
              <a:t>)</a:t>
            </a:r>
            <a:r>
              <a:rPr lang="zh-CN" altLang="en-US" sz="2400" dirty="0">
                <a:solidFill>
                  <a:srgbClr val="4D4D4D"/>
                </a:solidFill>
                <a:latin typeface="-apple-system"/>
              </a:rPr>
              <a:t>是对于数据库中某一个种类的语句</a:t>
            </a:r>
            <a:r>
              <a:rPr lang="en-US" altLang="zh-CN" sz="2400" dirty="0">
                <a:solidFill>
                  <a:srgbClr val="4D4D4D"/>
                </a:solidFill>
                <a:latin typeface="-apple-system"/>
              </a:rPr>
              <a:t>Si</a:t>
            </a:r>
            <a:r>
              <a:rPr lang="zh-CN" altLang="en-US" sz="2400" dirty="0">
                <a:solidFill>
                  <a:srgbClr val="4D4D4D"/>
                </a:solidFill>
                <a:latin typeface="-apple-system"/>
              </a:rPr>
              <a:t>，</a:t>
            </a:r>
            <a:r>
              <a:rPr lang="en-US" altLang="zh-CN" sz="2400" dirty="0">
                <a:solidFill>
                  <a:srgbClr val="4D4D4D"/>
                </a:solidFill>
                <a:latin typeface="-apple-system"/>
              </a:rPr>
              <a:t>S</a:t>
            </a:r>
            <a:r>
              <a:rPr lang="zh-CN" altLang="en-US" sz="2400" dirty="0">
                <a:solidFill>
                  <a:srgbClr val="4D4D4D"/>
                </a:solidFill>
                <a:latin typeface="-apple-system"/>
              </a:rPr>
              <a:t>和它的种类相同的概率。</a:t>
            </a:r>
          </a:p>
        </p:txBody>
      </p:sp>
      <p:sp>
        <p:nvSpPr>
          <p:cNvPr id="11" name="矩形 10">
            <a:extLst>
              <a:ext uri="{FF2B5EF4-FFF2-40B4-BE49-F238E27FC236}">
                <a16:creationId xmlns:a16="http://schemas.microsoft.com/office/drawing/2014/main" id="{D5CB2271-7DA5-45BF-AD34-C694869384DC}"/>
              </a:ext>
            </a:extLst>
          </p:cNvPr>
          <p:cNvSpPr/>
          <p:nvPr/>
        </p:nvSpPr>
        <p:spPr>
          <a:xfrm>
            <a:off x="4376456" y="801984"/>
            <a:ext cx="6700755" cy="2308324"/>
          </a:xfrm>
          <a:prstGeom prst="rect">
            <a:avLst/>
          </a:prstGeom>
        </p:spPr>
        <p:txBody>
          <a:bodyPr wrap="square">
            <a:spAutoFit/>
          </a:bodyPr>
          <a:lstStyle/>
          <a:p>
            <a:r>
              <a:rPr lang="zh-CN" altLang="en-US" sz="2400" dirty="0">
                <a:solidFill>
                  <a:srgbClr val="4D4D4D"/>
                </a:solidFill>
                <a:latin typeface="-apple-system"/>
              </a:rPr>
              <a:t>基于大量论文组成的数据集</a:t>
            </a:r>
            <a:r>
              <a:rPr lang="en-US" altLang="zh-CN" sz="2400" dirty="0">
                <a:solidFill>
                  <a:srgbClr val="4D4D4D"/>
                </a:solidFill>
                <a:latin typeface="-apple-system"/>
              </a:rPr>
              <a:t>D</a:t>
            </a:r>
            <a:r>
              <a:rPr lang="zh-CN" altLang="en-US" sz="2400" dirty="0">
                <a:solidFill>
                  <a:srgbClr val="4D4D4D"/>
                </a:solidFill>
                <a:latin typeface="-apple-system"/>
              </a:rPr>
              <a:t>，有一段给定的语句</a:t>
            </a:r>
            <a:r>
              <a:rPr lang="en-US" altLang="zh-CN" sz="2400" dirty="0">
                <a:solidFill>
                  <a:srgbClr val="4D4D4D"/>
                </a:solidFill>
                <a:latin typeface="-apple-system"/>
              </a:rPr>
              <a:t>S</a:t>
            </a:r>
            <a:r>
              <a:rPr lang="zh-CN" altLang="en-US" sz="2400" dirty="0">
                <a:solidFill>
                  <a:srgbClr val="4D4D4D"/>
                </a:solidFill>
                <a:latin typeface="-apple-system"/>
              </a:rPr>
              <a:t>，要求我们补充成完整文段，即补充下文。我们考虑求出论文集中最有可能成为</a:t>
            </a:r>
            <a:r>
              <a:rPr lang="en-US" altLang="zh-CN" sz="2400" dirty="0">
                <a:solidFill>
                  <a:srgbClr val="4D4D4D"/>
                </a:solidFill>
                <a:latin typeface="-apple-system"/>
              </a:rPr>
              <a:t>S</a:t>
            </a:r>
            <a:r>
              <a:rPr lang="zh-CN" altLang="en-US" sz="2400" dirty="0">
                <a:solidFill>
                  <a:srgbClr val="4D4D4D"/>
                </a:solidFill>
                <a:latin typeface="-apple-system"/>
              </a:rPr>
              <a:t>的下文的语句</a:t>
            </a:r>
            <a:r>
              <a:rPr lang="en-US" altLang="zh-CN" sz="2400" dirty="0">
                <a:solidFill>
                  <a:srgbClr val="4D4D4D"/>
                </a:solidFill>
                <a:latin typeface="-apple-system"/>
              </a:rPr>
              <a:t>Si</a:t>
            </a:r>
            <a:r>
              <a:rPr lang="zh-CN" altLang="en-US" sz="2400" dirty="0">
                <a:solidFill>
                  <a:srgbClr val="4D4D4D"/>
                </a:solidFill>
                <a:latin typeface="-apple-system"/>
              </a:rPr>
              <a:t>，即求出：</a:t>
            </a:r>
          </a:p>
          <a:p>
            <a:r>
              <a:rPr lang="en-US" altLang="zh-CN" sz="2400" dirty="0" err="1">
                <a:solidFill>
                  <a:srgbClr val="4D4D4D"/>
                </a:solidFill>
                <a:latin typeface="-apple-system"/>
              </a:rPr>
              <a:t>arg</a:t>
            </a:r>
            <a:r>
              <a:rPr lang="en-US" altLang="zh-CN" sz="2400" dirty="0">
                <a:solidFill>
                  <a:srgbClr val="4D4D4D"/>
                </a:solidFill>
                <a:latin typeface="-apple-system"/>
              </a:rPr>
              <a:t> </a:t>
            </a:r>
            <a:r>
              <a:rPr lang="en-US" altLang="zh-CN" sz="2400" dirty="0" err="1">
                <a:solidFill>
                  <a:srgbClr val="4D4D4D"/>
                </a:solidFill>
                <a:latin typeface="-apple-system"/>
              </a:rPr>
              <a:t>maxsi∈D</a:t>
            </a:r>
            <a:r>
              <a:rPr lang="en-US" altLang="zh-CN" sz="2400" dirty="0">
                <a:solidFill>
                  <a:srgbClr val="4D4D4D"/>
                </a:solidFill>
                <a:latin typeface="-apple-system"/>
              </a:rPr>
              <a:t> P(</a:t>
            </a:r>
            <a:r>
              <a:rPr lang="en-US" altLang="zh-CN" sz="2400" dirty="0" err="1">
                <a:solidFill>
                  <a:srgbClr val="4D4D4D"/>
                </a:solidFill>
                <a:latin typeface="-apple-system"/>
              </a:rPr>
              <a:t>Si|S</a:t>
            </a:r>
            <a:r>
              <a:rPr lang="en-US" altLang="zh-CN" sz="2400" dirty="0">
                <a:solidFill>
                  <a:srgbClr val="4D4D4D"/>
                </a:solidFill>
                <a:latin typeface="-apple-system"/>
              </a:rPr>
              <a:t>)</a:t>
            </a:r>
            <a:r>
              <a:rPr lang="zh-CN" altLang="en-US" sz="2400" dirty="0">
                <a:solidFill>
                  <a:srgbClr val="4D4D4D"/>
                </a:solidFill>
                <a:latin typeface="-apple-system"/>
              </a:rPr>
              <a:t>。</a:t>
            </a:r>
          </a:p>
          <a:p>
            <a:r>
              <a:rPr lang="en-US" altLang="zh-CN" sz="2400" dirty="0">
                <a:solidFill>
                  <a:srgbClr val="4D4D4D"/>
                </a:solidFill>
                <a:latin typeface="-apple-system"/>
              </a:rPr>
              <a:t>P(</a:t>
            </a:r>
            <a:r>
              <a:rPr lang="en-US" altLang="zh-CN" sz="2400" dirty="0" err="1">
                <a:solidFill>
                  <a:srgbClr val="4D4D4D"/>
                </a:solidFill>
                <a:latin typeface="-apple-system"/>
              </a:rPr>
              <a:t>Si|S</a:t>
            </a:r>
            <a:r>
              <a:rPr lang="en-US" altLang="zh-CN" sz="2400" dirty="0">
                <a:solidFill>
                  <a:srgbClr val="4D4D4D"/>
                </a:solidFill>
                <a:latin typeface="-apple-system"/>
              </a:rPr>
              <a:t>) = P(</a:t>
            </a:r>
            <a:r>
              <a:rPr lang="en-US" altLang="zh-CN" sz="2400" dirty="0" err="1">
                <a:solidFill>
                  <a:srgbClr val="4D4D4D"/>
                </a:solidFill>
                <a:latin typeface="-apple-system"/>
              </a:rPr>
              <a:t>S|Si</a:t>
            </a:r>
            <a:r>
              <a:rPr lang="en-US" altLang="zh-CN" sz="2400" dirty="0">
                <a:solidFill>
                  <a:srgbClr val="4D4D4D"/>
                </a:solidFill>
                <a:latin typeface="-apple-system"/>
              </a:rPr>
              <a:t>)*P(Si)/P(S)</a:t>
            </a:r>
            <a:endParaRPr lang="zh-CN" altLang="en-US" sz="2400" dirty="0"/>
          </a:p>
        </p:txBody>
      </p:sp>
    </p:spTree>
    <p:extLst>
      <p:ext uri="{BB962C8B-B14F-4D97-AF65-F5344CB8AC3E}">
        <p14:creationId xmlns:p14="http://schemas.microsoft.com/office/powerpoint/2010/main" val="3897861732"/>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8A16A3-4FA0-4CF6-8EC9-B75101096F6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66998"/>
            <a:ext cx="6858002" cy="12192000"/>
          </a:xfrm>
          <a:prstGeom prst="rect">
            <a:avLst/>
          </a:prstGeom>
        </p:spPr>
      </p:pic>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a:extLst>
              <a:ext uri="{FF2B5EF4-FFF2-40B4-BE49-F238E27FC236}">
                <a16:creationId xmlns:a16="http://schemas.microsoft.com/office/drawing/2014/main" id="{2C826E15-431C-4226-A5DF-784EE4BDD4A6}"/>
              </a:ext>
            </a:extLst>
          </p:cNvPr>
          <p:cNvSpPr/>
          <p:nvPr/>
        </p:nvSpPr>
        <p:spPr>
          <a:xfrm>
            <a:off x="477671" y="465317"/>
            <a:ext cx="545531" cy="545531"/>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cs typeface="+mn-ea"/>
                <a:sym typeface="+mn-lt"/>
              </a:rPr>
              <a:t>1</a:t>
            </a:r>
            <a:endParaRPr lang="zh-CN" altLang="en-US" dirty="0">
              <a:solidFill>
                <a:schemeClr val="tx1">
                  <a:lumMod val="75000"/>
                  <a:lumOff val="25000"/>
                </a:schemeClr>
              </a:solidFill>
              <a:cs typeface="+mn-ea"/>
              <a:sym typeface="+mn-lt"/>
            </a:endParaRPr>
          </a:p>
        </p:txBody>
      </p:sp>
      <p:sp>
        <p:nvSpPr>
          <p:cNvPr id="19" name="文本框 18">
            <a:extLst>
              <a:ext uri="{FF2B5EF4-FFF2-40B4-BE49-F238E27FC236}">
                <a16:creationId xmlns:a16="http://schemas.microsoft.com/office/drawing/2014/main" id="{60C9C431-0FDE-4E0D-A91A-E6949C41DC5E}"/>
              </a:ext>
            </a:extLst>
          </p:cNvPr>
          <p:cNvSpPr txBox="1"/>
          <p:nvPr/>
        </p:nvSpPr>
        <p:spPr>
          <a:xfrm flipH="1">
            <a:off x="1119457" y="226198"/>
            <a:ext cx="5683678" cy="1638847"/>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l">
              <a:lnSpc>
                <a:spcPts val="6500"/>
              </a:lnSpc>
            </a:pPr>
            <a:r>
              <a:rPr lang="zh-CN" altLang="en-US" sz="3200" dirty="0">
                <a:solidFill>
                  <a:schemeClr val="tx1">
                    <a:lumMod val="75000"/>
                    <a:lumOff val="25000"/>
                  </a:schemeClr>
                </a:solidFill>
                <a:cs typeface="+mn-ea"/>
                <a:sym typeface="+mn-lt"/>
              </a:rPr>
              <a:t>用朴素贝叶斯进行文本分类</a:t>
            </a:r>
          </a:p>
          <a:p>
            <a:pPr algn="l">
              <a:lnSpc>
                <a:spcPts val="6500"/>
              </a:lnSpc>
            </a:pPr>
            <a:endParaRPr lang="en-US" altLang="zh-CN" sz="3200" dirty="0">
              <a:solidFill>
                <a:schemeClr val="tx1">
                  <a:lumMod val="75000"/>
                  <a:lumOff val="25000"/>
                </a:schemeClr>
              </a:solidFill>
              <a:cs typeface="+mn-ea"/>
              <a:sym typeface="+mn-lt"/>
            </a:endParaRPr>
          </a:p>
        </p:txBody>
      </p:sp>
      <p:sp>
        <p:nvSpPr>
          <p:cNvPr id="21" name="Freeform 6">
            <a:extLst>
              <a:ext uri="{FF2B5EF4-FFF2-40B4-BE49-F238E27FC236}">
                <a16:creationId xmlns:a16="http://schemas.microsoft.com/office/drawing/2014/main" id="{1049124C-311F-4897-A89F-524131041413}"/>
              </a:ext>
            </a:extLst>
          </p:cNvPr>
          <p:cNvSpPr/>
          <p:nvPr/>
        </p:nvSpPr>
        <p:spPr bwMode="auto">
          <a:xfrm>
            <a:off x="1197742" y="1871751"/>
            <a:ext cx="1705893" cy="535735"/>
          </a:xfrm>
          <a:custGeom>
            <a:avLst/>
            <a:gdLst>
              <a:gd name="T0" fmla="*/ 592 w 676"/>
              <a:gd name="T1" fmla="*/ 0 h 168"/>
              <a:gd name="T2" fmla="*/ 0 w 676"/>
              <a:gd name="T3" fmla="*/ 0 h 168"/>
              <a:gd name="T4" fmla="*/ 0 w 676"/>
              <a:gd name="T5" fmla="*/ 84 h 168"/>
              <a:gd name="T6" fmla="*/ 84 w 676"/>
              <a:gd name="T7" fmla="*/ 168 h 168"/>
              <a:gd name="T8" fmla="*/ 676 w 676"/>
              <a:gd name="T9" fmla="*/ 168 h 168"/>
              <a:gd name="T10" fmla="*/ 676 w 676"/>
              <a:gd name="T11" fmla="*/ 84 h 168"/>
              <a:gd name="T12" fmla="*/ 592 w 676"/>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676" h="168">
                <a:moveTo>
                  <a:pt x="592" y="0"/>
                </a:moveTo>
                <a:cubicBezTo>
                  <a:pt x="0" y="0"/>
                  <a:pt x="0" y="0"/>
                  <a:pt x="0" y="0"/>
                </a:cubicBezTo>
                <a:cubicBezTo>
                  <a:pt x="0" y="84"/>
                  <a:pt x="0" y="84"/>
                  <a:pt x="0" y="84"/>
                </a:cubicBezTo>
                <a:cubicBezTo>
                  <a:pt x="0" y="131"/>
                  <a:pt x="38" y="168"/>
                  <a:pt x="84" y="168"/>
                </a:cubicBezTo>
                <a:cubicBezTo>
                  <a:pt x="676" y="168"/>
                  <a:pt x="676" y="168"/>
                  <a:pt x="676" y="168"/>
                </a:cubicBezTo>
                <a:cubicBezTo>
                  <a:pt x="676" y="84"/>
                  <a:pt x="676" y="84"/>
                  <a:pt x="676" y="84"/>
                </a:cubicBezTo>
                <a:cubicBezTo>
                  <a:pt x="676" y="38"/>
                  <a:pt x="638" y="0"/>
                  <a:pt x="592" y="0"/>
                </a:cubicBezTo>
                <a:close/>
              </a:path>
            </a:pathLst>
          </a:custGeom>
          <a:solidFill>
            <a:srgbClr val="F7BFA4"/>
          </a:solidFill>
          <a:ln>
            <a:noFill/>
          </a:ln>
        </p:spPr>
        <p:txBody>
          <a:bodyPr vert="horz" wrap="square" lIns="121844" tIns="60923" rIns="121844" bIns="60923" numCol="1" anchor="ctr" anchorCtr="0" compatLnSpc="1"/>
          <a:lstStyle/>
          <a:p>
            <a:pPr algn="ctr" defTabSz="1623866"/>
            <a:r>
              <a:rPr lang="en-US" altLang="zh-CN" sz="2000" kern="0" dirty="0">
                <a:solidFill>
                  <a:schemeClr val="tx1">
                    <a:lumMod val="75000"/>
                    <a:lumOff val="25000"/>
                  </a:schemeClr>
                </a:solidFill>
                <a:cs typeface="+mn-ea"/>
                <a:sym typeface="+mn-lt"/>
              </a:rPr>
              <a:t>01</a:t>
            </a:r>
          </a:p>
        </p:txBody>
      </p:sp>
      <p:sp>
        <p:nvSpPr>
          <p:cNvPr id="22" name="Freeform 10">
            <a:extLst>
              <a:ext uri="{FF2B5EF4-FFF2-40B4-BE49-F238E27FC236}">
                <a16:creationId xmlns:a16="http://schemas.microsoft.com/office/drawing/2014/main" id="{4850AB95-98FE-4E71-9082-4E9EB788231B}"/>
              </a:ext>
            </a:extLst>
          </p:cNvPr>
          <p:cNvSpPr/>
          <p:nvPr/>
        </p:nvSpPr>
        <p:spPr bwMode="auto">
          <a:xfrm>
            <a:off x="1207490" y="4451737"/>
            <a:ext cx="1696145" cy="535735"/>
          </a:xfrm>
          <a:custGeom>
            <a:avLst/>
            <a:gdLst>
              <a:gd name="T0" fmla="*/ 592 w 676"/>
              <a:gd name="T1" fmla="*/ 0 h 168"/>
              <a:gd name="T2" fmla="*/ 0 w 676"/>
              <a:gd name="T3" fmla="*/ 0 h 168"/>
              <a:gd name="T4" fmla="*/ 0 w 676"/>
              <a:gd name="T5" fmla="*/ 84 h 168"/>
              <a:gd name="T6" fmla="*/ 84 w 676"/>
              <a:gd name="T7" fmla="*/ 168 h 168"/>
              <a:gd name="T8" fmla="*/ 676 w 676"/>
              <a:gd name="T9" fmla="*/ 168 h 168"/>
              <a:gd name="T10" fmla="*/ 676 w 676"/>
              <a:gd name="T11" fmla="*/ 84 h 168"/>
              <a:gd name="T12" fmla="*/ 592 w 676"/>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676" h="168">
                <a:moveTo>
                  <a:pt x="592" y="0"/>
                </a:moveTo>
                <a:cubicBezTo>
                  <a:pt x="0" y="0"/>
                  <a:pt x="0" y="0"/>
                  <a:pt x="0" y="0"/>
                </a:cubicBezTo>
                <a:cubicBezTo>
                  <a:pt x="0" y="84"/>
                  <a:pt x="0" y="84"/>
                  <a:pt x="0" y="84"/>
                </a:cubicBezTo>
                <a:cubicBezTo>
                  <a:pt x="0" y="131"/>
                  <a:pt x="38" y="168"/>
                  <a:pt x="84" y="168"/>
                </a:cubicBezTo>
                <a:cubicBezTo>
                  <a:pt x="676" y="168"/>
                  <a:pt x="676" y="168"/>
                  <a:pt x="676" y="168"/>
                </a:cubicBezTo>
                <a:cubicBezTo>
                  <a:pt x="676" y="84"/>
                  <a:pt x="676" y="84"/>
                  <a:pt x="676" y="84"/>
                </a:cubicBezTo>
                <a:cubicBezTo>
                  <a:pt x="676" y="38"/>
                  <a:pt x="639" y="0"/>
                  <a:pt x="592" y="0"/>
                </a:cubicBezTo>
                <a:close/>
              </a:path>
            </a:pathLst>
          </a:custGeom>
          <a:solidFill>
            <a:srgbClr val="F7BFA4"/>
          </a:solidFill>
          <a:ln>
            <a:noFill/>
          </a:ln>
        </p:spPr>
        <p:txBody>
          <a:bodyPr vert="horz" wrap="square" lIns="121844" tIns="60923" rIns="121844" bIns="60923" numCol="1" anchor="ctr" anchorCtr="0" compatLnSpc="1"/>
          <a:lstStyle/>
          <a:p>
            <a:pPr algn="ctr" defTabSz="1623866"/>
            <a:r>
              <a:rPr lang="en-US" altLang="zh-CN" sz="2000" kern="0" dirty="0">
                <a:solidFill>
                  <a:schemeClr val="tx1">
                    <a:lumMod val="75000"/>
                    <a:lumOff val="25000"/>
                  </a:schemeClr>
                </a:solidFill>
                <a:cs typeface="+mn-ea"/>
                <a:sym typeface="+mn-lt"/>
              </a:rPr>
              <a:t>03</a:t>
            </a:r>
          </a:p>
        </p:txBody>
      </p:sp>
      <p:sp>
        <p:nvSpPr>
          <p:cNvPr id="23" name="Freeform 8">
            <a:extLst>
              <a:ext uri="{FF2B5EF4-FFF2-40B4-BE49-F238E27FC236}">
                <a16:creationId xmlns:a16="http://schemas.microsoft.com/office/drawing/2014/main" id="{8C396DE3-ED7B-4D4B-86A9-9027DC3F2995}"/>
              </a:ext>
            </a:extLst>
          </p:cNvPr>
          <p:cNvSpPr/>
          <p:nvPr/>
        </p:nvSpPr>
        <p:spPr bwMode="auto">
          <a:xfrm>
            <a:off x="1178546" y="3161744"/>
            <a:ext cx="1705893" cy="535735"/>
          </a:xfrm>
          <a:custGeom>
            <a:avLst/>
            <a:gdLst>
              <a:gd name="T0" fmla="*/ 592 w 676"/>
              <a:gd name="T1" fmla="*/ 0 h 168"/>
              <a:gd name="T2" fmla="*/ 0 w 676"/>
              <a:gd name="T3" fmla="*/ 0 h 168"/>
              <a:gd name="T4" fmla="*/ 0 w 676"/>
              <a:gd name="T5" fmla="*/ 84 h 168"/>
              <a:gd name="T6" fmla="*/ 84 w 676"/>
              <a:gd name="T7" fmla="*/ 168 h 168"/>
              <a:gd name="T8" fmla="*/ 676 w 676"/>
              <a:gd name="T9" fmla="*/ 168 h 168"/>
              <a:gd name="T10" fmla="*/ 676 w 676"/>
              <a:gd name="T11" fmla="*/ 84 h 168"/>
              <a:gd name="T12" fmla="*/ 592 w 676"/>
              <a:gd name="T13" fmla="*/ 0 h 168"/>
            </a:gdLst>
            <a:ahLst/>
            <a:cxnLst>
              <a:cxn ang="0">
                <a:pos x="T0" y="T1"/>
              </a:cxn>
              <a:cxn ang="0">
                <a:pos x="T2" y="T3"/>
              </a:cxn>
              <a:cxn ang="0">
                <a:pos x="T4" y="T5"/>
              </a:cxn>
              <a:cxn ang="0">
                <a:pos x="T6" y="T7"/>
              </a:cxn>
              <a:cxn ang="0">
                <a:pos x="T8" y="T9"/>
              </a:cxn>
              <a:cxn ang="0">
                <a:pos x="T10" y="T11"/>
              </a:cxn>
              <a:cxn ang="0">
                <a:pos x="T12" y="T13"/>
              </a:cxn>
            </a:cxnLst>
            <a:rect l="0" t="0" r="r" b="b"/>
            <a:pathLst>
              <a:path w="676" h="168">
                <a:moveTo>
                  <a:pt x="592" y="0"/>
                </a:moveTo>
                <a:cubicBezTo>
                  <a:pt x="0" y="0"/>
                  <a:pt x="0" y="0"/>
                  <a:pt x="0" y="0"/>
                </a:cubicBezTo>
                <a:cubicBezTo>
                  <a:pt x="0" y="84"/>
                  <a:pt x="0" y="84"/>
                  <a:pt x="0" y="84"/>
                </a:cubicBezTo>
                <a:cubicBezTo>
                  <a:pt x="0" y="131"/>
                  <a:pt x="38" y="168"/>
                  <a:pt x="84" y="168"/>
                </a:cubicBezTo>
                <a:cubicBezTo>
                  <a:pt x="676" y="168"/>
                  <a:pt x="676" y="168"/>
                  <a:pt x="676" y="168"/>
                </a:cubicBezTo>
                <a:cubicBezTo>
                  <a:pt x="676" y="84"/>
                  <a:pt x="676" y="84"/>
                  <a:pt x="676" y="84"/>
                </a:cubicBezTo>
                <a:cubicBezTo>
                  <a:pt x="676" y="38"/>
                  <a:pt x="638" y="0"/>
                  <a:pt x="592" y="0"/>
                </a:cubicBezTo>
                <a:close/>
              </a:path>
            </a:pathLst>
          </a:custGeom>
          <a:solidFill>
            <a:srgbClr val="CDE4F6"/>
          </a:solidFill>
          <a:ln>
            <a:noFill/>
          </a:ln>
        </p:spPr>
        <p:txBody>
          <a:bodyPr vert="horz" wrap="square" lIns="121844" tIns="60923" rIns="121844" bIns="60923" numCol="1" anchor="ctr" anchorCtr="0" compatLnSpc="1"/>
          <a:lstStyle/>
          <a:p>
            <a:pPr algn="ctr" defTabSz="1623866"/>
            <a:r>
              <a:rPr lang="en-US" altLang="zh-CN" sz="2000" kern="0" dirty="0">
                <a:solidFill>
                  <a:schemeClr val="tx1">
                    <a:lumMod val="75000"/>
                    <a:lumOff val="25000"/>
                  </a:schemeClr>
                </a:solidFill>
                <a:cs typeface="+mn-ea"/>
                <a:sym typeface="+mn-lt"/>
              </a:rPr>
              <a:t>02</a:t>
            </a:r>
          </a:p>
        </p:txBody>
      </p:sp>
      <p:sp>
        <p:nvSpPr>
          <p:cNvPr id="25" name="Rectangle 49">
            <a:extLst>
              <a:ext uri="{FF2B5EF4-FFF2-40B4-BE49-F238E27FC236}">
                <a16:creationId xmlns:a16="http://schemas.microsoft.com/office/drawing/2014/main" id="{2A6C08D9-04FA-4011-A08C-6914D81009F5}"/>
              </a:ext>
            </a:extLst>
          </p:cNvPr>
          <p:cNvSpPr>
            <a:spLocks noChangeArrowheads="1"/>
          </p:cNvSpPr>
          <p:nvPr/>
        </p:nvSpPr>
        <p:spPr bwMode="auto">
          <a:xfrm>
            <a:off x="3578209" y="1585621"/>
            <a:ext cx="769939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609585">
              <a:buClr>
                <a:srgbClr val="E7E6E6">
                  <a:lumMod val="10000"/>
                </a:srgbClr>
              </a:buClr>
            </a:pPr>
            <a:r>
              <a:rPr lang="zh-CN" altLang="en-US" sz="2400" dirty="0">
                <a:solidFill>
                  <a:schemeClr val="tx1">
                    <a:lumMod val="75000"/>
                    <a:lumOff val="25000"/>
                  </a:schemeClr>
                </a:solidFill>
                <a:cs typeface="+mn-ea"/>
                <a:sym typeface="+mn-lt"/>
              </a:rPr>
              <a:t>准备阶段：确定特征属性，对每个特征属性进行适当划分，然后人工对一部分数据进行分类，形成训练样本。</a:t>
            </a:r>
            <a:endParaRPr lang="en-US" altLang="zh-CN" sz="2400" dirty="0">
              <a:solidFill>
                <a:schemeClr val="tx1">
                  <a:lumMod val="75000"/>
                  <a:lumOff val="25000"/>
                </a:schemeClr>
              </a:solidFill>
              <a:cs typeface="+mn-ea"/>
              <a:sym typeface="+mn-lt"/>
            </a:endParaRPr>
          </a:p>
        </p:txBody>
      </p:sp>
      <p:sp>
        <p:nvSpPr>
          <p:cNvPr id="30" name="Rectangle 49">
            <a:extLst>
              <a:ext uri="{FF2B5EF4-FFF2-40B4-BE49-F238E27FC236}">
                <a16:creationId xmlns:a16="http://schemas.microsoft.com/office/drawing/2014/main" id="{DD7817E5-A10D-420B-8125-2A1594261BBB}"/>
              </a:ext>
            </a:extLst>
          </p:cNvPr>
          <p:cNvSpPr>
            <a:spLocks noChangeArrowheads="1"/>
          </p:cNvSpPr>
          <p:nvPr/>
        </p:nvSpPr>
        <p:spPr bwMode="auto">
          <a:xfrm>
            <a:off x="3578209" y="3101034"/>
            <a:ext cx="738129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623866"/>
            <a:r>
              <a:rPr lang="zh-CN" altLang="en-US" sz="2400" dirty="0">
                <a:solidFill>
                  <a:schemeClr val="tx1">
                    <a:lumMod val="75000"/>
                    <a:lumOff val="25000"/>
                  </a:schemeClr>
                </a:solidFill>
                <a:cs typeface="+mn-ea"/>
                <a:sym typeface="+mn-lt"/>
              </a:rPr>
              <a:t>训练阶段：</a:t>
            </a:r>
            <a:r>
              <a:rPr lang="zh-CN" altLang="en-US" sz="2400" kern="0" dirty="0">
                <a:solidFill>
                  <a:schemeClr val="tx1">
                    <a:lumMod val="75000"/>
                    <a:lumOff val="25000"/>
                  </a:schemeClr>
                </a:solidFill>
                <a:cs typeface="+mn-ea"/>
                <a:sym typeface="+mn-lt"/>
              </a:rPr>
              <a:t>生成分类器。计算每个类别在训练样本中出现的频率及每个特征属性划分对每个类别的条件概率。</a:t>
            </a:r>
          </a:p>
        </p:txBody>
      </p:sp>
      <p:sp>
        <p:nvSpPr>
          <p:cNvPr id="33" name="Rectangle 49">
            <a:extLst>
              <a:ext uri="{FF2B5EF4-FFF2-40B4-BE49-F238E27FC236}">
                <a16:creationId xmlns:a16="http://schemas.microsoft.com/office/drawing/2014/main" id="{E8B5E926-7A1A-6C49-8DB4-CE9EF737C380}"/>
              </a:ext>
            </a:extLst>
          </p:cNvPr>
          <p:cNvSpPr>
            <a:spLocks noChangeArrowheads="1"/>
          </p:cNvSpPr>
          <p:nvPr/>
        </p:nvSpPr>
        <p:spPr bwMode="auto">
          <a:xfrm>
            <a:off x="3578209" y="4352827"/>
            <a:ext cx="769939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609585">
              <a:buClr>
                <a:srgbClr val="E7E6E6">
                  <a:lumMod val="10000"/>
                </a:srgbClr>
              </a:buClr>
            </a:pPr>
            <a:r>
              <a:rPr lang="zh-CN" altLang="en-US" sz="2400" dirty="0">
                <a:solidFill>
                  <a:schemeClr val="tx1">
                    <a:lumMod val="75000"/>
                    <a:lumOff val="25000"/>
                  </a:schemeClr>
                </a:solidFill>
                <a:cs typeface="+mn-ea"/>
                <a:sym typeface="+mn-lt"/>
              </a:rPr>
              <a:t>应用阶段：使用分类器对新的给定的带有标签的语句进行分类，输出分类结果和补充文段，根据结果来不断优化模型。</a:t>
            </a:r>
            <a:endParaRPr lang="en-US" altLang="zh-CN" sz="2400" dirty="0">
              <a:solidFill>
                <a:schemeClr val="tx1">
                  <a:lumMod val="75000"/>
                  <a:lumOff val="25000"/>
                </a:schemeClr>
              </a:solidFill>
              <a:latin typeface="SimSun" panose="02010600030101010101" pitchFamily="2" charset="-122"/>
              <a:ea typeface="SimSun" panose="02010600030101010101" pitchFamily="2" charset="-122"/>
              <a:cs typeface="+mn-ea"/>
              <a:sym typeface="+mn-lt"/>
            </a:endParaRPr>
          </a:p>
        </p:txBody>
      </p:sp>
    </p:spTree>
    <p:extLst>
      <p:ext uri="{BB962C8B-B14F-4D97-AF65-F5344CB8AC3E}">
        <p14:creationId xmlns:p14="http://schemas.microsoft.com/office/powerpoint/2010/main" val="240329643"/>
      </p:ext>
    </p:extLst>
  </p:cSld>
  <p:clrMapOvr>
    <a:masterClrMapping/>
  </p:clrMapOvr>
  <mc:AlternateContent xmlns:mc="http://schemas.openxmlformats.org/markup-compatibility/2006" xmlns:p14="http://schemas.microsoft.com/office/powerpoint/2010/main">
    <mc:Choice Requires="p14">
      <p:transition spd="slow" p14:dur="175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750"/>
                                        <p:tgtEl>
                                          <p:spTgt spid="21"/>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75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750"/>
                                        <p:tgtEl>
                                          <p:spTgt spid="23"/>
                                        </p:tgtEl>
                                      </p:cBhvr>
                                    </p:animEffect>
                                  </p:childTnLst>
                                </p:cTn>
                              </p:par>
                            </p:childTnLst>
                          </p:cTn>
                        </p:par>
                        <p:par>
                          <p:cTn id="17" fill="hold">
                            <p:stCondLst>
                              <p:cond delay="750"/>
                            </p:stCondLst>
                            <p:childTnLst>
                              <p:par>
                                <p:cTn id="18" presetID="22" presetClass="entr" presetSubtype="4"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75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750"/>
                                        <p:tgtEl>
                                          <p:spTgt spid="22"/>
                                        </p:tgtEl>
                                      </p:cBhvr>
                                    </p:animEffect>
                                  </p:childTnLst>
                                </p:cTn>
                              </p:par>
                            </p:childTnLst>
                          </p:cTn>
                        </p:par>
                        <p:par>
                          <p:cTn id="26" fill="hold">
                            <p:stCondLst>
                              <p:cond delay="750"/>
                            </p:stCondLst>
                            <p:childTnLst>
                              <p:par>
                                <p:cTn id="27" presetID="22" presetClass="entr" presetSubtype="4"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down)">
                                      <p:cBhvr>
                                        <p:cTn id="29"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5" grpId="0"/>
      <p:bldP spid="30"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88055"/>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42" name="图片 41">
            <a:extLst>
              <a:ext uri="{FF2B5EF4-FFF2-40B4-BE49-F238E27FC236}">
                <a16:creationId xmlns:a16="http://schemas.microsoft.com/office/drawing/2014/main" id="{19086B18-1B73-4442-8316-8D2A0AA3F11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832628" y="-935839"/>
            <a:ext cx="6138789" cy="7308376"/>
          </a:xfrm>
          <a:prstGeom prst="rect">
            <a:avLst/>
          </a:prstGeom>
        </p:spPr>
      </p:pic>
      <p:pic>
        <p:nvPicPr>
          <p:cNvPr id="6" name="图片 5">
            <a:extLst>
              <a:ext uri="{FF2B5EF4-FFF2-40B4-BE49-F238E27FC236}">
                <a16:creationId xmlns:a16="http://schemas.microsoft.com/office/drawing/2014/main" id="{E7E894F9-94A8-4D6F-BDBD-F11B113C8C0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A2022CFE-9AA5-41AE-A0B7-40085E467C19}"/>
              </a:ext>
            </a:extLst>
          </p:cNvPr>
          <p:cNvGrpSpPr/>
          <p:nvPr/>
        </p:nvGrpSpPr>
        <p:grpSpPr>
          <a:xfrm>
            <a:off x="-136468" y="1913525"/>
            <a:ext cx="3907208" cy="3367978"/>
            <a:chOff x="-136468" y="1913525"/>
            <a:chExt cx="3907208" cy="3367978"/>
          </a:xfrm>
        </p:grpSpPr>
        <p:grpSp>
          <p:nvGrpSpPr>
            <p:cNvPr id="12" name="组合 11">
              <a:extLst>
                <a:ext uri="{FF2B5EF4-FFF2-40B4-BE49-F238E27FC236}">
                  <a16:creationId xmlns:a16="http://schemas.microsoft.com/office/drawing/2014/main" id="{1C944D83-FE19-49F4-987D-D38B72274843}"/>
                </a:ext>
              </a:extLst>
            </p:cNvPr>
            <p:cNvGrpSpPr/>
            <p:nvPr/>
          </p:nvGrpSpPr>
          <p:grpSpPr>
            <a:xfrm>
              <a:off x="594949" y="1956146"/>
              <a:ext cx="3080849" cy="2945708"/>
              <a:chOff x="1247957" y="2136125"/>
              <a:chExt cx="3080849" cy="2945708"/>
            </a:xfrm>
          </p:grpSpPr>
          <p:sp>
            <p:nvSpPr>
              <p:cNvPr id="44" name="椭圆 43">
                <a:extLst>
                  <a:ext uri="{FF2B5EF4-FFF2-40B4-BE49-F238E27FC236}">
                    <a16:creationId xmlns:a16="http://schemas.microsoft.com/office/drawing/2014/main" id="{791E304B-6FC4-4571-A756-90C65B169970}"/>
                  </a:ext>
                </a:extLst>
              </p:cNvPr>
              <p:cNvSpPr>
                <a:spLocks noChangeAspect="1"/>
              </p:cNvSpPr>
              <p:nvPr/>
            </p:nvSpPr>
            <p:spPr>
              <a:xfrm>
                <a:off x="1247957" y="2136125"/>
                <a:ext cx="2904577" cy="2903598"/>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5" name="椭圆 44">
                <a:extLst>
                  <a:ext uri="{FF2B5EF4-FFF2-40B4-BE49-F238E27FC236}">
                    <a16:creationId xmlns:a16="http://schemas.microsoft.com/office/drawing/2014/main" id="{1265B44A-8E82-45E0-A65D-59C076E43E9A}"/>
                  </a:ext>
                </a:extLst>
              </p:cNvPr>
              <p:cNvSpPr>
                <a:spLocks noChangeAspect="1"/>
              </p:cNvSpPr>
              <p:nvPr/>
            </p:nvSpPr>
            <p:spPr>
              <a:xfrm>
                <a:off x="3138184" y="3891211"/>
                <a:ext cx="1190622" cy="1190622"/>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pic>
          <p:nvPicPr>
            <p:cNvPr id="46" name="图片 45">
              <a:extLst>
                <a:ext uri="{FF2B5EF4-FFF2-40B4-BE49-F238E27FC236}">
                  <a16:creationId xmlns:a16="http://schemas.microsoft.com/office/drawing/2014/main" id="{231C4360-5EE9-4450-A286-428E41409E2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136468" y="1913525"/>
              <a:ext cx="3907208" cy="3367978"/>
            </a:xfrm>
            <a:prstGeom prst="rect">
              <a:avLst/>
            </a:prstGeom>
          </p:spPr>
        </p:pic>
        <p:sp>
          <p:nvSpPr>
            <p:cNvPr id="48" name="文本框 47">
              <a:extLst>
                <a:ext uri="{FF2B5EF4-FFF2-40B4-BE49-F238E27FC236}">
                  <a16:creationId xmlns:a16="http://schemas.microsoft.com/office/drawing/2014/main" id="{5C587C52-3D3D-40C3-9643-96DBBEC9C770}"/>
                </a:ext>
              </a:extLst>
            </p:cNvPr>
            <p:cNvSpPr txBox="1"/>
            <p:nvPr/>
          </p:nvSpPr>
          <p:spPr>
            <a:xfrm flipH="1">
              <a:off x="675978" y="2550039"/>
              <a:ext cx="2802179" cy="646331"/>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r>
                <a:rPr lang="en-US" altLang="zh-CN" sz="3600" dirty="0">
                  <a:solidFill>
                    <a:schemeClr val="tx1">
                      <a:lumMod val="75000"/>
                      <a:lumOff val="25000"/>
                    </a:schemeClr>
                  </a:solidFill>
                  <a:latin typeface="+mn-lt"/>
                  <a:cs typeface="+mn-ea"/>
                  <a:sym typeface="+mn-lt"/>
                </a:rPr>
                <a:t>PART TWO</a:t>
              </a:r>
            </a:p>
          </p:txBody>
        </p:sp>
        <p:sp>
          <p:nvSpPr>
            <p:cNvPr id="50" name="文本框 49">
              <a:extLst>
                <a:ext uri="{FF2B5EF4-FFF2-40B4-BE49-F238E27FC236}">
                  <a16:creationId xmlns:a16="http://schemas.microsoft.com/office/drawing/2014/main" id="{5D6C7ECD-686F-437B-A0F2-6BF8196B6F2B}"/>
                </a:ext>
              </a:extLst>
            </p:cNvPr>
            <p:cNvSpPr txBox="1"/>
            <p:nvPr/>
          </p:nvSpPr>
          <p:spPr>
            <a:xfrm flipH="1">
              <a:off x="453987" y="3004428"/>
              <a:ext cx="3246159" cy="816249"/>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nSpc>
                  <a:spcPts val="6500"/>
                </a:lnSpc>
              </a:pPr>
              <a:r>
                <a:rPr lang="en-US" altLang="zh-CN" sz="3600" spc="300" dirty="0">
                  <a:solidFill>
                    <a:schemeClr val="tx1">
                      <a:lumMod val="75000"/>
                      <a:lumOff val="25000"/>
                    </a:schemeClr>
                  </a:solidFill>
                  <a:latin typeface="Arial Rounded MT Bold" panose="020F0704030504030204" pitchFamily="34" charset="0"/>
                  <a:cs typeface="+mn-ea"/>
                  <a:sym typeface="+mn-lt"/>
                </a:rPr>
                <a:t>TF-IDF</a:t>
              </a:r>
            </a:p>
          </p:txBody>
        </p:sp>
      </p:grpSp>
      <p:sp>
        <p:nvSpPr>
          <p:cNvPr id="10" name="矩形 9">
            <a:extLst>
              <a:ext uri="{FF2B5EF4-FFF2-40B4-BE49-F238E27FC236}">
                <a16:creationId xmlns:a16="http://schemas.microsoft.com/office/drawing/2014/main" id="{D1532838-4417-49B0-A00B-D5DCD51E0A0F}"/>
              </a:ext>
            </a:extLst>
          </p:cNvPr>
          <p:cNvSpPr/>
          <p:nvPr/>
        </p:nvSpPr>
        <p:spPr>
          <a:xfrm>
            <a:off x="4388649" y="2950482"/>
            <a:ext cx="6727825" cy="1200329"/>
          </a:xfrm>
          <a:prstGeom prst="rect">
            <a:avLst/>
          </a:prstGeom>
        </p:spPr>
        <p:txBody>
          <a:bodyPr wrap="square">
            <a:spAutoFit/>
          </a:bodyPr>
          <a:lstStyle/>
          <a:p>
            <a:r>
              <a:rPr lang="en-US" altLang="zh-CN" sz="2400" dirty="0">
                <a:solidFill>
                  <a:srgbClr val="4D4D4D"/>
                </a:solidFill>
                <a:latin typeface="-apple-system"/>
              </a:rPr>
              <a:t>IDF </a:t>
            </a:r>
            <a:r>
              <a:rPr lang="zh-CN" altLang="en-US" sz="2400" dirty="0">
                <a:solidFill>
                  <a:srgbClr val="4D4D4D"/>
                </a:solidFill>
                <a:latin typeface="-apple-system"/>
              </a:rPr>
              <a:t>逆向文件频率（</a:t>
            </a:r>
            <a:r>
              <a:rPr lang="en-US" altLang="zh-CN" sz="2400" dirty="0">
                <a:solidFill>
                  <a:srgbClr val="4D4D4D"/>
                </a:solidFill>
                <a:latin typeface="-apple-system"/>
              </a:rPr>
              <a:t>Inverse Document Frequency</a:t>
            </a:r>
            <a:r>
              <a:rPr lang="zh-CN" altLang="en-US" sz="2400" dirty="0">
                <a:solidFill>
                  <a:srgbClr val="4D4D4D"/>
                </a:solidFill>
                <a:latin typeface="-apple-system"/>
              </a:rPr>
              <a:t>）</a:t>
            </a:r>
          </a:p>
          <a:p>
            <a:r>
              <a:rPr lang="zh-CN" altLang="en-US" sz="2400" dirty="0">
                <a:solidFill>
                  <a:srgbClr val="4D4D4D"/>
                </a:solidFill>
                <a:latin typeface="-apple-system"/>
              </a:rPr>
              <a:t>    如果包含词条</a:t>
            </a:r>
            <a:r>
              <a:rPr lang="en-US" altLang="zh-CN" sz="2400" dirty="0">
                <a:solidFill>
                  <a:srgbClr val="4D4D4D"/>
                </a:solidFill>
                <a:latin typeface="-apple-system"/>
              </a:rPr>
              <a:t>t</a:t>
            </a:r>
            <a:r>
              <a:rPr lang="zh-CN" altLang="en-US" sz="2400" dirty="0">
                <a:solidFill>
                  <a:srgbClr val="4D4D4D"/>
                </a:solidFill>
                <a:latin typeface="-apple-system"/>
              </a:rPr>
              <a:t>的文档越少</a:t>
            </a:r>
            <a:r>
              <a:rPr lang="en-US" altLang="zh-CN" sz="2400" dirty="0">
                <a:solidFill>
                  <a:srgbClr val="4D4D4D"/>
                </a:solidFill>
                <a:latin typeface="-apple-system"/>
              </a:rPr>
              <a:t>, IDF</a:t>
            </a:r>
            <a:r>
              <a:rPr lang="zh-CN" altLang="en-US" sz="2400" dirty="0">
                <a:solidFill>
                  <a:srgbClr val="4D4D4D"/>
                </a:solidFill>
                <a:latin typeface="-apple-system"/>
              </a:rPr>
              <a:t>越大，则说明词条具有很好的类别区分能力。 </a:t>
            </a:r>
            <a:endParaRPr lang="zh-CN" altLang="en-US" sz="2400" dirty="0"/>
          </a:p>
        </p:txBody>
      </p:sp>
      <p:sp>
        <p:nvSpPr>
          <p:cNvPr id="11" name="矩形 10">
            <a:extLst>
              <a:ext uri="{FF2B5EF4-FFF2-40B4-BE49-F238E27FC236}">
                <a16:creationId xmlns:a16="http://schemas.microsoft.com/office/drawing/2014/main" id="{D5CB2271-7DA5-45BF-AD34-C694869384DC}"/>
              </a:ext>
            </a:extLst>
          </p:cNvPr>
          <p:cNvSpPr/>
          <p:nvPr/>
        </p:nvSpPr>
        <p:spPr>
          <a:xfrm>
            <a:off x="4407216" y="771573"/>
            <a:ext cx="6727825" cy="1200329"/>
          </a:xfrm>
          <a:prstGeom prst="rect">
            <a:avLst/>
          </a:prstGeom>
        </p:spPr>
        <p:txBody>
          <a:bodyPr wrap="square">
            <a:spAutoFit/>
          </a:bodyPr>
          <a:lstStyle/>
          <a:p>
            <a:r>
              <a:rPr lang="en-US" altLang="zh-CN" sz="2400" dirty="0">
                <a:solidFill>
                  <a:srgbClr val="4D4D4D"/>
                </a:solidFill>
                <a:latin typeface="-apple-system"/>
              </a:rPr>
              <a:t>TF</a:t>
            </a:r>
            <a:r>
              <a:rPr lang="zh-CN" altLang="en-US" sz="2400" dirty="0">
                <a:solidFill>
                  <a:srgbClr val="4D4D4D"/>
                </a:solidFill>
                <a:latin typeface="-apple-system"/>
              </a:rPr>
              <a:t> 词频（</a:t>
            </a:r>
            <a:r>
              <a:rPr lang="en-US" altLang="zh-CN" sz="2400" dirty="0">
                <a:solidFill>
                  <a:srgbClr val="4D4D4D"/>
                </a:solidFill>
                <a:latin typeface="-apple-system"/>
              </a:rPr>
              <a:t>Term Frequency</a:t>
            </a:r>
            <a:r>
              <a:rPr lang="zh-CN" altLang="en-US" sz="2400" dirty="0">
                <a:solidFill>
                  <a:srgbClr val="4D4D4D"/>
                </a:solidFill>
                <a:latin typeface="-apple-system"/>
              </a:rPr>
              <a:t>）</a:t>
            </a:r>
            <a:endParaRPr lang="en-US" altLang="zh-CN" sz="2400" dirty="0">
              <a:solidFill>
                <a:srgbClr val="4D4D4D"/>
              </a:solidFill>
              <a:latin typeface="-apple-system"/>
            </a:endParaRPr>
          </a:p>
          <a:p>
            <a:r>
              <a:rPr lang="zh-CN" altLang="en-US" sz="2400" dirty="0">
                <a:solidFill>
                  <a:srgbClr val="4D4D4D"/>
                </a:solidFill>
                <a:latin typeface="-apple-system"/>
              </a:rPr>
              <a:t>    表示词条（关键字）在文本中出现的频率。</a:t>
            </a:r>
            <a:endParaRPr lang="en-US" altLang="zh-CN" sz="2400" dirty="0">
              <a:solidFill>
                <a:srgbClr val="4D4D4D"/>
              </a:solidFill>
              <a:latin typeface="-apple-system"/>
            </a:endParaRPr>
          </a:p>
          <a:p>
            <a:endParaRPr lang="en-US" altLang="zh-CN" sz="2400" dirty="0">
              <a:solidFill>
                <a:srgbClr val="4D4D4D"/>
              </a:solidFill>
              <a:latin typeface="-apple-system"/>
            </a:endParaRPr>
          </a:p>
        </p:txBody>
      </p:sp>
      <p:pic>
        <p:nvPicPr>
          <p:cNvPr id="3" name="图片 2">
            <a:extLst>
              <a:ext uri="{FF2B5EF4-FFF2-40B4-BE49-F238E27FC236}">
                <a16:creationId xmlns:a16="http://schemas.microsoft.com/office/drawing/2014/main" id="{04C7C8F9-4A25-4213-8739-70E1A85C2B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2293" y="1811707"/>
            <a:ext cx="2092369" cy="749506"/>
          </a:xfrm>
          <a:prstGeom prst="rect">
            <a:avLst/>
          </a:prstGeom>
        </p:spPr>
      </p:pic>
      <p:pic>
        <p:nvPicPr>
          <p:cNvPr id="14" name="图片 13">
            <a:extLst>
              <a:ext uri="{FF2B5EF4-FFF2-40B4-BE49-F238E27FC236}">
                <a16:creationId xmlns:a16="http://schemas.microsoft.com/office/drawing/2014/main" id="{A13604E3-6F1A-459B-B988-62FD1F8201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5246" y="1863995"/>
            <a:ext cx="3490750" cy="686043"/>
          </a:xfrm>
          <a:prstGeom prst="rect">
            <a:avLst/>
          </a:prstGeom>
        </p:spPr>
      </p:pic>
      <p:pic>
        <p:nvPicPr>
          <p:cNvPr id="17" name="图片 16">
            <a:extLst>
              <a:ext uri="{FF2B5EF4-FFF2-40B4-BE49-F238E27FC236}">
                <a16:creationId xmlns:a16="http://schemas.microsoft.com/office/drawing/2014/main" id="{FA372E8F-918F-4C1F-8A87-8D1328E6BB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07216" y="4433758"/>
            <a:ext cx="2705478" cy="781159"/>
          </a:xfrm>
          <a:prstGeom prst="rect">
            <a:avLst/>
          </a:prstGeom>
        </p:spPr>
      </p:pic>
      <p:pic>
        <p:nvPicPr>
          <p:cNvPr id="19" name="图片 18">
            <a:extLst>
              <a:ext uri="{FF2B5EF4-FFF2-40B4-BE49-F238E27FC236}">
                <a16:creationId xmlns:a16="http://schemas.microsoft.com/office/drawing/2014/main" id="{A178B294-7747-49B0-88E8-10EE0BD676D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70748" y="5365758"/>
            <a:ext cx="6315956" cy="790685"/>
          </a:xfrm>
          <a:prstGeom prst="rect">
            <a:avLst/>
          </a:prstGeom>
        </p:spPr>
      </p:pic>
    </p:spTree>
    <p:extLst>
      <p:ext uri="{BB962C8B-B14F-4D97-AF65-F5344CB8AC3E}">
        <p14:creationId xmlns:p14="http://schemas.microsoft.com/office/powerpoint/2010/main" val="2027181906"/>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88055"/>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42" name="图片 41">
            <a:extLst>
              <a:ext uri="{FF2B5EF4-FFF2-40B4-BE49-F238E27FC236}">
                <a16:creationId xmlns:a16="http://schemas.microsoft.com/office/drawing/2014/main" id="{19086B18-1B73-4442-8316-8D2A0AA3F11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832628" y="-935839"/>
            <a:ext cx="6138789" cy="7308376"/>
          </a:xfrm>
          <a:prstGeom prst="rect">
            <a:avLst/>
          </a:prstGeom>
        </p:spPr>
      </p:pic>
      <p:pic>
        <p:nvPicPr>
          <p:cNvPr id="6" name="图片 5">
            <a:extLst>
              <a:ext uri="{FF2B5EF4-FFF2-40B4-BE49-F238E27FC236}">
                <a16:creationId xmlns:a16="http://schemas.microsoft.com/office/drawing/2014/main" id="{E7E894F9-94A8-4D6F-BDBD-F11B113C8C0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A2022CFE-9AA5-41AE-A0B7-40085E467C19}"/>
              </a:ext>
            </a:extLst>
          </p:cNvPr>
          <p:cNvGrpSpPr/>
          <p:nvPr/>
        </p:nvGrpSpPr>
        <p:grpSpPr>
          <a:xfrm>
            <a:off x="-136468" y="1913525"/>
            <a:ext cx="3907208" cy="3367978"/>
            <a:chOff x="-136468" y="1913525"/>
            <a:chExt cx="3907208" cy="3367978"/>
          </a:xfrm>
        </p:grpSpPr>
        <p:grpSp>
          <p:nvGrpSpPr>
            <p:cNvPr id="12" name="组合 11">
              <a:extLst>
                <a:ext uri="{FF2B5EF4-FFF2-40B4-BE49-F238E27FC236}">
                  <a16:creationId xmlns:a16="http://schemas.microsoft.com/office/drawing/2014/main" id="{1C944D83-FE19-49F4-987D-D38B72274843}"/>
                </a:ext>
              </a:extLst>
            </p:cNvPr>
            <p:cNvGrpSpPr/>
            <p:nvPr/>
          </p:nvGrpSpPr>
          <p:grpSpPr>
            <a:xfrm>
              <a:off x="594949" y="1956146"/>
              <a:ext cx="3080849" cy="2945708"/>
              <a:chOff x="1247957" y="2136125"/>
              <a:chExt cx="3080849" cy="2945708"/>
            </a:xfrm>
          </p:grpSpPr>
          <p:sp>
            <p:nvSpPr>
              <p:cNvPr id="44" name="椭圆 43">
                <a:extLst>
                  <a:ext uri="{FF2B5EF4-FFF2-40B4-BE49-F238E27FC236}">
                    <a16:creationId xmlns:a16="http://schemas.microsoft.com/office/drawing/2014/main" id="{791E304B-6FC4-4571-A756-90C65B169970}"/>
                  </a:ext>
                </a:extLst>
              </p:cNvPr>
              <p:cNvSpPr>
                <a:spLocks noChangeAspect="1"/>
              </p:cNvSpPr>
              <p:nvPr/>
            </p:nvSpPr>
            <p:spPr>
              <a:xfrm>
                <a:off x="1247957" y="2136125"/>
                <a:ext cx="2904577" cy="2903598"/>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5" name="椭圆 44">
                <a:extLst>
                  <a:ext uri="{FF2B5EF4-FFF2-40B4-BE49-F238E27FC236}">
                    <a16:creationId xmlns:a16="http://schemas.microsoft.com/office/drawing/2014/main" id="{1265B44A-8E82-45E0-A65D-59C076E43E9A}"/>
                  </a:ext>
                </a:extLst>
              </p:cNvPr>
              <p:cNvSpPr>
                <a:spLocks noChangeAspect="1"/>
              </p:cNvSpPr>
              <p:nvPr/>
            </p:nvSpPr>
            <p:spPr>
              <a:xfrm>
                <a:off x="3138184" y="3891211"/>
                <a:ext cx="1190622" cy="1190622"/>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pic>
          <p:nvPicPr>
            <p:cNvPr id="46" name="图片 45">
              <a:extLst>
                <a:ext uri="{FF2B5EF4-FFF2-40B4-BE49-F238E27FC236}">
                  <a16:creationId xmlns:a16="http://schemas.microsoft.com/office/drawing/2014/main" id="{231C4360-5EE9-4450-A286-428E41409E2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136468" y="1913525"/>
              <a:ext cx="3907208" cy="3367978"/>
            </a:xfrm>
            <a:prstGeom prst="rect">
              <a:avLst/>
            </a:prstGeom>
          </p:spPr>
        </p:pic>
        <p:sp>
          <p:nvSpPr>
            <p:cNvPr id="48" name="文本框 47">
              <a:extLst>
                <a:ext uri="{FF2B5EF4-FFF2-40B4-BE49-F238E27FC236}">
                  <a16:creationId xmlns:a16="http://schemas.microsoft.com/office/drawing/2014/main" id="{5C587C52-3D3D-40C3-9643-96DBBEC9C770}"/>
                </a:ext>
              </a:extLst>
            </p:cNvPr>
            <p:cNvSpPr txBox="1"/>
            <p:nvPr/>
          </p:nvSpPr>
          <p:spPr>
            <a:xfrm flipH="1">
              <a:off x="675978" y="2550039"/>
              <a:ext cx="2802179" cy="646331"/>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r>
                <a:rPr lang="en-US" altLang="zh-CN" sz="3600" dirty="0">
                  <a:solidFill>
                    <a:schemeClr val="tx1">
                      <a:lumMod val="75000"/>
                      <a:lumOff val="25000"/>
                    </a:schemeClr>
                  </a:solidFill>
                  <a:latin typeface="+mn-lt"/>
                  <a:cs typeface="+mn-ea"/>
                  <a:sym typeface="+mn-lt"/>
                </a:rPr>
                <a:t>PART TWO</a:t>
              </a:r>
            </a:p>
          </p:txBody>
        </p:sp>
        <p:sp>
          <p:nvSpPr>
            <p:cNvPr id="50" name="文本框 49">
              <a:extLst>
                <a:ext uri="{FF2B5EF4-FFF2-40B4-BE49-F238E27FC236}">
                  <a16:creationId xmlns:a16="http://schemas.microsoft.com/office/drawing/2014/main" id="{5D6C7ECD-686F-437B-A0F2-6BF8196B6F2B}"/>
                </a:ext>
              </a:extLst>
            </p:cNvPr>
            <p:cNvSpPr txBox="1"/>
            <p:nvPr/>
          </p:nvSpPr>
          <p:spPr>
            <a:xfrm flipH="1">
              <a:off x="453987" y="3004428"/>
              <a:ext cx="3246159" cy="816249"/>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nSpc>
                  <a:spcPts val="6500"/>
                </a:lnSpc>
              </a:pPr>
              <a:r>
                <a:rPr lang="en-US" altLang="zh-CN" sz="3600" spc="300" dirty="0">
                  <a:solidFill>
                    <a:schemeClr val="tx1">
                      <a:lumMod val="75000"/>
                      <a:lumOff val="25000"/>
                    </a:schemeClr>
                  </a:solidFill>
                  <a:latin typeface="Arial Rounded MT Bold" panose="020F0704030504030204" pitchFamily="34" charset="0"/>
                  <a:cs typeface="+mn-ea"/>
                  <a:sym typeface="+mn-lt"/>
                </a:rPr>
                <a:t>TF-IDF</a:t>
              </a:r>
            </a:p>
          </p:txBody>
        </p:sp>
      </p:grpSp>
      <p:sp>
        <p:nvSpPr>
          <p:cNvPr id="11" name="矩形 10">
            <a:extLst>
              <a:ext uri="{FF2B5EF4-FFF2-40B4-BE49-F238E27FC236}">
                <a16:creationId xmlns:a16="http://schemas.microsoft.com/office/drawing/2014/main" id="{D5CB2271-7DA5-45BF-AD34-C694869384DC}"/>
              </a:ext>
            </a:extLst>
          </p:cNvPr>
          <p:cNvSpPr/>
          <p:nvPr/>
        </p:nvSpPr>
        <p:spPr>
          <a:xfrm>
            <a:off x="4355710" y="1564187"/>
            <a:ext cx="6727825" cy="2308324"/>
          </a:xfrm>
          <a:prstGeom prst="rect">
            <a:avLst/>
          </a:prstGeom>
        </p:spPr>
        <p:txBody>
          <a:bodyPr wrap="square">
            <a:spAutoFit/>
          </a:bodyPr>
          <a:lstStyle/>
          <a:p>
            <a:r>
              <a:rPr lang="en-US" altLang="zh-CN" sz="2400" dirty="0">
                <a:solidFill>
                  <a:srgbClr val="4D4D4D"/>
                </a:solidFill>
                <a:latin typeface="-apple-system"/>
              </a:rPr>
              <a:t>TF</a:t>
            </a:r>
            <a:r>
              <a:rPr lang="zh-CN" altLang="en-US" sz="2400" dirty="0">
                <a:solidFill>
                  <a:srgbClr val="4D4D4D"/>
                </a:solidFill>
                <a:latin typeface="-apple-system"/>
              </a:rPr>
              <a:t> </a:t>
            </a:r>
            <a:r>
              <a:rPr lang="en-US" altLang="zh-CN" sz="2400" dirty="0">
                <a:solidFill>
                  <a:srgbClr val="4D4D4D"/>
                </a:solidFill>
                <a:latin typeface="-apple-system"/>
              </a:rPr>
              <a:t>-IDF</a:t>
            </a:r>
          </a:p>
          <a:p>
            <a:r>
              <a:rPr lang="zh-CN" altLang="en-US" sz="2400" dirty="0">
                <a:solidFill>
                  <a:srgbClr val="4D4D4D"/>
                </a:solidFill>
                <a:latin typeface="-apple-system"/>
              </a:rPr>
              <a:t>    某一特定文件内的高词语频率，以及该词语在整个文件集合中的低文件频率，可以产生出高权重的</a:t>
            </a:r>
            <a:r>
              <a:rPr lang="en-US" altLang="zh-CN" sz="2400" dirty="0">
                <a:solidFill>
                  <a:srgbClr val="4D4D4D"/>
                </a:solidFill>
                <a:latin typeface="-apple-system"/>
              </a:rPr>
              <a:t>TF-IDF</a:t>
            </a:r>
            <a:r>
              <a:rPr lang="zh-CN" altLang="en-US" sz="2400" dirty="0">
                <a:solidFill>
                  <a:srgbClr val="4D4D4D"/>
                </a:solidFill>
                <a:latin typeface="-apple-system"/>
              </a:rPr>
              <a:t>。因此，</a:t>
            </a:r>
            <a:r>
              <a:rPr lang="en-US" altLang="zh-CN" sz="2400" dirty="0">
                <a:solidFill>
                  <a:srgbClr val="4D4D4D"/>
                </a:solidFill>
                <a:latin typeface="-apple-system"/>
              </a:rPr>
              <a:t>TF-IDF</a:t>
            </a:r>
            <a:r>
              <a:rPr lang="zh-CN" altLang="en-US" sz="2400" dirty="0">
                <a:solidFill>
                  <a:srgbClr val="4D4D4D"/>
                </a:solidFill>
                <a:latin typeface="-apple-system"/>
              </a:rPr>
              <a:t>倾向于过滤掉常见的词语，保留重要的词语。</a:t>
            </a:r>
            <a:endParaRPr lang="en-US" altLang="zh-CN" sz="2400" dirty="0">
              <a:solidFill>
                <a:srgbClr val="4D4D4D"/>
              </a:solidFill>
              <a:latin typeface="-apple-system"/>
            </a:endParaRPr>
          </a:p>
          <a:p>
            <a:endParaRPr lang="en-US" altLang="zh-CN" sz="2400" dirty="0">
              <a:solidFill>
                <a:srgbClr val="4D4D4D"/>
              </a:solidFill>
              <a:latin typeface="-apple-system"/>
            </a:endParaRPr>
          </a:p>
        </p:txBody>
      </p:sp>
      <p:pic>
        <p:nvPicPr>
          <p:cNvPr id="9" name="图片 8">
            <a:extLst>
              <a:ext uri="{FF2B5EF4-FFF2-40B4-BE49-F238E27FC236}">
                <a16:creationId xmlns:a16="http://schemas.microsoft.com/office/drawing/2014/main" id="{DDA9C4BF-DE5A-48F9-BF08-CFA123A1BB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5710" y="3858245"/>
            <a:ext cx="4027741" cy="996261"/>
          </a:xfrm>
          <a:prstGeom prst="rect">
            <a:avLst/>
          </a:prstGeom>
        </p:spPr>
      </p:pic>
    </p:spTree>
    <p:extLst>
      <p:ext uri="{BB962C8B-B14F-4D97-AF65-F5344CB8AC3E}">
        <p14:creationId xmlns:p14="http://schemas.microsoft.com/office/powerpoint/2010/main" val="4072266462"/>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48EE49-51CB-4F7D-B288-129FD1287EF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rot="5400000">
            <a:off x="2666999" y="-2666998"/>
            <a:ext cx="6858002" cy="12192000"/>
          </a:xfrm>
          <a:prstGeom prst="rect">
            <a:avLst/>
          </a:prstGeom>
        </p:spPr>
      </p:pic>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DF77F747-26F6-49AB-98C2-838398FC2A0E}"/>
              </a:ext>
            </a:extLst>
          </p:cNvPr>
          <p:cNvSpPr/>
          <p:nvPr/>
        </p:nvSpPr>
        <p:spPr>
          <a:xfrm>
            <a:off x="1774158" y="-3"/>
            <a:ext cx="8566484" cy="6858001"/>
          </a:xfrm>
          <a:prstGeom prst="rect">
            <a:avLst/>
          </a:prstGeom>
          <a:blipFill dpi="0" rotWithShape="1">
            <a:blip r:embed="rId6" cstate="screen">
              <a:alphaModFix amt="54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标题 1">
            <a:extLst>
              <a:ext uri="{FF2B5EF4-FFF2-40B4-BE49-F238E27FC236}">
                <a16:creationId xmlns:a16="http://schemas.microsoft.com/office/drawing/2014/main" id="{136F2DE6-6CE3-4C36-B7C7-5262B0447A02}"/>
              </a:ext>
            </a:extLst>
          </p:cNvPr>
          <p:cNvSpPr>
            <a:spLocks noGrp="1"/>
          </p:cNvSpPr>
          <p:nvPr>
            <p:ph type="title"/>
          </p:nvPr>
        </p:nvSpPr>
        <p:spPr>
          <a:xfrm>
            <a:off x="2647031" y="2851285"/>
            <a:ext cx="6897806" cy="1325563"/>
          </a:xfrm>
        </p:spPr>
        <p:txBody>
          <a:bodyPr>
            <a:noAutofit/>
          </a:bodyPr>
          <a:lstStyle/>
          <a:p>
            <a:pPr algn="ctr"/>
            <a:r>
              <a:rPr lang="zh-CN" altLang="en-US" sz="8000" spc="600" dirty="0">
                <a:latin typeface="+mn-lt"/>
                <a:ea typeface="+mn-ea"/>
                <a:cs typeface="+mn-ea"/>
                <a:sym typeface="+mn-lt"/>
              </a:rPr>
              <a:t>感谢您的欣赏</a:t>
            </a:r>
          </a:p>
        </p:txBody>
      </p:sp>
      <p:grpSp>
        <p:nvGrpSpPr>
          <p:cNvPr id="23" name="组合 22">
            <a:extLst>
              <a:ext uri="{FF2B5EF4-FFF2-40B4-BE49-F238E27FC236}">
                <a16:creationId xmlns:a16="http://schemas.microsoft.com/office/drawing/2014/main" id="{76149B32-B38A-4288-B1C6-67DF1629A67F}"/>
              </a:ext>
            </a:extLst>
          </p:cNvPr>
          <p:cNvGrpSpPr/>
          <p:nvPr/>
        </p:nvGrpSpPr>
        <p:grpSpPr>
          <a:xfrm>
            <a:off x="1453211" y="3245457"/>
            <a:ext cx="1266151" cy="537218"/>
            <a:chOff x="2119312" y="1260814"/>
            <a:chExt cx="8017062" cy="3401575"/>
          </a:xfrm>
        </p:grpSpPr>
        <p:pic>
          <p:nvPicPr>
            <p:cNvPr id="20" name="图片 19">
              <a:extLst>
                <a:ext uri="{FF2B5EF4-FFF2-40B4-BE49-F238E27FC236}">
                  <a16:creationId xmlns:a16="http://schemas.microsoft.com/office/drawing/2014/main" id="{4867FE81-18DC-425F-95AC-4DF43AA585D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19312" y="3109811"/>
              <a:ext cx="7953376" cy="1552578"/>
            </a:xfrm>
            <a:prstGeom prst="rect">
              <a:avLst/>
            </a:prstGeom>
          </p:spPr>
        </p:pic>
        <p:pic>
          <p:nvPicPr>
            <p:cNvPr id="22" name="图片 21">
              <a:extLst>
                <a:ext uri="{FF2B5EF4-FFF2-40B4-BE49-F238E27FC236}">
                  <a16:creationId xmlns:a16="http://schemas.microsoft.com/office/drawing/2014/main" id="{36485AAB-B029-4D96-AE50-BD20CA54DA3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135374" y="1260814"/>
              <a:ext cx="8001000" cy="1647825"/>
            </a:xfrm>
            <a:prstGeom prst="rect">
              <a:avLst/>
            </a:prstGeom>
          </p:spPr>
        </p:pic>
      </p:grpSp>
      <p:grpSp>
        <p:nvGrpSpPr>
          <p:cNvPr id="24" name="组合 23">
            <a:extLst>
              <a:ext uri="{FF2B5EF4-FFF2-40B4-BE49-F238E27FC236}">
                <a16:creationId xmlns:a16="http://schemas.microsoft.com/office/drawing/2014/main" id="{4C6C0111-82B9-4549-85B0-A4F4A7F7F6C6}"/>
              </a:ext>
            </a:extLst>
          </p:cNvPr>
          <p:cNvGrpSpPr/>
          <p:nvPr/>
        </p:nvGrpSpPr>
        <p:grpSpPr>
          <a:xfrm flipH="1">
            <a:off x="9470101" y="3237093"/>
            <a:ext cx="1266151" cy="537218"/>
            <a:chOff x="2119312" y="1260814"/>
            <a:chExt cx="8017062" cy="3401575"/>
          </a:xfrm>
        </p:grpSpPr>
        <p:pic>
          <p:nvPicPr>
            <p:cNvPr id="25" name="图片 24">
              <a:extLst>
                <a:ext uri="{FF2B5EF4-FFF2-40B4-BE49-F238E27FC236}">
                  <a16:creationId xmlns:a16="http://schemas.microsoft.com/office/drawing/2014/main" id="{D5B2D54E-9AA8-40D0-B5F6-763DCD28B07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19312" y="3109811"/>
              <a:ext cx="7953376" cy="1552578"/>
            </a:xfrm>
            <a:prstGeom prst="rect">
              <a:avLst/>
            </a:prstGeom>
          </p:spPr>
        </p:pic>
        <p:pic>
          <p:nvPicPr>
            <p:cNvPr id="26" name="图片 25">
              <a:extLst>
                <a:ext uri="{FF2B5EF4-FFF2-40B4-BE49-F238E27FC236}">
                  <a16:creationId xmlns:a16="http://schemas.microsoft.com/office/drawing/2014/main" id="{45A0C6A0-9A20-4826-BC00-84F833E73E7F}"/>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135374" y="1260814"/>
              <a:ext cx="8001000" cy="1647825"/>
            </a:xfrm>
            <a:prstGeom prst="rect">
              <a:avLst/>
            </a:prstGeom>
          </p:spPr>
        </p:pic>
      </p:grpSp>
      <p:sp>
        <p:nvSpPr>
          <p:cNvPr id="30" name="矩形 29">
            <a:extLst>
              <a:ext uri="{FF2B5EF4-FFF2-40B4-BE49-F238E27FC236}">
                <a16:creationId xmlns:a16="http://schemas.microsoft.com/office/drawing/2014/main" id="{FF579A30-7E97-4D8E-AD4F-870B431AECD6}"/>
              </a:ext>
            </a:extLst>
          </p:cNvPr>
          <p:cNvSpPr/>
          <p:nvPr/>
        </p:nvSpPr>
        <p:spPr>
          <a:xfrm>
            <a:off x="3009274" y="2405707"/>
            <a:ext cx="6096251" cy="400110"/>
          </a:xfrm>
          <a:prstGeom prst="rect">
            <a:avLst/>
          </a:prstGeom>
        </p:spPr>
        <p:txBody>
          <a:bodyPr wrap="square">
            <a:spAutoFit/>
          </a:bodyPr>
          <a:lstStyle/>
          <a:p>
            <a:pPr algn="ctr"/>
            <a:r>
              <a:rPr lang="zh-CN" altLang="en-US" sz="2000" b="1" spc="300" dirty="0">
                <a:cs typeface="+mn-ea"/>
                <a:sym typeface="+mn-lt"/>
              </a:rPr>
              <a:t>C</a:t>
            </a:r>
            <a:r>
              <a:rPr lang="en-US" altLang="zh-CN" sz="2000" b="1" spc="300" dirty="0">
                <a:cs typeface="+mn-ea"/>
                <a:sym typeface="+mn-lt"/>
              </a:rPr>
              <a:t>REATIVE GEOMETRY TEMPLATE</a:t>
            </a:r>
            <a:endParaRPr lang="zh-CN" altLang="en-US" sz="2000" b="1" spc="300" dirty="0">
              <a:cs typeface="+mn-ea"/>
              <a:sym typeface="+mn-lt"/>
            </a:endParaRPr>
          </a:p>
        </p:txBody>
      </p:sp>
    </p:spTree>
    <p:extLst>
      <p:ext uri="{BB962C8B-B14F-4D97-AF65-F5344CB8AC3E}">
        <p14:creationId xmlns:p14="http://schemas.microsoft.com/office/powerpoint/2010/main" val="406123024"/>
      </p:ext>
    </p:extLst>
  </p:cSld>
  <p:clrMapOvr>
    <a:masterClrMapping/>
  </p:clrMapOvr>
  <mc:AlternateContent xmlns:mc="http://schemas.openxmlformats.org/markup-compatibility/2006" xmlns:p14="http://schemas.microsoft.com/office/powerpoint/2010/main">
    <mc:Choice Requires="p14">
      <p:transition spd="slow" p14:dur="175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750"/>
                            </p:stCondLst>
                            <p:childTnLst>
                              <p:par>
                                <p:cTn id="11" presetID="22" presetClass="entr" presetSubtype="2"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75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750"/>
                                        <p:tgtEl>
                                          <p:spTgt spid="11"/>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750" fill="hold"/>
                                        <p:tgtEl>
                                          <p:spTgt spid="5"/>
                                        </p:tgtEl>
                                        <p:attrNameLst>
                                          <p:attrName>ppt_w</p:attrName>
                                        </p:attrNameLst>
                                      </p:cBhvr>
                                      <p:tavLst>
                                        <p:tav tm="0">
                                          <p:val>
                                            <p:fltVal val="0"/>
                                          </p:val>
                                        </p:tav>
                                        <p:tav tm="100000">
                                          <p:val>
                                            <p:strVal val="#ppt_w"/>
                                          </p:val>
                                        </p:tav>
                                      </p:tavLst>
                                    </p:anim>
                                    <p:anim calcmode="lin" valueType="num">
                                      <p:cBhvr>
                                        <p:cTn id="21" dur="750" fill="hold"/>
                                        <p:tgtEl>
                                          <p:spTgt spid="5"/>
                                        </p:tgtEl>
                                        <p:attrNameLst>
                                          <p:attrName>ppt_h</p:attrName>
                                        </p:attrNameLst>
                                      </p:cBhvr>
                                      <p:tavLst>
                                        <p:tav tm="0">
                                          <p:val>
                                            <p:fltVal val="0"/>
                                          </p:val>
                                        </p:tav>
                                        <p:tav tm="100000">
                                          <p:val>
                                            <p:strVal val="#ppt_h"/>
                                          </p:val>
                                        </p:tav>
                                      </p:tavLst>
                                    </p:anim>
                                    <p:animEffect transition="in" filter="fade">
                                      <p:cBhvr>
                                        <p:cTn id="22" dur="750"/>
                                        <p:tgtEl>
                                          <p:spTgt spid="5"/>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Effect transition="in" filter="fade">
                                      <p:cBhvr>
                                        <p:cTn id="27" dur="750"/>
                                        <p:tgtEl>
                                          <p:spTgt spid="6"/>
                                        </p:tgtEl>
                                      </p:cBhvr>
                                    </p:animEffect>
                                  </p:childTnLst>
                                </p:cTn>
                              </p:par>
                            </p:childTnLst>
                          </p:cTn>
                        </p:par>
                        <p:par>
                          <p:cTn id="28" fill="hold">
                            <p:stCondLst>
                              <p:cond delay="2500"/>
                            </p:stCondLst>
                            <p:childTnLst>
                              <p:par>
                                <p:cTn id="29" presetID="16" presetClass="entr" presetSubtype="37"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Vertical)">
                                      <p:cBhvr>
                                        <p:cTn id="31" dur="750"/>
                                        <p:tgtEl>
                                          <p:spTgt spid="17"/>
                                        </p:tgtEl>
                                      </p:cBhvr>
                                    </p:animEffect>
                                  </p:childTnLst>
                                </p:cTn>
                              </p:par>
                            </p:childTnLst>
                          </p:cTn>
                        </p:par>
                        <p:par>
                          <p:cTn id="32" fill="hold">
                            <p:stCondLst>
                              <p:cond delay="3250"/>
                            </p:stCondLst>
                            <p:childTnLst>
                              <p:par>
                                <p:cTn id="33" presetID="16" presetClass="entr" presetSubtype="37"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arn(outVertical)">
                                      <p:cBhvr>
                                        <p:cTn id="35" dur="750"/>
                                        <p:tgtEl>
                                          <p:spTgt spid="30"/>
                                        </p:tgtEl>
                                      </p:cBhvr>
                                    </p:animEffect>
                                  </p:childTnLst>
                                </p:cTn>
                              </p:par>
                            </p:childTnLst>
                          </p:cTn>
                        </p:par>
                        <p:par>
                          <p:cTn id="36" fill="hold">
                            <p:stCondLst>
                              <p:cond delay="4000"/>
                            </p:stCondLst>
                            <p:childTnLst>
                              <p:par>
                                <p:cTn id="37" presetID="53" presetClass="entr" presetSubtype="16"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750" fill="hold"/>
                                        <p:tgtEl>
                                          <p:spTgt spid="16"/>
                                        </p:tgtEl>
                                        <p:attrNameLst>
                                          <p:attrName>ppt_w</p:attrName>
                                        </p:attrNameLst>
                                      </p:cBhvr>
                                      <p:tavLst>
                                        <p:tav tm="0">
                                          <p:val>
                                            <p:fltVal val="0"/>
                                          </p:val>
                                        </p:tav>
                                        <p:tav tm="100000">
                                          <p:val>
                                            <p:strVal val="#ppt_w"/>
                                          </p:val>
                                        </p:tav>
                                      </p:tavLst>
                                    </p:anim>
                                    <p:anim calcmode="lin" valueType="num">
                                      <p:cBhvr>
                                        <p:cTn id="40" dur="750" fill="hold"/>
                                        <p:tgtEl>
                                          <p:spTgt spid="16"/>
                                        </p:tgtEl>
                                        <p:attrNameLst>
                                          <p:attrName>ppt_h</p:attrName>
                                        </p:attrNameLst>
                                      </p:cBhvr>
                                      <p:tavLst>
                                        <p:tav tm="0">
                                          <p:val>
                                            <p:fltVal val="0"/>
                                          </p:val>
                                        </p:tav>
                                        <p:tav tm="100000">
                                          <p:val>
                                            <p:strVal val="#ppt_h"/>
                                          </p:val>
                                        </p:tav>
                                      </p:tavLst>
                                    </p:anim>
                                    <p:animEffect transition="in" filter="fade">
                                      <p:cBhvr>
                                        <p:cTn id="41" dur="750"/>
                                        <p:tgtEl>
                                          <p:spTgt spid="16"/>
                                        </p:tgtEl>
                                      </p:cBhvr>
                                    </p:animEffect>
                                  </p:childTnLst>
                                </p:cTn>
                              </p:par>
                            </p:childTnLst>
                          </p:cTn>
                        </p:par>
                        <p:par>
                          <p:cTn id="42" fill="hold">
                            <p:stCondLst>
                              <p:cond delay="4750"/>
                            </p:stCondLst>
                            <p:childTnLst>
                              <p:par>
                                <p:cTn id="43" presetID="22" presetClass="entr" presetSubtype="2" fill="hold"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right)">
                                      <p:cBhvr>
                                        <p:cTn id="45" dur="750"/>
                                        <p:tgtEl>
                                          <p:spTgt spid="23"/>
                                        </p:tgtEl>
                                      </p:cBhvr>
                                    </p:animEffect>
                                  </p:childTnLst>
                                </p:cTn>
                              </p:par>
                              <p:par>
                                <p:cTn id="46" presetID="22" presetClass="entr" presetSubtype="8"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animBg="1"/>
      <p:bldP spid="16" grpId="0"/>
      <p:bldP spid="3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几何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3ygodgl">
      <a:majorFont>
        <a:latin typeface="" panose="020F0302020204030204"/>
        <a:ea typeface="微软雅黑"/>
        <a:cs typeface=""/>
      </a:majorFont>
      <a:minorFont>
        <a:latin typeface=""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513</Words>
  <Application>Microsoft Office PowerPoint</Application>
  <PresentationFormat>宽屏</PresentationFormat>
  <Paragraphs>47</Paragraphs>
  <Slides>8</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-apple-system</vt:lpstr>
      <vt:lpstr>包图简圆体</vt:lpstr>
      <vt:lpstr>超世纪细隶书</vt:lpstr>
      <vt:lpstr>等线</vt:lpstr>
      <vt:lpstr>宋体</vt:lpstr>
      <vt:lpstr>宋体</vt:lpstr>
      <vt:lpstr>微软雅黑</vt:lpstr>
      <vt:lpstr>Agency FB</vt:lpstr>
      <vt:lpstr>Arial</vt:lpstr>
      <vt:lpstr>Arial Rounded MT Bold</vt:lpstr>
      <vt:lpstr>Calibri</vt:lpstr>
      <vt:lpstr>第一PPT，www.1ppt.com</vt:lpstr>
      <vt:lpstr>第二次汇报</vt:lpstr>
      <vt:lpstr>PowerPoint 演示文稿</vt:lpstr>
      <vt:lpstr>PowerPoint 演示文稿</vt:lpstr>
      <vt:lpstr>PowerPoint 演示文稿</vt:lpstr>
      <vt:lpstr>PowerPoint 演示文稿</vt:lpstr>
      <vt:lpstr>PowerPoint 演示文稿</vt:lpstr>
      <vt:lpstr>PowerPoint 演示文稿</vt:lpstr>
      <vt:lpstr>感谢您的欣赏</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简约清新工作总结</dc:title>
  <dc:creator>第一PPT</dc:creator>
  <cp:keywords>www.1ppt.com</cp:keywords>
  <dc:description>www.1ppt.com</dc:description>
  <cp:lastModifiedBy>Rena W</cp:lastModifiedBy>
  <cp:revision>127</cp:revision>
  <dcterms:created xsi:type="dcterms:W3CDTF">2019-09-24T01:59:55Z</dcterms:created>
  <dcterms:modified xsi:type="dcterms:W3CDTF">2020-10-30T03:45:25Z</dcterms:modified>
</cp:coreProperties>
</file>