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DAB1A-710B-41EE-81F9-75F0388C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49CBBD-DB54-4EBA-A359-EAFC8C68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4D29F-F00C-4115-9413-F069005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3EA45-5503-4968-9494-E2B95FD8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1B797-B63D-46AE-8FA3-73F7A3B2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8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A2419-6AA4-4B67-AF98-9B9AC9CA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83BE3-CF2E-4CD5-97F4-F769A17A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F4839-8305-4670-B7F1-E1A2EDC7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39C4B-B91A-4ABF-B893-18E07DEC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FB62E-629D-4CCE-B87A-AD0E51B3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A4414A-7724-4045-86A4-0ADD0D62D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B7B2A-60F0-4F19-A921-D8B926631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D944F-A69D-4868-BFDC-879678DB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DBA2-ADA7-4366-B0BB-067C8FB2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ADAD7-1BE0-4C1F-9DF1-87AE89A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4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8C95-EA22-4C44-B369-0D05DC0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6EDC8-22BC-49C9-A729-90A2DAB7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053B9-BE9D-43D9-A6B2-BE8419B1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82D0F-958B-4BEA-91C1-BE9D7363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95C6C-87C9-418C-9E91-94AB9282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4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BAC82-65F6-4AD1-B86B-87183DF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97BCE-AF91-4761-9AF1-3272238E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D685F-8D46-4127-8F1B-9ED3E4C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2926A-74AF-4B34-B274-C583C5A4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AC677-D26B-4F33-9F99-ADF95B7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743B1-437B-475E-83C8-D6718BA2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7392D-C513-4336-8C76-4C7A4962C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B55DD-F3DC-4707-AFD2-0664E3FF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25D5B-85F5-4EFF-A0A8-0CA0468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61A17-AA57-4F89-88D4-97FEC799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28B8A-A203-4083-BA67-2A6707A4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4F069-A659-4C5E-A786-2E42926C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A5CDD-BA80-41DB-BB18-2751A146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25B4C-02F0-499F-8725-A7AE1485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8F7E7-D009-4939-8821-63E1464A0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341CF6-7E8E-4B8A-AC56-6CA66B971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0D6A4F-6798-4849-8EAD-7601DD35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A7176C-A92C-4C75-94F1-2CB3647A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FF2AC8-8CF0-4837-AB3A-8E02E48E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1B95-61AC-4B10-AAB3-5215AEEF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96D3A-2C22-4560-A5BE-BAB06B0B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A0428-84C4-4774-BBB2-2F25EE12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61323-CAE4-44EF-948E-3466968A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9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64EBD-45B1-4872-BC24-F57AECB9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AE008A-C592-4E3E-B8B1-2D57E9DE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B1A80-3C9F-48DE-B608-23B91E64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7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53A19-454B-4C54-B901-8DA71D82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A2E2-0CCE-40E3-9E7C-A6B801C6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CB92A-88FE-4BBF-A079-A28AAD71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032D3-1553-4C17-A888-750B82E2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E2C29-A75A-4BD1-89C4-E1F14D56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163F3-7A3D-4BB5-9ED9-25C8BBC1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DD954-3E09-4EA4-89BD-C5F8B757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EB7A03-DB71-4DF3-BB1D-F8AA9376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7ECB8-2DC2-4D5E-837C-5BA3D146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B809-2A30-4857-BFCA-63273795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58B02-E724-4111-8A28-2A72D904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0EB6E-7326-4987-8C42-CA33C4EE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F48282-D038-407F-A103-1FB62704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A8E53-2EA6-4C73-AD57-DEA62180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8913F-D657-456B-9968-3FB2DF65C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1CB1-8E80-45B7-8C50-6D184F37BAF6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4C2F2-268F-4448-86B8-29959E34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9EF80-210D-4C5A-98EA-4048B88C1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DD5B-F72E-41A5-A8FA-7A31F5053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-hub.d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68A2-26E9-40AB-B251-451D2A2A5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926"/>
            <a:ext cx="9144000" cy="2387600"/>
          </a:xfrm>
        </p:spPr>
        <p:txBody>
          <a:bodyPr/>
          <a:lstStyle/>
          <a:p>
            <a:r>
              <a:rPr lang="en-US" altLang="zh-CN" b="1" dirty="0"/>
              <a:t>Task 7 AI Writer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404AE-D707-44D2-9E78-29E88BCA6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1597"/>
            <a:ext cx="9144000" cy="1655762"/>
          </a:xfrm>
        </p:spPr>
        <p:txBody>
          <a:bodyPr/>
          <a:lstStyle/>
          <a:p>
            <a:r>
              <a:rPr lang="en-US" altLang="zh-CN" dirty="0"/>
              <a:t>2018201055 </a:t>
            </a:r>
            <a:r>
              <a:rPr lang="zh-CN" altLang="en-US" dirty="0"/>
              <a:t>王逢源 劳动人事学院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26BEB9-D739-4308-BCDC-A82D62E7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236B6DD-1531-4FF7-BB17-87F7B331822E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0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B926992-73CE-4C29-A7A7-05EAF819F9BE}"/>
              </a:ext>
            </a:extLst>
          </p:cNvPr>
          <p:cNvSpPr txBox="1"/>
          <p:nvPr/>
        </p:nvSpPr>
        <p:spPr>
          <a:xfrm>
            <a:off x="3355943" y="3214539"/>
            <a:ext cx="58257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Arial Rounded MT Bold" panose="020F0704030504030204" pitchFamily="34" charset="0"/>
              </a:rPr>
              <a:t>Thanks</a:t>
            </a:r>
            <a:r>
              <a:rPr lang="zh-CN" altLang="en-US" sz="6000" dirty="0">
                <a:latin typeface="Arial Rounded MT Bold" panose="020F0704030504030204" pitchFamily="34" charset="0"/>
              </a:rPr>
              <a:t>！</a:t>
            </a:r>
            <a:endParaRPr lang="en-US" altLang="zh-CN" sz="6000" dirty="0">
              <a:latin typeface="Arial Rounded MT Bold" panose="020F0704030504030204" pitchFamily="34" charset="0"/>
            </a:endParaRPr>
          </a:p>
          <a:p>
            <a:pPr algn="ctr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17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B926992-73CE-4C29-A7A7-05EAF819F9BE}"/>
              </a:ext>
            </a:extLst>
          </p:cNvPr>
          <p:cNvSpPr txBox="1"/>
          <p:nvPr/>
        </p:nvSpPr>
        <p:spPr>
          <a:xfrm>
            <a:off x="731450" y="1950107"/>
            <a:ext cx="10765410" cy="371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zh-CN" altLang="en-US" sz="2000" dirty="0"/>
              <a:t>任务：</a:t>
            </a:r>
            <a:endParaRPr lang="en-US" altLang="zh-CN" sz="2000" dirty="0"/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收集尽可能多的计算机科学研究论文，从论文中提取不同的论文部分。从提取的论文部分内容中构建一个庞大的句子库。</a:t>
            </a:r>
            <a:endParaRPr lang="en-US" altLang="zh-CN" dirty="0"/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为句子（而不是单词）构建</a:t>
            </a:r>
            <a:r>
              <a:rPr lang="en-US" altLang="zh-CN" dirty="0"/>
              <a:t>n</a:t>
            </a:r>
            <a:r>
              <a:rPr lang="zh-CN" altLang="zh-CN" dirty="0"/>
              <a:t>元语法模型。建立句子相似性度量以帮助查找相似句子。</a:t>
            </a:r>
            <a:endParaRPr lang="en-US" altLang="zh-CN" dirty="0"/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</a:t>
            </a:r>
            <a:r>
              <a:rPr lang="zh-CN" altLang="zh-CN" dirty="0"/>
              <a:t>给定输入句子和章节标记（例如：“摘要”或“引言”），使用类似的后续句子生成整个章节。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zh-CN" altLang="en-US" sz="2000" dirty="0"/>
              <a:t>思路：</a:t>
            </a:r>
            <a:endParaRPr lang="en-US" altLang="zh-CN" sz="2000" dirty="0"/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数据收集：</a:t>
            </a:r>
            <a:r>
              <a:rPr lang="en-US" altLang="zh-CN" dirty="0"/>
              <a:t>Python</a:t>
            </a:r>
            <a:r>
              <a:rPr lang="zh-CN" altLang="en-US" dirty="0"/>
              <a:t>网络爬虫，爬取足够多的</a:t>
            </a:r>
            <a:r>
              <a:rPr lang="en-US" altLang="zh-CN" dirty="0"/>
              <a:t>CS</a:t>
            </a:r>
            <a:r>
              <a:rPr lang="zh-CN" altLang="en-US" dirty="0"/>
              <a:t>论文，提取出论文的各个部分。</a:t>
            </a:r>
            <a:endParaRPr lang="en-US" altLang="zh-CN" dirty="0"/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数据清洗、对论文分句、分词</a:t>
            </a:r>
            <a:endParaRPr lang="en-US" altLang="zh-CN" dirty="0"/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构建模型：统计不同论文章节中每个单词的词频，计算词在此章节中出现的概率。将一个句子当作一个序列文本，按照</a:t>
            </a:r>
            <a:r>
              <a:rPr lang="en-US" altLang="zh-CN" dirty="0"/>
              <a:t>1</a:t>
            </a:r>
            <a:r>
              <a:rPr lang="zh-CN" altLang="en-US" dirty="0"/>
              <a:t>阶马尔可夫链，即二元语法计算句子的概率。再以句子为单位去构建二元句法模型。</a:t>
            </a:r>
          </a:p>
        </p:txBody>
      </p:sp>
    </p:spTree>
    <p:extLst>
      <p:ext uri="{BB962C8B-B14F-4D97-AF65-F5344CB8AC3E}">
        <p14:creationId xmlns:p14="http://schemas.microsoft.com/office/powerpoint/2010/main" val="17033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B926992-73CE-4C29-A7A7-05EAF819F9BE}"/>
              </a:ext>
            </a:extLst>
          </p:cNvPr>
          <p:cNvSpPr txBox="1"/>
          <p:nvPr/>
        </p:nvSpPr>
        <p:spPr>
          <a:xfrm>
            <a:off x="731450" y="1490010"/>
            <a:ext cx="50283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IEEExplore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r>
              <a:rPr lang="en-US" altLang="zh-CN" sz="1600" dirty="0"/>
              <a:t>DBLP+SCI-HUB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爬取到论文的</a:t>
            </a:r>
            <a:r>
              <a:rPr lang="en-US" altLang="zh-CN" sz="1600" dirty="0"/>
              <a:t>DOI</a:t>
            </a:r>
            <a:r>
              <a:rPr lang="zh-CN" altLang="en-US" sz="1600" dirty="0"/>
              <a:t>链接和标题，链接前添加</a:t>
            </a:r>
            <a:r>
              <a:rPr lang="en-US" altLang="zh-CN" sz="1600" dirty="0">
                <a:hlinkClick r:id="rId3"/>
              </a:rPr>
              <a:t>https://sci-hub.do/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requests.get</a:t>
            </a:r>
            <a:r>
              <a:rPr lang="en-US" altLang="zh-CN" sz="1600" dirty="0"/>
              <a:t>()   </a:t>
            </a:r>
            <a:r>
              <a:rPr lang="zh-CN" altLang="en-US" sz="1600" dirty="0"/>
              <a:t>找到内嵌</a:t>
            </a:r>
            <a:r>
              <a:rPr lang="en-US" altLang="zh-CN" sz="1600" dirty="0"/>
              <a:t>pdf</a:t>
            </a:r>
            <a:r>
              <a:rPr lang="zh-CN" altLang="en-US" sz="1600" dirty="0"/>
              <a:t>的链接并下载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用</a:t>
            </a:r>
            <a:r>
              <a:rPr lang="en-US" altLang="zh-CN" sz="1600" dirty="0" err="1"/>
              <a:t>pdfminer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pdfplumer</a:t>
            </a:r>
            <a:r>
              <a:rPr lang="zh-CN" altLang="en-US" sz="1600" dirty="0"/>
              <a:t>将</a:t>
            </a:r>
            <a:r>
              <a:rPr lang="en-US" altLang="zh-CN" sz="1600" dirty="0"/>
              <a:t>pdf</a:t>
            </a:r>
            <a:r>
              <a:rPr lang="zh-CN" altLang="en-US" sz="1600" dirty="0"/>
              <a:t>批量转换成</a:t>
            </a:r>
            <a:r>
              <a:rPr lang="en-US" altLang="zh-CN" sz="1600" dirty="0"/>
              <a:t>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5DBAE1-012C-4F96-9624-484580E3157E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3BFE2B-60EC-494B-B5E2-F0D581DF9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97" y="3624862"/>
            <a:ext cx="3681512" cy="29318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D1B8D5-9E00-426D-B32B-B2C5B2841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" y="3219173"/>
            <a:ext cx="5551966" cy="29318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DB2D3A-FF95-474F-BF50-DA3001A4BC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12" t="7698" r="11159" b="10378"/>
          <a:stretch/>
        </p:blipFill>
        <p:spPr>
          <a:xfrm>
            <a:off x="7560297" y="168761"/>
            <a:ext cx="3900253" cy="32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525EA10-7151-48E1-94A2-F69D34990307}"/>
              </a:ext>
            </a:extLst>
          </p:cNvPr>
          <p:cNvSpPr/>
          <p:nvPr/>
        </p:nvSpPr>
        <p:spPr>
          <a:xfrm>
            <a:off x="813847" y="1490010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问题：</a:t>
            </a:r>
            <a:endParaRPr lang="en-US" altLang="zh-CN" sz="2000" dirty="0"/>
          </a:p>
          <a:p>
            <a:r>
              <a:rPr lang="en-US" altLang="zh-CN" dirty="0"/>
              <a:t>1. </a:t>
            </a:r>
            <a:r>
              <a:rPr lang="zh-CN" altLang="en-US" dirty="0"/>
              <a:t>论文布局复杂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E907BB-81AB-46D5-ACD2-B4F05ABCBC90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5EFA2E-3B3E-440E-8F62-496A9EB2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80" y="3149548"/>
            <a:ext cx="5702500" cy="25195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3F5BBA-1CCF-400F-9BB8-D4B0BD4A8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7" y="2498979"/>
            <a:ext cx="4125798" cy="3627566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C78FAB-C678-434C-B1D0-063EDA47D081}"/>
              </a:ext>
            </a:extLst>
          </p:cNvPr>
          <p:cNvSpPr/>
          <p:nvPr/>
        </p:nvSpPr>
        <p:spPr>
          <a:xfrm>
            <a:off x="898690" y="3429000"/>
            <a:ext cx="4125798" cy="1720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6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525EA10-7151-48E1-94A2-F69D34990307}"/>
              </a:ext>
            </a:extLst>
          </p:cNvPr>
          <p:cNvSpPr/>
          <p:nvPr/>
        </p:nvSpPr>
        <p:spPr>
          <a:xfrm>
            <a:off x="813847" y="1490010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问题：</a:t>
            </a:r>
            <a:endParaRPr lang="en-US" altLang="zh-CN" sz="2000" dirty="0"/>
          </a:p>
          <a:p>
            <a:r>
              <a:rPr lang="en-US" altLang="zh-CN" dirty="0"/>
              <a:t>2. </a:t>
            </a:r>
            <a:r>
              <a:rPr lang="zh-CN" altLang="en-US" dirty="0"/>
              <a:t>包含大量数学公式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E907BB-81AB-46D5-ACD2-B4F05ABCBC90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FEB7B4-4F52-4AC1-B74B-6A2FE0757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03"/>
          <a:stretch/>
        </p:blipFill>
        <p:spPr>
          <a:xfrm>
            <a:off x="94269" y="2468201"/>
            <a:ext cx="5888611" cy="2418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D897EC-F713-49B0-BF6D-F51C52C2A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391" y="2600751"/>
            <a:ext cx="5163794" cy="29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E1B84BD-BD77-41A4-A766-C62FE3B25B01}"/>
              </a:ext>
            </a:extLst>
          </p:cNvPr>
          <p:cNvSpPr txBox="1"/>
          <p:nvPr/>
        </p:nvSpPr>
        <p:spPr>
          <a:xfrm>
            <a:off x="731450" y="1318022"/>
            <a:ext cx="90370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OCR</a:t>
            </a:r>
            <a:r>
              <a:rPr lang="zh-CN" altLang="en-US" dirty="0"/>
              <a:t>字符识别：</a:t>
            </a:r>
            <a:r>
              <a:rPr lang="en-US" altLang="zh-CN" dirty="0"/>
              <a:t>Tesseract-OCR + </a:t>
            </a:r>
            <a:r>
              <a:rPr lang="en-US" altLang="zh-CN" dirty="0" err="1"/>
              <a:t>PyOcr</a:t>
            </a:r>
            <a:r>
              <a:rPr lang="en-US" altLang="zh-CN" dirty="0"/>
              <a:t>     </a:t>
            </a:r>
            <a:r>
              <a:rPr lang="zh-CN" altLang="en-US" dirty="0"/>
              <a:t>识别率不高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sz="1200" dirty="0"/>
              <a:t>from </a:t>
            </a:r>
            <a:r>
              <a:rPr lang="en-US" altLang="zh-CN" sz="1200" dirty="0" err="1"/>
              <a:t>wand.image</a:t>
            </a:r>
            <a:r>
              <a:rPr lang="en-US" altLang="zh-CN" sz="1200" dirty="0"/>
              <a:t> import Image</a:t>
            </a:r>
          </a:p>
          <a:p>
            <a:r>
              <a:rPr lang="en-US" altLang="zh-CN" sz="1200" dirty="0"/>
              <a:t>from PIL import Image as PI</a:t>
            </a:r>
          </a:p>
          <a:p>
            <a:r>
              <a:rPr lang="en-US" altLang="zh-CN" sz="1200" dirty="0"/>
              <a:t>import </a:t>
            </a:r>
            <a:r>
              <a:rPr lang="en-US" altLang="zh-CN" sz="1200" dirty="0" err="1"/>
              <a:t>pyocr</a:t>
            </a:r>
            <a:endParaRPr lang="en-US" altLang="zh-CN" sz="1200" dirty="0"/>
          </a:p>
          <a:p>
            <a:r>
              <a:rPr lang="en-US" altLang="zh-CN" sz="1200" dirty="0"/>
              <a:t>import </a:t>
            </a:r>
            <a:r>
              <a:rPr lang="en-US" altLang="zh-CN" sz="1200" dirty="0" err="1"/>
              <a:t>pyocr.builders</a:t>
            </a:r>
            <a:endParaRPr lang="en-US" altLang="zh-CN" sz="1200" dirty="0"/>
          </a:p>
          <a:p>
            <a:r>
              <a:rPr lang="en-US" altLang="zh-CN" sz="1200" dirty="0"/>
              <a:t>import </a:t>
            </a:r>
            <a:r>
              <a:rPr lang="en-US" altLang="zh-CN" sz="1200" dirty="0" err="1"/>
              <a:t>io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tool = </a:t>
            </a:r>
            <a:r>
              <a:rPr lang="en-US" altLang="zh-CN" sz="1200" dirty="0" err="1"/>
              <a:t>pyocr.get_available_tools</a:t>
            </a:r>
            <a:r>
              <a:rPr lang="en-US" altLang="zh-CN" sz="1200" dirty="0"/>
              <a:t>()[0]</a:t>
            </a:r>
          </a:p>
          <a:p>
            <a:r>
              <a:rPr lang="en-US" altLang="zh-CN" sz="1200" dirty="0" err="1"/>
              <a:t>req_image</a:t>
            </a:r>
            <a:r>
              <a:rPr lang="en-US" altLang="zh-CN" sz="1200" dirty="0"/>
              <a:t> = []</a:t>
            </a:r>
          </a:p>
          <a:p>
            <a:r>
              <a:rPr lang="en-US" altLang="zh-CN" sz="1200" dirty="0" err="1"/>
              <a:t>final_text</a:t>
            </a:r>
            <a:r>
              <a:rPr lang="en-US" altLang="zh-CN" sz="1200" dirty="0"/>
              <a:t> = []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image_pdf</a:t>
            </a:r>
            <a:r>
              <a:rPr lang="en-US" altLang="zh-CN" sz="1200" dirty="0"/>
              <a:t> = Image(filename="paper2/A 2116-Approximation for the Minimum 3-Path Partition </a:t>
            </a:r>
            <a:r>
              <a:rPr lang="en-US" altLang="zh-CN" sz="1200" dirty="0" err="1"/>
              <a:t>Problem..pdf</a:t>
            </a:r>
            <a:r>
              <a:rPr lang="en-US" altLang="zh-CN" sz="1200" dirty="0"/>
              <a:t>", resolution=300)</a:t>
            </a:r>
          </a:p>
          <a:p>
            <a:r>
              <a:rPr lang="en-US" altLang="zh-CN" sz="1200" dirty="0" err="1"/>
              <a:t>image_jpeg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image_pdf.convert</a:t>
            </a:r>
            <a:r>
              <a:rPr lang="en-US" altLang="zh-CN" sz="1200" dirty="0"/>
              <a:t>('jpeg’)</a:t>
            </a:r>
          </a:p>
          <a:p>
            <a:r>
              <a:rPr lang="en-US" altLang="zh-CN" sz="1200" dirty="0"/>
              <a:t>for 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 in </a:t>
            </a:r>
            <a:r>
              <a:rPr lang="en-US" altLang="zh-CN" sz="1200" dirty="0" err="1"/>
              <a:t>image_jpeg.sequence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img_page</a:t>
            </a:r>
            <a:r>
              <a:rPr lang="en-US" altLang="zh-CN" sz="1200" dirty="0"/>
              <a:t> = Image(image=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req_image.append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img_page.make_blob</a:t>
            </a:r>
            <a:r>
              <a:rPr lang="en-US" altLang="zh-CN" sz="1200" dirty="0"/>
              <a:t>('jpeg’))</a:t>
            </a:r>
          </a:p>
          <a:p>
            <a:r>
              <a:rPr lang="en-US" altLang="zh-CN" sz="1200" dirty="0"/>
              <a:t>for 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 in </a:t>
            </a:r>
            <a:r>
              <a:rPr lang="en-US" altLang="zh-CN" sz="1200" dirty="0" err="1"/>
              <a:t>req_image</a:t>
            </a:r>
            <a:r>
              <a:rPr lang="en-US" altLang="zh-CN" sz="1200" dirty="0"/>
              <a:t>: </a:t>
            </a:r>
          </a:p>
          <a:p>
            <a:r>
              <a:rPr lang="en-US" altLang="zh-CN" sz="1200" dirty="0"/>
              <a:t>    txt = </a:t>
            </a:r>
            <a:r>
              <a:rPr lang="en-US" altLang="zh-CN" sz="1200" dirty="0" err="1"/>
              <a:t>tool.image_to_string</a:t>
            </a:r>
            <a:r>
              <a:rPr lang="en-US" altLang="zh-CN" sz="1200" dirty="0"/>
              <a:t>(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PI.open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io.BytesIO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img</a:t>
            </a:r>
            <a:r>
              <a:rPr lang="en-US" altLang="zh-CN" sz="1200" dirty="0"/>
              <a:t>)),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lang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equ+eng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    builder=</a:t>
            </a:r>
            <a:r>
              <a:rPr lang="en-US" altLang="zh-CN" sz="1200" dirty="0" err="1"/>
              <a:t>pyocr.builders.TextBuilder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final_text.append</a:t>
            </a:r>
            <a:r>
              <a:rPr lang="en-US" altLang="zh-CN" sz="1200" dirty="0"/>
              <a:t>(txt)</a:t>
            </a:r>
          </a:p>
          <a:p>
            <a:endParaRPr lang="en-US" altLang="zh-CN" sz="1200" dirty="0"/>
          </a:p>
          <a:p>
            <a:r>
              <a:rPr lang="en-US" altLang="zh-CN" sz="1200" dirty="0"/>
              <a:t>with open('paper1.txt','a+',encoding='utf-8') as f:</a:t>
            </a:r>
          </a:p>
          <a:p>
            <a:r>
              <a:rPr lang="en-US" altLang="zh-CN" sz="1200" dirty="0"/>
              <a:t>    for txt in </a:t>
            </a:r>
            <a:r>
              <a:rPr lang="en-US" altLang="zh-CN" sz="1200" dirty="0" err="1"/>
              <a:t>final_text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f.write</a:t>
            </a:r>
            <a:r>
              <a:rPr lang="en-US" altLang="zh-CN" sz="1200" dirty="0"/>
              <a:t>(txt+'\n')</a:t>
            </a:r>
          </a:p>
          <a:p>
            <a:r>
              <a:rPr lang="en-US" altLang="zh-CN" sz="1200" dirty="0" err="1"/>
              <a:t>f.close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61C21-C6AF-4763-8D98-7ACB7B1A57E2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</p:spTree>
    <p:extLst>
      <p:ext uri="{BB962C8B-B14F-4D97-AF65-F5344CB8AC3E}">
        <p14:creationId xmlns:p14="http://schemas.microsoft.com/office/powerpoint/2010/main" val="3291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B926992-73CE-4C29-A7A7-05EAF819F9BE}"/>
              </a:ext>
            </a:extLst>
          </p:cNvPr>
          <p:cNvSpPr txBox="1"/>
          <p:nvPr/>
        </p:nvSpPr>
        <p:spPr>
          <a:xfrm>
            <a:off x="659878" y="1593134"/>
            <a:ext cx="68532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Elsevier </a:t>
            </a:r>
            <a:r>
              <a:rPr lang="en-US" altLang="zh-CN" dirty="0" err="1"/>
              <a:t>sciencedirect</a:t>
            </a:r>
            <a:r>
              <a:rPr lang="zh-CN" altLang="en-US" dirty="0"/>
              <a:t>论文数据库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1600" dirty="0"/>
              <a:t>网页版论文，易于提取和处理，省去了</a:t>
            </a:r>
            <a:r>
              <a:rPr lang="en-US" altLang="zh-CN" sz="1600" dirty="0"/>
              <a:t>pdf</a:t>
            </a:r>
            <a:r>
              <a:rPr lang="zh-CN" altLang="en-US" sz="1600" dirty="0"/>
              <a:t>转换</a:t>
            </a:r>
            <a:r>
              <a:rPr lang="en-US" altLang="zh-CN" sz="1600" dirty="0"/>
              <a:t>txt</a:t>
            </a:r>
            <a:r>
              <a:rPr lang="zh-CN" altLang="en-US" sz="1600" dirty="0"/>
              <a:t>的麻烦。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论文各部分结构清晰，可直接提取</a:t>
            </a:r>
            <a:r>
              <a:rPr lang="en-US" altLang="zh-CN" sz="1600" dirty="0"/>
              <a:t>abstract</a:t>
            </a:r>
            <a:r>
              <a:rPr lang="zh-CN" altLang="en-US" sz="1600" dirty="0"/>
              <a:t>，</a:t>
            </a:r>
            <a:r>
              <a:rPr lang="en-US" altLang="zh-CN" sz="1600" dirty="0"/>
              <a:t>keywords</a:t>
            </a:r>
            <a:r>
              <a:rPr lang="zh-CN" altLang="en-US" sz="1600" dirty="0"/>
              <a:t>，</a:t>
            </a:r>
            <a:r>
              <a:rPr lang="en-US" altLang="zh-CN" sz="1600" dirty="0"/>
              <a:t>introduction</a:t>
            </a:r>
            <a:r>
              <a:rPr lang="zh-CN" altLang="en-US" sz="1600" dirty="0"/>
              <a:t>等论文各部分。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爬取方便，数据量大。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6665C-4488-410C-AA40-73E8629DE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5" t="8797" r="32578" b="21031"/>
          <a:stretch/>
        </p:blipFill>
        <p:spPr>
          <a:xfrm>
            <a:off x="8006497" y="1442302"/>
            <a:ext cx="3525625" cy="481238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4FDB2B-58E5-4B40-9768-ACF5DF6C0598}"/>
              </a:ext>
            </a:extLst>
          </p:cNvPr>
          <p:cNvSpPr/>
          <p:nvPr/>
        </p:nvSpPr>
        <p:spPr>
          <a:xfrm>
            <a:off x="8248454" y="3429000"/>
            <a:ext cx="612742" cy="20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E040AB1-C3F8-4A9D-B875-FE16B1BD76D2}"/>
              </a:ext>
            </a:extLst>
          </p:cNvPr>
          <p:cNvSpPr/>
          <p:nvPr/>
        </p:nvSpPr>
        <p:spPr>
          <a:xfrm>
            <a:off x="8248454" y="5616018"/>
            <a:ext cx="688156" cy="266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713BA9-F93E-41F5-BFA1-809CD7AFFE01}"/>
              </a:ext>
            </a:extLst>
          </p:cNvPr>
          <p:cNvSpPr/>
          <p:nvPr/>
        </p:nvSpPr>
        <p:spPr>
          <a:xfrm>
            <a:off x="659878" y="3953376"/>
            <a:ext cx="708895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600" dirty="0"/>
              <a:t>abstract</a:t>
            </a:r>
            <a:r>
              <a:rPr lang="zh-CN" altLang="en-US" sz="1600" dirty="0"/>
              <a:t>、</a:t>
            </a:r>
            <a:r>
              <a:rPr lang="en-US" altLang="zh-CN" sz="1600" dirty="0"/>
              <a:t>keywords</a:t>
            </a:r>
            <a:r>
              <a:rPr lang="zh-CN" altLang="en-US" sz="1600" dirty="0"/>
              <a:t>部分静态加载，论文主体部分动态加载，</a:t>
            </a:r>
            <a:r>
              <a:rPr lang="en-US" altLang="zh-CN" sz="1600" dirty="0" err="1"/>
              <a:t>requests.get</a:t>
            </a:r>
            <a:r>
              <a:rPr lang="en-US" altLang="zh-CN" sz="1600" dirty="0"/>
              <a:t>()</a:t>
            </a:r>
            <a:r>
              <a:rPr lang="zh-CN" altLang="en-US" sz="1600" dirty="0"/>
              <a:t>无法获取 → </a:t>
            </a:r>
            <a:r>
              <a:rPr lang="en-US" altLang="zh-CN" sz="1600" dirty="0"/>
              <a:t>selenium</a:t>
            </a:r>
            <a:r>
              <a:rPr lang="zh-CN" altLang="en-US" sz="1600" dirty="0"/>
              <a:t>模拟浏览器爬取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需要登陆人大的机构账户，</a:t>
            </a:r>
            <a:r>
              <a:rPr lang="en-US" altLang="zh-CN" sz="1600" dirty="0"/>
              <a:t>selenium</a:t>
            </a:r>
            <a:r>
              <a:rPr lang="zh-CN" altLang="en-US" sz="1600" dirty="0"/>
              <a:t>模拟打开时不会自动登陆 → </a:t>
            </a:r>
            <a:r>
              <a:rPr lang="zh-CN" altLang="en-US" sz="1600" b="1" dirty="0"/>
              <a:t>先打开一个</a:t>
            </a:r>
            <a:r>
              <a:rPr lang="en-US" altLang="zh-CN" sz="1600" b="1" dirty="0"/>
              <a:t>chrome</a:t>
            </a:r>
            <a:r>
              <a:rPr lang="zh-CN" altLang="en-US" sz="1600" b="1" dirty="0"/>
              <a:t>浏览器（</a:t>
            </a:r>
            <a:r>
              <a:rPr lang="en-US" altLang="zh-CN" sz="1600" b="1" dirty="0"/>
              <a:t>chrome.exe --remote-debugging-port=9222 --user-data-</a:t>
            </a:r>
            <a:r>
              <a:rPr lang="en-US" altLang="zh-CN" sz="1600" b="1" dirty="0" err="1"/>
              <a:t>dir</a:t>
            </a:r>
            <a:r>
              <a:rPr lang="en-US" altLang="zh-CN" sz="1600" b="1" dirty="0"/>
              <a:t>=“E:\jupyter notebook\chrome”</a:t>
            </a:r>
            <a:r>
              <a:rPr lang="zh-CN" altLang="en-US" sz="1600" b="1" dirty="0"/>
              <a:t>），手动登陆成功后，使用</a:t>
            </a:r>
            <a:r>
              <a:rPr lang="en-US" altLang="zh-CN" sz="1600" b="1" dirty="0"/>
              <a:t>selenium</a:t>
            </a:r>
            <a:r>
              <a:rPr lang="zh-CN" altLang="en-US" sz="1600" b="1" dirty="0"/>
              <a:t>接管已打开的浏览器，进行自动化测试。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爬取速度较慢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F9C652-8FDF-4CF4-84B2-ECB00D90DE6F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</p:spTree>
    <p:extLst>
      <p:ext uri="{BB962C8B-B14F-4D97-AF65-F5344CB8AC3E}">
        <p14:creationId xmlns:p14="http://schemas.microsoft.com/office/powerpoint/2010/main" val="131184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E43867D-4F04-4E48-9EDE-5DB92DDAA797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D88BEA-19FF-4EA0-9826-D95A764FE6AA}"/>
              </a:ext>
            </a:extLst>
          </p:cNvPr>
          <p:cNvSpPr/>
          <p:nvPr/>
        </p:nvSpPr>
        <p:spPr>
          <a:xfrm>
            <a:off x="731450" y="1275882"/>
            <a:ext cx="958342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chrome_options = Options()</a:t>
            </a:r>
          </a:p>
          <a:p>
            <a:r>
              <a:rPr lang="zh-CN" altLang="en-US" sz="1400" dirty="0"/>
              <a:t>chrome_options.add_experimental_option("debuggerAddress", "127.0.0.1:9222")</a:t>
            </a:r>
          </a:p>
          <a:p>
            <a:r>
              <a:rPr lang="zh-CN" altLang="en-US" sz="1400" dirty="0"/>
              <a:t>chrome_driver = "C:\Program Files (x86)\Google\Chrome\Application\chromedriver.exe“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intro_num</a:t>
            </a:r>
            <a:r>
              <a:rPr lang="en-US" altLang="zh-CN" sz="1400" dirty="0"/>
              <a:t>=1 </a:t>
            </a:r>
          </a:p>
          <a:p>
            <a:r>
              <a:rPr lang="en-US" altLang="zh-CN" sz="1400" dirty="0"/>
              <a:t>for link in </a:t>
            </a:r>
            <a:r>
              <a:rPr lang="en-US" altLang="zh-CN" sz="1400" dirty="0" err="1"/>
              <a:t>linklist</a:t>
            </a:r>
            <a:r>
              <a:rPr lang="en-US" altLang="zh-CN" sz="1400" dirty="0"/>
              <a:t>[:]:</a:t>
            </a:r>
          </a:p>
          <a:p>
            <a:r>
              <a:rPr lang="en-US" altLang="zh-CN" sz="1400" dirty="0"/>
              <a:t>    driver = </a:t>
            </a:r>
            <a:r>
              <a:rPr lang="en-US" altLang="zh-CN" sz="1400" dirty="0" err="1"/>
              <a:t>webdriver.Chrome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chrome_driver</a:t>
            </a:r>
            <a:r>
              <a:rPr lang="en-US" altLang="zh-CN" sz="1400" dirty="0"/>
              <a:t>, options=</a:t>
            </a:r>
            <a:r>
              <a:rPr lang="en-US" altLang="zh-CN" sz="1400" dirty="0" err="1"/>
              <a:t>chrome_options</a:t>
            </a:r>
            <a:r>
              <a:rPr lang="en-US" altLang="zh-CN" sz="1400" dirty="0"/>
              <a:t>)#</a:t>
            </a:r>
            <a:r>
              <a:rPr lang="zh-CN" altLang="en-US" sz="1400" dirty="0"/>
              <a:t>启动已手动调试好的</a:t>
            </a:r>
            <a:r>
              <a:rPr lang="en-US" altLang="zh-CN" sz="1400" dirty="0"/>
              <a:t>chrome</a:t>
            </a:r>
            <a:r>
              <a:rPr lang="zh-CN" altLang="en-US" sz="1400" dirty="0"/>
              <a:t>浏览器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 err="1"/>
              <a:t>driver.get</a:t>
            </a:r>
            <a:r>
              <a:rPr lang="en-US" altLang="zh-CN" sz="1400" dirty="0"/>
              <a:t>(link)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time.sleep</a:t>
            </a:r>
            <a:r>
              <a:rPr lang="en-US" altLang="zh-CN" sz="1400" dirty="0"/>
              <a:t>(2)</a:t>
            </a:r>
          </a:p>
          <a:p>
            <a:r>
              <a:rPr lang="en-US" altLang="zh-CN" sz="1400" dirty="0"/>
              <a:t>    bs=</a:t>
            </a:r>
            <a:r>
              <a:rPr lang="en-US" altLang="zh-CN" sz="1400" dirty="0" err="1"/>
              <a:t>BeautifulSoup</a:t>
            </a:r>
            <a:r>
              <a:rPr lang="en-US" altLang="zh-CN" sz="1400" dirty="0"/>
              <a:t>(driver.page_source,'</a:t>
            </a:r>
            <a:r>
              <a:rPr lang="en-US" altLang="zh-CN" sz="1400" dirty="0" err="1"/>
              <a:t>lxml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try:</a:t>
            </a:r>
          </a:p>
          <a:p>
            <a:r>
              <a:rPr lang="en-US" altLang="zh-CN" sz="1400" dirty="0"/>
              <a:t>        bs2=</a:t>
            </a:r>
            <a:r>
              <a:rPr lang="en-US" altLang="zh-CN" sz="1400" dirty="0" err="1"/>
              <a:t>bs.find</a:t>
            </a:r>
            <a:r>
              <a:rPr lang="en-US" altLang="zh-CN" sz="1400" dirty="0"/>
              <a:t>('div',{"</a:t>
            </a:r>
            <a:r>
              <a:rPr lang="en-US" altLang="zh-CN" sz="1400" dirty="0" err="1"/>
              <a:t>id":"body</a:t>
            </a:r>
            <a:r>
              <a:rPr lang="en-US" altLang="zh-CN" sz="1400" dirty="0"/>
              <a:t>"}).</a:t>
            </a:r>
            <a:r>
              <a:rPr lang="en-US" altLang="zh-CN" sz="1400" dirty="0" err="1"/>
              <a:t>find_all</a:t>
            </a:r>
            <a:r>
              <a:rPr lang="en-US" altLang="zh-CN" sz="1400" dirty="0"/>
              <a:t>('h2')</a:t>
            </a:r>
          </a:p>
          <a:p>
            <a:r>
              <a:rPr lang="en-US" altLang="zh-CN" sz="1400" dirty="0"/>
              <a:t>        for h2 in bs2:</a:t>
            </a:r>
          </a:p>
          <a:p>
            <a:r>
              <a:rPr lang="en-US" altLang="zh-CN" sz="1400" dirty="0"/>
              <a:t>            h=h2.text.find("Introduction")</a:t>
            </a:r>
          </a:p>
          <a:p>
            <a:r>
              <a:rPr lang="en-US" altLang="zh-CN" sz="1400" dirty="0"/>
              <a:t>            if h !=-1:</a:t>
            </a:r>
          </a:p>
          <a:p>
            <a:r>
              <a:rPr lang="en-US" altLang="zh-CN" sz="1400" dirty="0"/>
              <a:t>                intros=h2.next_siblings</a:t>
            </a:r>
          </a:p>
          <a:p>
            <a:r>
              <a:rPr lang="en-US" altLang="zh-CN" sz="1400" dirty="0"/>
              <a:t>            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intros:</a:t>
            </a:r>
          </a:p>
          <a:p>
            <a:r>
              <a:rPr lang="en-US" altLang="zh-CN" sz="1400" dirty="0"/>
              <a:t>                    intro=</a:t>
            </a:r>
            <a:r>
              <a:rPr lang="en-US" altLang="zh-CN" sz="1400" dirty="0" err="1"/>
              <a:t>i.text</a:t>
            </a:r>
            <a:r>
              <a:rPr lang="en-US" altLang="zh-CN" sz="1400" dirty="0"/>
              <a:t>+'\n'</a:t>
            </a:r>
          </a:p>
          <a:p>
            <a:r>
              <a:rPr lang="en-US" altLang="zh-CN" sz="1400" dirty="0"/>
              <a:t>                    with open('introduction/%d'%(</a:t>
            </a:r>
            <a:r>
              <a:rPr lang="en-US" altLang="zh-CN" sz="1400" dirty="0" err="1"/>
              <a:t>intro_num</a:t>
            </a:r>
            <a:r>
              <a:rPr lang="en-US" altLang="zh-CN" sz="1400" dirty="0"/>
              <a:t>)+'.</a:t>
            </a:r>
            <a:r>
              <a:rPr lang="en-US" altLang="zh-CN" sz="1400" dirty="0" err="1"/>
              <a:t>txt','a',encoding</a:t>
            </a:r>
            <a:r>
              <a:rPr lang="en-US" altLang="zh-CN" sz="1400" dirty="0"/>
              <a:t>='utf-8') as f:</a:t>
            </a:r>
          </a:p>
          <a:p>
            <a:r>
              <a:rPr lang="en-US" altLang="zh-CN" sz="1400" dirty="0"/>
              <a:t>                        </a:t>
            </a:r>
            <a:r>
              <a:rPr lang="en-US" altLang="zh-CN" sz="1400" dirty="0" err="1"/>
              <a:t>f.write</a:t>
            </a:r>
            <a:r>
              <a:rPr lang="en-US" altLang="zh-CN" sz="1400" dirty="0"/>
              <a:t>(intro)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f.close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          print('</a:t>
            </a:r>
            <a:r>
              <a:rPr lang="en-US" altLang="zh-CN" sz="1400" dirty="0" err="1"/>
              <a:t>downloaded%d</a:t>
            </a:r>
            <a:r>
              <a:rPr lang="en-US" altLang="zh-CN" sz="1400" dirty="0"/>
              <a:t>'%(</a:t>
            </a:r>
            <a:r>
              <a:rPr lang="en-US" altLang="zh-CN" sz="1400" dirty="0" err="1"/>
              <a:t>intro_num</a:t>
            </a:r>
            <a:r>
              <a:rPr lang="en-US" altLang="zh-CN" sz="1400" dirty="0"/>
              <a:t>))</a:t>
            </a:r>
          </a:p>
          <a:p>
            <a:r>
              <a:rPr lang="en-US" altLang="zh-CN" sz="1400" dirty="0"/>
              <a:t>    except:</a:t>
            </a:r>
          </a:p>
          <a:p>
            <a:r>
              <a:rPr lang="en-US" altLang="zh-CN" sz="1400" dirty="0"/>
              <a:t>        pass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intro_num</a:t>
            </a:r>
            <a:r>
              <a:rPr lang="en-US" altLang="zh-CN" sz="1400" dirty="0"/>
              <a:t>+=1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609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4EA6A-D8CA-41F5-B738-5380E67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103695"/>
            <a:ext cx="935000" cy="93500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950D360-3757-42AB-81EA-789568BD9803}"/>
              </a:ext>
            </a:extLst>
          </p:cNvPr>
          <p:cNvCxnSpPr>
            <a:cxnSpLocks/>
          </p:cNvCxnSpPr>
          <p:nvPr/>
        </p:nvCxnSpPr>
        <p:spPr>
          <a:xfrm flipV="1">
            <a:off x="0" y="1188926"/>
            <a:ext cx="12192000" cy="1"/>
          </a:xfrm>
          <a:prstGeom prst="line">
            <a:avLst/>
          </a:prstGeom>
          <a:ln w="57150">
            <a:solidFill>
              <a:srgbClr val="AE0B2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B926992-73CE-4C29-A7A7-05EAF819F9BE}"/>
              </a:ext>
            </a:extLst>
          </p:cNvPr>
          <p:cNvSpPr txBox="1"/>
          <p:nvPr/>
        </p:nvSpPr>
        <p:spPr>
          <a:xfrm>
            <a:off x="731450" y="1375714"/>
            <a:ext cx="88329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结果：</a:t>
            </a:r>
            <a:endParaRPr lang="en-US" altLang="zh-CN" sz="2000" dirty="0"/>
          </a:p>
          <a:p>
            <a:endParaRPr lang="en-US" altLang="zh-CN" sz="1600" dirty="0"/>
          </a:p>
          <a:p>
            <a:r>
              <a:rPr lang="zh-CN" altLang="en-US" sz="1600" dirty="0"/>
              <a:t>共爬取</a:t>
            </a:r>
            <a:r>
              <a:rPr lang="en-US" altLang="zh-CN" sz="1600" dirty="0" err="1"/>
              <a:t>sciencedirect</a:t>
            </a:r>
            <a:r>
              <a:rPr lang="zh-CN" altLang="en-US" sz="1600" dirty="0"/>
              <a:t>上，关键词搜索“</a:t>
            </a:r>
            <a:r>
              <a:rPr lang="en-US" altLang="zh-CN" sz="1600" dirty="0"/>
              <a:t>computer science</a:t>
            </a:r>
            <a:r>
              <a:rPr lang="zh-CN" altLang="en-US" sz="1600" dirty="0"/>
              <a:t>”之下，</a:t>
            </a:r>
            <a:r>
              <a:rPr lang="en-US" altLang="zh-CN" sz="1600" dirty="0"/>
              <a:t>2017</a:t>
            </a:r>
            <a:r>
              <a:rPr lang="zh-CN" altLang="en-US" sz="1600" dirty="0"/>
              <a:t>年之后的研究文章</a:t>
            </a:r>
            <a:r>
              <a:rPr lang="en-US" altLang="zh-CN" sz="1600" dirty="0"/>
              <a:t>5000+</a:t>
            </a:r>
            <a:r>
              <a:rPr lang="zh-CN" altLang="en-US" sz="1600" dirty="0"/>
              <a:t>篇</a:t>
            </a:r>
            <a:endParaRPr lang="en-US" altLang="zh-CN" sz="1600" dirty="0"/>
          </a:p>
          <a:p>
            <a:r>
              <a:rPr lang="zh-CN" altLang="en-US" sz="1600" dirty="0"/>
              <a:t>提取到</a:t>
            </a:r>
            <a:r>
              <a:rPr lang="en-US" altLang="zh-CN" sz="1600" dirty="0"/>
              <a:t>abstract</a:t>
            </a:r>
            <a:r>
              <a:rPr lang="zh-CN" altLang="en-US" sz="1600" dirty="0"/>
              <a:t>；</a:t>
            </a:r>
            <a:r>
              <a:rPr lang="en-US" altLang="zh-CN" sz="1600" dirty="0"/>
              <a:t>keywords</a:t>
            </a:r>
            <a:r>
              <a:rPr lang="zh-CN" altLang="en-US" sz="1600" dirty="0"/>
              <a:t>；</a:t>
            </a:r>
            <a:r>
              <a:rPr lang="en-US" altLang="zh-CN" sz="1600" dirty="0"/>
              <a:t>introduction</a:t>
            </a:r>
            <a:r>
              <a:rPr lang="zh-CN" altLang="en-US" sz="1600" dirty="0"/>
              <a:t>；</a:t>
            </a:r>
            <a:r>
              <a:rPr lang="en-US" altLang="zh-CN" sz="1600" dirty="0"/>
              <a:t>conclusion</a:t>
            </a:r>
            <a:r>
              <a:rPr lang="zh-CN" altLang="en-US" sz="1600" dirty="0"/>
              <a:t>四部分</a:t>
            </a:r>
            <a:endParaRPr lang="en-US" altLang="zh-CN" sz="1600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3867D-4F04-4E48-9EDE-5DB92DDAA797}"/>
              </a:ext>
            </a:extLst>
          </p:cNvPr>
          <p:cNvSpPr txBox="1"/>
          <p:nvPr/>
        </p:nvSpPr>
        <p:spPr>
          <a:xfrm>
            <a:off x="1660357" y="364623"/>
            <a:ext cx="6889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数据收集和处理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C85B1-81C5-46D6-A819-2744AC83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98" y="2315365"/>
            <a:ext cx="3852552" cy="662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AC2856-24BA-465C-9A34-2A1F058C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88" y="3278737"/>
            <a:ext cx="2622400" cy="3064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205F42-01F2-401D-9BB9-6337B638C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03" y="3223984"/>
            <a:ext cx="2962031" cy="31738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1E3DAF-DD45-4769-8940-1CE9C3C26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349" y="3221474"/>
            <a:ext cx="2962031" cy="31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7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898</Words>
  <Application>Microsoft Office PowerPoint</Application>
  <PresentationFormat>宽屏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Arial Rounded MT Bold</vt:lpstr>
      <vt:lpstr>Office 主题​​</vt:lpstr>
      <vt:lpstr>Task 7 AI Writer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 AIWriter</dc:title>
  <dc:creator>Rena W</dc:creator>
  <cp:lastModifiedBy>Rena W</cp:lastModifiedBy>
  <cp:revision>28</cp:revision>
  <dcterms:created xsi:type="dcterms:W3CDTF">2020-12-17T12:27:07Z</dcterms:created>
  <dcterms:modified xsi:type="dcterms:W3CDTF">2020-12-17T20:35:32Z</dcterms:modified>
</cp:coreProperties>
</file>