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0" r:id="rId8"/>
    <p:sldId id="262" r:id="rId9"/>
    <p:sldId id="263" r:id="rId10"/>
    <p:sldId id="269" r:id="rId11"/>
    <p:sldId id="264" r:id="rId12"/>
    <p:sldId id="265" r:id="rId13"/>
    <p:sldId id="266" r:id="rId14"/>
    <p:sldId id="267"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F46CF2-5E36-48D7-A973-222E4CC84B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44089A0-E6D0-4A8E-9789-653E40362B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4A343F-7870-4290-ABE2-979C6985EE61}"/>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894AA820-041B-4599-8A55-2F5CDEAF01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23BF6C-A845-46AA-98CB-21B840983351}"/>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59666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F8DE6-8E49-4BC9-9915-723E56603A4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16472D6-05EF-4A2F-8385-8121184BA30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E27BB12-72D8-40DA-8C1E-440B3329A7F6}"/>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417AD472-4716-43FD-9886-F613541F92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AC6EEAE-34AB-41B9-855F-D7F08982A971}"/>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4067399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D76AB99-3DE6-4207-9D3B-D66C8240BF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E34304B-E780-42B5-86E2-2FAABD1E792A}"/>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2241CE-5CDA-48A7-895F-08E1EF2E69BD}"/>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4AF61553-9E52-4185-AD88-BDFBD7EF48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AAEFA0-7949-4A4C-99BA-F33D75BBA425}"/>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2534775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A2D46-0F8D-4DE6-A994-C121236518B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5E9E865-1E0C-4C46-B956-26A24D3689F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BDCF562-3472-4414-9E45-6DD7177DD11A}"/>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15686D91-8F6A-472E-88D8-95F8A3E3109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D920EF0-5797-403F-8258-CD66F8804303}"/>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887986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F99D67-3431-4E76-8EE7-F75EA5E6D8B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D6A9E24-5750-40F4-8C95-517D244D1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1476D1E-7A8E-4DEB-9917-1903A0D185E3}"/>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A12F2CA3-946F-4879-BB63-D29B8C42019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AB215-9AAF-4E59-B66E-29EA3E316361}"/>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367345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08DC71-673F-45B4-96CE-E60F6950E2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72C3226-0480-46A7-927D-7679E00D9C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975439-94DC-4B17-A557-8D59D3B3B1F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61311B6-DF17-4622-B7F8-154515A5B1B2}"/>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6" name="页脚占位符 5">
            <a:extLst>
              <a:ext uri="{FF2B5EF4-FFF2-40B4-BE49-F238E27FC236}">
                <a16:creationId xmlns:a16="http://schemas.microsoft.com/office/drawing/2014/main" id="{9555D2AE-BA80-4153-912B-E73F2C79768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DF932C-5234-4B79-A589-E9E8E17FD881}"/>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1593203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96193-9436-43B7-AE7D-3E4721995D2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FA05626-8944-4EB5-BB02-66DA7515D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42842C8-1424-43B3-8A4F-0B2702E43420}"/>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E7C8434A-D8BB-4EC6-9171-94538A202F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C5B7A2-E148-4B4B-A5FA-EB3534193668}"/>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4585782-A935-4CDA-8C2C-BF5F083BC498}"/>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8" name="页脚占位符 7">
            <a:extLst>
              <a:ext uri="{FF2B5EF4-FFF2-40B4-BE49-F238E27FC236}">
                <a16:creationId xmlns:a16="http://schemas.microsoft.com/office/drawing/2014/main" id="{FC3B3A3E-DF2D-464C-9899-79C1C0826B1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EFF598-DA0D-41BF-B9F5-98C887B66A97}"/>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1386803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FE1B0-C789-42A8-9C7C-BA6117FB74D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50F8AA-15DD-4E2B-9759-BBFEC0DF0883}"/>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4" name="页脚占位符 3">
            <a:extLst>
              <a:ext uri="{FF2B5EF4-FFF2-40B4-BE49-F238E27FC236}">
                <a16:creationId xmlns:a16="http://schemas.microsoft.com/office/drawing/2014/main" id="{9B099A22-9FA0-4A19-AD7D-34BE5E0405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D119F99-2342-4D99-9800-7EE31D4349F6}"/>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2313273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25DEF1A-DE10-4AA9-A45D-DD07BDEF9D55}"/>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3" name="页脚占位符 2">
            <a:extLst>
              <a:ext uri="{FF2B5EF4-FFF2-40B4-BE49-F238E27FC236}">
                <a16:creationId xmlns:a16="http://schemas.microsoft.com/office/drawing/2014/main" id="{BA9C3AC0-C600-4B10-B212-226D3FB3176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1092D13-F1FE-4B9E-BF0C-9DA884E9CE26}"/>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114158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A0091-1550-4C0D-986D-CDBDEDCFC27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6C73751-E0CA-4F37-B89B-7C8EA851B1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17E0A79-3DB5-40C3-BD67-DDF375779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99CB82-F931-433C-822B-9C8C4BAD6660}"/>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6" name="页脚占位符 5">
            <a:extLst>
              <a:ext uri="{FF2B5EF4-FFF2-40B4-BE49-F238E27FC236}">
                <a16:creationId xmlns:a16="http://schemas.microsoft.com/office/drawing/2014/main" id="{EA495DF9-3BFB-4075-92A2-8179D8D4893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2616043-FEB8-4745-A628-A84C415148F8}"/>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1833193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57FBB2-ECEC-4DD0-960D-C222467F04E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9388A28-2F34-480B-9C7E-EFB7EB0516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5346E1-7C0C-423C-B2F1-A4962BEF33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60F7109-2511-4EF7-860A-B8FDC92321A4}"/>
              </a:ext>
            </a:extLst>
          </p:cNvPr>
          <p:cNvSpPr>
            <a:spLocks noGrp="1"/>
          </p:cNvSpPr>
          <p:nvPr>
            <p:ph type="dt" sz="half" idx="10"/>
          </p:nvPr>
        </p:nvSpPr>
        <p:spPr/>
        <p:txBody>
          <a:bodyPr/>
          <a:lstStyle/>
          <a:p>
            <a:fld id="{AD9F6057-B1FD-4D08-857F-67DD0CE007B9}" type="datetimeFigureOut">
              <a:rPr lang="zh-CN" altLang="en-US" smtClean="0"/>
              <a:t>2020/12/18</a:t>
            </a:fld>
            <a:endParaRPr lang="zh-CN" altLang="en-US"/>
          </a:p>
        </p:txBody>
      </p:sp>
      <p:sp>
        <p:nvSpPr>
          <p:cNvPr id="6" name="页脚占位符 5">
            <a:extLst>
              <a:ext uri="{FF2B5EF4-FFF2-40B4-BE49-F238E27FC236}">
                <a16:creationId xmlns:a16="http://schemas.microsoft.com/office/drawing/2014/main" id="{1E82BA19-C650-4217-A8CA-FD3F118F4F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A5D7870-C16A-472E-B665-017AEA06E9CC}"/>
              </a:ext>
            </a:extLst>
          </p:cNvPr>
          <p:cNvSpPr>
            <a:spLocks noGrp="1"/>
          </p:cNvSpPr>
          <p:nvPr>
            <p:ph type="sldNum" sz="quarter" idx="12"/>
          </p:nvPr>
        </p:nvSpPr>
        <p:spPr/>
        <p:txBody>
          <a:body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2939849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C3B7C53-6874-4543-AD72-5FB83BBBF4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3A45C04-0154-4ED1-B472-D3316F803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4D191A-13ED-4765-A37B-F3DED6B0E5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9F6057-B1FD-4D08-857F-67DD0CE007B9}" type="datetimeFigureOut">
              <a:rPr lang="zh-CN" altLang="en-US" smtClean="0"/>
              <a:t>2020/12/18</a:t>
            </a:fld>
            <a:endParaRPr lang="zh-CN" altLang="en-US"/>
          </a:p>
        </p:txBody>
      </p:sp>
      <p:sp>
        <p:nvSpPr>
          <p:cNvPr id="5" name="页脚占位符 4">
            <a:extLst>
              <a:ext uri="{FF2B5EF4-FFF2-40B4-BE49-F238E27FC236}">
                <a16:creationId xmlns:a16="http://schemas.microsoft.com/office/drawing/2014/main" id="{BEBC16A7-713E-4897-A05A-5EBCD0B9A6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B4F3C3D-8055-4D70-93BA-4EA339CE2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F86359-C7D5-4FBE-A8DD-E1AB43EB1F67}" type="slidenum">
              <a:rPr lang="zh-CN" altLang="en-US" smtClean="0"/>
              <a:t>‹#›</a:t>
            </a:fld>
            <a:endParaRPr lang="zh-CN" altLang="en-US"/>
          </a:p>
        </p:txBody>
      </p:sp>
    </p:spTree>
    <p:extLst>
      <p:ext uri="{BB962C8B-B14F-4D97-AF65-F5344CB8AC3E}">
        <p14:creationId xmlns:p14="http://schemas.microsoft.com/office/powerpoint/2010/main" val="7250325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660CB4-2015-4DA7-A9DB-2B54639B4FD4}"/>
              </a:ext>
            </a:extLst>
          </p:cNvPr>
          <p:cNvSpPr>
            <a:spLocks noGrp="1"/>
          </p:cNvSpPr>
          <p:nvPr>
            <p:ph type="ctrTitle"/>
          </p:nvPr>
        </p:nvSpPr>
        <p:spPr>
          <a:xfrm>
            <a:off x="1436703" y="2301080"/>
            <a:ext cx="9513903" cy="1909763"/>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《Artificial Intelligence Machine Learning and Deep Learning》</a:t>
            </a:r>
            <a:br>
              <a:rPr lang="en-US" altLang="zh-CN"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翻译第</a:t>
            </a:r>
            <a:r>
              <a:rPr lang="en-US" altLang="zh-CN" dirty="0">
                <a:latin typeface="Times New Roman" panose="02020603050405020304" pitchFamily="18" charset="0"/>
                <a:cs typeface="Times New Roman" panose="02020603050405020304" pitchFamily="18" charset="0"/>
              </a:rPr>
              <a:t>1-3</a:t>
            </a:r>
            <a:r>
              <a:rPr lang="zh-CN" altLang="en-US" dirty="0">
                <a:latin typeface="Times New Roman" panose="02020603050405020304" pitchFamily="18" charset="0"/>
                <a:cs typeface="Times New Roman" panose="02020603050405020304" pitchFamily="18" charset="0"/>
              </a:rPr>
              <a:t>章</a:t>
            </a:r>
          </a:p>
        </p:txBody>
      </p:sp>
      <p:sp>
        <p:nvSpPr>
          <p:cNvPr id="5" name="文本框 4">
            <a:extLst>
              <a:ext uri="{FF2B5EF4-FFF2-40B4-BE49-F238E27FC236}">
                <a16:creationId xmlns:a16="http://schemas.microsoft.com/office/drawing/2014/main" id="{9E911221-DE6B-41A5-8B77-5E6206F3FE49}"/>
              </a:ext>
            </a:extLst>
          </p:cNvPr>
          <p:cNvSpPr txBox="1"/>
          <p:nvPr/>
        </p:nvSpPr>
        <p:spPr>
          <a:xfrm>
            <a:off x="8442665" y="5388746"/>
            <a:ext cx="3275860" cy="369332"/>
          </a:xfrm>
          <a:prstGeom prst="rect">
            <a:avLst/>
          </a:prstGeom>
          <a:noFill/>
        </p:spPr>
        <p:txBody>
          <a:bodyPr wrap="square" rtlCol="0">
            <a:spAutoFit/>
          </a:bodyPr>
          <a:lstStyle/>
          <a:p>
            <a:r>
              <a:rPr lang="zh-CN" altLang="en-US" dirty="0"/>
              <a:t>吴翔宇 </a:t>
            </a:r>
            <a:r>
              <a:rPr lang="en-US" altLang="zh-CN" dirty="0"/>
              <a:t>2018202105</a:t>
            </a:r>
            <a:endParaRPr lang="zh-CN" altLang="en-US" dirty="0"/>
          </a:p>
        </p:txBody>
      </p:sp>
    </p:spTree>
    <p:extLst>
      <p:ext uri="{BB962C8B-B14F-4D97-AF65-F5344CB8AC3E}">
        <p14:creationId xmlns:p14="http://schemas.microsoft.com/office/powerpoint/2010/main" val="1739407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31DFDC-DBB3-4A5B-B964-FD4A1BB7572A}"/>
              </a:ext>
            </a:extLst>
          </p:cNvPr>
          <p:cNvSpPr>
            <a:spLocks noGrp="1"/>
          </p:cNvSpPr>
          <p:nvPr>
            <p:ph type="title"/>
          </p:nvPr>
        </p:nvSpPr>
        <p:spPr/>
        <p:txBody>
          <a:bodyPr/>
          <a:lstStyle/>
          <a:p>
            <a:r>
              <a:rPr lang="zh-CN" altLang="en-US" dirty="0"/>
              <a:t>贝叶斯分类器</a:t>
            </a:r>
          </a:p>
        </p:txBody>
      </p:sp>
      <p:sp>
        <p:nvSpPr>
          <p:cNvPr id="3" name="内容占位符 2">
            <a:extLst>
              <a:ext uri="{FF2B5EF4-FFF2-40B4-BE49-F238E27FC236}">
                <a16:creationId xmlns:a16="http://schemas.microsoft.com/office/drawing/2014/main" id="{5FECD9FF-497D-42A5-B164-017694A94673}"/>
              </a:ext>
            </a:extLst>
          </p:cNvPr>
          <p:cNvSpPr>
            <a:spLocks noGrp="1"/>
          </p:cNvSpPr>
          <p:nvPr>
            <p:ph idx="1"/>
          </p:nvPr>
        </p:nvSpPr>
        <p:spPr>
          <a:xfrm>
            <a:off x="838200" y="1690688"/>
            <a:ext cx="10515600" cy="4934089"/>
          </a:xfrm>
        </p:spPr>
        <p:txBody>
          <a:bodyPr>
            <a:normAutofit fontScale="85000" lnSpcReduction="20000"/>
          </a:bodyPr>
          <a:lstStyle/>
          <a:p>
            <a:pPr marL="0" indent="0">
              <a:buNone/>
            </a:pPr>
            <a:r>
              <a:rPr lang="zh-CN" altLang="en-US" dirty="0">
                <a:latin typeface="宋体" panose="02010600030101010101" pitchFamily="2" charset="-122"/>
                <a:ea typeface="宋体" panose="02010600030101010101" pitchFamily="2" charset="-122"/>
              </a:rPr>
              <a:t>其分类原理是通过某对象的先验概率，利用贝叶斯公式计算出其后验概率，即该对象属于某一类的概率，选择具有最大后验概率的类作为该对象所属的类</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朴素贝叶斯分类器是受贝叶斯定理启发的概率分类器。朴素贝叶斯分类器假定属性是</a:t>
            </a:r>
            <a:r>
              <a:rPr lang="zh-CN" altLang="en-US" b="1" dirty="0">
                <a:latin typeface="宋体" panose="02010600030101010101" pitchFamily="2" charset="-122"/>
                <a:ea typeface="宋体" panose="02010600030101010101" pitchFamily="2" charset="-122"/>
              </a:rPr>
              <a:t>条件独立</a:t>
            </a:r>
            <a:r>
              <a:rPr lang="zh-CN" altLang="en-US" dirty="0">
                <a:latin typeface="宋体" panose="02010600030101010101" pitchFamily="2" charset="-122"/>
                <a:ea typeface="宋体" panose="02010600030101010101" pitchFamily="2" charset="-122"/>
              </a:rPr>
              <a:t>的，即使假设不成立，它也可以正常工作。这种假设大大降低了计算成本，并且这是一种仅需线性时间即可实施的简单算法。此外，朴素贝叶斯分类器可以轻松扩展到更大的数据集，并且在大多数情况下都可以获得良好的结果。</a:t>
            </a:r>
            <a:endParaRPr lang="en-US" altLang="zh-CN" dirty="0">
              <a:latin typeface="宋体" panose="02010600030101010101" pitchFamily="2" charset="-122"/>
              <a:ea typeface="宋体" panose="02010600030101010101" pitchFamily="2" charset="-122"/>
            </a:endParaRPr>
          </a:p>
          <a:p>
            <a:pPr marL="0" indent="0">
              <a:buNone/>
            </a:pPr>
            <a:r>
              <a:rPr lang="zh-CN" altLang="en-US" dirty="0">
                <a:latin typeface="宋体" panose="02010600030101010101" pitchFamily="2" charset="-122"/>
                <a:ea typeface="宋体" panose="02010600030101010101" pitchFamily="2" charset="-122"/>
              </a:rPr>
              <a:t>朴素贝叶斯分类器的其他优点包括：</a:t>
            </a:r>
          </a:p>
          <a:p>
            <a:pPr marL="0" indent="0">
              <a:buNone/>
            </a:pPr>
            <a:r>
              <a:rPr lang="zh-CN" altLang="en-US" dirty="0">
                <a:latin typeface="宋体" panose="02010600030101010101" pitchFamily="2" charset="-122"/>
                <a:ea typeface="宋体" panose="02010600030101010101" pitchFamily="2" charset="-122"/>
              </a:rPr>
              <a:t>可用于二元和多元分类</a:t>
            </a:r>
          </a:p>
          <a:p>
            <a:pPr marL="0" indent="0">
              <a:buNone/>
            </a:pPr>
            <a:r>
              <a:rPr lang="zh-CN" altLang="en-US" dirty="0">
                <a:latin typeface="宋体" panose="02010600030101010101" pitchFamily="2" charset="-122"/>
                <a:ea typeface="宋体" panose="02010600030101010101" pitchFamily="2" charset="-122"/>
              </a:rPr>
              <a:t>提供不同类型的朴素贝叶斯算法</a:t>
            </a:r>
          </a:p>
          <a:p>
            <a:pPr marL="0" indent="0">
              <a:buNone/>
            </a:pPr>
            <a:r>
              <a:rPr lang="zh-CN" altLang="en-US" dirty="0">
                <a:latin typeface="宋体" panose="02010600030101010101" pitchFamily="2" charset="-122"/>
                <a:ea typeface="宋体" panose="02010600030101010101" pitchFamily="2" charset="-122"/>
              </a:rPr>
              <a:t>是文本分类问题的不错选择</a:t>
            </a:r>
          </a:p>
          <a:p>
            <a:pPr marL="0" indent="0">
              <a:buNone/>
            </a:pPr>
            <a:r>
              <a:rPr lang="zh-CN" altLang="en-US" dirty="0">
                <a:latin typeface="宋体" panose="02010600030101010101" pitchFamily="2" charset="-122"/>
                <a:ea typeface="宋体" panose="02010600030101010101" pitchFamily="2" charset="-122"/>
              </a:rPr>
              <a:t>是垃圾邮件分类的流行选择</a:t>
            </a:r>
          </a:p>
          <a:p>
            <a:pPr marL="0" indent="0">
              <a:buNone/>
            </a:pPr>
            <a:r>
              <a:rPr lang="zh-CN" altLang="en-US" dirty="0">
                <a:latin typeface="宋体" panose="02010600030101010101" pitchFamily="2" charset="-122"/>
                <a:ea typeface="宋体" panose="02010600030101010101" pitchFamily="2" charset="-122"/>
              </a:rPr>
              <a:t>可以在小型数据集上轻松训练</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953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CC0E1D-105B-44C3-A20D-4363F8590630}"/>
              </a:ext>
            </a:extLst>
          </p:cNvPr>
          <p:cNvSpPr>
            <a:spLocks noGrp="1"/>
          </p:cNvSpPr>
          <p:nvPr>
            <p:ph type="title"/>
          </p:nvPr>
        </p:nvSpPr>
        <p:spPr/>
        <p:txBody>
          <a:bodyPr/>
          <a:lstStyle/>
          <a:p>
            <a:r>
              <a:rPr lang="zh-CN" altLang="en-US" dirty="0"/>
              <a:t>激活函数</a:t>
            </a:r>
          </a:p>
        </p:txBody>
      </p:sp>
      <p:sp>
        <p:nvSpPr>
          <p:cNvPr id="3" name="内容占位符 2">
            <a:extLst>
              <a:ext uri="{FF2B5EF4-FFF2-40B4-BE49-F238E27FC236}">
                <a16:creationId xmlns:a16="http://schemas.microsoft.com/office/drawing/2014/main" id="{1B33F51E-8C94-4B47-B94D-7802C0C604FE}"/>
              </a:ext>
            </a:extLst>
          </p:cNvPr>
          <p:cNvSpPr>
            <a:spLocks noGrp="1"/>
          </p:cNvSpPr>
          <p:nvPr>
            <p:ph idx="1"/>
          </p:nvPr>
        </p:nvSpPr>
        <p:spPr/>
        <p:txBody>
          <a:bodyPr/>
          <a:lstStyle/>
          <a:p>
            <a:pPr marL="0" indent="0">
              <a:buNone/>
            </a:pPr>
            <a:r>
              <a:rPr lang="zh-CN" altLang="en-US" dirty="0"/>
              <a:t>激活函数是将非线性引入神经网络的非线性函数，</a:t>
            </a:r>
            <a:r>
              <a:rPr lang="zh-CN" altLang="en-US" b="0" i="0" dirty="0">
                <a:solidFill>
                  <a:srgbClr val="333333"/>
                </a:solidFill>
                <a:effectLst/>
                <a:latin typeface="arial" panose="020B0604020202020204" pitchFamily="34" charset="0"/>
              </a:rPr>
              <a:t>负责将神经元的输入映射到输出端。</a:t>
            </a:r>
            <a:endParaRPr lang="en-US" altLang="zh-CN" b="0" i="0" dirty="0">
              <a:solidFill>
                <a:srgbClr val="333333"/>
              </a:solidFill>
              <a:effectLst/>
              <a:latin typeface="arial" panose="020B0604020202020204" pitchFamily="34" charset="0"/>
            </a:endParaRPr>
          </a:p>
          <a:p>
            <a:pPr marL="0" indent="0">
              <a:buNone/>
            </a:pPr>
            <a:r>
              <a:rPr lang="zh-CN" altLang="en-US" dirty="0">
                <a:solidFill>
                  <a:srgbClr val="333333"/>
                </a:solidFill>
                <a:latin typeface="arial" panose="020B0604020202020204" pitchFamily="34" charset="0"/>
              </a:rPr>
              <a:t>为什么需要激活函数</a:t>
            </a:r>
            <a:endParaRPr lang="en-US" altLang="zh-CN" dirty="0">
              <a:solidFill>
                <a:srgbClr val="333333"/>
              </a:solidFill>
              <a:latin typeface="arial" panose="020B0604020202020204" pitchFamily="34" charset="0"/>
            </a:endParaRPr>
          </a:p>
          <a:p>
            <a:pPr marL="0" indent="0">
              <a:buNone/>
            </a:pPr>
            <a:r>
              <a:rPr lang="zh-CN" altLang="en-US" dirty="0"/>
              <a:t>如果不用激活函数，每一层输出都是上层输入的线性函数，无论神经网络有多少层，输出都是输入的线性组合，这种情况就是最原始的感知机（</a:t>
            </a:r>
            <a:r>
              <a:rPr lang="en-US" altLang="zh-CN" dirty="0"/>
              <a:t>Perceptron</a:t>
            </a:r>
            <a:r>
              <a:rPr lang="zh-CN" altLang="en-US" dirty="0"/>
              <a:t>）。</a:t>
            </a:r>
          </a:p>
          <a:p>
            <a:pPr marL="0" indent="0">
              <a:buNone/>
            </a:pPr>
            <a:r>
              <a:rPr lang="zh-CN" altLang="en-US" dirty="0"/>
              <a:t>如果使用的话，激活函数给神经元引入了非线性因素，使得神经网络可以任意逼近任何非线性函数，这样神经网络就可以应用到众多的非线性模型中</a:t>
            </a:r>
          </a:p>
        </p:txBody>
      </p:sp>
    </p:spTree>
    <p:extLst>
      <p:ext uri="{BB962C8B-B14F-4D97-AF65-F5344CB8AC3E}">
        <p14:creationId xmlns:p14="http://schemas.microsoft.com/office/powerpoint/2010/main" val="1960173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30DBFD-C986-4052-B11D-300A7AE40C57}"/>
              </a:ext>
            </a:extLst>
          </p:cNvPr>
          <p:cNvSpPr>
            <a:spLocks noGrp="1"/>
          </p:cNvSpPr>
          <p:nvPr>
            <p:ph type="title"/>
          </p:nvPr>
        </p:nvSpPr>
        <p:spPr/>
        <p:txBody>
          <a:bodyPr/>
          <a:lstStyle/>
          <a:p>
            <a:r>
              <a:rPr lang="zh-CN" altLang="en-US" dirty="0"/>
              <a:t>常见的激活函数</a:t>
            </a:r>
          </a:p>
        </p:txBody>
      </p:sp>
      <p:sp>
        <p:nvSpPr>
          <p:cNvPr id="3" name="内容占位符 2">
            <a:extLst>
              <a:ext uri="{FF2B5EF4-FFF2-40B4-BE49-F238E27FC236}">
                <a16:creationId xmlns:a16="http://schemas.microsoft.com/office/drawing/2014/main" id="{8102DE2D-6D9D-40A3-8050-916F77051848}"/>
              </a:ext>
            </a:extLst>
          </p:cNvPr>
          <p:cNvSpPr>
            <a:spLocks noGrp="1"/>
          </p:cNvSpPr>
          <p:nvPr>
            <p:ph idx="1"/>
          </p:nvPr>
        </p:nvSpPr>
        <p:spPr/>
        <p:txBody>
          <a:bodyPr/>
          <a:lstStyle/>
          <a:p>
            <a:pPr marL="0" indent="0">
              <a:buNone/>
            </a:pPr>
            <a:r>
              <a:rPr lang="zh-CN" altLang="en-US" dirty="0"/>
              <a:t>主要有三种，</a:t>
            </a:r>
            <a:r>
              <a:rPr lang="en-US" altLang="zh-CN" dirty="0"/>
              <a:t>sigmoid</a:t>
            </a:r>
            <a:r>
              <a:rPr lang="zh-CN" altLang="en-US" dirty="0"/>
              <a:t>、</a:t>
            </a:r>
            <a:r>
              <a:rPr lang="en-US" altLang="zh-CN" dirty="0"/>
              <a:t>tanh</a:t>
            </a:r>
            <a:r>
              <a:rPr lang="zh-CN" altLang="en-US" dirty="0"/>
              <a:t>、</a:t>
            </a:r>
            <a:r>
              <a:rPr lang="en-US" altLang="zh-CN" dirty="0" err="1"/>
              <a:t>relu</a:t>
            </a:r>
            <a:endParaRPr lang="en-US" altLang="zh-CN" dirty="0"/>
          </a:p>
          <a:p>
            <a:pPr marL="0" indent="0">
              <a:buNone/>
            </a:pPr>
            <a:r>
              <a:rPr lang="en-US" altLang="zh-CN" dirty="0"/>
              <a:t>Sigmoid</a:t>
            </a:r>
            <a:r>
              <a:rPr lang="zh-CN" altLang="en-US" dirty="0"/>
              <a:t>：</a:t>
            </a:r>
            <a:r>
              <a:rPr lang="zh-CN" altLang="en-US" b="0" i="0" dirty="0">
                <a:solidFill>
                  <a:srgbClr val="4D4D4D"/>
                </a:solidFill>
                <a:effectLst/>
                <a:latin typeface="-apple-system"/>
              </a:rPr>
              <a:t>当输入稍微远离了坐标原点，函数的梯度就变得很小了，几乎为零；函数输出不是以</a:t>
            </a:r>
            <a:r>
              <a:rPr lang="en-US" altLang="zh-CN" b="0" i="0" dirty="0">
                <a:solidFill>
                  <a:srgbClr val="4D4D4D"/>
                </a:solidFill>
                <a:effectLst/>
                <a:latin typeface="-apple-system"/>
              </a:rPr>
              <a:t>0</a:t>
            </a:r>
            <a:r>
              <a:rPr lang="zh-CN" altLang="en-US" b="0" i="0" dirty="0">
                <a:solidFill>
                  <a:srgbClr val="4D4D4D"/>
                </a:solidFill>
                <a:effectLst/>
                <a:latin typeface="-apple-system"/>
              </a:rPr>
              <a:t>为中心的，这样会使权重更新效率降低</a:t>
            </a:r>
            <a:endParaRPr lang="en-US" altLang="zh-CN" b="0" i="0" dirty="0">
              <a:solidFill>
                <a:srgbClr val="4D4D4D"/>
              </a:solidFill>
              <a:effectLst/>
              <a:latin typeface="-apple-system"/>
            </a:endParaRPr>
          </a:p>
          <a:p>
            <a:pPr marL="0" indent="0">
              <a:buNone/>
            </a:pPr>
            <a:endParaRPr lang="zh-CN" altLang="en-US" dirty="0"/>
          </a:p>
        </p:txBody>
      </p:sp>
      <p:pic>
        <p:nvPicPr>
          <p:cNvPr id="5" name="图片 4">
            <a:extLst>
              <a:ext uri="{FF2B5EF4-FFF2-40B4-BE49-F238E27FC236}">
                <a16:creationId xmlns:a16="http://schemas.microsoft.com/office/drawing/2014/main" id="{95B91318-3C3D-41FC-8CD8-AF0647A4AC67}"/>
              </a:ext>
            </a:extLst>
          </p:cNvPr>
          <p:cNvPicPr>
            <a:picLocks noChangeAspect="1"/>
          </p:cNvPicPr>
          <p:nvPr/>
        </p:nvPicPr>
        <p:blipFill>
          <a:blip r:embed="rId2"/>
          <a:stretch>
            <a:fillRect/>
          </a:stretch>
        </p:blipFill>
        <p:spPr>
          <a:xfrm>
            <a:off x="4235365" y="3302000"/>
            <a:ext cx="3400425" cy="3190875"/>
          </a:xfrm>
          <a:prstGeom prst="rect">
            <a:avLst/>
          </a:prstGeom>
        </p:spPr>
      </p:pic>
    </p:spTree>
    <p:extLst>
      <p:ext uri="{BB962C8B-B14F-4D97-AF65-F5344CB8AC3E}">
        <p14:creationId xmlns:p14="http://schemas.microsoft.com/office/powerpoint/2010/main" val="2137475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A5851A-EB79-4B12-8DA4-B5DA87382254}"/>
              </a:ext>
            </a:extLst>
          </p:cNvPr>
          <p:cNvSpPr>
            <a:spLocks noGrp="1"/>
          </p:cNvSpPr>
          <p:nvPr>
            <p:ph type="title"/>
          </p:nvPr>
        </p:nvSpPr>
        <p:spPr/>
        <p:txBody>
          <a:bodyPr/>
          <a:lstStyle/>
          <a:p>
            <a:r>
              <a:rPr lang="zh-CN" altLang="en-US" dirty="0"/>
              <a:t>常见的激活函数</a:t>
            </a:r>
          </a:p>
        </p:txBody>
      </p:sp>
      <p:sp>
        <p:nvSpPr>
          <p:cNvPr id="3" name="内容占位符 2">
            <a:extLst>
              <a:ext uri="{FF2B5EF4-FFF2-40B4-BE49-F238E27FC236}">
                <a16:creationId xmlns:a16="http://schemas.microsoft.com/office/drawing/2014/main" id="{B86A2B21-A4AA-449F-A04E-F790D1C59893}"/>
              </a:ext>
            </a:extLst>
          </p:cNvPr>
          <p:cNvSpPr>
            <a:spLocks noGrp="1"/>
          </p:cNvSpPr>
          <p:nvPr>
            <p:ph idx="1"/>
          </p:nvPr>
        </p:nvSpPr>
        <p:spPr>
          <a:xfrm>
            <a:off x="838200" y="1589103"/>
            <a:ext cx="7142825" cy="4197243"/>
          </a:xfrm>
        </p:spPr>
        <p:txBody>
          <a:bodyPr/>
          <a:lstStyle/>
          <a:p>
            <a:pPr marL="0" indent="0">
              <a:buNone/>
            </a:pPr>
            <a:r>
              <a:rPr lang="en-US" altLang="zh-CN" dirty="0"/>
              <a:t>Tanh</a:t>
            </a:r>
          </a:p>
          <a:p>
            <a:pPr marL="0" indent="0">
              <a:buNone/>
            </a:pPr>
            <a:r>
              <a:rPr lang="en-US" altLang="zh-CN" dirty="0"/>
              <a:t>tanh</a:t>
            </a:r>
            <a:r>
              <a:rPr lang="zh-CN" altLang="en-US" dirty="0"/>
              <a:t>是双曲正切函数，</a:t>
            </a:r>
            <a:r>
              <a:rPr lang="en-US" altLang="zh-CN" dirty="0"/>
              <a:t>tanh</a:t>
            </a:r>
            <a:r>
              <a:rPr lang="zh-CN" altLang="en-US" dirty="0"/>
              <a:t>函数和</a:t>
            </a:r>
            <a:r>
              <a:rPr lang="en-US" altLang="zh-CN" dirty="0" err="1"/>
              <a:t>sigmod</a:t>
            </a:r>
            <a:r>
              <a:rPr lang="zh-CN" altLang="en-US" dirty="0"/>
              <a:t>函数的曲线是比较相近的，咱们来比较一下看看。首先相同的是，这两个函数在输入很大或是很小的时候，输出都几乎平滑，梯度很小，不利于权重更新；不同的是输出区间，</a:t>
            </a:r>
            <a:r>
              <a:rPr lang="en-US" altLang="zh-CN" dirty="0"/>
              <a:t>tanh</a:t>
            </a:r>
            <a:r>
              <a:rPr lang="zh-CN" altLang="en-US" dirty="0"/>
              <a:t>的输出区间是在</a:t>
            </a:r>
            <a:r>
              <a:rPr lang="en-US" altLang="zh-CN" dirty="0"/>
              <a:t>(-1,1)</a:t>
            </a:r>
            <a:r>
              <a:rPr lang="zh-CN" altLang="en-US" dirty="0"/>
              <a:t>之间，而且整个函数是以</a:t>
            </a:r>
            <a:r>
              <a:rPr lang="en-US" altLang="zh-CN" dirty="0"/>
              <a:t>0</a:t>
            </a:r>
            <a:r>
              <a:rPr lang="zh-CN" altLang="en-US" dirty="0"/>
              <a:t>为中心的，这个特点比</a:t>
            </a:r>
            <a:r>
              <a:rPr lang="en-US" altLang="zh-CN" dirty="0" err="1"/>
              <a:t>sigmod</a:t>
            </a:r>
            <a:r>
              <a:rPr lang="zh-CN" altLang="en-US" dirty="0"/>
              <a:t>的好。</a:t>
            </a:r>
          </a:p>
          <a:p>
            <a:pPr marL="0" indent="0">
              <a:buNone/>
            </a:pPr>
            <a:r>
              <a:rPr lang="zh-CN" altLang="en-US" dirty="0"/>
              <a:t>一般二分类问题中，隐藏层用</a:t>
            </a:r>
            <a:r>
              <a:rPr lang="en-US" altLang="zh-CN" dirty="0"/>
              <a:t>tanh</a:t>
            </a:r>
            <a:r>
              <a:rPr lang="zh-CN" altLang="en-US" dirty="0"/>
              <a:t>函数，输出层用</a:t>
            </a:r>
            <a:r>
              <a:rPr lang="en-US" altLang="zh-CN" dirty="0" err="1"/>
              <a:t>sigmod</a:t>
            </a:r>
            <a:r>
              <a:rPr lang="zh-CN" altLang="en-US" dirty="0"/>
              <a:t>函数。</a:t>
            </a:r>
            <a:endParaRPr lang="en-US" altLang="zh-CN" dirty="0"/>
          </a:p>
          <a:p>
            <a:pPr marL="0" indent="0">
              <a:buNone/>
            </a:pPr>
            <a:endParaRPr lang="zh-CN" altLang="en-US" dirty="0"/>
          </a:p>
        </p:txBody>
      </p:sp>
      <p:pic>
        <p:nvPicPr>
          <p:cNvPr id="5" name="图片 4">
            <a:extLst>
              <a:ext uri="{FF2B5EF4-FFF2-40B4-BE49-F238E27FC236}">
                <a16:creationId xmlns:a16="http://schemas.microsoft.com/office/drawing/2014/main" id="{2E9E4A3F-06B2-455F-895B-27B99A799E4F}"/>
              </a:ext>
            </a:extLst>
          </p:cNvPr>
          <p:cNvPicPr>
            <a:picLocks noChangeAspect="1"/>
          </p:cNvPicPr>
          <p:nvPr/>
        </p:nvPicPr>
        <p:blipFill>
          <a:blip r:embed="rId2"/>
          <a:stretch>
            <a:fillRect/>
          </a:stretch>
        </p:blipFill>
        <p:spPr>
          <a:xfrm>
            <a:off x="7981025" y="1926454"/>
            <a:ext cx="3614761" cy="3755254"/>
          </a:xfrm>
          <a:prstGeom prst="rect">
            <a:avLst/>
          </a:prstGeom>
        </p:spPr>
      </p:pic>
    </p:spTree>
    <p:extLst>
      <p:ext uri="{BB962C8B-B14F-4D97-AF65-F5344CB8AC3E}">
        <p14:creationId xmlns:p14="http://schemas.microsoft.com/office/powerpoint/2010/main" val="37961138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51E76-6A82-4266-AE65-590890D28392}"/>
              </a:ext>
            </a:extLst>
          </p:cNvPr>
          <p:cNvSpPr>
            <a:spLocks noGrp="1"/>
          </p:cNvSpPr>
          <p:nvPr>
            <p:ph type="title"/>
          </p:nvPr>
        </p:nvSpPr>
        <p:spPr/>
        <p:txBody>
          <a:bodyPr/>
          <a:lstStyle/>
          <a:p>
            <a:r>
              <a:rPr lang="zh-CN" altLang="en-US" dirty="0"/>
              <a:t>常见的激活函数</a:t>
            </a:r>
          </a:p>
        </p:txBody>
      </p:sp>
      <p:sp>
        <p:nvSpPr>
          <p:cNvPr id="3" name="内容占位符 2">
            <a:extLst>
              <a:ext uri="{FF2B5EF4-FFF2-40B4-BE49-F238E27FC236}">
                <a16:creationId xmlns:a16="http://schemas.microsoft.com/office/drawing/2014/main" id="{273ECF1A-6321-43E9-95B8-C072DE8F5F7A}"/>
              </a:ext>
            </a:extLst>
          </p:cNvPr>
          <p:cNvSpPr>
            <a:spLocks noGrp="1"/>
          </p:cNvSpPr>
          <p:nvPr>
            <p:ph idx="1"/>
          </p:nvPr>
        </p:nvSpPr>
        <p:spPr>
          <a:xfrm>
            <a:off x="669525" y="1390619"/>
            <a:ext cx="7329256" cy="4939160"/>
          </a:xfrm>
        </p:spPr>
        <p:txBody>
          <a:bodyPr>
            <a:normAutofit fontScale="77500" lnSpcReduction="20000"/>
          </a:bodyPr>
          <a:lstStyle/>
          <a:p>
            <a:pPr marL="0" indent="0">
              <a:buNone/>
            </a:pPr>
            <a:r>
              <a:rPr lang="en-US" altLang="zh-CN" dirty="0" err="1"/>
              <a:t>Relu</a:t>
            </a:r>
            <a:endParaRPr lang="en-US" altLang="zh-CN" dirty="0"/>
          </a:p>
          <a:p>
            <a:pPr marL="0" indent="0">
              <a:buNone/>
            </a:pPr>
            <a:r>
              <a:rPr lang="en-US" altLang="zh-CN" dirty="0" err="1">
                <a:latin typeface="宋体" panose="02010600030101010101" pitchFamily="2" charset="-122"/>
                <a:ea typeface="宋体" panose="02010600030101010101" pitchFamily="2" charset="-122"/>
              </a:rPr>
              <a:t>ReLU</a:t>
            </a:r>
            <a:r>
              <a:rPr lang="en-US" altLang="zh-CN" dirty="0">
                <a:latin typeface="宋体" panose="02010600030101010101" pitchFamily="2" charset="-122"/>
                <a:ea typeface="宋体" panose="02010600030101010101" pitchFamily="2" charset="-122"/>
              </a:rPr>
              <a:t>(Rectified Linear Unit)</a:t>
            </a:r>
            <a:r>
              <a:rPr lang="zh-CN" altLang="en-US" dirty="0">
                <a:latin typeface="宋体" panose="02010600030101010101" pitchFamily="2" charset="-122"/>
                <a:ea typeface="宋体" panose="02010600030101010101" pitchFamily="2" charset="-122"/>
              </a:rPr>
              <a:t>函数是目前比较火的一个激活函数，相比于</a:t>
            </a:r>
            <a:r>
              <a:rPr lang="en-US" altLang="zh-CN" dirty="0" err="1">
                <a:latin typeface="宋体" panose="02010600030101010101" pitchFamily="2" charset="-122"/>
                <a:ea typeface="宋体" panose="02010600030101010101" pitchFamily="2" charset="-122"/>
              </a:rPr>
              <a:t>sigmod</a:t>
            </a:r>
            <a:r>
              <a:rPr lang="zh-CN" altLang="en-US" dirty="0">
                <a:latin typeface="宋体" panose="02010600030101010101" pitchFamily="2" charset="-122"/>
                <a:ea typeface="宋体" panose="02010600030101010101" pitchFamily="2" charset="-122"/>
              </a:rPr>
              <a:t>函数和</a:t>
            </a:r>
            <a:r>
              <a:rPr lang="en-US" altLang="zh-CN" dirty="0">
                <a:latin typeface="宋体" panose="02010600030101010101" pitchFamily="2" charset="-122"/>
                <a:ea typeface="宋体" panose="02010600030101010101" pitchFamily="2" charset="-122"/>
              </a:rPr>
              <a:t>tanh</a:t>
            </a:r>
            <a:r>
              <a:rPr lang="zh-CN" altLang="en-US" dirty="0">
                <a:latin typeface="宋体" panose="02010600030101010101" pitchFamily="2" charset="-122"/>
                <a:ea typeface="宋体" panose="02010600030101010101" pitchFamily="2" charset="-122"/>
              </a:rPr>
              <a:t>函数，它有以下几个优点：</a:t>
            </a:r>
          </a:p>
          <a:p>
            <a:pPr marL="0" indent="0">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在输入为正数的时候，不存在梯度饱和问题。</a:t>
            </a:r>
          </a:p>
          <a:p>
            <a:pPr marL="0" indent="0">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计算速度要快很多。</a:t>
            </a:r>
            <a:r>
              <a:rPr lang="en-US" altLang="zh-CN" dirty="0" err="1">
                <a:latin typeface="宋体" panose="02010600030101010101" pitchFamily="2" charset="-122"/>
                <a:ea typeface="宋体" panose="02010600030101010101" pitchFamily="2" charset="-122"/>
              </a:rPr>
              <a:t>ReLU</a:t>
            </a:r>
            <a:r>
              <a:rPr lang="zh-CN" altLang="en-US" dirty="0">
                <a:latin typeface="宋体" panose="02010600030101010101" pitchFamily="2" charset="-122"/>
                <a:ea typeface="宋体" panose="02010600030101010101" pitchFamily="2" charset="-122"/>
              </a:rPr>
              <a:t>函数只有线性关系，不管是前向传播还是反向传播，都比</a:t>
            </a:r>
            <a:r>
              <a:rPr lang="en-US" altLang="zh-CN" dirty="0" err="1">
                <a:latin typeface="宋体" panose="02010600030101010101" pitchFamily="2" charset="-122"/>
                <a:ea typeface="宋体" panose="02010600030101010101" pitchFamily="2" charset="-122"/>
              </a:rPr>
              <a:t>sigmod</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tanh</a:t>
            </a:r>
            <a:r>
              <a:rPr lang="zh-CN" altLang="en-US" dirty="0">
                <a:latin typeface="宋体" panose="02010600030101010101" pitchFamily="2" charset="-122"/>
                <a:ea typeface="宋体" panose="02010600030101010101" pitchFamily="2" charset="-122"/>
              </a:rPr>
              <a:t>要快很多。（</a:t>
            </a:r>
            <a:r>
              <a:rPr lang="en-US" altLang="zh-CN" dirty="0" err="1">
                <a:latin typeface="宋体" panose="02010600030101010101" pitchFamily="2" charset="-122"/>
                <a:ea typeface="宋体" panose="02010600030101010101" pitchFamily="2" charset="-122"/>
              </a:rPr>
              <a:t>sigmod</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tanh</a:t>
            </a:r>
            <a:r>
              <a:rPr lang="zh-CN" altLang="en-US" dirty="0">
                <a:latin typeface="宋体" panose="02010600030101010101" pitchFamily="2" charset="-122"/>
                <a:ea typeface="宋体" panose="02010600030101010101" pitchFamily="2" charset="-122"/>
              </a:rPr>
              <a:t>要计算指数，计算速度会比较慢）</a:t>
            </a:r>
          </a:p>
          <a:p>
            <a:pPr marL="0" indent="0">
              <a:buNone/>
            </a:pPr>
            <a:r>
              <a:rPr lang="zh-CN" altLang="en-US" dirty="0">
                <a:latin typeface="宋体" panose="02010600030101010101" pitchFamily="2" charset="-122"/>
                <a:ea typeface="宋体" panose="02010600030101010101" pitchFamily="2" charset="-122"/>
              </a:rPr>
              <a:t>当然，缺点也是有的：</a:t>
            </a:r>
          </a:p>
          <a:p>
            <a:pPr marL="0" indent="0">
              <a:buNone/>
            </a:pPr>
            <a:r>
              <a:rPr lang="en-US" altLang="zh-CN" dirty="0">
                <a:latin typeface="宋体" panose="02010600030101010101" pitchFamily="2" charset="-122"/>
                <a:ea typeface="宋体" panose="02010600030101010101" pitchFamily="2" charset="-122"/>
              </a:rPr>
              <a:t>1) </a:t>
            </a:r>
            <a:r>
              <a:rPr lang="zh-CN" altLang="en-US" dirty="0">
                <a:latin typeface="宋体" panose="02010600030101010101" pitchFamily="2" charset="-122"/>
                <a:ea typeface="宋体" panose="02010600030101010101" pitchFamily="2" charset="-122"/>
              </a:rPr>
              <a:t>当输入是负数的时候，</a:t>
            </a:r>
            <a:r>
              <a:rPr lang="en-US" altLang="zh-CN" dirty="0" err="1">
                <a:latin typeface="宋体" panose="02010600030101010101" pitchFamily="2" charset="-122"/>
                <a:ea typeface="宋体" panose="02010600030101010101" pitchFamily="2" charset="-122"/>
              </a:rPr>
              <a:t>ReLU</a:t>
            </a:r>
            <a:r>
              <a:rPr lang="zh-CN" altLang="en-US" dirty="0">
                <a:latin typeface="宋体" panose="02010600030101010101" pitchFamily="2" charset="-122"/>
                <a:ea typeface="宋体" panose="02010600030101010101" pitchFamily="2" charset="-122"/>
              </a:rPr>
              <a:t>是完全不被激活的，这就表明一旦输入到了负数，</a:t>
            </a:r>
            <a:r>
              <a:rPr lang="en-US" altLang="zh-CN" dirty="0" err="1">
                <a:latin typeface="宋体" panose="02010600030101010101" pitchFamily="2" charset="-122"/>
                <a:ea typeface="宋体" panose="02010600030101010101" pitchFamily="2" charset="-122"/>
              </a:rPr>
              <a:t>ReLU</a:t>
            </a:r>
            <a:r>
              <a:rPr lang="zh-CN" altLang="en-US" dirty="0">
                <a:latin typeface="宋体" panose="02010600030101010101" pitchFamily="2" charset="-122"/>
                <a:ea typeface="宋体" panose="02010600030101010101" pitchFamily="2" charset="-122"/>
              </a:rPr>
              <a:t>就会死掉。这样在前向传播过程中，还不算什么问题，有的区域是敏感的，有的是不敏感的。但是到了反向传播过程中，输入负数，梯度就会完全到</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，这个和</a:t>
            </a:r>
            <a:r>
              <a:rPr lang="en-US" altLang="zh-CN" dirty="0" err="1">
                <a:latin typeface="宋体" panose="02010600030101010101" pitchFamily="2" charset="-122"/>
                <a:ea typeface="宋体" panose="02010600030101010101" pitchFamily="2" charset="-122"/>
              </a:rPr>
              <a:t>sigmod</a:t>
            </a:r>
            <a:r>
              <a:rPr lang="zh-CN" altLang="en-US" dirty="0">
                <a:latin typeface="宋体" panose="02010600030101010101" pitchFamily="2" charset="-122"/>
                <a:ea typeface="宋体" panose="02010600030101010101" pitchFamily="2" charset="-122"/>
              </a:rPr>
              <a:t>函数、</a:t>
            </a:r>
            <a:r>
              <a:rPr lang="en-US" altLang="zh-CN" dirty="0">
                <a:latin typeface="宋体" panose="02010600030101010101" pitchFamily="2" charset="-122"/>
                <a:ea typeface="宋体" panose="02010600030101010101" pitchFamily="2" charset="-122"/>
              </a:rPr>
              <a:t>tanh</a:t>
            </a:r>
            <a:r>
              <a:rPr lang="zh-CN" altLang="en-US" dirty="0">
                <a:latin typeface="宋体" panose="02010600030101010101" pitchFamily="2" charset="-122"/>
                <a:ea typeface="宋体" panose="02010600030101010101" pitchFamily="2" charset="-122"/>
              </a:rPr>
              <a:t>函数有一样的问题。</a:t>
            </a:r>
          </a:p>
          <a:p>
            <a:pPr marL="0" indent="0">
              <a:buNone/>
            </a:pPr>
            <a:r>
              <a:rPr lang="en-US" altLang="zh-CN" dirty="0">
                <a:latin typeface="宋体" panose="02010600030101010101" pitchFamily="2" charset="-122"/>
                <a:ea typeface="宋体" panose="02010600030101010101" pitchFamily="2" charset="-122"/>
              </a:rPr>
              <a:t>2) </a:t>
            </a:r>
            <a:r>
              <a:rPr lang="zh-CN" altLang="en-US" dirty="0">
                <a:latin typeface="宋体" panose="02010600030101010101" pitchFamily="2" charset="-122"/>
                <a:ea typeface="宋体" panose="02010600030101010101" pitchFamily="2" charset="-122"/>
              </a:rPr>
              <a:t>我们发现</a:t>
            </a:r>
            <a:r>
              <a:rPr lang="en-US" altLang="zh-CN" dirty="0" err="1">
                <a:latin typeface="宋体" panose="02010600030101010101" pitchFamily="2" charset="-122"/>
                <a:ea typeface="宋体" panose="02010600030101010101" pitchFamily="2" charset="-122"/>
              </a:rPr>
              <a:t>ReLU</a:t>
            </a:r>
            <a:r>
              <a:rPr lang="zh-CN" altLang="en-US" dirty="0">
                <a:latin typeface="宋体" panose="02010600030101010101" pitchFamily="2" charset="-122"/>
                <a:ea typeface="宋体" panose="02010600030101010101" pitchFamily="2" charset="-122"/>
              </a:rPr>
              <a:t>函数的输出要么是</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，要么是正数，这也就是说，</a:t>
            </a:r>
            <a:r>
              <a:rPr lang="en-US" altLang="zh-CN" dirty="0" err="1">
                <a:latin typeface="宋体" panose="02010600030101010101" pitchFamily="2" charset="-122"/>
                <a:ea typeface="宋体" panose="02010600030101010101" pitchFamily="2" charset="-122"/>
              </a:rPr>
              <a:t>ReLU</a:t>
            </a:r>
            <a:r>
              <a:rPr lang="zh-CN" altLang="en-US" dirty="0">
                <a:latin typeface="宋体" panose="02010600030101010101" pitchFamily="2" charset="-122"/>
                <a:ea typeface="宋体" panose="02010600030101010101" pitchFamily="2" charset="-122"/>
              </a:rPr>
              <a:t>函数也不是以</a:t>
            </a:r>
            <a:r>
              <a:rPr lang="en-US" altLang="zh-CN" dirty="0">
                <a:latin typeface="宋体" panose="02010600030101010101" pitchFamily="2" charset="-122"/>
                <a:ea typeface="宋体" panose="02010600030101010101" pitchFamily="2" charset="-122"/>
              </a:rPr>
              <a:t>0</a:t>
            </a:r>
            <a:r>
              <a:rPr lang="zh-CN" altLang="en-US" dirty="0">
                <a:latin typeface="宋体" panose="02010600030101010101" pitchFamily="2" charset="-122"/>
                <a:ea typeface="宋体" panose="02010600030101010101" pitchFamily="2" charset="-122"/>
              </a:rPr>
              <a:t>为中心的函数。</a:t>
            </a:r>
          </a:p>
        </p:txBody>
      </p:sp>
      <p:pic>
        <p:nvPicPr>
          <p:cNvPr id="5" name="图片 4">
            <a:extLst>
              <a:ext uri="{FF2B5EF4-FFF2-40B4-BE49-F238E27FC236}">
                <a16:creationId xmlns:a16="http://schemas.microsoft.com/office/drawing/2014/main" id="{07BF2115-EB4D-4974-AD63-EEF7425278B9}"/>
              </a:ext>
            </a:extLst>
          </p:cNvPr>
          <p:cNvPicPr>
            <a:picLocks noChangeAspect="1"/>
          </p:cNvPicPr>
          <p:nvPr/>
        </p:nvPicPr>
        <p:blipFill>
          <a:blip r:embed="rId2"/>
          <a:stretch>
            <a:fillRect/>
          </a:stretch>
        </p:blipFill>
        <p:spPr>
          <a:xfrm>
            <a:off x="8143875" y="2066170"/>
            <a:ext cx="3209925" cy="2895600"/>
          </a:xfrm>
          <a:prstGeom prst="rect">
            <a:avLst/>
          </a:prstGeom>
        </p:spPr>
      </p:pic>
    </p:spTree>
    <p:extLst>
      <p:ext uri="{BB962C8B-B14F-4D97-AF65-F5344CB8AC3E}">
        <p14:creationId xmlns:p14="http://schemas.microsoft.com/office/powerpoint/2010/main" val="1392012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AA4F3-B0BA-4688-9C0C-6D0E301A2D8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18D4B3E-1A88-44CA-BC70-6333ED1C8F31}"/>
              </a:ext>
            </a:extLst>
          </p:cNvPr>
          <p:cNvSpPr>
            <a:spLocks noGrp="1"/>
          </p:cNvSpPr>
          <p:nvPr>
            <p:ph idx="1"/>
          </p:nvPr>
        </p:nvSpPr>
        <p:spPr/>
        <p:txBody>
          <a:bodyPr>
            <a:normAutofit/>
          </a:bodyPr>
          <a:lstStyle/>
          <a:p>
            <a:pPr marL="0" indent="0" algn="ctr">
              <a:buNone/>
            </a:pPr>
            <a:r>
              <a:rPr lang="zh-CN" altLang="en-US" sz="8000" dirty="0"/>
              <a:t>谢谢</a:t>
            </a:r>
          </a:p>
        </p:txBody>
      </p:sp>
    </p:spTree>
    <p:extLst>
      <p:ext uri="{BB962C8B-B14F-4D97-AF65-F5344CB8AC3E}">
        <p14:creationId xmlns:p14="http://schemas.microsoft.com/office/powerpoint/2010/main" val="335379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E7099B-649A-41C5-BF3E-BF0DE9CC4FE5}"/>
              </a:ext>
            </a:extLst>
          </p:cNvPr>
          <p:cNvSpPr>
            <a:spLocks noGrp="1"/>
          </p:cNvSpPr>
          <p:nvPr>
            <p:ph type="title"/>
          </p:nvPr>
        </p:nvSpPr>
        <p:spPr/>
        <p:txBody>
          <a:bodyPr/>
          <a:lstStyle/>
          <a:p>
            <a:r>
              <a:rPr lang="zh-CN" altLang="en-US" dirty="0"/>
              <a:t>第一章 </a:t>
            </a:r>
            <a:r>
              <a:rPr lang="en-US" altLang="zh-CN" dirty="0"/>
              <a:t>AI</a:t>
            </a:r>
            <a:r>
              <a:rPr lang="zh-CN" altLang="en-US" dirty="0"/>
              <a:t>简介</a:t>
            </a:r>
          </a:p>
        </p:txBody>
      </p:sp>
      <p:sp>
        <p:nvSpPr>
          <p:cNvPr id="3" name="内容占位符 2">
            <a:extLst>
              <a:ext uri="{FF2B5EF4-FFF2-40B4-BE49-F238E27FC236}">
                <a16:creationId xmlns:a16="http://schemas.microsoft.com/office/drawing/2014/main" id="{F1AD0B0D-7818-4350-90FB-6886910C9816}"/>
              </a:ext>
            </a:extLst>
          </p:cNvPr>
          <p:cNvSpPr>
            <a:spLocks noGrp="1"/>
          </p:cNvSpPr>
          <p:nvPr>
            <p:ph idx="1"/>
          </p:nvPr>
        </p:nvSpPr>
        <p:spPr>
          <a:xfrm>
            <a:off x="1069019" y="1949913"/>
            <a:ext cx="10515600" cy="4351338"/>
          </a:xfrm>
        </p:spPr>
        <p:txBody>
          <a:bodyPr>
            <a:normAutofit/>
          </a:bodyPr>
          <a:lstStyle/>
          <a:p>
            <a:pPr marL="0" indent="0">
              <a:buNone/>
            </a:pPr>
            <a:endParaRPr lang="zh-CN" altLang="en-US" sz="2000" dirty="0">
              <a:latin typeface="宋体" panose="02010600030101010101" pitchFamily="2" charset="-122"/>
              <a:ea typeface="宋体" panose="02010600030101010101" pitchFamily="2" charset="-122"/>
            </a:endParaRPr>
          </a:p>
          <a:p>
            <a:pPr marL="0" indent="0">
              <a:buNone/>
            </a:pPr>
            <a:r>
              <a:rPr lang="zh-CN" altLang="en-US" sz="2000" dirty="0">
                <a:latin typeface="宋体" panose="02010600030101010101" pitchFamily="2" charset="-122"/>
                <a:ea typeface="宋体" panose="02010600030101010101" pitchFamily="2" charset="-122"/>
              </a:rPr>
              <a:t>本章的第一部分首先讨论“人工智能”，确定智能存在性的各种潜在方法以及“强人工智能”和“弱人工智能”之间的区别。还介绍了图灵测试等内容。</a:t>
            </a:r>
          </a:p>
          <a:p>
            <a:pPr marL="0" indent="0">
              <a:buNone/>
            </a:pPr>
            <a:r>
              <a:rPr lang="zh-CN" altLang="en-US" sz="2000" dirty="0">
                <a:latin typeface="宋体" panose="02010600030101010101" pitchFamily="2" charset="-122"/>
                <a:ea typeface="宋体" panose="02010600030101010101" pitchFamily="2" charset="-122"/>
              </a:rPr>
              <a:t>本章的第二部分讨论了一些</a:t>
            </a:r>
            <a:r>
              <a:rPr lang="en-US" altLang="zh-CN" sz="2000" dirty="0">
                <a:latin typeface="宋体" panose="02010600030101010101" pitchFamily="2" charset="-122"/>
                <a:ea typeface="宋体" panose="02010600030101010101" pitchFamily="2" charset="-122"/>
              </a:rPr>
              <a:t>AI</a:t>
            </a:r>
            <a:r>
              <a:rPr lang="zh-CN" altLang="en-US" sz="2000" dirty="0">
                <a:latin typeface="宋体" panose="02010600030101010101" pitchFamily="2" charset="-122"/>
                <a:ea typeface="宋体" panose="02010600030101010101" pitchFamily="2" charset="-122"/>
              </a:rPr>
              <a:t>用例以及神经计算，进化计算，</a:t>
            </a:r>
            <a:r>
              <a:rPr lang="en-US" altLang="zh-CN" sz="2000" dirty="0">
                <a:latin typeface="宋体" panose="02010600030101010101" pitchFamily="2" charset="-122"/>
                <a:ea typeface="宋体" panose="02010600030101010101" pitchFamily="2" charset="-122"/>
              </a:rPr>
              <a:t>NLP</a:t>
            </a:r>
            <a:r>
              <a:rPr lang="zh-CN" altLang="en-US" sz="2000" dirty="0">
                <a:latin typeface="宋体" panose="02010600030101010101" pitchFamily="2" charset="-122"/>
                <a:ea typeface="宋体" panose="02010600030101010101" pitchFamily="2" charset="-122"/>
              </a:rPr>
              <a:t>和生物信息学的早期方法。</a:t>
            </a:r>
          </a:p>
          <a:p>
            <a:pPr marL="0" indent="0">
              <a:buNone/>
            </a:pPr>
            <a:r>
              <a:rPr lang="zh-CN" altLang="en-US" sz="2000" dirty="0">
                <a:latin typeface="宋体" panose="02010600030101010101" pitchFamily="2" charset="-122"/>
                <a:ea typeface="宋体" panose="02010600030101010101" pitchFamily="2" charset="-122"/>
              </a:rPr>
              <a:t>本章的第三部分向您介绍</a:t>
            </a:r>
            <a:r>
              <a:rPr lang="en-US" altLang="zh-CN" sz="2000" dirty="0">
                <a:latin typeface="宋体" panose="02010600030101010101" pitchFamily="2" charset="-122"/>
                <a:ea typeface="宋体" panose="02010600030101010101" pitchFamily="2" charset="-122"/>
              </a:rPr>
              <a:t>AI</a:t>
            </a:r>
            <a:r>
              <a:rPr lang="zh-CN" altLang="en-US" sz="2000" dirty="0">
                <a:latin typeface="宋体" panose="02010600030101010101" pitchFamily="2" charset="-122"/>
                <a:ea typeface="宋体" panose="02010600030101010101" pitchFamily="2" charset="-122"/>
              </a:rPr>
              <a:t>的主要子领域，其中包括自然语言处理（使用</a:t>
            </a:r>
            <a:r>
              <a:rPr lang="en-US" altLang="zh-CN" sz="2000" dirty="0">
                <a:latin typeface="宋体" panose="02010600030101010101" pitchFamily="2" charset="-122"/>
                <a:ea typeface="宋体" panose="02010600030101010101" pitchFamily="2" charset="-122"/>
              </a:rPr>
              <a:t>NLU</a:t>
            </a:r>
            <a:r>
              <a:rPr lang="zh-CN" altLang="en-US" sz="2000" dirty="0">
                <a:latin typeface="宋体" panose="02010600030101010101" pitchFamily="2" charset="-122"/>
                <a:ea typeface="宋体" panose="02010600030101010101" pitchFamily="2" charset="-122"/>
              </a:rPr>
              <a:t>和</a:t>
            </a:r>
            <a:r>
              <a:rPr lang="en-US" altLang="zh-CN" sz="2000" dirty="0">
                <a:latin typeface="宋体" panose="02010600030101010101" pitchFamily="2" charset="-122"/>
                <a:ea typeface="宋体" panose="02010600030101010101" pitchFamily="2" charset="-122"/>
              </a:rPr>
              <a:t>NLG</a:t>
            </a:r>
            <a:r>
              <a:rPr lang="zh-CN" altLang="en-US" sz="2000" dirty="0">
                <a:latin typeface="宋体" panose="02010600030101010101" pitchFamily="2" charset="-122"/>
                <a:ea typeface="宋体" panose="02010600030101010101" pitchFamily="2" charset="-122"/>
              </a:rPr>
              <a:t>），机器学习，深度学习，强化学习和深度强化学习</a:t>
            </a:r>
            <a:r>
              <a:rPr lang="zh-CN" altLang="en-US" sz="2000" dirty="0"/>
              <a:t>。</a:t>
            </a:r>
          </a:p>
        </p:txBody>
      </p:sp>
    </p:spTree>
    <p:extLst>
      <p:ext uri="{BB962C8B-B14F-4D97-AF65-F5344CB8AC3E}">
        <p14:creationId xmlns:p14="http://schemas.microsoft.com/office/powerpoint/2010/main" val="18708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ACC7A8-33E7-459B-8FCB-BA2B34C8566F}"/>
              </a:ext>
            </a:extLst>
          </p:cNvPr>
          <p:cNvSpPr>
            <a:spLocks noGrp="1"/>
          </p:cNvSpPr>
          <p:nvPr>
            <p:ph type="title"/>
          </p:nvPr>
        </p:nvSpPr>
        <p:spPr/>
        <p:txBody>
          <a:bodyPr/>
          <a:lstStyle/>
          <a:p>
            <a:r>
              <a:rPr lang="zh-CN" altLang="en-US" dirty="0"/>
              <a:t>第二章 机器学习</a:t>
            </a:r>
          </a:p>
        </p:txBody>
      </p:sp>
      <p:sp>
        <p:nvSpPr>
          <p:cNvPr id="3" name="内容占位符 2">
            <a:extLst>
              <a:ext uri="{FF2B5EF4-FFF2-40B4-BE49-F238E27FC236}">
                <a16:creationId xmlns:a16="http://schemas.microsoft.com/office/drawing/2014/main" id="{B5B67A4D-0E36-4437-86DA-8D3E8BBFFD05}"/>
              </a:ext>
            </a:extLst>
          </p:cNvPr>
          <p:cNvSpPr>
            <a:spLocks noGrp="1"/>
          </p:cNvSpPr>
          <p:nvPr>
            <p:ph idx="1"/>
          </p:nvPr>
        </p:nvSpPr>
        <p:spPr>
          <a:xfrm>
            <a:off x="838200" y="2251753"/>
            <a:ext cx="10515600" cy="4351338"/>
          </a:xfrm>
        </p:spPr>
        <p:txBody>
          <a:bodyPr>
            <a:normAutofit/>
          </a:bodyPr>
          <a:lstStyle/>
          <a:p>
            <a:pPr marL="0" indent="0">
              <a:buNone/>
            </a:pPr>
            <a:r>
              <a:rPr lang="zh-CN" altLang="en-US" sz="1900" dirty="0">
                <a:latin typeface="宋体" panose="02010600030101010101" pitchFamily="2" charset="-122"/>
                <a:ea typeface="宋体" panose="02010600030101010101" pitchFamily="2" charset="-122"/>
              </a:rPr>
              <a:t>本章的第一部分简要讨论了机器学习和准备数据集通常所需的步骤顺序。</a:t>
            </a:r>
          </a:p>
          <a:p>
            <a:pPr marL="0" indent="0">
              <a:buNone/>
            </a:pPr>
            <a:r>
              <a:rPr lang="zh-CN" altLang="en-US" sz="1900" dirty="0">
                <a:latin typeface="宋体" panose="02010600030101010101" pitchFamily="2" charset="-122"/>
                <a:ea typeface="宋体" panose="02010600030101010101" pitchFamily="2" charset="-122"/>
              </a:rPr>
              <a:t>第二部分描述了您可能会遇到的数据类型，数据集中的数据可能出现的问题以及如何纠正它们。</a:t>
            </a:r>
          </a:p>
          <a:p>
            <a:pPr marL="0" indent="0">
              <a:buNone/>
            </a:pPr>
            <a:r>
              <a:rPr lang="zh-CN" altLang="en-US" sz="1900" dirty="0">
                <a:latin typeface="宋体" panose="02010600030101010101" pitchFamily="2" charset="-122"/>
                <a:ea typeface="宋体" panose="02010600030101010101" pitchFamily="2" charset="-122"/>
              </a:rPr>
              <a:t>本章的第三部分简要讨论了线性回归所涉及的基本概念。</a:t>
            </a:r>
            <a:endParaRPr lang="en-US" altLang="zh-CN" sz="1900" dirty="0">
              <a:latin typeface="宋体" panose="02010600030101010101" pitchFamily="2" charset="-122"/>
              <a:ea typeface="宋体" panose="02010600030101010101" pitchFamily="2" charset="-122"/>
            </a:endParaRPr>
          </a:p>
          <a:p>
            <a:pPr marL="0" indent="0">
              <a:buNone/>
            </a:pPr>
            <a:r>
              <a:rPr lang="zh-CN" altLang="en-US" sz="1900" dirty="0">
                <a:latin typeface="宋体" panose="02010600030101010101" pitchFamily="2" charset="-122"/>
                <a:ea typeface="宋体" panose="02010600030101010101" pitchFamily="2" charset="-122"/>
              </a:rPr>
              <a:t>本章的第四部分包含使用</a:t>
            </a:r>
            <a:r>
              <a:rPr lang="en-US" altLang="zh-CN" sz="1900" dirty="0">
                <a:latin typeface="宋体" panose="02010600030101010101" pitchFamily="2" charset="-122"/>
                <a:ea typeface="宋体" panose="02010600030101010101" pitchFamily="2" charset="-122"/>
              </a:rPr>
              <a:t>NumPy</a:t>
            </a:r>
            <a:r>
              <a:rPr lang="zh-CN" altLang="en-US" sz="1900" dirty="0">
                <a:latin typeface="宋体" panose="02010600030101010101" pitchFamily="2" charset="-122"/>
                <a:ea typeface="宋体" panose="02010600030101010101" pitchFamily="2" charset="-122"/>
              </a:rPr>
              <a:t>中的标准技术进行线性回归任务的其他代码示例。</a:t>
            </a:r>
            <a:r>
              <a:rPr lang="zh-CN" altLang="en-US" dirty="0"/>
              <a:t>。</a:t>
            </a:r>
          </a:p>
        </p:txBody>
      </p:sp>
    </p:spTree>
    <p:extLst>
      <p:ext uri="{BB962C8B-B14F-4D97-AF65-F5344CB8AC3E}">
        <p14:creationId xmlns:p14="http://schemas.microsoft.com/office/powerpoint/2010/main" val="899243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4F56E4-800F-4363-9954-331FB31747ED}"/>
              </a:ext>
            </a:extLst>
          </p:cNvPr>
          <p:cNvSpPr>
            <a:spLocks noGrp="1"/>
          </p:cNvSpPr>
          <p:nvPr>
            <p:ph type="title"/>
          </p:nvPr>
        </p:nvSpPr>
        <p:spPr/>
        <p:txBody>
          <a:bodyPr/>
          <a:lstStyle/>
          <a:p>
            <a:r>
              <a:rPr lang="zh-CN" altLang="en-US" dirty="0"/>
              <a:t>机器学习</a:t>
            </a:r>
          </a:p>
        </p:txBody>
      </p:sp>
      <p:sp>
        <p:nvSpPr>
          <p:cNvPr id="3" name="内容占位符 2">
            <a:extLst>
              <a:ext uri="{FF2B5EF4-FFF2-40B4-BE49-F238E27FC236}">
                <a16:creationId xmlns:a16="http://schemas.microsoft.com/office/drawing/2014/main" id="{CD28ACBD-C1D2-473E-8197-8F72A5DDC341}"/>
              </a:ext>
            </a:extLst>
          </p:cNvPr>
          <p:cNvSpPr>
            <a:spLocks noGrp="1"/>
          </p:cNvSpPr>
          <p:nvPr>
            <p:ph idx="1"/>
          </p:nvPr>
        </p:nvSpPr>
        <p:spPr/>
        <p:txBody>
          <a:bodyPr>
            <a:normAutofit lnSpcReduction="10000"/>
          </a:bodyPr>
          <a:lstStyle/>
          <a:p>
            <a:pPr marL="0" indent="0">
              <a:buNone/>
            </a:pPr>
            <a:r>
              <a:rPr lang="zh-CN" altLang="en-US" dirty="0"/>
              <a:t>机器学习分为监督学习，无监督学习，半监督学习。</a:t>
            </a:r>
            <a:endParaRPr lang="en-US" altLang="zh-CN" dirty="0"/>
          </a:p>
          <a:p>
            <a:pPr marL="0" indent="0">
              <a:buNone/>
            </a:pPr>
            <a:r>
              <a:rPr lang="zh-CN" altLang="en-US" dirty="0"/>
              <a:t>监督学习：意味着数据集中的数据点具有标识其内容的标签</a:t>
            </a:r>
            <a:endParaRPr lang="en-US" altLang="zh-CN" dirty="0"/>
          </a:p>
          <a:p>
            <a:pPr marL="0" indent="0">
              <a:buNone/>
            </a:pPr>
            <a:r>
              <a:rPr lang="zh-CN" altLang="en-US" dirty="0"/>
              <a:t>无监督学习：通常是未标记的数据，例如</a:t>
            </a:r>
            <a:r>
              <a:rPr lang="en-US" altLang="zh-CN" dirty="0"/>
              <a:t>K-means</a:t>
            </a:r>
          </a:p>
          <a:p>
            <a:pPr marL="0" indent="0">
              <a:buNone/>
            </a:pPr>
            <a:r>
              <a:rPr lang="zh-CN" altLang="en-US" dirty="0"/>
              <a:t>半监督学习：就是上面二种的结合。可以应用分类算法</a:t>
            </a:r>
            <a:endParaRPr lang="en-US" altLang="zh-CN" dirty="0"/>
          </a:p>
          <a:p>
            <a:pPr marL="0" indent="0">
              <a:buNone/>
            </a:pPr>
            <a:endParaRPr lang="en-US" altLang="zh-CN" dirty="0"/>
          </a:p>
          <a:p>
            <a:pPr marL="0" indent="0">
              <a:buNone/>
            </a:pPr>
            <a:r>
              <a:rPr lang="zh-CN" altLang="en-US" dirty="0"/>
              <a:t>机器学习算法类型</a:t>
            </a:r>
            <a:r>
              <a:rPr lang="en-US" altLang="zh-CN" dirty="0"/>
              <a:t>:</a:t>
            </a:r>
          </a:p>
          <a:p>
            <a:pPr marL="0" indent="0">
              <a:buNone/>
            </a:pPr>
            <a:r>
              <a:rPr lang="zh-CN" altLang="en-US" dirty="0"/>
              <a:t>回归：是一种预测数值量的监督学习技术</a:t>
            </a:r>
            <a:endParaRPr lang="en-US" altLang="zh-CN" dirty="0"/>
          </a:p>
          <a:p>
            <a:pPr marL="0" indent="0">
              <a:buNone/>
            </a:pPr>
            <a:r>
              <a:rPr lang="zh-CN" altLang="en-US" dirty="0"/>
              <a:t>分类：也是一种有监督的学习技术，但它是用于预测分类数量的</a:t>
            </a:r>
            <a:endParaRPr lang="en-US" altLang="zh-CN" dirty="0"/>
          </a:p>
          <a:p>
            <a:pPr marL="0" indent="0">
              <a:buNone/>
            </a:pPr>
            <a:r>
              <a:rPr lang="zh-CN" altLang="en-US" dirty="0"/>
              <a:t>聚类：是一种用于将相似数据分组在一起的无监督学习技术</a:t>
            </a:r>
          </a:p>
        </p:txBody>
      </p:sp>
    </p:spTree>
    <p:extLst>
      <p:ext uri="{BB962C8B-B14F-4D97-AF65-F5344CB8AC3E}">
        <p14:creationId xmlns:p14="http://schemas.microsoft.com/office/powerpoint/2010/main" val="1351931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50804-13DF-4B2C-AD3C-2CD24F298D8A}"/>
              </a:ext>
            </a:extLst>
          </p:cNvPr>
          <p:cNvSpPr>
            <a:spLocks noGrp="1"/>
          </p:cNvSpPr>
          <p:nvPr>
            <p:ph type="title"/>
          </p:nvPr>
        </p:nvSpPr>
        <p:spPr/>
        <p:txBody>
          <a:bodyPr/>
          <a:lstStyle/>
          <a:p>
            <a:r>
              <a:rPr lang="zh-CN" altLang="en-US" dirty="0"/>
              <a:t>测试集和训练集</a:t>
            </a:r>
          </a:p>
        </p:txBody>
      </p:sp>
      <p:sp>
        <p:nvSpPr>
          <p:cNvPr id="3" name="内容占位符 2">
            <a:extLst>
              <a:ext uri="{FF2B5EF4-FFF2-40B4-BE49-F238E27FC236}">
                <a16:creationId xmlns:a16="http://schemas.microsoft.com/office/drawing/2014/main" id="{213483AA-469B-462D-8539-781C32771872}"/>
              </a:ext>
            </a:extLst>
          </p:cNvPr>
          <p:cNvSpPr>
            <a:spLocks noGrp="1"/>
          </p:cNvSpPr>
          <p:nvPr>
            <p:ph idx="1"/>
          </p:nvPr>
        </p:nvSpPr>
        <p:spPr/>
        <p:txBody>
          <a:bodyPr>
            <a:normAutofit lnSpcReduction="10000"/>
          </a:bodyPr>
          <a:lstStyle/>
          <a:p>
            <a:pPr marL="0" indent="0">
              <a:buNone/>
            </a:pPr>
            <a:r>
              <a:rPr lang="zh-CN" altLang="en-US" dirty="0"/>
              <a:t>测试集准则：</a:t>
            </a:r>
            <a:endParaRPr lang="en-US" altLang="zh-CN" dirty="0"/>
          </a:p>
          <a:p>
            <a:pPr marL="0" indent="0">
              <a:buNone/>
            </a:pPr>
            <a:r>
              <a:rPr lang="en-US" altLang="zh-CN" dirty="0"/>
              <a:t>•  </a:t>
            </a:r>
            <a:r>
              <a:rPr lang="zh-CN" altLang="en-US" dirty="0"/>
              <a:t>集合足够大，可以产生具有统计意义的结果</a:t>
            </a:r>
          </a:p>
          <a:p>
            <a:pPr marL="0" indent="0">
              <a:buNone/>
            </a:pPr>
            <a:r>
              <a:rPr lang="en-US" altLang="zh-CN" dirty="0"/>
              <a:t>•  </a:t>
            </a:r>
            <a:r>
              <a:rPr lang="zh-CN" altLang="en-US" dirty="0"/>
              <a:t>代表整个数据集</a:t>
            </a:r>
          </a:p>
          <a:p>
            <a:pPr marL="0" indent="0">
              <a:buNone/>
            </a:pPr>
            <a:r>
              <a:rPr lang="en-US" altLang="zh-CN" dirty="0"/>
              <a:t>•  </a:t>
            </a:r>
            <a:r>
              <a:rPr lang="zh-CN" altLang="en-US" dirty="0"/>
              <a:t>切勿训练测试数据</a:t>
            </a:r>
          </a:p>
          <a:p>
            <a:pPr marL="0" indent="0">
              <a:buNone/>
            </a:pPr>
            <a:r>
              <a:rPr lang="en-US" altLang="zh-CN" dirty="0"/>
              <a:t>•  </a:t>
            </a:r>
            <a:r>
              <a:rPr lang="zh-CN" altLang="en-US" dirty="0"/>
              <a:t>不要测试训练数据</a:t>
            </a:r>
            <a:endParaRPr lang="en-US" altLang="zh-CN" dirty="0"/>
          </a:p>
          <a:p>
            <a:pPr marL="0" indent="0">
              <a:buNone/>
            </a:pPr>
            <a:r>
              <a:rPr lang="zh-CN" altLang="en-US" dirty="0"/>
              <a:t> 训练分类器：</a:t>
            </a:r>
            <a:r>
              <a:rPr lang="en-US" altLang="zh-CN" dirty="0"/>
              <a:t>holdout</a:t>
            </a:r>
            <a:r>
              <a:rPr lang="zh-CN" altLang="en-US" dirty="0"/>
              <a:t>方法和交叉验证</a:t>
            </a:r>
            <a:endParaRPr lang="en-US" altLang="zh-CN" dirty="0"/>
          </a:p>
          <a:p>
            <a:pPr marL="0" indent="0">
              <a:buNone/>
            </a:pPr>
            <a:r>
              <a:rPr lang="en-US" altLang="zh-CN" dirty="0"/>
              <a:t>1.</a:t>
            </a:r>
            <a:r>
              <a:rPr lang="zh-CN" altLang="en-US" dirty="0"/>
              <a:t>将数据拆分为大小相等的</a:t>
            </a:r>
            <a:r>
              <a:rPr lang="en-US" altLang="zh-CN" dirty="0"/>
              <a:t>k</a:t>
            </a:r>
            <a:r>
              <a:rPr lang="zh-CN" altLang="en-US" dirty="0"/>
              <a:t>个子集</a:t>
            </a:r>
          </a:p>
          <a:p>
            <a:pPr marL="0" indent="0">
              <a:buNone/>
            </a:pPr>
            <a:r>
              <a:rPr lang="en-US" altLang="zh-CN" dirty="0"/>
              <a:t>2.</a:t>
            </a:r>
            <a:r>
              <a:rPr lang="zh-CN" altLang="en-US" dirty="0"/>
              <a:t>选择一个子集进行测试，其余子集用来训练</a:t>
            </a:r>
          </a:p>
          <a:p>
            <a:pPr marL="0" indent="0">
              <a:buNone/>
            </a:pPr>
            <a:r>
              <a:rPr lang="en-US" altLang="zh-CN" dirty="0"/>
              <a:t>3.</a:t>
            </a:r>
            <a:r>
              <a:rPr lang="zh-CN" altLang="en-US" dirty="0"/>
              <a:t>对其他</a:t>
            </a:r>
            <a:r>
              <a:rPr lang="en-US" altLang="zh-CN" dirty="0"/>
              <a:t>k-1</a:t>
            </a:r>
            <a:r>
              <a:rPr lang="zh-CN" altLang="en-US" dirty="0"/>
              <a:t>个子集重复步骤</a:t>
            </a:r>
            <a:r>
              <a:rPr lang="en-US" altLang="zh-CN" dirty="0"/>
              <a:t>2</a:t>
            </a:r>
            <a:endParaRPr lang="zh-CN" altLang="en-US" dirty="0"/>
          </a:p>
        </p:txBody>
      </p:sp>
    </p:spTree>
    <p:extLst>
      <p:ext uri="{BB962C8B-B14F-4D97-AF65-F5344CB8AC3E}">
        <p14:creationId xmlns:p14="http://schemas.microsoft.com/office/powerpoint/2010/main" val="440060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3AC6E8-9752-4BC8-8083-24E6EA0A37F5}"/>
              </a:ext>
            </a:extLst>
          </p:cNvPr>
          <p:cNvSpPr>
            <a:spLocks noGrp="1"/>
          </p:cNvSpPr>
          <p:nvPr>
            <p:ph type="title"/>
          </p:nvPr>
        </p:nvSpPr>
        <p:spPr/>
        <p:txBody>
          <a:bodyPr/>
          <a:lstStyle/>
          <a:p>
            <a:r>
              <a:rPr lang="zh-CN" altLang="en-US" dirty="0"/>
              <a:t>评估分类器</a:t>
            </a:r>
          </a:p>
        </p:txBody>
      </p:sp>
      <p:pic>
        <p:nvPicPr>
          <p:cNvPr id="5" name="内容占位符 4">
            <a:extLst>
              <a:ext uri="{FF2B5EF4-FFF2-40B4-BE49-F238E27FC236}">
                <a16:creationId xmlns:a16="http://schemas.microsoft.com/office/drawing/2014/main" id="{F27F5612-109F-45A4-83AA-6D25FF8B52A7}"/>
              </a:ext>
            </a:extLst>
          </p:cNvPr>
          <p:cNvPicPr>
            <a:picLocks noGrp="1" noChangeAspect="1"/>
          </p:cNvPicPr>
          <p:nvPr>
            <p:ph idx="1"/>
          </p:nvPr>
        </p:nvPicPr>
        <p:blipFill>
          <a:blip r:embed="rId2"/>
          <a:stretch>
            <a:fillRect/>
          </a:stretch>
        </p:blipFill>
        <p:spPr>
          <a:xfrm>
            <a:off x="2508134" y="4092606"/>
            <a:ext cx="6094328" cy="1436243"/>
          </a:xfrm>
        </p:spPr>
      </p:pic>
      <p:sp>
        <p:nvSpPr>
          <p:cNvPr id="6" name="文本框 5">
            <a:extLst>
              <a:ext uri="{FF2B5EF4-FFF2-40B4-BE49-F238E27FC236}">
                <a16:creationId xmlns:a16="http://schemas.microsoft.com/office/drawing/2014/main" id="{BE3ABDD1-7F13-4F1A-BBB5-B6EF160651F1}"/>
              </a:ext>
            </a:extLst>
          </p:cNvPr>
          <p:cNvSpPr txBox="1"/>
          <p:nvPr/>
        </p:nvSpPr>
        <p:spPr>
          <a:xfrm>
            <a:off x="1193305" y="1847062"/>
            <a:ext cx="9619695" cy="2308324"/>
          </a:xfrm>
          <a:prstGeom prst="rect">
            <a:avLst/>
          </a:prstGeom>
          <a:noFill/>
        </p:spPr>
        <p:txBody>
          <a:bodyPr wrap="square" rtlCol="0">
            <a:spAutoFit/>
          </a:bodyPr>
          <a:lstStyle/>
          <a:p>
            <a:r>
              <a:rPr lang="zh-CN" altLang="en-US" sz="2400" dirty="0"/>
              <a:t>精度、准确度、召回率</a:t>
            </a:r>
            <a:endParaRPr lang="en-US" altLang="zh-CN" sz="2400" dirty="0"/>
          </a:p>
          <a:p>
            <a:r>
              <a:rPr lang="zh-CN" altLang="en-US" sz="2400" dirty="0"/>
              <a:t>准确度可能是不可靠的指标，因为它会在不平衡的数据集中产生误导性的结果。当不同类别中的观察数显着不同时，</a:t>
            </a:r>
            <a:r>
              <a:rPr lang="zh-CN" altLang="en-US" sz="2400" b="1" dirty="0"/>
              <a:t>对错误肯定和错误否定分类都具有同等的重要性</a:t>
            </a:r>
            <a:r>
              <a:rPr lang="zh-CN" altLang="en-US" sz="2400" dirty="0"/>
              <a:t>。例如，将癌症声明为良性要比错误地告知患者他们正在患癌症要糟糕。不幸的是，这两种情况的准确度并没有区别</a:t>
            </a:r>
          </a:p>
        </p:txBody>
      </p:sp>
    </p:spTree>
    <p:extLst>
      <p:ext uri="{BB962C8B-B14F-4D97-AF65-F5344CB8AC3E}">
        <p14:creationId xmlns:p14="http://schemas.microsoft.com/office/powerpoint/2010/main" val="291624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12B216-9459-4F44-9D4B-DFFAAB633A74}"/>
              </a:ext>
            </a:extLst>
          </p:cNvPr>
          <p:cNvSpPr>
            <a:spLocks noGrp="1"/>
          </p:cNvSpPr>
          <p:nvPr>
            <p:ph type="title"/>
          </p:nvPr>
        </p:nvSpPr>
        <p:spPr/>
        <p:txBody>
          <a:bodyPr/>
          <a:lstStyle/>
          <a:p>
            <a:r>
              <a:rPr lang="zh-CN" altLang="en-US" dirty="0"/>
              <a:t>评估分类器</a:t>
            </a:r>
          </a:p>
        </p:txBody>
      </p:sp>
      <p:sp>
        <p:nvSpPr>
          <p:cNvPr id="3" name="内容占位符 2">
            <a:extLst>
              <a:ext uri="{FF2B5EF4-FFF2-40B4-BE49-F238E27FC236}">
                <a16:creationId xmlns:a16="http://schemas.microsoft.com/office/drawing/2014/main" id="{A264B026-3F3D-422F-AEC0-B96D983033B4}"/>
              </a:ext>
            </a:extLst>
          </p:cNvPr>
          <p:cNvSpPr>
            <a:spLocks noGrp="1"/>
          </p:cNvSpPr>
          <p:nvPr>
            <p:ph idx="1"/>
          </p:nvPr>
        </p:nvSpPr>
        <p:spPr>
          <a:xfrm>
            <a:off x="838200" y="1488274"/>
            <a:ext cx="6077505" cy="4351338"/>
          </a:xfrm>
        </p:spPr>
        <p:txBody>
          <a:bodyPr>
            <a:normAutofit lnSpcReduction="10000"/>
          </a:bodyPr>
          <a:lstStyle/>
          <a:p>
            <a:pPr marL="0" indent="0">
              <a:buNone/>
            </a:pPr>
            <a:r>
              <a:rPr lang="en-US" altLang="zh-CN" b="1" dirty="0"/>
              <a:t>ROC</a:t>
            </a:r>
            <a:r>
              <a:rPr lang="zh-CN" altLang="en-US" b="1" dirty="0"/>
              <a:t>曲线</a:t>
            </a:r>
            <a:r>
              <a:rPr lang="zh-CN" altLang="en-US" dirty="0"/>
              <a:t>用于分类模型的可视化比较，显示了正确肯定率和错误肯定率之间的权衡。</a:t>
            </a:r>
            <a:r>
              <a:rPr lang="en-US" altLang="zh-CN" dirty="0"/>
              <a:t>ROC</a:t>
            </a:r>
            <a:r>
              <a:rPr lang="zh-CN" altLang="en-US" dirty="0"/>
              <a:t>曲线下的面积是模型精度的度量。当一个模型更接近于对角线时，它的精度会降低，并且具有完美精度的模型的面积将为</a:t>
            </a:r>
            <a:r>
              <a:rPr lang="en-US" altLang="zh-CN" dirty="0"/>
              <a:t>1.0</a:t>
            </a:r>
            <a:r>
              <a:rPr lang="zh-CN" altLang="en-US" dirty="0"/>
              <a:t>。</a:t>
            </a:r>
          </a:p>
          <a:p>
            <a:pPr marL="0" indent="0">
              <a:buNone/>
            </a:pPr>
            <a:r>
              <a:rPr lang="en-US" altLang="zh-CN" dirty="0"/>
              <a:t>ROC</a:t>
            </a:r>
            <a:r>
              <a:rPr lang="zh-CN" altLang="en-US" dirty="0"/>
              <a:t>曲线绘制的是正确肯定率与错误肯定率。另一种类型的曲线是</a:t>
            </a:r>
            <a:r>
              <a:rPr lang="en-US" altLang="zh-CN" b="1" dirty="0"/>
              <a:t>PR</a:t>
            </a:r>
            <a:r>
              <a:rPr lang="zh-CN" altLang="en-US" b="1" dirty="0"/>
              <a:t>曲线</a:t>
            </a:r>
            <a:r>
              <a:rPr lang="zh-CN" altLang="en-US" dirty="0"/>
              <a:t>，它绘制了精度与召回率的关系。当处理高度偏斜的数据集（严重的类不平衡）时，</a:t>
            </a:r>
            <a:r>
              <a:rPr lang="en-US" altLang="zh-CN" dirty="0"/>
              <a:t>Precision-Recall</a:t>
            </a:r>
            <a:r>
              <a:rPr lang="zh-CN" altLang="en-US" dirty="0"/>
              <a:t>（</a:t>
            </a:r>
            <a:r>
              <a:rPr lang="en-US" altLang="zh-CN" dirty="0"/>
              <a:t>PR</a:t>
            </a:r>
            <a:r>
              <a:rPr lang="zh-CN" altLang="en-US" dirty="0"/>
              <a:t>）曲线可提供更好的结果。</a:t>
            </a:r>
          </a:p>
        </p:txBody>
      </p:sp>
      <p:pic>
        <p:nvPicPr>
          <p:cNvPr id="5" name="图片 4">
            <a:extLst>
              <a:ext uri="{FF2B5EF4-FFF2-40B4-BE49-F238E27FC236}">
                <a16:creationId xmlns:a16="http://schemas.microsoft.com/office/drawing/2014/main" id="{A2C5E1D1-EF04-4779-A4A4-3AE41320E697}"/>
              </a:ext>
            </a:extLst>
          </p:cNvPr>
          <p:cNvPicPr>
            <a:picLocks noChangeAspect="1"/>
          </p:cNvPicPr>
          <p:nvPr/>
        </p:nvPicPr>
        <p:blipFill>
          <a:blip r:embed="rId2"/>
          <a:stretch>
            <a:fillRect/>
          </a:stretch>
        </p:blipFill>
        <p:spPr>
          <a:xfrm>
            <a:off x="6995701" y="1690688"/>
            <a:ext cx="5051668" cy="3629072"/>
          </a:xfrm>
          <a:prstGeom prst="rect">
            <a:avLst/>
          </a:prstGeom>
        </p:spPr>
      </p:pic>
    </p:spTree>
    <p:extLst>
      <p:ext uri="{BB962C8B-B14F-4D97-AF65-F5344CB8AC3E}">
        <p14:creationId xmlns:p14="http://schemas.microsoft.com/office/powerpoint/2010/main" val="10103602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CA9D99-D234-4D40-9AA6-AACBCCE0D828}"/>
              </a:ext>
            </a:extLst>
          </p:cNvPr>
          <p:cNvSpPr>
            <a:spLocks noGrp="1"/>
          </p:cNvSpPr>
          <p:nvPr>
            <p:ph type="title"/>
          </p:nvPr>
        </p:nvSpPr>
        <p:spPr/>
        <p:txBody>
          <a:bodyPr/>
          <a:lstStyle/>
          <a:p>
            <a:r>
              <a:rPr lang="zh-CN" altLang="en-US" dirty="0"/>
              <a:t>第三章 机器学习分类器</a:t>
            </a:r>
          </a:p>
        </p:txBody>
      </p:sp>
      <p:sp>
        <p:nvSpPr>
          <p:cNvPr id="3" name="内容占位符 2">
            <a:extLst>
              <a:ext uri="{FF2B5EF4-FFF2-40B4-BE49-F238E27FC236}">
                <a16:creationId xmlns:a16="http://schemas.microsoft.com/office/drawing/2014/main" id="{6F4D6197-1C4E-4BE2-BB76-51FF98227E71}"/>
              </a:ext>
            </a:extLst>
          </p:cNvPr>
          <p:cNvSpPr>
            <a:spLocks noGrp="1"/>
          </p:cNvSpPr>
          <p:nvPr>
            <p:ph idx="1"/>
          </p:nvPr>
        </p:nvSpPr>
        <p:spPr>
          <a:xfrm>
            <a:off x="900344" y="2029812"/>
            <a:ext cx="10515600" cy="4351338"/>
          </a:xfrm>
        </p:spPr>
        <p:txBody>
          <a:bodyPr>
            <a:normAutofit/>
          </a:bodyPr>
          <a:lstStyle/>
          <a:p>
            <a:pPr marL="0" indent="0">
              <a:buNone/>
            </a:pPr>
            <a:r>
              <a:rPr lang="zh-CN" altLang="en-US" dirty="0"/>
              <a:t>什么是分类</a:t>
            </a:r>
            <a:endParaRPr lang="en-US" altLang="zh-CN" dirty="0"/>
          </a:p>
          <a:p>
            <a:pPr marL="0" indent="0">
              <a:buNone/>
            </a:pPr>
            <a:r>
              <a:rPr lang="zh-CN" altLang="en-US" sz="2000" dirty="0"/>
              <a:t>给定一个包含已知类成员关系的观测值的数据集，</a:t>
            </a:r>
            <a:r>
              <a:rPr lang="zh-CN" altLang="en-US" sz="2000" b="1" dirty="0"/>
              <a:t>分类就是确定新数据点所属的类的任务</a:t>
            </a:r>
            <a:r>
              <a:rPr lang="zh-CN" altLang="en-US" sz="2000" dirty="0"/>
              <a:t>。类是指类别，也称为目标或标签。例如，电子邮件服务提供商中的垃圾邮件检测涉及二元分类（仅两个类别）。所述</a:t>
            </a:r>
            <a:r>
              <a:rPr lang="en-US" altLang="zh-CN" sz="2000" dirty="0"/>
              <a:t>MNIST</a:t>
            </a:r>
            <a:r>
              <a:rPr lang="zh-CN" altLang="en-US" sz="2000" dirty="0"/>
              <a:t>数据集包含的一组图像，其中每个图像是一个单一的数字，这意味着有</a:t>
            </a:r>
            <a:r>
              <a:rPr lang="en-US" altLang="zh-CN" sz="2000" dirty="0"/>
              <a:t>10</a:t>
            </a:r>
            <a:r>
              <a:rPr lang="zh-CN" altLang="en-US" sz="2000" dirty="0"/>
              <a:t>标签。分类中的一些应用程序包括信用批准，医学诊断和目标市场</a:t>
            </a:r>
            <a:endParaRPr lang="en-US" altLang="zh-CN" sz="2000" dirty="0"/>
          </a:p>
          <a:p>
            <a:pPr marL="0" indent="0">
              <a:buNone/>
            </a:pPr>
            <a:r>
              <a:rPr lang="zh-CN" altLang="en-US" dirty="0"/>
              <a:t>常见分类器</a:t>
            </a:r>
            <a:endParaRPr lang="en-US" altLang="zh-CN" dirty="0"/>
          </a:p>
          <a:p>
            <a:pPr marL="0" indent="0">
              <a:buNone/>
            </a:pPr>
            <a:r>
              <a:rPr lang="zh-CN" altLang="en-US" sz="2000" dirty="0"/>
              <a:t>线性分类器、</a:t>
            </a:r>
            <a:r>
              <a:rPr lang="en-US" altLang="zh-CN" sz="2000" dirty="0" err="1"/>
              <a:t>kNN</a:t>
            </a:r>
            <a:r>
              <a:rPr lang="zh-CN" altLang="en-US" sz="2000" dirty="0"/>
              <a:t>、</a:t>
            </a:r>
            <a:r>
              <a:rPr lang="en-US" altLang="zh-CN" sz="2000" dirty="0"/>
              <a:t>Logistic</a:t>
            </a:r>
            <a:r>
              <a:rPr lang="zh-CN" altLang="en-US" sz="2000" dirty="0"/>
              <a:t>回归、决策树、随机森林、支持向量机、贝叶斯分类器、</a:t>
            </a:r>
            <a:r>
              <a:rPr lang="en-US" altLang="zh-CN" sz="2000" dirty="0"/>
              <a:t>CNN</a:t>
            </a:r>
            <a:r>
              <a:rPr lang="zh-CN" altLang="en-US" sz="2000" dirty="0"/>
              <a:t>（深度学习）</a:t>
            </a:r>
          </a:p>
        </p:txBody>
      </p:sp>
    </p:spTree>
    <p:extLst>
      <p:ext uri="{BB962C8B-B14F-4D97-AF65-F5344CB8AC3E}">
        <p14:creationId xmlns:p14="http://schemas.microsoft.com/office/powerpoint/2010/main" val="397327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CA3F9E-C054-4935-8CFE-C4FC1CD06EA9}"/>
              </a:ext>
            </a:extLst>
          </p:cNvPr>
          <p:cNvSpPr>
            <a:spLocks noGrp="1"/>
          </p:cNvSpPr>
          <p:nvPr>
            <p:ph type="title"/>
          </p:nvPr>
        </p:nvSpPr>
        <p:spPr/>
        <p:txBody>
          <a:bodyPr/>
          <a:lstStyle/>
          <a:p>
            <a:r>
              <a:rPr lang="en-US" altLang="zh-CN" dirty="0"/>
              <a:t>KNN</a:t>
            </a:r>
            <a:r>
              <a:rPr lang="zh-CN" altLang="en-US" dirty="0"/>
              <a:t>分类算法</a:t>
            </a:r>
          </a:p>
        </p:txBody>
      </p:sp>
      <p:sp>
        <p:nvSpPr>
          <p:cNvPr id="3" name="内容占位符 2">
            <a:extLst>
              <a:ext uri="{FF2B5EF4-FFF2-40B4-BE49-F238E27FC236}">
                <a16:creationId xmlns:a16="http://schemas.microsoft.com/office/drawing/2014/main" id="{60B4E11A-3F42-41C6-B697-1B29D40E5143}"/>
              </a:ext>
            </a:extLst>
          </p:cNvPr>
          <p:cNvSpPr>
            <a:spLocks noGrp="1"/>
          </p:cNvSpPr>
          <p:nvPr>
            <p:ph idx="1"/>
          </p:nvPr>
        </p:nvSpPr>
        <p:spPr/>
        <p:txBody>
          <a:bodyPr>
            <a:normAutofit/>
          </a:bodyPr>
          <a:lstStyle/>
          <a:p>
            <a:pPr marL="0" indent="0">
              <a:buNone/>
            </a:pPr>
            <a:r>
              <a:rPr lang="en-US" altLang="zh-CN" dirty="0" err="1"/>
              <a:t>kNN</a:t>
            </a:r>
            <a:r>
              <a:rPr lang="en-US" altLang="zh-CN" dirty="0"/>
              <a:t> </a:t>
            </a:r>
            <a:r>
              <a:rPr lang="zh-CN" altLang="en-US" dirty="0"/>
              <a:t>（</a:t>
            </a:r>
            <a:r>
              <a:rPr lang="en-US" altLang="zh-CN" dirty="0"/>
              <a:t>K</a:t>
            </a:r>
            <a:r>
              <a:rPr lang="zh-CN" altLang="en-US" dirty="0"/>
              <a:t>近邻）算法是一种分类算法。简而言之，将彼此靠近的数据点归为同一类。引入新点后，会将其添加到其最近邻居的大多数类别中</a:t>
            </a:r>
            <a:endParaRPr lang="en-US" altLang="zh-CN" dirty="0"/>
          </a:p>
          <a:p>
            <a:pPr marL="0" indent="0">
              <a:buNone/>
            </a:pPr>
            <a:r>
              <a:rPr lang="zh-CN" altLang="en-US" dirty="0"/>
              <a:t>如何处理</a:t>
            </a:r>
            <a:r>
              <a:rPr lang="en-US" altLang="zh-CN" dirty="0"/>
              <a:t>KNN</a:t>
            </a:r>
            <a:r>
              <a:rPr lang="zh-CN" altLang="en-US" dirty="0"/>
              <a:t>平局</a:t>
            </a:r>
            <a:endParaRPr lang="en-US" altLang="zh-CN" dirty="0"/>
          </a:p>
          <a:p>
            <a:pPr marL="0" indent="0">
              <a:buNone/>
            </a:pPr>
            <a:r>
              <a:rPr lang="en-US" altLang="zh-CN" dirty="0"/>
              <a:t>•  </a:t>
            </a:r>
            <a:r>
              <a:rPr lang="zh-CN" altLang="en-US" dirty="0"/>
              <a:t>将较高的权重分配给较近的点</a:t>
            </a:r>
          </a:p>
          <a:p>
            <a:pPr marL="0" indent="0">
              <a:buNone/>
            </a:pPr>
            <a:r>
              <a:rPr lang="en-US" altLang="zh-CN" dirty="0"/>
              <a:t>•  </a:t>
            </a:r>
            <a:r>
              <a:rPr lang="zh-CN" altLang="en-US" dirty="0"/>
              <a:t>增加</a:t>
            </a:r>
            <a:r>
              <a:rPr lang="en-US" altLang="zh-CN" dirty="0"/>
              <a:t>k</a:t>
            </a:r>
            <a:r>
              <a:rPr lang="zh-CN" altLang="en-US" dirty="0"/>
              <a:t>的值，直到确定获胜者</a:t>
            </a:r>
          </a:p>
          <a:p>
            <a:pPr marL="0" indent="0">
              <a:buNone/>
            </a:pPr>
            <a:r>
              <a:rPr lang="en-US" altLang="zh-CN" dirty="0"/>
              <a:t>•  </a:t>
            </a:r>
            <a:r>
              <a:rPr lang="zh-CN" altLang="en-US" dirty="0"/>
              <a:t>减小</a:t>
            </a:r>
            <a:r>
              <a:rPr lang="en-US" altLang="zh-CN" dirty="0"/>
              <a:t>k</a:t>
            </a:r>
            <a:r>
              <a:rPr lang="zh-CN" altLang="en-US" dirty="0"/>
              <a:t>的值，直到确定获胜者</a:t>
            </a:r>
          </a:p>
          <a:p>
            <a:pPr marL="0" indent="0">
              <a:buNone/>
            </a:pPr>
            <a:r>
              <a:rPr lang="en-US" altLang="zh-CN" dirty="0"/>
              <a:t>•  </a:t>
            </a:r>
            <a:r>
              <a:rPr lang="zh-CN" altLang="en-US" dirty="0"/>
              <a:t>随机选择一个分类</a:t>
            </a:r>
          </a:p>
        </p:txBody>
      </p:sp>
    </p:spTree>
    <p:extLst>
      <p:ext uri="{BB962C8B-B14F-4D97-AF65-F5344CB8AC3E}">
        <p14:creationId xmlns:p14="http://schemas.microsoft.com/office/powerpoint/2010/main" val="214961728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1429</Words>
  <Application>Microsoft Office PowerPoint</Application>
  <PresentationFormat>宽屏</PresentationFormat>
  <Paragraphs>80</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等线 Light</vt:lpstr>
      <vt:lpstr>宋体</vt:lpstr>
      <vt:lpstr>arial</vt:lpstr>
      <vt:lpstr>arial</vt:lpstr>
      <vt:lpstr>Times New Roman</vt:lpstr>
      <vt:lpstr>Office 主题​​</vt:lpstr>
      <vt:lpstr>《Artificial Intelligence Machine Learning and Deep Learning》 翻译第1-3章</vt:lpstr>
      <vt:lpstr>第一章 AI简介</vt:lpstr>
      <vt:lpstr>第二章 机器学习</vt:lpstr>
      <vt:lpstr>机器学习</vt:lpstr>
      <vt:lpstr>测试集和训练集</vt:lpstr>
      <vt:lpstr>评估分类器</vt:lpstr>
      <vt:lpstr>评估分类器</vt:lpstr>
      <vt:lpstr>第三章 机器学习分类器</vt:lpstr>
      <vt:lpstr>KNN分类算法</vt:lpstr>
      <vt:lpstr>贝叶斯分类器</vt:lpstr>
      <vt:lpstr>激活函数</vt:lpstr>
      <vt:lpstr>常见的激活函数</vt:lpstr>
      <vt:lpstr>常见的激活函数</vt:lpstr>
      <vt:lpstr>常见的激活函数</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 Machine Learning and Deep Learning》 翻译第1-3章</dc:title>
  <dc:creator> </dc:creator>
  <cp:lastModifiedBy> </cp:lastModifiedBy>
  <cp:revision>16</cp:revision>
  <dcterms:created xsi:type="dcterms:W3CDTF">2020-12-17T15:56:37Z</dcterms:created>
  <dcterms:modified xsi:type="dcterms:W3CDTF">2020-12-18T02:11:44Z</dcterms:modified>
</cp:coreProperties>
</file>