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57" r:id="rId7"/>
    <p:sldId id="263" r:id="rId8"/>
    <p:sldId id="265" r:id="rId9"/>
    <p:sldId id="266" r:id="rId10"/>
    <p:sldId id="271" r:id="rId11"/>
    <p:sldId id="275" r:id="rId12"/>
    <p:sldId id="276" r:id="rId13"/>
    <p:sldId id="280" r:id="rId14"/>
    <p:sldId id="278" r:id="rId15"/>
    <p:sldId id="279" r:id="rId16"/>
    <p:sldId id="281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511B-BF09-4CF5-8C19-273393FC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65F74-5C7F-4972-BEE5-B709942B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6E95C-19BC-4F85-A441-125D5188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0A5EA-8A2F-4C03-AD7C-4DB09F1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50F9F-6B5A-4313-B90D-E48B72AC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A32A-3ABF-4027-9784-C610FE0C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6DE9B-1F88-4245-B00B-B6EE715A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67466-A476-4038-91F1-499182FD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1F05C-D462-4FB4-8A43-D556DA31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1F02A-AA44-4EC0-8AFF-60CE528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9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6839D5-4C3A-4275-B2B8-AFC977546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B4E6D-8B99-4516-92C7-E9DAC6AE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8CF52-EA0D-4048-BBAE-BA43D712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A9D4F-C083-4B18-8F78-04E47411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844A-1771-430F-9048-543F3D1F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6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2711-112D-4887-90F3-E74DCF42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72C7E-E7DD-4757-A26E-BCEF7E76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93D27-23E0-4039-ADFE-C506A2B8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833F5-F27D-442B-A4C2-DB85896B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5EA9B-C361-4F89-9313-319D6AD0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C17A-938B-4710-9109-A77D1FB1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E807E-2568-4644-BAA3-A5520455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E1DA4-9CA0-4401-8F88-F7A9AC41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EADB2-A267-4244-A0FB-AF627913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B19D2-F645-4384-B5C8-FD09CBA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3D98-E848-46F9-B533-E4BA2F00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2A74D-BD29-4D5D-98D5-9912C26C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DF1A1-A3D2-45B9-A9FE-1F94B9543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4629A-179D-4662-915A-730ED1E3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76984-21BE-49CC-B2B9-D340F529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0FAFD-B098-4D10-85BE-B18311A1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3EC14-B567-454D-BF6F-1368BB9A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AC1D1-2EB2-43DD-B489-E09A33E6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ABDCC-AF54-4F9D-9CD7-3B1A171E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913B7-FAA4-42B4-9489-0A615809B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418922-638D-464E-9D44-973DA23DE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44854E-BD68-40E3-A7FE-1ECDA5B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3E74B0-29AA-4256-A78E-F78F4D9F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C4CCB0-A18E-45B9-A817-A77E6E6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14A34-A4E0-4DE1-B628-DB10F4CB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1543E9-74B8-48EF-B7BA-C76DA60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95434-6239-46A7-B709-640F1EF3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8F337-9606-4309-837F-3EE44013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1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FCC3-E4F4-4357-8740-3ECD12BE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656A1C-11E2-49D7-8B2F-F7C4F732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CDA0F-FC3F-44A2-B005-145351C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1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4B54-0A1D-494F-B71C-00ECBF4D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329CF-2323-45A1-B28C-14E55917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04BCE-959C-4041-A3A1-825803D6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54046-0537-4AEF-97A3-BEC173E1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F18DE-CF3D-49F1-91DD-F799DABD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A12CD-AD84-4C58-B54B-FE5D50C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7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AB13B-C2A3-4A56-B211-9AD5BB4E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490A05-0ADE-4016-B5D9-69A1BAA0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DDCBC-CEF1-43CA-A1BE-B62744FB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9991B-1D49-442B-AA61-F5566EAB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8EE04-5D8D-4171-BAA6-D47EDCD9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6D16D-E6D1-4CEB-81E6-03F0153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6EA2C-8930-4B76-B3F6-99C6DF00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D6B84-505B-4309-B898-5AE9D1BA3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872D6-6CF8-4F8B-80B9-53464B47C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8770-00A1-4BD6-9F25-4930C860B93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22046-D8D4-457D-B1EB-58AAB59E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C8E55-5AAF-49D0-887D-887F010C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8C03-3089-41F7-9AF1-886F9C9F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A9B4D-228B-4E8D-946C-1107A2E0B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525"/>
            <a:ext cx="9144000" cy="1119188"/>
          </a:xfrm>
        </p:spPr>
        <p:txBody>
          <a:bodyPr>
            <a:normAutofit/>
          </a:bodyPr>
          <a:lstStyle/>
          <a:p>
            <a:r>
              <a:rPr lang="zh-CN" altLang="en-US" dirty="0"/>
              <a:t>人工智能导论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DA144-77D0-4F98-844A-5D03BDA77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851"/>
            <a:ext cx="9144000" cy="1127124"/>
          </a:xfrm>
        </p:spPr>
        <p:txBody>
          <a:bodyPr>
            <a:normAutofit/>
          </a:bodyPr>
          <a:lstStyle/>
          <a:p>
            <a:r>
              <a:rPr lang="zh-CN" altLang="en-US" dirty="0"/>
              <a:t>谢明昊</a:t>
            </a:r>
            <a:endParaRPr lang="en-US" altLang="zh-CN" dirty="0"/>
          </a:p>
          <a:p>
            <a:r>
              <a:rPr lang="en-US" altLang="zh-CN" dirty="0"/>
              <a:t>2018202108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DB8F7FD-6DFA-4831-B665-6EC9D3BDEEC4}"/>
              </a:ext>
            </a:extLst>
          </p:cNvPr>
          <p:cNvSpPr txBox="1">
            <a:spLocks/>
          </p:cNvSpPr>
          <p:nvPr/>
        </p:nvSpPr>
        <p:spPr>
          <a:xfrm>
            <a:off x="1524000" y="3529805"/>
            <a:ext cx="9144000" cy="62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《</a:t>
            </a:r>
            <a:r>
              <a:rPr lang="zh-CN" altLang="en-US" sz="2800" dirty="0"/>
              <a:t>人工智能，机器学习与深度学习</a:t>
            </a:r>
            <a:r>
              <a:rPr lang="en-US" altLang="zh-CN" sz="2800" dirty="0"/>
              <a:t>》</a:t>
            </a:r>
            <a:r>
              <a:rPr lang="zh-CN" altLang="en-US" sz="2800" dirty="0"/>
              <a:t>翻译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1472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RNN</a:t>
            </a:r>
            <a:r>
              <a:rPr lang="zh-CN" altLang="en-US" sz="2800" b="1" dirty="0"/>
              <a:t>（循环神经网络）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FE5F7-3435-4DF1-BA7C-901E967A7E90}"/>
              </a:ext>
            </a:extLst>
          </p:cNvPr>
          <p:cNvSpPr txBox="1"/>
          <p:nvPr/>
        </p:nvSpPr>
        <p:spPr>
          <a:xfrm>
            <a:off x="1581627" y="1609919"/>
            <a:ext cx="826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循环神经网络是一种用于处理序列数据的神经网络。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根据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"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人的认知是基于过往的经验和记忆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"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这一观点提出的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 </a:t>
            </a:r>
            <a:endParaRPr lang="zh-CN" altLang="en-US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7025C1-5263-46C9-ACBB-9EBA1472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47" y="2560281"/>
            <a:ext cx="5724953" cy="36981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157B70-17C3-46DF-B360-6F198A552BEA}"/>
              </a:ext>
            </a:extLst>
          </p:cNvPr>
          <p:cNvSpPr txBox="1"/>
          <p:nvPr/>
        </p:nvSpPr>
        <p:spPr>
          <a:xfrm>
            <a:off x="1752599" y="2836217"/>
            <a:ext cx="289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RNN</a:t>
            </a:r>
            <a:r>
              <a:rPr lang="zh-CN" altLang="en-US" sz="2000" dirty="0"/>
              <a:t>是参数共享的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902B3-1A42-4444-900C-022B60DC6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3434210"/>
            <a:ext cx="4052273" cy="850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FC3242-3480-4053-ACCE-AEDDA4636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56" y="4108576"/>
            <a:ext cx="2577686" cy="8503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618CA7-89F5-4DEF-9116-E1AC36B93A80}"/>
              </a:ext>
            </a:extLst>
          </p:cNvPr>
          <p:cNvSpPr txBox="1"/>
          <p:nvPr/>
        </p:nvSpPr>
        <p:spPr>
          <a:xfrm>
            <a:off x="1426260" y="5098049"/>
            <a:ext cx="338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2000" b="0" i="1" dirty="0">
                <a:solidFill>
                  <a:srgbClr val="4D4D4D"/>
                </a:solidFill>
                <a:effectLst/>
                <a:latin typeface="KaTeX_Math"/>
              </a:rPr>
              <a:t>Φ</a:t>
            </a:r>
            <a:r>
              <a:rPr lang="zh-CN" altLang="en-US" sz="2000" dirty="0"/>
              <a:t>是激活函数</a:t>
            </a:r>
            <a:endParaRPr lang="en-US" altLang="zh-CN" sz="2000" dirty="0"/>
          </a:p>
          <a:p>
            <a:r>
              <a:rPr lang="en-US" altLang="zh-CN" sz="2000" dirty="0"/>
              <a:t>L</a:t>
            </a:r>
            <a:r>
              <a:rPr lang="zh-CN" altLang="en-US" sz="2000" dirty="0"/>
              <a:t>是损失函数一般采用交叉熵</a:t>
            </a:r>
          </a:p>
        </p:txBody>
      </p:sp>
    </p:spTree>
    <p:extLst>
      <p:ext uri="{BB962C8B-B14F-4D97-AF65-F5344CB8AC3E}">
        <p14:creationId xmlns:p14="http://schemas.microsoft.com/office/powerpoint/2010/main" val="36205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RNN</a:t>
            </a:r>
            <a:r>
              <a:rPr lang="zh-CN" altLang="en-US" sz="2800" b="1" dirty="0"/>
              <a:t>（循环神经网络）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FB9E34-695C-439B-A0FC-822C483C3314}"/>
              </a:ext>
            </a:extLst>
          </p:cNvPr>
          <p:cNvSpPr txBox="1"/>
          <p:nvPr/>
        </p:nvSpPr>
        <p:spPr>
          <a:xfrm>
            <a:off x="1276349" y="1426411"/>
            <a:ext cx="748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RNN</a:t>
            </a:r>
            <a:r>
              <a:rPr lang="zh-CN" altLang="en-US" sz="2400" dirty="0"/>
              <a:t>的弊端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E989C7-40DD-4DFC-A9AF-581F6B546EBE}"/>
              </a:ext>
            </a:extLst>
          </p:cNvPr>
          <p:cNvSpPr txBox="1"/>
          <p:nvPr/>
        </p:nvSpPr>
        <p:spPr>
          <a:xfrm>
            <a:off x="1457142" y="2369521"/>
            <a:ext cx="5372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</a:t>
            </a:r>
            <a:r>
              <a:rPr lang="en-US" altLang="zh-CN" sz="2000" dirty="0"/>
              <a:t>W</a:t>
            </a:r>
            <a:r>
              <a:rPr lang="zh-CN" altLang="en-US" sz="2000" dirty="0"/>
              <a:t>和</a:t>
            </a:r>
            <a:r>
              <a:rPr lang="en-US" altLang="zh-CN" sz="2000" dirty="0"/>
              <a:t>U</a:t>
            </a:r>
            <a:r>
              <a:rPr lang="zh-CN" altLang="en-US" sz="2000" dirty="0"/>
              <a:t>的梯度方程</a:t>
            </a:r>
            <a:endParaRPr lang="en-US" altLang="zh-CN" sz="2000" dirty="0"/>
          </a:p>
          <a:p>
            <a:r>
              <a:rPr lang="zh-CN" altLang="en-US" sz="2000" dirty="0"/>
              <a:t>以及</a:t>
            </a:r>
            <a:r>
              <a:rPr lang="en-US" altLang="zh-CN" sz="2000" dirty="0"/>
              <a:t>h</a:t>
            </a:r>
            <a:r>
              <a:rPr lang="en-US" altLang="zh-CN" sz="2000" baseline="30000" dirty="0"/>
              <a:t>(t)</a:t>
            </a:r>
            <a:r>
              <a:rPr lang="zh-CN" altLang="en-US" sz="2000" dirty="0"/>
              <a:t>的计算公式</a:t>
            </a:r>
            <a:endParaRPr lang="en-US" altLang="zh-CN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BE4B9D-50D7-4DC9-BA7D-C9E9EEC8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87" y="1682449"/>
            <a:ext cx="5299043" cy="21689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290577-2F8D-4DEA-962C-BD741F7B72D2}"/>
              </a:ext>
            </a:extLst>
          </p:cNvPr>
          <p:cNvSpPr txBox="1"/>
          <p:nvPr/>
        </p:nvSpPr>
        <p:spPr>
          <a:xfrm>
            <a:off x="1457142" y="5431589"/>
            <a:ext cx="9982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中间的累乘部分涉及对激活函数导数的累乘，进而会导致“梯度消失“和“梯度爆炸“现象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B47A5A-9933-4C28-B5FB-0C9D810D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91" y="4115359"/>
            <a:ext cx="5272339" cy="10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RNN</a:t>
            </a:r>
            <a:r>
              <a:rPr lang="zh-CN" altLang="en-US" sz="2800" b="1" dirty="0"/>
              <a:t>（循环神经网络）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FB9E34-695C-439B-A0FC-822C483C3314}"/>
              </a:ext>
            </a:extLst>
          </p:cNvPr>
          <p:cNvSpPr txBox="1"/>
          <p:nvPr/>
        </p:nvSpPr>
        <p:spPr>
          <a:xfrm>
            <a:off x="1276349" y="1426411"/>
            <a:ext cx="748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RNN</a:t>
            </a:r>
            <a:r>
              <a:rPr lang="zh-CN" altLang="en-US" sz="2400" dirty="0"/>
              <a:t>的弊端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E989C7-40DD-4DFC-A9AF-581F6B546EBE}"/>
              </a:ext>
            </a:extLst>
          </p:cNvPr>
          <p:cNvSpPr txBox="1"/>
          <p:nvPr/>
        </p:nvSpPr>
        <p:spPr>
          <a:xfrm>
            <a:off x="1570500" y="2200427"/>
            <a:ext cx="9496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像</a:t>
            </a:r>
            <a:r>
              <a:rPr lang="en-US" altLang="zh-CN" sz="2000" dirty="0"/>
              <a:t>sigmoid</a:t>
            </a:r>
            <a:r>
              <a:rPr lang="zh-CN" altLang="en-US" sz="2000" dirty="0"/>
              <a:t>和</a:t>
            </a:r>
            <a:r>
              <a:rPr lang="en-US" altLang="zh-CN" sz="2000" dirty="0"/>
              <a:t>tanh</a:t>
            </a:r>
            <a:r>
              <a:rPr lang="zh-CN" altLang="en-US" sz="2000" dirty="0"/>
              <a:t>这种激活函数的导数范围是</a:t>
            </a:r>
            <a:r>
              <a:rPr lang="en-US" altLang="zh-CN" sz="2000" dirty="0"/>
              <a:t>(0,1]</a:t>
            </a:r>
            <a:r>
              <a:rPr lang="zh-CN" altLang="en-US" sz="2000" dirty="0"/>
              <a:t>的子集，经过累乘会导致梯度消失。</a:t>
            </a:r>
            <a:endParaRPr lang="en-US" altLang="zh-CN" sz="2000" dirty="0"/>
          </a:p>
          <a:p>
            <a:r>
              <a:rPr lang="zh-CN" altLang="en-US" sz="2000" dirty="0"/>
              <a:t>虽然使用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函数可以在一定程度上解决梯度消失的问题，但是右边导数恒为</a:t>
            </a:r>
            <a:r>
              <a:rPr lang="en-US" altLang="zh-CN" sz="2000" dirty="0"/>
              <a:t>1</a:t>
            </a:r>
            <a:r>
              <a:rPr lang="zh-CN" altLang="en-US" sz="2000" dirty="0"/>
              <a:t>可能导致梯度爆炸。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RNN</a:t>
            </a:r>
            <a:r>
              <a:rPr lang="zh-CN" altLang="en-US" sz="2000" dirty="0"/>
              <a:t>的这些缺陷导致它只能存储短期的记忆，为此，我们引入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长短期记忆网络</a:t>
            </a:r>
            <a:r>
              <a:rPr lang="en-US" altLang="zh-CN" sz="2000" dirty="0"/>
              <a:t>LSTM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9BAE3-BA7B-4A80-BC11-313AEEA9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42" y="4503705"/>
            <a:ext cx="4861662" cy="16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C10046A-7AE0-4D93-9FED-345D6280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99" y="4501174"/>
            <a:ext cx="5162859" cy="163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6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LSTM</a:t>
            </a:r>
            <a:r>
              <a:rPr lang="zh-CN" altLang="en-US" sz="2800" b="1" dirty="0"/>
              <a:t>（长短期记忆网络）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FE5F7-3435-4DF1-BA7C-901E967A7E90}"/>
              </a:ext>
            </a:extLst>
          </p:cNvPr>
          <p:cNvSpPr txBox="1"/>
          <p:nvPr/>
        </p:nvSpPr>
        <p:spPr>
          <a:xfrm>
            <a:off x="1476375" y="1571819"/>
            <a:ext cx="970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RNN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的隐藏层只有一个状态，它对于短期的输入非常敏感。</a:t>
            </a: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再增加一个状态，让它来保存长期的状态，称为单元状态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(cell state)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sz="20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3491887-4921-4BD8-9EBF-5521DC01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365490"/>
            <a:ext cx="2818646" cy="215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DCF3AD8-C6E0-43C4-A45B-089A0679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44895"/>
            <a:ext cx="4981575" cy="18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85E126-F26C-4DA8-97DF-DCE46493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6523"/>
            <a:ext cx="5008214" cy="18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7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LSTM</a:t>
            </a:r>
            <a:r>
              <a:rPr lang="zh-CN" altLang="en-US" sz="2800" b="1" dirty="0"/>
              <a:t>（长短期记忆网络）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FE5F7-3435-4DF1-BA7C-901E967A7E90}"/>
              </a:ext>
            </a:extLst>
          </p:cNvPr>
          <p:cNvSpPr txBox="1"/>
          <p:nvPr/>
        </p:nvSpPr>
        <p:spPr>
          <a:xfrm>
            <a:off x="1476375" y="1771844"/>
            <a:ext cx="454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如何控制长期状态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——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门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(gate)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8B2B8-865F-49D2-929B-B78BA26B27CC}"/>
              </a:ext>
            </a:extLst>
          </p:cNvPr>
          <p:cNvSpPr txBox="1"/>
          <p:nvPr/>
        </p:nvSpPr>
        <p:spPr>
          <a:xfrm>
            <a:off x="1476375" y="2977308"/>
            <a:ext cx="9020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门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就相当于一个全连接层，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g(x)=</a:t>
            </a:r>
            <a:r>
              <a:rPr lang="el-GR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Wx+b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，通过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函数输出一个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的实数向量，然后乘以被控制的向量。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3690F8-82FA-4BFD-8A66-3034D71BA772}"/>
              </a:ext>
            </a:extLst>
          </p:cNvPr>
          <p:cNvSpPr txBox="1"/>
          <p:nvPr/>
        </p:nvSpPr>
        <p:spPr>
          <a:xfrm>
            <a:off x="1476375" y="4363137"/>
            <a:ext cx="9020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三种重要的门：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遗忘门：决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定了上一时刻的单元状态c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t-1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有多少保留到当前时刻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c(t)</a:t>
            </a:r>
            <a:endParaRPr lang="zh-CN" altLang="zh-CN" sz="20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输入门：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决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定了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当前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时刻的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输入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有多少保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存</a:t>
            </a:r>
            <a:r>
              <a:rPr lang="zh-CN" altLang="zh-CN" sz="2000" dirty="0">
                <a:solidFill>
                  <a:srgbClr val="121212"/>
                </a:solidFill>
                <a:latin typeface="-apple-system"/>
              </a:rPr>
              <a:t>到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单元状态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c(t)</a:t>
            </a:r>
            <a:endParaRPr lang="zh-CN" altLang="zh-CN" sz="20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输出门：决定了单元状态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c(t)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有多少输出到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LSTM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的当前输出值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h(t)</a:t>
            </a:r>
          </a:p>
        </p:txBody>
      </p:sp>
    </p:spTree>
    <p:extLst>
      <p:ext uri="{BB962C8B-B14F-4D97-AF65-F5344CB8AC3E}">
        <p14:creationId xmlns:p14="http://schemas.microsoft.com/office/powerpoint/2010/main" val="416150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LSTM</a:t>
            </a:r>
            <a:r>
              <a:rPr lang="zh-CN" altLang="en-US" sz="2800" b="1" dirty="0"/>
              <a:t>（长短期记忆网络）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DAE66C7-732C-4752-9465-CD545FCC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762125"/>
            <a:ext cx="10681303" cy="401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2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LSTM</a:t>
            </a:r>
            <a:r>
              <a:rPr lang="zh-CN" altLang="en-US" sz="2800" b="1" dirty="0"/>
              <a:t>（长短期记忆网络）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18229A-D9B0-44C9-9DEC-DA1941CB7585}"/>
              </a:ext>
            </a:extLst>
          </p:cNvPr>
          <p:cNvSpPr txBox="1"/>
          <p:nvPr/>
        </p:nvSpPr>
        <p:spPr>
          <a:xfrm>
            <a:off x="1266825" y="1524194"/>
            <a:ext cx="454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LSTM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的前向传播算法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CFC72-E71B-47D0-A52D-4EE17C8849DE}"/>
              </a:ext>
            </a:extLst>
          </p:cNvPr>
          <p:cNvSpPr txBox="1"/>
          <p:nvPr/>
        </p:nvSpPr>
        <p:spPr>
          <a:xfrm>
            <a:off x="1619250" y="2342989"/>
            <a:ext cx="136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遗忘门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3A930-52F7-4CBA-9C1B-DAD978C90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27" y="2152610"/>
            <a:ext cx="4280323" cy="780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5A12F2-ECE0-4E88-8F81-BE6BACEFE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49" y="3306869"/>
            <a:ext cx="3779701" cy="1023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CE8143-5407-4B55-806F-5A8D86401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48" y="4330352"/>
            <a:ext cx="3779701" cy="6460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1F777D5-F5DB-445F-AB14-58C24DE1F60E}"/>
              </a:ext>
            </a:extLst>
          </p:cNvPr>
          <p:cNvSpPr txBox="1"/>
          <p:nvPr/>
        </p:nvSpPr>
        <p:spPr>
          <a:xfrm>
            <a:off x="1619248" y="3609754"/>
            <a:ext cx="136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输入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门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EB45B2-1084-4E37-9175-F1F21E6F3A02}"/>
              </a:ext>
            </a:extLst>
          </p:cNvPr>
          <p:cNvSpPr txBox="1"/>
          <p:nvPr/>
        </p:nvSpPr>
        <p:spPr>
          <a:xfrm>
            <a:off x="1619248" y="5433704"/>
            <a:ext cx="136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输出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门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7F7B9A-4CCA-45A5-96F4-1EA416180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15" y="5208992"/>
            <a:ext cx="4323766" cy="1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6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GRU</a:t>
            </a:r>
            <a:r>
              <a:rPr lang="zh-CN" altLang="en-US" sz="2800" b="1" dirty="0"/>
              <a:t>（门控循环单元）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C05222-862E-4D02-ABAB-2AB28573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5733"/>
            <a:ext cx="11811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6513F3-9757-4FBF-929F-CBB3EF8E7315}"/>
              </a:ext>
            </a:extLst>
          </p:cNvPr>
          <p:cNvSpPr txBox="1"/>
          <p:nvPr/>
        </p:nvSpPr>
        <p:spPr>
          <a:xfrm>
            <a:off x="914399" y="704850"/>
            <a:ext cx="84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DNN</a:t>
            </a:r>
            <a:r>
              <a:rPr lang="zh-CN" altLang="en-US" sz="2800" b="1" dirty="0"/>
              <a:t>（神经网络）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E15B9-73EB-452B-AF37-7183FEC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268744"/>
            <a:ext cx="8277225" cy="29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7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6513F3-9757-4FBF-929F-CBB3EF8E7315}"/>
              </a:ext>
            </a:extLst>
          </p:cNvPr>
          <p:cNvSpPr txBox="1"/>
          <p:nvPr/>
        </p:nvSpPr>
        <p:spPr>
          <a:xfrm>
            <a:off x="914399" y="704850"/>
            <a:ext cx="84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DNN</a:t>
            </a:r>
            <a:r>
              <a:rPr lang="zh-CN" altLang="en-US" sz="2800" b="1" dirty="0"/>
              <a:t>（神经网络）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EEF0A2-0B49-4361-A40C-EC170064727E}"/>
              </a:ext>
            </a:extLst>
          </p:cNvPr>
          <p:cNvSpPr txBox="1"/>
          <p:nvPr/>
        </p:nvSpPr>
        <p:spPr>
          <a:xfrm>
            <a:off x="1381124" y="2266950"/>
            <a:ext cx="917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激活函数：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i="1" dirty="0">
                <a:latin typeface="KaTeX_Main"/>
              </a:rPr>
              <a:t>Sigmoid</a:t>
            </a:r>
            <a:r>
              <a:rPr lang="zh-CN" altLang="en-US" sz="2800" i="1" dirty="0">
                <a:latin typeface="KaTeX_Main"/>
              </a:rPr>
              <a:t>函数：</a:t>
            </a:r>
            <a:r>
              <a:rPr lang="pl-PL" altLang="zh-CN" sz="2800" i="1" dirty="0">
                <a:latin typeface="KaTeX_Main"/>
              </a:rPr>
              <a:t>sigmoid</a:t>
            </a:r>
            <a:r>
              <a:rPr lang="pl-PL" altLang="zh-CN" sz="2800" b="0" dirty="0">
                <a:effectLst/>
                <a:latin typeface="KaTeX_Main"/>
              </a:rPr>
              <a:t>(</a:t>
            </a:r>
            <a:r>
              <a:rPr lang="pl-PL" altLang="zh-CN" sz="2800" b="0" i="1" dirty="0">
                <a:effectLst/>
                <a:latin typeface="KaTeX_Main"/>
              </a:rPr>
              <a:t>z</a:t>
            </a:r>
            <a:r>
              <a:rPr lang="pl-PL" altLang="zh-CN" sz="2800" i="1" dirty="0">
                <a:latin typeface="KaTeX_Main"/>
              </a:rPr>
              <a:t>)=</a:t>
            </a:r>
            <a:r>
              <a:rPr lang="en-US" altLang="zh-CN" sz="2800" i="1" dirty="0">
                <a:latin typeface="KaTeX_Main"/>
              </a:rPr>
              <a:t>1/(</a:t>
            </a:r>
            <a:r>
              <a:rPr lang="pl-PL" altLang="zh-CN" sz="2800" i="1" dirty="0">
                <a:latin typeface="KaTeX_Main"/>
              </a:rPr>
              <a:t>1+e</a:t>
            </a:r>
            <a:r>
              <a:rPr lang="en-US" altLang="zh-CN" sz="2800" i="1" dirty="0">
                <a:latin typeface="KaTeX_Main"/>
              </a:rPr>
              <a:t>^(</a:t>
            </a:r>
            <a:r>
              <a:rPr lang="pl-PL" altLang="zh-CN" sz="2800" i="1" dirty="0">
                <a:latin typeface="KaTeX_Main"/>
              </a:rPr>
              <a:t>−z</a:t>
            </a:r>
            <a:r>
              <a:rPr lang="en-US" altLang="zh-CN" sz="2800" i="1" dirty="0">
                <a:latin typeface="KaTeX_Main"/>
              </a:rPr>
              <a:t>))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i="1" dirty="0">
                <a:latin typeface="KaTeX_Main"/>
              </a:rPr>
              <a:t>tanh</a:t>
            </a:r>
            <a:r>
              <a:rPr lang="zh-CN" altLang="en-US" sz="2800" i="1" dirty="0">
                <a:latin typeface="KaTeX_Main"/>
              </a:rPr>
              <a:t>函数：</a:t>
            </a:r>
            <a:r>
              <a:rPr lang="pl-PL" altLang="zh-CN" sz="2800" i="1" dirty="0">
                <a:latin typeface="KaTeX_Main"/>
              </a:rPr>
              <a:t>tanh(z)=</a:t>
            </a:r>
            <a:r>
              <a:rPr lang="en-US" altLang="zh-CN" sz="2800" i="1" dirty="0">
                <a:latin typeface="KaTeX_Main"/>
              </a:rPr>
              <a:t>(</a:t>
            </a:r>
            <a:r>
              <a:rPr lang="pl-PL" altLang="zh-CN" sz="2800" i="1" dirty="0">
                <a:latin typeface="KaTeX_Main"/>
              </a:rPr>
              <a:t>e</a:t>
            </a:r>
            <a:r>
              <a:rPr lang="en-US" altLang="zh-CN" sz="2800" i="1" dirty="0">
                <a:latin typeface="KaTeX_Main"/>
              </a:rPr>
              <a:t>^</a:t>
            </a:r>
            <a:r>
              <a:rPr lang="pl-PL" altLang="zh-CN" sz="2800" i="1" dirty="0">
                <a:latin typeface="KaTeX_Main"/>
              </a:rPr>
              <a:t>z</a:t>
            </a:r>
            <a:r>
              <a:rPr lang="en-US" altLang="zh-CN" sz="2800" i="1" dirty="0">
                <a:latin typeface="KaTeX_Main"/>
              </a:rPr>
              <a:t>-</a:t>
            </a:r>
            <a:r>
              <a:rPr lang="pl-PL" altLang="zh-CN" sz="2800" i="1" dirty="0">
                <a:latin typeface="KaTeX_Main"/>
              </a:rPr>
              <a:t>e</a:t>
            </a:r>
            <a:r>
              <a:rPr lang="en-US" altLang="zh-CN" sz="2800" i="1" dirty="0">
                <a:latin typeface="KaTeX_Main"/>
              </a:rPr>
              <a:t>^(</a:t>
            </a:r>
            <a:r>
              <a:rPr lang="pl-PL" altLang="zh-CN" sz="2800" i="1" dirty="0">
                <a:latin typeface="KaTeX_Main"/>
              </a:rPr>
              <a:t>−z</a:t>
            </a:r>
            <a:r>
              <a:rPr lang="en-US" altLang="zh-CN" sz="2800" i="1" dirty="0">
                <a:latin typeface="KaTeX_Main"/>
              </a:rPr>
              <a:t>))/(</a:t>
            </a:r>
            <a:r>
              <a:rPr lang="pl-PL" altLang="zh-CN" sz="2800" i="1" dirty="0">
                <a:latin typeface="KaTeX_Main"/>
              </a:rPr>
              <a:t>e</a:t>
            </a:r>
            <a:r>
              <a:rPr lang="en-US" altLang="zh-CN" sz="2800" i="1" dirty="0">
                <a:latin typeface="KaTeX_Main"/>
              </a:rPr>
              <a:t>^</a:t>
            </a:r>
            <a:r>
              <a:rPr lang="pl-PL" altLang="zh-CN" sz="2800" i="1" dirty="0">
                <a:latin typeface="KaTeX_Main"/>
              </a:rPr>
              <a:t>z</a:t>
            </a:r>
            <a:r>
              <a:rPr lang="en-US" altLang="zh-CN" sz="2800" i="1" dirty="0">
                <a:latin typeface="KaTeX_Main"/>
              </a:rPr>
              <a:t>+</a:t>
            </a:r>
            <a:r>
              <a:rPr lang="pl-PL" altLang="zh-CN" sz="2800" i="1" dirty="0">
                <a:latin typeface="KaTeX_Main"/>
              </a:rPr>
              <a:t>e</a:t>
            </a:r>
            <a:r>
              <a:rPr lang="en-US" altLang="zh-CN" sz="2800" i="1" dirty="0">
                <a:latin typeface="KaTeX_Main"/>
              </a:rPr>
              <a:t>^(</a:t>
            </a:r>
            <a:r>
              <a:rPr lang="pl-PL" altLang="zh-CN" sz="2800" i="1" dirty="0">
                <a:latin typeface="KaTeX_Main"/>
              </a:rPr>
              <a:t>−z</a:t>
            </a:r>
            <a:r>
              <a:rPr lang="en-US" altLang="zh-CN" sz="2800" i="1" dirty="0">
                <a:latin typeface="KaTeX_Main"/>
              </a:rPr>
              <a:t>))</a:t>
            </a:r>
            <a:r>
              <a:rPr lang="pl-PL" altLang="zh-CN" sz="2800" i="1" dirty="0">
                <a:latin typeface="KaTeX_Main"/>
              </a:rPr>
              <a:t>​</a:t>
            </a:r>
            <a:endParaRPr lang="en-US" altLang="zh-CN" sz="2800" i="1" dirty="0">
              <a:latin typeface="KaTeX_Main"/>
            </a:endParaRPr>
          </a:p>
          <a:p>
            <a:pPr marL="342900" indent="-342900">
              <a:buAutoNum type="arabicPeriod"/>
            </a:pPr>
            <a:r>
              <a:rPr lang="en-US" altLang="zh-CN" sz="2800" i="1" dirty="0" err="1">
                <a:latin typeface="KaTeX_Main"/>
              </a:rPr>
              <a:t>ReLU</a:t>
            </a:r>
            <a:r>
              <a:rPr lang="zh-CN" altLang="en-US" sz="2800" i="1" dirty="0">
                <a:latin typeface="KaTeX_Main"/>
              </a:rPr>
              <a:t>函数：</a:t>
            </a:r>
            <a:r>
              <a:rPr lang="pl-PL" altLang="zh-CN" sz="2800" i="1" dirty="0">
                <a:latin typeface="KaTeX_Main"/>
              </a:rPr>
              <a:t>ReLU(z)=max(0,z)</a:t>
            </a:r>
            <a:endParaRPr lang="en-US" altLang="zh-CN" sz="2800" i="1" dirty="0">
              <a:latin typeface="KaTeX_Main"/>
            </a:endParaRPr>
          </a:p>
          <a:p>
            <a:pPr marL="342900" indent="-342900">
              <a:buAutoNum type="arabicPeriod"/>
            </a:pPr>
            <a:r>
              <a:rPr lang="en-US" altLang="zh-CN" sz="2800" i="1" dirty="0">
                <a:latin typeface="KaTeX_Main"/>
              </a:rPr>
              <a:t>Leaky-</a:t>
            </a:r>
            <a:r>
              <a:rPr lang="en-US" altLang="zh-CN" sz="2800" i="1" dirty="0" err="1">
                <a:latin typeface="KaTeX_Main"/>
              </a:rPr>
              <a:t>ReLU</a:t>
            </a:r>
            <a:r>
              <a:rPr lang="en-US" altLang="zh-CN" sz="2800" i="1" dirty="0">
                <a:latin typeface="KaTeX_Main"/>
              </a:rPr>
              <a:t> </a:t>
            </a:r>
            <a:r>
              <a:rPr lang="zh-CN" altLang="en-US" sz="2800" i="1" dirty="0">
                <a:latin typeface="KaTeX_Main"/>
              </a:rPr>
              <a:t>函数：</a:t>
            </a:r>
            <a:r>
              <a:rPr lang="en-US" altLang="zh-CN" sz="2800" i="1" dirty="0" err="1">
                <a:latin typeface="KaTeX_Main"/>
              </a:rPr>
              <a:t>ReLU</a:t>
            </a:r>
            <a:r>
              <a:rPr lang="en-US" altLang="zh-CN" sz="2800" i="1" dirty="0">
                <a:latin typeface="KaTeX_Main"/>
              </a:rPr>
              <a:t>(z)=max(</a:t>
            </a:r>
            <a:r>
              <a:rPr lang="en-US" altLang="zh-CN" sz="2800" i="1" dirty="0" err="1">
                <a:latin typeface="KaTeX_Main"/>
              </a:rPr>
              <a:t>kz,z</a:t>
            </a:r>
            <a:r>
              <a:rPr lang="en-US" altLang="zh-CN" sz="2800" i="1" dirty="0">
                <a:latin typeface="KaTeX_Main"/>
              </a:rPr>
              <a:t>)   ,k</a:t>
            </a:r>
            <a:r>
              <a:rPr lang="zh-CN" altLang="en-US" sz="2800" i="1" dirty="0">
                <a:latin typeface="KaTeX_Main"/>
              </a:rPr>
              <a:t>通常为</a:t>
            </a:r>
            <a:r>
              <a:rPr lang="en-US" altLang="zh-CN" sz="2800" i="1" dirty="0">
                <a:latin typeface="KaTeX_Main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1395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6513F3-9757-4FBF-929F-CBB3EF8E7315}"/>
              </a:ext>
            </a:extLst>
          </p:cNvPr>
          <p:cNvSpPr txBox="1"/>
          <p:nvPr/>
        </p:nvSpPr>
        <p:spPr>
          <a:xfrm>
            <a:off x="914399" y="704850"/>
            <a:ext cx="84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DNN</a:t>
            </a:r>
            <a:r>
              <a:rPr lang="zh-CN" altLang="en-US" sz="2800" b="1" dirty="0"/>
              <a:t>（神经网络）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EEF0A2-0B49-4361-A40C-EC170064727E}"/>
              </a:ext>
            </a:extLst>
          </p:cNvPr>
          <p:cNvSpPr txBox="1"/>
          <p:nvPr/>
        </p:nvSpPr>
        <p:spPr>
          <a:xfrm>
            <a:off x="1352549" y="1700173"/>
            <a:ext cx="917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DNN</a:t>
            </a:r>
            <a:r>
              <a:rPr lang="zh-CN" altLang="en-US" sz="2400" dirty="0"/>
              <a:t>的反向传播算法（</a:t>
            </a:r>
            <a:r>
              <a:rPr lang="en-US" altLang="zh-CN" sz="2400" dirty="0"/>
              <a:t>BP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4700BA-89AC-44FC-8216-CFF15A6E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71" y="2314575"/>
            <a:ext cx="4269186" cy="9001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9B87A3-F76E-4FE5-B41E-C50D0153C36A}"/>
              </a:ext>
            </a:extLst>
          </p:cNvPr>
          <p:cNvSpPr txBox="1"/>
          <p:nvPr/>
        </p:nvSpPr>
        <p:spPr>
          <a:xfrm>
            <a:off x="1885950" y="2555875"/>
            <a:ext cx="2571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输出层误差方程：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8687DB-8266-4ACE-83C1-A1CBAD581F9C}"/>
              </a:ext>
            </a:extLst>
          </p:cNvPr>
          <p:cNvSpPr txBox="1"/>
          <p:nvPr/>
        </p:nvSpPr>
        <p:spPr>
          <a:xfrm>
            <a:off x="1885950" y="3692864"/>
            <a:ext cx="2571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l</a:t>
            </a:r>
            <a:r>
              <a:rPr lang="zh-CN" altLang="en-US" dirty="0"/>
              <a:t>层误差方程：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024F97-79DE-41ED-84B1-A65946B6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70" y="3530602"/>
            <a:ext cx="4381884" cy="8271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E7A188-45B3-4B3A-AFF9-0392D006B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70" y="4821257"/>
            <a:ext cx="3697605" cy="18970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79F5B48-6571-4025-B744-9AD27900F706}"/>
              </a:ext>
            </a:extLst>
          </p:cNvPr>
          <p:cNvSpPr txBox="1"/>
          <p:nvPr/>
        </p:nvSpPr>
        <p:spPr>
          <a:xfrm>
            <a:off x="1885950" y="5354994"/>
            <a:ext cx="25717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梯度方程：</a:t>
            </a:r>
          </a:p>
        </p:txBody>
      </p:sp>
    </p:spTree>
    <p:extLst>
      <p:ext uri="{BB962C8B-B14F-4D97-AF65-F5344CB8AC3E}">
        <p14:creationId xmlns:p14="http://schemas.microsoft.com/office/powerpoint/2010/main" val="289801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（卷积神经网络）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6FACE1-0956-4D77-BA92-5C3754DCA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742728"/>
            <a:ext cx="7439836" cy="35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112D5B-0F47-4554-8AB2-E7929509F9DF}"/>
              </a:ext>
            </a:extLst>
          </p:cNvPr>
          <p:cNvSpPr txBox="1"/>
          <p:nvPr/>
        </p:nvSpPr>
        <p:spPr>
          <a:xfrm>
            <a:off x="1370788" y="3429000"/>
            <a:ext cx="1467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卷积层</a:t>
            </a:r>
            <a:endParaRPr lang="en-US" altLang="zh-CN" sz="2400" dirty="0"/>
          </a:p>
          <a:p>
            <a:r>
              <a:rPr lang="zh-CN" altLang="en-US" sz="2400" dirty="0"/>
              <a:t>激励层</a:t>
            </a:r>
            <a:endParaRPr lang="en-US" altLang="zh-CN" sz="2400" dirty="0"/>
          </a:p>
          <a:p>
            <a:r>
              <a:rPr lang="zh-CN" altLang="en-US" sz="2400" dirty="0"/>
              <a:t>池化层</a:t>
            </a:r>
            <a:endParaRPr lang="en-US" altLang="zh-CN" sz="2400" dirty="0"/>
          </a:p>
          <a:p>
            <a:r>
              <a:rPr lang="zh-CN" altLang="en-US" sz="2400" dirty="0"/>
              <a:t>全连接层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FE5F7-3435-4DF1-BA7C-901E967A7E90}"/>
              </a:ext>
            </a:extLst>
          </p:cNvPr>
          <p:cNvSpPr txBox="1"/>
          <p:nvPr/>
        </p:nvSpPr>
        <p:spPr>
          <a:xfrm>
            <a:off x="1533524" y="1749804"/>
            <a:ext cx="748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DNN</a:t>
            </a:r>
            <a:r>
              <a:rPr lang="zh-CN" altLang="en-US" sz="2400" dirty="0"/>
              <a:t>无法处理原始输入较大的情形。</a:t>
            </a:r>
          </a:p>
        </p:txBody>
      </p:sp>
    </p:spTree>
    <p:extLst>
      <p:ext uri="{BB962C8B-B14F-4D97-AF65-F5344CB8AC3E}">
        <p14:creationId xmlns:p14="http://schemas.microsoft.com/office/powerpoint/2010/main" val="158471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（卷积神经网络）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CC0D7-140A-4012-A3A6-3A59DF69DEB2}"/>
              </a:ext>
            </a:extLst>
          </p:cNvPr>
          <p:cNvSpPr txBox="1"/>
          <p:nvPr/>
        </p:nvSpPr>
        <p:spPr>
          <a:xfrm>
            <a:off x="1590674" y="2274838"/>
            <a:ext cx="9172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三大核心思想：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局部感知</a:t>
            </a:r>
            <a:r>
              <a:rPr lang="en-US" altLang="zh-CN" sz="2400" dirty="0"/>
              <a:t>(local field)</a:t>
            </a:r>
            <a:r>
              <a:rPr lang="zh-CN" altLang="en-US" sz="2400" dirty="0"/>
              <a:t>：每个隐层节点只连接到图像某个足够小局部的像素点上，从而大大减少需要训练的权值参数。</a:t>
            </a:r>
            <a:endParaRPr lang="en-US" altLang="zh-CN" sz="2400" dirty="0"/>
          </a:p>
          <a:p>
            <a:pPr marL="342900" indent="-342900">
              <a:buFontTx/>
              <a:buAutoNum type="arabicPeriod"/>
            </a:pPr>
            <a:r>
              <a:rPr lang="zh-CN" altLang="en-US" sz="2400" dirty="0"/>
              <a:t>权值共享</a:t>
            </a:r>
            <a:r>
              <a:rPr lang="en-US" altLang="zh-CN" sz="2400" dirty="0"/>
              <a:t>(Shared Weights)</a:t>
            </a:r>
            <a:r>
              <a:rPr lang="zh-CN" altLang="en-US" sz="2400" dirty="0"/>
              <a:t>：对于提取相同特征的部分使用同一个卷积核，能够进一步减少权值参数。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下采样</a:t>
            </a:r>
            <a:r>
              <a:rPr lang="en-US" altLang="zh-CN" sz="2400" dirty="0"/>
              <a:t>(subsampling)</a:t>
            </a:r>
            <a:r>
              <a:rPr lang="zh-CN" altLang="en-US" sz="2400" dirty="0"/>
              <a:t>：减小图像的规模，池化算法和边缘处理。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749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（卷积神经网络）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FD98B2-C40B-4229-BC98-B2DE13DBBC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18545"/>
            <a:ext cx="7791450" cy="62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D41225-D765-4236-8B0E-F7D02576F912}"/>
              </a:ext>
            </a:extLst>
          </p:cNvPr>
          <p:cNvSpPr txBox="1"/>
          <p:nvPr/>
        </p:nvSpPr>
        <p:spPr>
          <a:xfrm>
            <a:off x="1104089" y="1940867"/>
            <a:ext cx="123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卷积层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44AD41-0A5B-4FC1-B0CD-C81EEF2E5B10}"/>
              </a:ext>
            </a:extLst>
          </p:cNvPr>
          <p:cNvSpPr txBox="1"/>
          <p:nvPr/>
        </p:nvSpPr>
        <p:spPr>
          <a:xfrm>
            <a:off x="1827989" y="3048000"/>
            <a:ext cx="1238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接受域</a:t>
            </a:r>
            <a:endParaRPr lang="en-US" altLang="zh-CN" sz="2400" dirty="0"/>
          </a:p>
          <a:p>
            <a:r>
              <a:rPr lang="zh-CN" altLang="en-US" sz="2400" dirty="0"/>
              <a:t>卷积核</a:t>
            </a:r>
            <a:endParaRPr lang="en-US" altLang="zh-CN" sz="2400" dirty="0"/>
          </a:p>
          <a:p>
            <a:r>
              <a:rPr lang="zh-CN" altLang="en-US" sz="2400" dirty="0"/>
              <a:t>深度</a:t>
            </a:r>
            <a:endParaRPr lang="en-US" altLang="zh-CN" sz="2400" dirty="0"/>
          </a:p>
          <a:p>
            <a:r>
              <a:rPr lang="zh-CN" altLang="en-US" sz="2400" dirty="0"/>
              <a:t>步幅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782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（卷积神经网络）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D41225-D765-4236-8B0E-F7D02576F912}"/>
              </a:ext>
            </a:extLst>
          </p:cNvPr>
          <p:cNvSpPr txBox="1"/>
          <p:nvPr/>
        </p:nvSpPr>
        <p:spPr>
          <a:xfrm>
            <a:off x="1104089" y="1940867"/>
            <a:ext cx="123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池化层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44AD41-0A5B-4FC1-B0CD-C81EEF2E5B10}"/>
              </a:ext>
            </a:extLst>
          </p:cNvPr>
          <p:cNvSpPr txBox="1"/>
          <p:nvPr/>
        </p:nvSpPr>
        <p:spPr>
          <a:xfrm>
            <a:off x="1638300" y="3038475"/>
            <a:ext cx="1827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-apple-system"/>
              </a:rPr>
              <a:t>最大池化</a:t>
            </a:r>
            <a:br>
              <a:rPr lang="zh-CN" altLang="en-US" sz="2400" dirty="0"/>
            </a:br>
            <a:r>
              <a:rPr lang="zh-CN" altLang="en-US" sz="2400" b="0" i="0" dirty="0">
                <a:effectLst/>
                <a:latin typeface="-apple-system"/>
              </a:rPr>
              <a:t>均值池化</a:t>
            </a:r>
            <a:endParaRPr lang="en-US" altLang="zh-CN" sz="2400" b="0" i="0" dirty="0">
              <a:effectLst/>
              <a:latin typeface="-apple-system"/>
            </a:endParaRPr>
          </a:p>
          <a:p>
            <a:r>
              <a:rPr lang="zh-CN" altLang="en-US" sz="2400" b="0" i="0" dirty="0">
                <a:effectLst/>
                <a:latin typeface="-apple-system"/>
              </a:rPr>
              <a:t>高斯池化 </a:t>
            </a:r>
            <a:endParaRPr lang="en-US" altLang="zh-CN" sz="2400" b="0" i="0" dirty="0">
              <a:effectLst/>
              <a:latin typeface="-apple-system"/>
            </a:endParaRPr>
          </a:p>
          <a:p>
            <a:r>
              <a:rPr lang="zh-CN" altLang="en-US" sz="2400" b="0" i="0" dirty="0">
                <a:effectLst/>
                <a:latin typeface="-apple-system"/>
              </a:rPr>
              <a:t>可训练池化</a:t>
            </a:r>
            <a:endParaRPr lang="zh-CN" alt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69BD41-C82F-406E-9E8A-BD12E116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070705"/>
            <a:ext cx="7496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8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62CE-83A1-428B-955A-62E8D372164E}"/>
              </a:ext>
            </a:extLst>
          </p:cNvPr>
          <p:cNvSpPr txBox="1"/>
          <p:nvPr/>
        </p:nvSpPr>
        <p:spPr>
          <a:xfrm>
            <a:off x="866774" y="695325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（卷积神经网络）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CC0D7-140A-4012-A3A6-3A59DF69DEB2}"/>
              </a:ext>
            </a:extLst>
          </p:cNvPr>
          <p:cNvSpPr txBox="1"/>
          <p:nvPr/>
        </p:nvSpPr>
        <p:spPr>
          <a:xfrm>
            <a:off x="1338262" y="1523027"/>
            <a:ext cx="917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CNN</a:t>
            </a:r>
            <a:r>
              <a:rPr lang="zh-CN" altLang="en-US" sz="2400" dirty="0"/>
              <a:t>的</a:t>
            </a:r>
            <a:r>
              <a:rPr lang="en-US" altLang="zh-CN" sz="2400" dirty="0"/>
              <a:t>BP</a:t>
            </a:r>
            <a:r>
              <a:rPr lang="zh-CN" altLang="en-US" sz="2400" dirty="0"/>
              <a:t>算法：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4ADA8-2AE9-484C-BE27-BF54F6294C3B}"/>
              </a:ext>
            </a:extLst>
          </p:cNvPr>
          <p:cNvSpPr txBox="1"/>
          <p:nvPr/>
        </p:nvSpPr>
        <p:spPr>
          <a:xfrm>
            <a:off x="1866900" y="2289175"/>
            <a:ext cx="2181225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池化层误差方程：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B072DE-7B4D-41EE-BAA1-D50C478A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86" y="1984692"/>
            <a:ext cx="3915163" cy="7334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637A91-1880-46D5-8B81-3D05EDA7A784}"/>
              </a:ext>
            </a:extLst>
          </p:cNvPr>
          <p:cNvSpPr txBox="1"/>
          <p:nvPr/>
        </p:nvSpPr>
        <p:spPr>
          <a:xfrm>
            <a:off x="1866900" y="3429000"/>
            <a:ext cx="2181225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卷积层误差方程：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C3805-E2B5-4592-9A67-411996596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98" y="3111501"/>
            <a:ext cx="5346565" cy="9366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4D508C-7735-40F4-9129-15432999478E}"/>
              </a:ext>
            </a:extLst>
          </p:cNvPr>
          <p:cNvSpPr txBox="1"/>
          <p:nvPr/>
        </p:nvSpPr>
        <p:spPr>
          <a:xfrm>
            <a:off x="1866899" y="4892691"/>
            <a:ext cx="2181225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梯度方程：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0D9F43-FE91-4AF7-BD67-76039FC4C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86" y="4714884"/>
            <a:ext cx="3144915" cy="1098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BB53C2-A6B8-4A0B-BB8A-A4AE0020F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63" y="4714884"/>
            <a:ext cx="2517188" cy="10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-apple-system</vt:lpstr>
      <vt:lpstr>KaTeX_Main</vt:lpstr>
      <vt:lpstr>KaTeX_Math</vt:lpstr>
      <vt:lpstr>等线</vt:lpstr>
      <vt:lpstr>等线 Light</vt:lpstr>
      <vt:lpstr>Arial</vt:lpstr>
      <vt:lpstr>Arial</vt:lpstr>
      <vt:lpstr>Office 主题​​</vt:lpstr>
      <vt:lpstr>人工智能导论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机器学习笔记</dc:title>
  <dc:creator>明昊 谢</dc:creator>
  <cp:lastModifiedBy>明昊 谢</cp:lastModifiedBy>
  <cp:revision>50</cp:revision>
  <dcterms:created xsi:type="dcterms:W3CDTF">2020-11-16T08:47:36Z</dcterms:created>
  <dcterms:modified xsi:type="dcterms:W3CDTF">2020-12-17T13:42:01Z</dcterms:modified>
</cp:coreProperties>
</file>