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8"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56"/>
    <p:restoredTop sz="94672"/>
  </p:normalViewPr>
  <p:slideViewPr>
    <p:cSldViewPr snapToGrid="0" snapToObjects="1">
      <p:cViewPr varScale="1">
        <p:scale>
          <a:sx n="114" d="100"/>
          <a:sy n="114" d="100"/>
        </p:scale>
        <p:origin x="2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11/27/20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11/27/20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11/27/20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11/27/20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10.tiff"/><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B99AB3-3BEF-AB49-8D3E-FD108EDEA653}"/>
              </a:ext>
            </a:extLst>
          </p:cNvPr>
          <p:cNvSpPr>
            <a:spLocks noGrp="1"/>
          </p:cNvSpPr>
          <p:nvPr>
            <p:ph type="ctrTitle"/>
          </p:nvPr>
        </p:nvSpPr>
        <p:spPr/>
        <p:txBody>
          <a:bodyPr/>
          <a:lstStyle/>
          <a:p>
            <a:r>
              <a:rPr kumimoji="1" lang="zh-CN" altLang="en-US" dirty="0">
                <a:latin typeface="STXingkai" panose="02010800040101010101" pitchFamily="2" charset="-122"/>
                <a:ea typeface="STXingkai" panose="02010800040101010101" pitchFamily="2" charset="-122"/>
              </a:rPr>
              <a:t>符号回归搜索空间的聚类分析</a:t>
            </a:r>
          </a:p>
        </p:txBody>
      </p:sp>
    </p:spTree>
    <p:extLst>
      <p:ext uri="{BB962C8B-B14F-4D97-AF65-F5344CB8AC3E}">
        <p14:creationId xmlns:p14="http://schemas.microsoft.com/office/powerpoint/2010/main" val="89442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01AAA-0840-4F40-A133-04A9542356F3}"/>
              </a:ext>
            </a:extLst>
          </p:cNvPr>
          <p:cNvSpPr>
            <a:spLocks noGrp="1"/>
          </p:cNvSpPr>
          <p:nvPr>
            <p:ph type="title"/>
          </p:nvPr>
        </p:nvSpPr>
        <p:spPr/>
        <p:txBody>
          <a:bodyPr/>
          <a:lstStyle/>
          <a:p>
            <a:pPr algn="l"/>
            <a:r>
              <a:rPr kumimoji="1" lang="en-US" altLang="zh-CN" dirty="0">
                <a:latin typeface="STXingkai" panose="02010800040101010101" pitchFamily="2" charset="-122"/>
                <a:ea typeface="STXingkai" panose="02010800040101010101" pitchFamily="2" charset="-122"/>
                <a:cs typeface="Times New Roman" panose="02020603050405020304" pitchFamily="18" charset="0"/>
              </a:rPr>
              <a:t>3.</a:t>
            </a:r>
            <a:r>
              <a:rPr kumimoji="1" lang="zh-CN" altLang="en-US" dirty="0">
                <a:latin typeface="STXingkai" panose="02010800040101010101" pitchFamily="2" charset="-122"/>
                <a:ea typeface="STXingkai" panose="02010800040101010101" pitchFamily="2" charset="-122"/>
                <a:cs typeface="Times New Roman" panose="02020603050405020304" pitchFamily="18" charset="0"/>
              </a:rPr>
              <a:t>相似性分析</a:t>
            </a:r>
            <a:endParaRPr kumimoji="1" lang="zh-CN" altLang="en-US" dirty="0"/>
          </a:p>
        </p:txBody>
      </p:sp>
      <p:sp>
        <p:nvSpPr>
          <p:cNvPr id="5" name="内容占位符 4">
            <a:extLst>
              <a:ext uri="{FF2B5EF4-FFF2-40B4-BE49-F238E27FC236}">
                <a16:creationId xmlns:a16="http://schemas.microsoft.com/office/drawing/2014/main" id="{82826272-B07F-5A49-868F-A8BA36573E53}"/>
              </a:ext>
            </a:extLst>
          </p:cNvPr>
          <p:cNvSpPr>
            <a:spLocks noGrp="1"/>
          </p:cNvSpPr>
          <p:nvPr>
            <p:ph sz="quarter" idx="13"/>
          </p:nvPr>
        </p:nvSpPr>
        <p:spPr/>
        <p:txBody>
          <a:bodyPr/>
          <a:lstStyle/>
          <a:p>
            <a:pPr marL="0" indent="0">
              <a:buNone/>
            </a:pPr>
            <a:r>
              <a:rPr lang="zh-CN" altLang="en-US" dirty="0">
                <a:latin typeface="KaiTi" panose="02010609060101010101" pitchFamily="49" charset="-122"/>
                <a:ea typeface="KaiTi" panose="02010609060101010101" pitchFamily="49" charset="-122"/>
              </a:rPr>
              <a:t>    对于基因相似性，我们使用如下算法：</a:t>
            </a:r>
            <a:endParaRPr lang="en-US" altLang="zh-CN" dirty="0">
              <a:latin typeface="KaiTi" panose="02010609060101010101" pitchFamily="49" charset="-122"/>
              <a:ea typeface="KaiTi" panose="02010609060101010101" pitchFamily="49" charset="-122"/>
            </a:endParaRPr>
          </a:p>
          <a:p>
            <a:pPr marL="0" indent="0">
              <a:buNone/>
            </a:pPr>
            <a:endParaRPr lang="en-US" altLang="zh-CN" dirty="0">
              <a:latin typeface="KaiTi" panose="02010609060101010101" pitchFamily="49" charset="-122"/>
              <a:ea typeface="KaiTi" panose="02010609060101010101" pitchFamily="49" charset="-122"/>
            </a:endParaRPr>
          </a:p>
          <a:p>
            <a:pPr marL="0" indent="0">
              <a:buNone/>
            </a:pPr>
            <a:endParaRPr lang="en" altLang="zh-CN" dirty="0">
              <a:latin typeface="KaiTi" panose="02010609060101010101" pitchFamily="49" charset="-122"/>
              <a:ea typeface="KaiTi" panose="02010609060101010101" pitchFamily="49" charset="-122"/>
            </a:endParaRPr>
          </a:p>
          <a:p>
            <a:pPr marL="0" indent="0">
              <a:buNone/>
            </a:pPr>
            <a:r>
              <a:rPr lang="en" altLang="zh-CN" dirty="0" err="1">
                <a:latin typeface="KaiTi" panose="02010609060101010101" pitchFamily="49" charset="-122"/>
                <a:ea typeface="KaiTi" panose="02010609060101010101" pitchFamily="49" charset="-122"/>
              </a:rPr>
              <a:t>Valiente</a:t>
            </a:r>
            <a:r>
              <a:rPr lang="en" altLang="zh-CN" dirty="0">
                <a:latin typeface="KaiTi" panose="02010609060101010101" pitchFamily="49" charset="-122"/>
                <a:ea typeface="KaiTi" panose="02010609060101010101" pitchFamily="49" charset="-122"/>
              </a:rPr>
              <a:t>, G.: An efficient bottom-up distance between trees. In: Proc. 8th Int. Symposium on String Processing and Information Retrieval, pp. 212–219. IEEE Computer Science Press (2001) </a:t>
            </a:r>
          </a:p>
          <a:p>
            <a:pPr marL="0" indent="0">
              <a:buNone/>
            </a:pPr>
            <a:endParaRPr lang="zh-CN" altLang="en-US" dirty="0">
              <a:latin typeface="KaiTi" panose="02010609060101010101" pitchFamily="49" charset="-122"/>
              <a:ea typeface="KaiTi" panose="02010609060101010101" pitchFamily="49" charset="-122"/>
            </a:endParaRPr>
          </a:p>
        </p:txBody>
      </p:sp>
      <p:pic>
        <p:nvPicPr>
          <p:cNvPr id="3" name="图片 2">
            <a:extLst>
              <a:ext uri="{FF2B5EF4-FFF2-40B4-BE49-F238E27FC236}">
                <a16:creationId xmlns:a16="http://schemas.microsoft.com/office/drawing/2014/main" id="{EFE3200F-6C47-CF4B-B793-0F9ACB6E9885}"/>
              </a:ext>
            </a:extLst>
          </p:cNvPr>
          <p:cNvPicPr>
            <a:picLocks noChangeAspect="1"/>
          </p:cNvPicPr>
          <p:nvPr/>
        </p:nvPicPr>
        <p:blipFill>
          <a:blip r:embed="rId2"/>
          <a:stretch>
            <a:fillRect/>
          </a:stretch>
        </p:blipFill>
        <p:spPr>
          <a:xfrm>
            <a:off x="3752537" y="2754970"/>
            <a:ext cx="4686300" cy="812800"/>
          </a:xfrm>
          <a:prstGeom prst="rect">
            <a:avLst/>
          </a:prstGeom>
        </p:spPr>
      </p:pic>
      <p:pic>
        <p:nvPicPr>
          <p:cNvPr id="4" name="图片 3">
            <a:extLst>
              <a:ext uri="{FF2B5EF4-FFF2-40B4-BE49-F238E27FC236}">
                <a16:creationId xmlns:a16="http://schemas.microsoft.com/office/drawing/2014/main" id="{E3625764-568A-2648-A038-DC696BC4753A}"/>
              </a:ext>
            </a:extLst>
          </p:cNvPr>
          <p:cNvPicPr>
            <a:picLocks noChangeAspect="1"/>
          </p:cNvPicPr>
          <p:nvPr/>
        </p:nvPicPr>
        <p:blipFill>
          <a:blip r:embed="rId3"/>
          <a:stretch>
            <a:fillRect/>
          </a:stretch>
        </p:blipFill>
        <p:spPr>
          <a:xfrm>
            <a:off x="1671595" y="721415"/>
            <a:ext cx="8848183" cy="5415170"/>
          </a:xfrm>
          <a:prstGeom prst="rect">
            <a:avLst/>
          </a:prstGeom>
        </p:spPr>
      </p:pic>
    </p:spTree>
    <p:extLst>
      <p:ext uri="{BB962C8B-B14F-4D97-AF65-F5344CB8AC3E}">
        <p14:creationId xmlns:p14="http://schemas.microsoft.com/office/powerpoint/2010/main" val="429466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01AAA-0840-4F40-A133-04A9542356F3}"/>
              </a:ext>
            </a:extLst>
          </p:cNvPr>
          <p:cNvSpPr>
            <a:spLocks noGrp="1"/>
          </p:cNvSpPr>
          <p:nvPr>
            <p:ph type="title"/>
          </p:nvPr>
        </p:nvSpPr>
        <p:spPr/>
        <p:txBody>
          <a:bodyPr/>
          <a:lstStyle/>
          <a:p>
            <a:pPr algn="l"/>
            <a:r>
              <a:rPr kumimoji="1" lang="en-US" altLang="zh-CN" dirty="0">
                <a:latin typeface="STXingkai" panose="02010800040101010101" pitchFamily="2" charset="-122"/>
                <a:ea typeface="STXingkai" panose="02010800040101010101" pitchFamily="2" charset="-122"/>
                <a:cs typeface="Times New Roman" panose="02020603050405020304" pitchFamily="18" charset="0"/>
              </a:rPr>
              <a:t>3.</a:t>
            </a:r>
            <a:r>
              <a:rPr kumimoji="1" lang="zh-CN" altLang="en-US" dirty="0">
                <a:latin typeface="STXingkai" panose="02010800040101010101" pitchFamily="2" charset="-122"/>
                <a:ea typeface="STXingkai" panose="02010800040101010101" pitchFamily="2" charset="-122"/>
                <a:cs typeface="Times New Roman" panose="02020603050405020304" pitchFamily="18" charset="0"/>
              </a:rPr>
              <a:t>相似性分析</a:t>
            </a:r>
            <a:endParaRPr kumimoji="1" lang="zh-CN" altLang="en-US" dirty="0"/>
          </a:p>
        </p:txBody>
      </p:sp>
      <p:sp>
        <p:nvSpPr>
          <p:cNvPr id="5" name="内容占位符 4">
            <a:extLst>
              <a:ext uri="{FF2B5EF4-FFF2-40B4-BE49-F238E27FC236}">
                <a16:creationId xmlns:a16="http://schemas.microsoft.com/office/drawing/2014/main" id="{82826272-B07F-5A49-868F-A8BA36573E53}"/>
              </a:ext>
            </a:extLst>
          </p:cNvPr>
          <p:cNvSpPr>
            <a:spLocks noGrp="1"/>
          </p:cNvSpPr>
          <p:nvPr>
            <p:ph sz="quarter" idx="13"/>
          </p:nvPr>
        </p:nvSpPr>
        <p:spPr/>
        <p:txBody>
          <a:bodyPr/>
          <a:lstStyle/>
          <a:p>
            <a:pPr marL="0" indent="0">
              <a:buNone/>
            </a:pPr>
            <a:r>
              <a:rPr lang="zh-CN" altLang="en-US" dirty="0">
                <a:latin typeface="KaiTi" panose="02010609060101010101" pitchFamily="49" charset="-122"/>
                <a:ea typeface="KaiTi" panose="02010609060101010101" pitchFamily="49" charset="-122"/>
              </a:rPr>
              <a:t>  表达式 </a:t>
            </a:r>
            <a:r>
              <a:rPr lang="en-US" altLang="zh-CN" dirty="0">
                <a:latin typeface="KaiTi" panose="02010609060101010101" pitchFamily="49" charset="-122"/>
                <a:ea typeface="KaiTi" panose="02010609060101010101" pitchFamily="49" charset="-122"/>
              </a:rPr>
              <a:t>-&gt;</a:t>
            </a:r>
            <a:r>
              <a:rPr lang="zh-CN" altLang="en-US" dirty="0">
                <a:latin typeface="KaiTi" panose="02010609060101010101" pitchFamily="49" charset="-122"/>
                <a:ea typeface="KaiTi" panose="02010609060101010101" pitchFamily="49" charset="-122"/>
              </a:rPr>
              <a:t> 树 利用</a:t>
            </a:r>
            <a:r>
              <a:rPr lang="en-US" altLang="zh-CN" dirty="0">
                <a:latin typeface="KaiTi" panose="02010609060101010101" pitchFamily="49" charset="-122"/>
                <a:ea typeface="KaiTi" panose="02010609060101010101" pitchFamily="49" charset="-122"/>
              </a:rPr>
              <a:t>s-</a:t>
            </a:r>
            <a:r>
              <a:rPr lang="zh-CN" altLang="en-US" dirty="0">
                <a:latin typeface="KaiTi" panose="02010609060101010101" pitchFamily="49" charset="-122"/>
                <a:ea typeface="KaiTi" panose="02010609060101010101" pitchFamily="49" charset="-122"/>
              </a:rPr>
              <a:t>表达式  </a:t>
            </a:r>
          </a:p>
        </p:txBody>
      </p:sp>
      <p:pic>
        <p:nvPicPr>
          <p:cNvPr id="4" name="图片 3">
            <a:extLst>
              <a:ext uri="{FF2B5EF4-FFF2-40B4-BE49-F238E27FC236}">
                <a16:creationId xmlns:a16="http://schemas.microsoft.com/office/drawing/2014/main" id="{1AF6918B-A678-3D4F-AB00-FA251B8252A1}"/>
              </a:ext>
            </a:extLst>
          </p:cNvPr>
          <p:cNvPicPr>
            <a:picLocks noChangeAspect="1"/>
          </p:cNvPicPr>
          <p:nvPr/>
        </p:nvPicPr>
        <p:blipFill>
          <a:blip r:embed="rId2"/>
          <a:stretch>
            <a:fillRect/>
          </a:stretch>
        </p:blipFill>
        <p:spPr>
          <a:xfrm>
            <a:off x="1922104" y="3588150"/>
            <a:ext cx="2908300" cy="254000"/>
          </a:xfrm>
          <a:prstGeom prst="rect">
            <a:avLst/>
          </a:prstGeom>
        </p:spPr>
      </p:pic>
      <p:pic>
        <p:nvPicPr>
          <p:cNvPr id="6" name="图片 5">
            <a:extLst>
              <a:ext uri="{FF2B5EF4-FFF2-40B4-BE49-F238E27FC236}">
                <a16:creationId xmlns:a16="http://schemas.microsoft.com/office/drawing/2014/main" id="{84CBE95C-269A-8349-9BCC-0E0595C8FA28}"/>
              </a:ext>
            </a:extLst>
          </p:cNvPr>
          <p:cNvPicPr>
            <a:picLocks noChangeAspect="1"/>
          </p:cNvPicPr>
          <p:nvPr/>
        </p:nvPicPr>
        <p:blipFill>
          <a:blip r:embed="rId3"/>
          <a:stretch>
            <a:fillRect/>
          </a:stretch>
        </p:blipFill>
        <p:spPr>
          <a:xfrm>
            <a:off x="5634652" y="1875695"/>
            <a:ext cx="4838700" cy="4406900"/>
          </a:xfrm>
          <a:prstGeom prst="rect">
            <a:avLst/>
          </a:prstGeom>
        </p:spPr>
      </p:pic>
    </p:spTree>
    <p:extLst>
      <p:ext uri="{BB962C8B-B14F-4D97-AF65-F5344CB8AC3E}">
        <p14:creationId xmlns:p14="http://schemas.microsoft.com/office/powerpoint/2010/main" val="119866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01AAA-0840-4F40-A133-04A9542356F3}"/>
              </a:ext>
            </a:extLst>
          </p:cNvPr>
          <p:cNvSpPr>
            <a:spLocks noGrp="1"/>
          </p:cNvSpPr>
          <p:nvPr>
            <p:ph type="title"/>
          </p:nvPr>
        </p:nvSpPr>
        <p:spPr/>
        <p:txBody>
          <a:bodyPr/>
          <a:lstStyle/>
          <a:p>
            <a:pPr algn="l"/>
            <a:r>
              <a:rPr kumimoji="1" lang="en-US" altLang="zh-CN" dirty="0">
                <a:latin typeface="STXingkai" panose="02010800040101010101" pitchFamily="2" charset="-122"/>
                <a:ea typeface="STXingkai" panose="02010800040101010101" pitchFamily="2" charset="-122"/>
                <a:cs typeface="Times New Roman" panose="02020603050405020304" pitchFamily="18" charset="0"/>
              </a:rPr>
              <a:t>3.</a:t>
            </a:r>
            <a:r>
              <a:rPr kumimoji="1" lang="zh-CN" altLang="en-US" dirty="0">
                <a:latin typeface="STXingkai" panose="02010800040101010101" pitchFamily="2" charset="-122"/>
                <a:ea typeface="STXingkai" panose="02010800040101010101" pitchFamily="2" charset="-122"/>
                <a:cs typeface="Times New Roman" panose="02020603050405020304" pitchFamily="18" charset="0"/>
              </a:rPr>
              <a:t>基因相似性分析</a:t>
            </a:r>
            <a:endParaRPr kumimoji="1"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82826272-B07F-5A49-868F-A8BA36573E53}"/>
                  </a:ext>
                </a:extLst>
              </p:cNvPr>
              <p:cNvSpPr>
                <a:spLocks noGrp="1"/>
              </p:cNvSpPr>
              <p:nvPr>
                <p:ph sz="quarter" idx="13"/>
              </p:nvPr>
            </p:nvSpPr>
            <p:spPr/>
            <p:txBody>
              <a:bodyPr/>
              <a:lstStyle/>
              <a:p>
                <a:pPr marL="0" indent="0">
                  <a:buNone/>
                </a:pPr>
                <a:r>
                  <a:rPr lang="zh-CN" altLang="en-US" dirty="0">
                    <a:latin typeface="KaiTi" panose="02010609060101010101" pitchFamily="49" charset="-122"/>
                    <a:ea typeface="KaiTi" panose="02010609060101010101" pitchFamily="49" charset="-122"/>
                  </a:rPr>
                  <a:t>算法的步骤如下：</a:t>
                </a:r>
                <a:endParaRPr lang="en-US" altLang="zh-CN" dirty="0">
                  <a:latin typeface="KaiTi" panose="02010609060101010101" pitchFamily="49" charset="-122"/>
                  <a:ea typeface="KaiTi" panose="02010609060101010101" pitchFamily="49" charset="-122"/>
                </a:endParaRPr>
              </a:p>
              <a:p>
                <a:pPr marL="0" indent="0">
                  <a:buNone/>
                </a:pPr>
                <a:r>
                  <a:rPr lang="en-US" altLang="zh-CN" dirty="0">
                    <a:latin typeface="KaiTi" panose="02010609060101010101" pitchFamily="49" charset="-122"/>
                    <a:ea typeface="KaiTi" panose="02010609060101010101" pitchFamily="49" charset="-122"/>
                  </a:rPr>
                  <a:t>1.构建森林 f = T</a:t>
                </a:r>
                <a:r>
                  <a:rPr lang="en-US" altLang="zh-CN" baseline="-25000" dirty="0">
                    <a:latin typeface="KaiTi" panose="02010609060101010101" pitchFamily="49" charset="-122"/>
                    <a:ea typeface="KaiTi" panose="02010609060101010101" pitchFamily="49" charset="-122"/>
                  </a:rPr>
                  <a:t>1</a:t>
                </a:r>
                <a:r>
                  <a:rPr lang="en-US" altLang="zh-CN" dirty="0">
                    <a:latin typeface="KaiTi" panose="02010609060101010101" pitchFamily="49" charset="-122"/>
                    <a:ea typeface="KaiTi" panose="02010609060101010101" pitchFamily="49" charset="-122"/>
                  </a:rPr>
                  <a:t> </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oMath>
                </a14:m>
                <a:r>
                  <a:rPr lang="en-US" altLang="zh-CN" dirty="0">
                    <a:latin typeface="KaiTi" panose="02010609060101010101" pitchFamily="49" charset="-122"/>
                    <a:ea typeface="KaiTi" panose="02010609060101010101" pitchFamily="49" charset="-122"/>
                  </a:rPr>
                  <a:t>T</a:t>
                </a:r>
                <a:r>
                  <a:rPr lang="en-US" altLang="zh-CN" baseline="-25000" dirty="0">
                    <a:latin typeface="KaiTi" panose="02010609060101010101" pitchFamily="49" charset="-122"/>
                    <a:ea typeface="KaiTi" panose="02010609060101010101" pitchFamily="49" charset="-122"/>
                  </a:rPr>
                  <a:t>2</a:t>
                </a:r>
                <a:r>
                  <a:rPr lang="en-US" altLang="zh-CN" dirty="0">
                    <a:latin typeface="KaiTi" panose="02010609060101010101" pitchFamily="49" charset="-122"/>
                    <a:ea typeface="KaiTi" panose="02010609060101010101" pitchFamily="49" charset="-122"/>
                  </a:rPr>
                  <a:t> ,</a:t>
                </a:r>
                <a:r>
                  <a:rPr lang="zh-CN" altLang="en-US" dirty="0">
                    <a:latin typeface="KaiTi" panose="02010609060101010101" pitchFamily="49" charset="-122"/>
                    <a:ea typeface="KaiTi" panose="02010609060101010101" pitchFamily="49" charset="-122"/>
                  </a:rPr>
                  <a:t>其中</a:t>
                </a:r>
                <a:r>
                  <a:rPr lang="en-US" altLang="zh-CN" dirty="0">
                    <a:latin typeface="KaiTi" panose="02010609060101010101" pitchFamily="49" charset="-122"/>
                    <a:ea typeface="KaiTi" panose="02010609060101010101" pitchFamily="49" charset="-122"/>
                  </a:rPr>
                  <a:t>F</a:t>
                </a:r>
                <a:r>
                  <a:rPr lang="zh-CN" altLang="en-US" dirty="0">
                    <a:latin typeface="KaiTi" panose="02010609060101010101" pitchFamily="49" charset="-122"/>
                    <a:ea typeface="KaiTi" panose="02010609060101010101" pitchFamily="49" charset="-122"/>
                  </a:rPr>
                  <a:t>由两棵树中不相交的部分组成</a:t>
                </a:r>
                <a:endParaRPr lang="en-US" altLang="zh-CN" dirty="0">
                  <a:latin typeface="KaiTi" panose="02010609060101010101" pitchFamily="49" charset="-122"/>
                  <a:ea typeface="KaiTi" panose="02010609060101010101" pitchFamily="49" charset="-122"/>
                </a:endParaRPr>
              </a:p>
              <a:p>
                <a:pPr marL="0" indent="0">
                  <a:buNone/>
                </a:pPr>
                <a:r>
                  <a:rPr lang="en" altLang="zh-CN" dirty="0">
                    <a:latin typeface="KaiTi" panose="02010609060101010101" pitchFamily="49" charset="-122"/>
                    <a:ea typeface="KaiTi" panose="02010609060101010101" pitchFamily="49" charset="-122"/>
                  </a:rPr>
                  <a:t>2.</a:t>
                </a:r>
                <a:r>
                  <a:rPr lang="zh-CN" altLang="en" dirty="0">
                    <a:latin typeface="KaiTi" panose="02010609060101010101" pitchFamily="49" charset="-122"/>
                    <a:ea typeface="KaiTi" panose="02010609060101010101" pitchFamily="49" charset="-122"/>
                  </a:rPr>
                  <a:t>将</a:t>
                </a:r>
                <a:r>
                  <a:rPr lang="en-US" altLang="zh-CN" dirty="0">
                    <a:latin typeface="KaiTi" panose="02010609060101010101" pitchFamily="49" charset="-122"/>
                    <a:ea typeface="KaiTi" panose="02010609060101010101" pitchFamily="49" charset="-122"/>
                  </a:rPr>
                  <a:t>F</a:t>
                </a:r>
                <a:r>
                  <a:rPr lang="zh-CN" altLang="en-US" dirty="0">
                    <a:latin typeface="KaiTi" panose="02010609060101010101" pitchFamily="49" charset="-122"/>
                    <a:ea typeface="KaiTi" panose="02010609060101010101" pitchFamily="49" charset="-122"/>
                  </a:rPr>
                  <a:t>映射到有向无环图</a:t>
                </a:r>
                <a:r>
                  <a:rPr lang="en-US" altLang="zh-CN" dirty="0">
                    <a:latin typeface="KaiTi" panose="02010609060101010101" pitchFamily="49" charset="-122"/>
                    <a:ea typeface="KaiTi" panose="02010609060101010101" pitchFamily="49" charset="-122"/>
                  </a:rPr>
                  <a:t>G</a:t>
                </a:r>
                <a:r>
                  <a:rPr lang="zh-CN" altLang="en-US" dirty="0">
                    <a:latin typeface="KaiTi" panose="02010609060101010101" pitchFamily="49" charset="-122"/>
                    <a:ea typeface="KaiTi" panose="02010609060101010101" pitchFamily="49" charset="-122"/>
                  </a:rPr>
                  <a:t>，如果两个结点在树中的高度相同，那么他们会被映射到</a:t>
                </a:r>
                <a:r>
                  <a:rPr lang="en-US" altLang="zh-CN" dirty="0">
                    <a:latin typeface="KaiTi" panose="02010609060101010101" pitchFamily="49" charset="-122"/>
                    <a:ea typeface="KaiTi" panose="02010609060101010101" pitchFamily="49" charset="-122"/>
                  </a:rPr>
                  <a:t>G</a:t>
                </a:r>
                <a:r>
                  <a:rPr lang="zh-CN" altLang="en-US" dirty="0">
                    <a:latin typeface="KaiTi" panose="02010609060101010101" pitchFamily="49" charset="-122"/>
                    <a:ea typeface="KaiTi" panose="02010609060101010101" pitchFamily="49" charset="-122"/>
                  </a:rPr>
                  <a:t>中的同一个顶点，同时他们的子结点被映射到</a:t>
                </a:r>
                <a:r>
                  <a:rPr lang="en-US" altLang="zh-CN" dirty="0">
                    <a:latin typeface="KaiTi" panose="02010609060101010101" pitchFamily="49" charset="-122"/>
                    <a:ea typeface="KaiTi" panose="02010609060101010101" pitchFamily="49" charset="-122"/>
                  </a:rPr>
                  <a:t>G</a:t>
                </a:r>
                <a:r>
                  <a:rPr lang="zh-CN" altLang="en-US" dirty="0">
                    <a:latin typeface="KaiTi" panose="02010609060101010101" pitchFamily="49" charset="-122"/>
                    <a:ea typeface="KaiTi" panose="02010609060101010101" pitchFamily="49" charset="-122"/>
                  </a:rPr>
                  <a:t>同相同的顶点序列。</a:t>
                </a:r>
                <a:endParaRPr lang="en-US" altLang="zh-CN" dirty="0">
                  <a:latin typeface="KaiTi" panose="02010609060101010101" pitchFamily="49" charset="-122"/>
                  <a:ea typeface="KaiTi" panose="02010609060101010101" pitchFamily="49" charset="-122"/>
                </a:endParaRPr>
              </a:p>
              <a:p>
                <a:pPr marL="0" indent="0">
                  <a:buNone/>
                </a:pPr>
                <a:r>
                  <a:rPr lang="en-US" altLang="zh-CN" dirty="0">
                    <a:latin typeface="KaiTi" panose="02010609060101010101" pitchFamily="49" charset="-122"/>
                    <a:ea typeface="KaiTi" panose="02010609060101010101" pitchFamily="49" charset="-122"/>
                  </a:rPr>
                  <a:t>3.</a:t>
                </a:r>
                <a:r>
                  <a:rPr lang="zh-CN" altLang="en-US" dirty="0">
                    <a:latin typeface="KaiTi" panose="02010609060101010101" pitchFamily="49" charset="-122"/>
                    <a:ea typeface="KaiTi" panose="02010609060101010101" pitchFamily="49" charset="-122"/>
                  </a:rPr>
                  <a:t>利用</a:t>
                </a:r>
                <a:r>
                  <a:rPr lang="en-US" altLang="zh-CN" dirty="0">
                    <a:latin typeface="KaiTi" panose="02010609060101010101" pitchFamily="49" charset="-122"/>
                    <a:ea typeface="KaiTi" panose="02010609060101010101" pitchFamily="49" charset="-122"/>
                  </a:rPr>
                  <a:t>F</a:t>
                </a:r>
                <a:r>
                  <a:rPr lang="zh-CN" altLang="en-US" dirty="0">
                    <a:latin typeface="KaiTi" panose="02010609060101010101" pitchFamily="49" charset="-122"/>
                    <a:ea typeface="KaiTi" panose="02010609060101010101" pitchFamily="49" charset="-122"/>
                  </a:rPr>
                  <a:t> </a:t>
                </a:r>
                <a:r>
                  <a:rPr lang="en-US" altLang="zh-CN" dirty="0">
                    <a:latin typeface="KaiTi" panose="02010609060101010101" pitchFamily="49" charset="-122"/>
                    <a:ea typeface="KaiTi" panose="02010609060101010101" pitchFamily="49" charset="-122"/>
                  </a:rPr>
                  <a:t>-&gt;</a:t>
                </a:r>
                <a:r>
                  <a:rPr lang="zh-CN" altLang="en-US" dirty="0">
                    <a:latin typeface="KaiTi" panose="02010609060101010101" pitchFamily="49" charset="-122"/>
                    <a:ea typeface="KaiTi" panose="02010609060101010101" pitchFamily="49" charset="-122"/>
                  </a:rPr>
                  <a:t> </a:t>
                </a:r>
                <a:r>
                  <a:rPr lang="en-US" altLang="zh-CN" dirty="0">
                    <a:latin typeface="KaiTi" panose="02010609060101010101" pitchFamily="49" charset="-122"/>
                    <a:ea typeface="KaiTi" panose="02010609060101010101" pitchFamily="49" charset="-122"/>
                  </a:rPr>
                  <a:t>G</a:t>
                </a:r>
                <a:r>
                  <a:rPr lang="zh-CN" altLang="en-US" dirty="0">
                    <a:latin typeface="KaiTi" panose="02010609060101010101" pitchFamily="49" charset="-122"/>
                    <a:ea typeface="KaiTi" panose="02010609060101010101" pitchFamily="49" charset="-122"/>
                  </a:rPr>
                  <a:t>的映射来得到</a:t>
                </a:r>
                <a:r>
                  <a:rPr lang="en-US" altLang="zh-CN" dirty="0">
                    <a:latin typeface="KaiTi" panose="02010609060101010101" pitchFamily="49" charset="-122"/>
                    <a:ea typeface="KaiTi" panose="02010609060101010101" pitchFamily="49" charset="-122"/>
                  </a:rPr>
                  <a:t>T</a:t>
                </a:r>
                <a:r>
                  <a:rPr lang="en-US" altLang="zh-CN" baseline="-25000" dirty="0">
                    <a:latin typeface="KaiTi" panose="02010609060101010101" pitchFamily="49" charset="-122"/>
                    <a:ea typeface="KaiTi" panose="02010609060101010101" pitchFamily="49" charset="-122"/>
                  </a:rPr>
                  <a:t>1</a:t>
                </a:r>
                <a:r>
                  <a:rPr lang="en-US" altLang="zh-CN" dirty="0">
                    <a:latin typeface="KaiTi" panose="02010609060101010101" pitchFamily="49" charset="-122"/>
                    <a:ea typeface="KaiTi" panose="02010609060101010101" pitchFamily="49" charset="-122"/>
                  </a:rPr>
                  <a:t> -&gt;</a:t>
                </a:r>
                <a:r>
                  <a:rPr lang="zh-CN" altLang="en-US" dirty="0">
                    <a:latin typeface="KaiTi" panose="02010609060101010101" pitchFamily="49" charset="-122"/>
                    <a:ea typeface="KaiTi" panose="02010609060101010101" pitchFamily="49" charset="-122"/>
                  </a:rPr>
                  <a:t> </a:t>
                </a:r>
                <a:r>
                  <a:rPr lang="en-US" altLang="zh-CN" dirty="0">
                    <a:latin typeface="KaiTi" panose="02010609060101010101" pitchFamily="49" charset="-122"/>
                    <a:ea typeface="KaiTi" panose="02010609060101010101" pitchFamily="49" charset="-122"/>
                  </a:rPr>
                  <a:t>T</a:t>
                </a:r>
                <a:r>
                  <a:rPr lang="en-US" altLang="zh-CN" baseline="-25000" dirty="0">
                    <a:latin typeface="KaiTi" panose="02010609060101010101" pitchFamily="49" charset="-122"/>
                    <a:ea typeface="KaiTi" panose="02010609060101010101" pitchFamily="49" charset="-122"/>
                  </a:rPr>
                  <a:t>2</a:t>
                </a:r>
                <a:r>
                  <a:rPr lang="zh-CN" altLang="en-US" dirty="0">
                    <a:latin typeface="KaiTi" panose="02010609060101010101" pitchFamily="49" charset="-122"/>
                    <a:ea typeface="KaiTi" panose="02010609060101010101" pitchFamily="49" charset="-122"/>
                  </a:rPr>
                  <a:t>的映射，即：遍历</a:t>
                </a:r>
                <a:r>
                  <a:rPr lang="en-US" altLang="zh-CN" dirty="0">
                    <a:latin typeface="KaiTi" panose="02010609060101010101" pitchFamily="49" charset="-122"/>
                    <a:ea typeface="KaiTi" panose="02010609060101010101" pitchFamily="49" charset="-122"/>
                  </a:rPr>
                  <a:t>T</a:t>
                </a:r>
                <a:r>
                  <a:rPr lang="en-US" altLang="zh-CN" baseline="-25000" dirty="0">
                    <a:latin typeface="KaiTi" panose="02010609060101010101" pitchFamily="49" charset="-122"/>
                    <a:ea typeface="KaiTi" panose="02010609060101010101" pitchFamily="49" charset="-122"/>
                  </a:rPr>
                  <a:t>1</a:t>
                </a:r>
                <a:r>
                  <a:rPr lang="zh-CN" altLang="en-US" dirty="0">
                    <a:latin typeface="KaiTi" panose="02010609060101010101" pitchFamily="49" charset="-122"/>
                    <a:ea typeface="KaiTi" panose="02010609060101010101" pitchFamily="49" charset="-122"/>
                  </a:rPr>
                  <a:t>的结点，通过上一步来确定哪些结点映射到</a:t>
                </a:r>
                <a:r>
                  <a:rPr lang="en-US" altLang="zh-CN" dirty="0">
                    <a:latin typeface="KaiTi" panose="02010609060101010101" pitchFamily="49" charset="-122"/>
                    <a:ea typeface="KaiTi" panose="02010609060101010101" pitchFamily="49" charset="-122"/>
                  </a:rPr>
                  <a:t>G</a:t>
                </a:r>
                <a:r>
                  <a:rPr lang="zh-CN" altLang="en-US" dirty="0">
                    <a:latin typeface="KaiTi" panose="02010609060101010101" pitchFamily="49" charset="-122"/>
                    <a:ea typeface="KaiTi" panose="02010609060101010101" pitchFamily="49" charset="-122"/>
                  </a:rPr>
                  <a:t>中同一个顶点。</a:t>
                </a:r>
                <a:endParaRPr lang="en" altLang="zh-CN" dirty="0">
                  <a:latin typeface="KaiTi" panose="02010609060101010101" pitchFamily="49" charset="-122"/>
                  <a:ea typeface="KaiTi" panose="02010609060101010101" pitchFamily="49" charset="-122"/>
                </a:endParaRPr>
              </a:p>
              <a:p>
                <a:pPr marL="0" indent="0">
                  <a:buNone/>
                </a:pPr>
                <a:endParaRPr lang="zh-CN" altLang="en-US" dirty="0">
                  <a:latin typeface="KaiTi" panose="02010609060101010101" pitchFamily="49" charset="-122"/>
                  <a:ea typeface="KaiTi" panose="02010609060101010101" pitchFamily="49" charset="-122"/>
                </a:endParaRPr>
              </a:p>
            </p:txBody>
          </p:sp>
        </mc:Choice>
        <mc:Fallback xmlns="">
          <p:sp>
            <p:nvSpPr>
              <p:cNvPr id="5" name="内容占位符 4">
                <a:extLst>
                  <a:ext uri="{FF2B5EF4-FFF2-40B4-BE49-F238E27FC236}">
                    <a16:creationId xmlns:a16="http://schemas.microsoft.com/office/drawing/2014/main" id="{82826272-B07F-5A49-868F-A8BA36573E53}"/>
                  </a:ext>
                </a:extLst>
              </p:cNvPr>
              <p:cNvSpPr>
                <a:spLocks noGrp="1" noRot="1" noChangeAspect="1" noMove="1" noResize="1" noEditPoints="1" noAdjustHandles="1" noChangeArrowheads="1" noChangeShapeType="1" noTextEdit="1"/>
              </p:cNvSpPr>
              <p:nvPr>
                <p:ph sz="quarter" idx="13"/>
              </p:nvPr>
            </p:nvSpPr>
            <p:spPr>
              <a:blipFill>
                <a:blip r:embed="rId2"/>
                <a:stretch>
                  <a:fillRect l="-735" t="-3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652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5B35663C-DE2A-064E-B46B-988D89F4D7CB}"/>
              </a:ext>
            </a:extLst>
          </p:cNvPr>
          <p:cNvPicPr>
            <a:picLocks noChangeAspect="1"/>
          </p:cNvPicPr>
          <p:nvPr/>
        </p:nvPicPr>
        <p:blipFill>
          <a:blip r:embed="rId2"/>
          <a:stretch>
            <a:fillRect/>
          </a:stretch>
        </p:blipFill>
        <p:spPr>
          <a:xfrm>
            <a:off x="1236546" y="984250"/>
            <a:ext cx="2336800" cy="317500"/>
          </a:xfrm>
          <a:prstGeom prst="rect">
            <a:avLst/>
          </a:prstGeom>
        </p:spPr>
      </p:pic>
      <p:pic>
        <p:nvPicPr>
          <p:cNvPr id="3" name="图片 2">
            <a:extLst>
              <a:ext uri="{FF2B5EF4-FFF2-40B4-BE49-F238E27FC236}">
                <a16:creationId xmlns:a16="http://schemas.microsoft.com/office/drawing/2014/main" id="{5BD63E15-FC55-4044-BBD2-20A43E8CA261}"/>
              </a:ext>
            </a:extLst>
          </p:cNvPr>
          <p:cNvPicPr>
            <a:picLocks noChangeAspect="1"/>
          </p:cNvPicPr>
          <p:nvPr/>
        </p:nvPicPr>
        <p:blipFill>
          <a:blip r:embed="rId3"/>
          <a:stretch>
            <a:fillRect/>
          </a:stretch>
        </p:blipFill>
        <p:spPr>
          <a:xfrm>
            <a:off x="4431683" y="376973"/>
            <a:ext cx="4432300" cy="3009900"/>
          </a:xfrm>
          <a:prstGeom prst="rect">
            <a:avLst/>
          </a:prstGeom>
        </p:spPr>
      </p:pic>
      <p:pic>
        <p:nvPicPr>
          <p:cNvPr id="4" name="图片 3">
            <a:extLst>
              <a:ext uri="{FF2B5EF4-FFF2-40B4-BE49-F238E27FC236}">
                <a16:creationId xmlns:a16="http://schemas.microsoft.com/office/drawing/2014/main" id="{334D3C35-A9FA-EF4B-B549-C24EB14FE1B9}"/>
              </a:ext>
            </a:extLst>
          </p:cNvPr>
          <p:cNvPicPr>
            <a:picLocks noChangeAspect="1"/>
          </p:cNvPicPr>
          <p:nvPr/>
        </p:nvPicPr>
        <p:blipFill>
          <a:blip r:embed="rId4"/>
          <a:stretch>
            <a:fillRect/>
          </a:stretch>
        </p:blipFill>
        <p:spPr>
          <a:xfrm>
            <a:off x="1038148" y="3669835"/>
            <a:ext cx="8242300" cy="2527300"/>
          </a:xfrm>
          <a:prstGeom prst="rect">
            <a:avLst/>
          </a:prstGeom>
        </p:spPr>
      </p:pic>
    </p:spTree>
    <p:extLst>
      <p:ext uri="{BB962C8B-B14F-4D97-AF65-F5344CB8AC3E}">
        <p14:creationId xmlns:p14="http://schemas.microsoft.com/office/powerpoint/2010/main" val="4216908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E3211BB-74B0-8443-BE12-1B58FBC2E697}"/>
              </a:ext>
            </a:extLst>
          </p:cNvPr>
          <p:cNvPicPr>
            <a:picLocks noChangeAspect="1"/>
          </p:cNvPicPr>
          <p:nvPr/>
        </p:nvPicPr>
        <p:blipFill>
          <a:blip r:embed="rId2"/>
          <a:stretch>
            <a:fillRect/>
          </a:stretch>
        </p:blipFill>
        <p:spPr>
          <a:xfrm>
            <a:off x="331440" y="1968346"/>
            <a:ext cx="3464598" cy="2634166"/>
          </a:xfrm>
          <a:prstGeom prst="rect">
            <a:avLst/>
          </a:prstGeom>
        </p:spPr>
      </p:pic>
      <p:pic>
        <p:nvPicPr>
          <p:cNvPr id="4" name="图片 3">
            <a:extLst>
              <a:ext uri="{FF2B5EF4-FFF2-40B4-BE49-F238E27FC236}">
                <a16:creationId xmlns:a16="http://schemas.microsoft.com/office/drawing/2014/main" id="{11D7221A-1B5E-3542-AFA9-F0FB105EFE1D}"/>
              </a:ext>
            </a:extLst>
          </p:cNvPr>
          <p:cNvPicPr>
            <a:picLocks noChangeAspect="1"/>
          </p:cNvPicPr>
          <p:nvPr/>
        </p:nvPicPr>
        <p:blipFill>
          <a:blip r:embed="rId3"/>
          <a:stretch>
            <a:fillRect/>
          </a:stretch>
        </p:blipFill>
        <p:spPr>
          <a:xfrm>
            <a:off x="3796039" y="1968345"/>
            <a:ext cx="3742186" cy="2640426"/>
          </a:xfrm>
          <a:prstGeom prst="rect">
            <a:avLst/>
          </a:prstGeom>
        </p:spPr>
      </p:pic>
      <p:pic>
        <p:nvPicPr>
          <p:cNvPr id="5" name="图片 4">
            <a:extLst>
              <a:ext uri="{FF2B5EF4-FFF2-40B4-BE49-F238E27FC236}">
                <a16:creationId xmlns:a16="http://schemas.microsoft.com/office/drawing/2014/main" id="{3B9BD233-1418-FE4B-AF8E-F918815578BA}"/>
              </a:ext>
            </a:extLst>
          </p:cNvPr>
          <p:cNvPicPr>
            <a:picLocks noChangeAspect="1"/>
          </p:cNvPicPr>
          <p:nvPr/>
        </p:nvPicPr>
        <p:blipFill>
          <a:blip r:embed="rId4"/>
          <a:stretch>
            <a:fillRect/>
          </a:stretch>
        </p:blipFill>
        <p:spPr>
          <a:xfrm>
            <a:off x="7538224" y="1967311"/>
            <a:ext cx="4008693" cy="2641459"/>
          </a:xfrm>
          <a:prstGeom prst="rect">
            <a:avLst/>
          </a:prstGeom>
        </p:spPr>
      </p:pic>
    </p:spTree>
    <p:extLst>
      <p:ext uri="{BB962C8B-B14F-4D97-AF65-F5344CB8AC3E}">
        <p14:creationId xmlns:p14="http://schemas.microsoft.com/office/powerpoint/2010/main" val="3306814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9060B-7F46-734B-B977-7449F88C1B96}"/>
              </a:ext>
            </a:extLst>
          </p:cNvPr>
          <p:cNvSpPr>
            <a:spLocks noGrp="1"/>
          </p:cNvSpPr>
          <p:nvPr>
            <p:ph type="title"/>
          </p:nvPr>
        </p:nvSpPr>
        <p:spPr/>
        <p:txBody>
          <a:bodyPr/>
          <a:lstStyle/>
          <a:p>
            <a:r>
              <a:rPr kumimoji="1" lang="zh-CN" altLang="en-US" dirty="0">
                <a:latin typeface="STXingkai" panose="02010800040101010101" pitchFamily="2" charset="-122"/>
                <a:ea typeface="STXingkai" panose="02010800040101010101" pitchFamily="2" charset="-122"/>
              </a:rPr>
              <a:t>数值回归 </a:t>
            </a:r>
            <a:r>
              <a:rPr kumimoji="1" lang="en-US" altLang="zh-CN" dirty="0">
                <a:latin typeface="STXingkai" panose="02010800040101010101" pitchFamily="2" charset="-122"/>
                <a:ea typeface="STXingkai" panose="02010800040101010101" pitchFamily="2" charset="-122"/>
              </a:rPr>
              <a:t>&amp;</a:t>
            </a:r>
            <a:r>
              <a:rPr kumimoji="1" lang="zh-CN" altLang="en-US" dirty="0">
                <a:latin typeface="STXingkai" panose="02010800040101010101" pitchFamily="2" charset="-122"/>
                <a:ea typeface="STXingkai" panose="02010800040101010101" pitchFamily="2" charset="-122"/>
              </a:rPr>
              <a:t> 符号回归</a:t>
            </a:r>
          </a:p>
        </p:txBody>
      </p:sp>
      <p:sp>
        <p:nvSpPr>
          <p:cNvPr id="3" name="文本框 2">
            <a:extLst>
              <a:ext uri="{FF2B5EF4-FFF2-40B4-BE49-F238E27FC236}">
                <a16:creationId xmlns:a16="http://schemas.microsoft.com/office/drawing/2014/main" id="{B34DAE7A-D61B-DA4A-A7F9-6B47CB1D0776}"/>
              </a:ext>
            </a:extLst>
          </p:cNvPr>
          <p:cNvSpPr txBox="1"/>
          <p:nvPr/>
        </p:nvSpPr>
        <p:spPr>
          <a:xfrm>
            <a:off x="1518424" y="2828835"/>
            <a:ext cx="9155151" cy="1631216"/>
          </a:xfrm>
          <a:prstGeom prst="rect">
            <a:avLst/>
          </a:prstGeom>
          <a:noFill/>
        </p:spPr>
        <p:txBody>
          <a:bodyPr wrap="square" rtlCol="0">
            <a:spAutoFit/>
          </a:bodyPr>
          <a:lstStyle/>
          <a:p>
            <a:r>
              <a:rPr kumimoji="1" lang="zh-CN" altLang="en-US" sz="2000" dirty="0">
                <a:latin typeface="KaiTi" panose="02010609060101010101" pitchFamily="49" charset="-122"/>
                <a:ea typeface="KaiTi" panose="02010609060101010101" pitchFamily="49" charset="-122"/>
              </a:rPr>
              <a:t>传统的数值回归分析：</a:t>
            </a:r>
            <a:endParaRPr kumimoji="1" lang="en-US" altLang="zh-CN" sz="2000" dirty="0">
              <a:latin typeface="KaiTi" panose="02010609060101010101" pitchFamily="49" charset="-122"/>
              <a:ea typeface="KaiTi" panose="02010609060101010101" pitchFamily="49" charset="-122"/>
            </a:endParaRPr>
          </a:p>
          <a:p>
            <a:r>
              <a:rPr kumimoji="1" lang="zh-CN" altLang="en-US" sz="2000" dirty="0">
                <a:latin typeface="KaiTi" panose="02010609060101010101" pitchFamily="49" charset="-122"/>
                <a:ea typeface="KaiTi" panose="02010609060101010101" pitchFamily="49" charset="-122"/>
              </a:rPr>
              <a:t>回归分析通常要首先假设问题所服从的函数的形式及其参数</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然后根据数据求得最符合的一组参数</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从而最终确定函数</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可以看到</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应用回归分析的人员需要对问题领域有比较深入的了解</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这样才能给出一个“合理”的函数形式</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而当问题很复杂或者研究人员对其认识程度有限时这往往是难以做到的。</a:t>
            </a:r>
          </a:p>
        </p:txBody>
      </p:sp>
    </p:spTree>
    <p:extLst>
      <p:ext uri="{BB962C8B-B14F-4D97-AF65-F5344CB8AC3E}">
        <p14:creationId xmlns:p14="http://schemas.microsoft.com/office/powerpoint/2010/main" val="408532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3D0F1-D117-0149-A0F3-E05CE93E32EB}"/>
              </a:ext>
            </a:extLst>
          </p:cNvPr>
          <p:cNvSpPr>
            <a:spLocks noGrp="1"/>
          </p:cNvSpPr>
          <p:nvPr>
            <p:ph type="title"/>
          </p:nvPr>
        </p:nvSpPr>
        <p:spPr/>
        <p:txBody>
          <a:bodyPr/>
          <a:lstStyle/>
          <a:p>
            <a:r>
              <a:rPr kumimoji="1" lang="zh-CN" altLang="en-US" dirty="0">
                <a:latin typeface="STXingkai" panose="02010800040101010101" pitchFamily="2" charset="-122"/>
                <a:ea typeface="STXingkai" panose="02010800040101010101" pitchFamily="2" charset="-122"/>
              </a:rPr>
              <a:t>数值回归 </a:t>
            </a:r>
            <a:r>
              <a:rPr kumimoji="1" lang="en-US" altLang="zh-CN" dirty="0">
                <a:latin typeface="STXingkai" panose="02010800040101010101" pitchFamily="2" charset="-122"/>
                <a:ea typeface="STXingkai" panose="02010800040101010101" pitchFamily="2" charset="-122"/>
              </a:rPr>
              <a:t>&amp;</a:t>
            </a:r>
            <a:r>
              <a:rPr kumimoji="1" lang="zh-CN" altLang="en-US" dirty="0">
                <a:latin typeface="STXingkai" panose="02010800040101010101" pitchFamily="2" charset="-122"/>
                <a:ea typeface="STXingkai" panose="02010800040101010101" pitchFamily="2" charset="-122"/>
              </a:rPr>
              <a:t> 符号回归</a:t>
            </a:r>
            <a:endParaRPr kumimoji="1" lang="zh-CN" altLang="en-US" dirty="0"/>
          </a:p>
        </p:txBody>
      </p:sp>
      <p:sp>
        <p:nvSpPr>
          <p:cNvPr id="3" name="文本框 2">
            <a:extLst>
              <a:ext uri="{FF2B5EF4-FFF2-40B4-BE49-F238E27FC236}">
                <a16:creationId xmlns:a16="http://schemas.microsoft.com/office/drawing/2014/main" id="{5BD4BE43-7E78-4C43-9DA1-01527FD833A7}"/>
              </a:ext>
            </a:extLst>
          </p:cNvPr>
          <p:cNvSpPr txBox="1"/>
          <p:nvPr/>
        </p:nvSpPr>
        <p:spPr>
          <a:xfrm>
            <a:off x="1479395" y="2459504"/>
            <a:ext cx="9233210" cy="1938992"/>
          </a:xfrm>
          <a:prstGeom prst="rect">
            <a:avLst/>
          </a:prstGeom>
          <a:noFill/>
        </p:spPr>
        <p:txBody>
          <a:bodyPr wrap="square" rtlCol="0">
            <a:spAutoFit/>
          </a:bodyPr>
          <a:lstStyle/>
          <a:p>
            <a:r>
              <a:rPr kumimoji="1" lang="zh-CN" altLang="en-US" sz="2000" dirty="0">
                <a:latin typeface="KaiTi" panose="02010609060101010101" pitchFamily="49" charset="-122"/>
                <a:ea typeface="KaiTi" panose="02010609060101010101" pitchFamily="49" charset="-122"/>
              </a:rPr>
              <a:t>这时</a:t>
            </a:r>
            <a:r>
              <a:rPr kumimoji="1" lang="zh-CN" altLang="en-US" sz="2000" b="1" i="1" u="sng" dirty="0">
                <a:latin typeface="KaiTi" panose="02010609060101010101" pitchFamily="49" charset="-122"/>
                <a:ea typeface="KaiTi" panose="02010609060101010101" pitchFamily="49" charset="-122"/>
              </a:rPr>
              <a:t>符号回归</a:t>
            </a:r>
            <a:r>
              <a:rPr kumimoji="1" lang="zh-CN" altLang="en-US" sz="2000" dirty="0">
                <a:latin typeface="KaiTi" panose="02010609060101010101" pitchFamily="49" charset="-122"/>
                <a:ea typeface="KaiTi" panose="02010609060101010101" pitchFamily="49" charset="-122"/>
              </a:rPr>
              <a:t>就可以派上用处了</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符号回归是遗传编程最早的一类应用之一</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符号回归的终结符集合</a:t>
            </a:r>
            <a:r>
              <a:rPr kumimoji="1" lang="en-US" altLang="zh-CN" sz="2000" dirty="0">
                <a:latin typeface="KaiTi" panose="02010609060101010101" pitchFamily="49" charset="-122"/>
                <a:ea typeface="KaiTi" panose="02010609060101010101" pitchFamily="49" charset="-122"/>
              </a:rPr>
              <a:t>(</a:t>
            </a:r>
            <a:r>
              <a:rPr kumimoji="1" lang="en" altLang="zh-CN" sz="2000" dirty="0">
                <a:latin typeface="KaiTi" panose="02010609060101010101" pitchFamily="49" charset="-122"/>
                <a:ea typeface="KaiTi" panose="02010609060101010101" pitchFamily="49" charset="-122"/>
              </a:rPr>
              <a:t>terminal set)</a:t>
            </a:r>
            <a:r>
              <a:rPr kumimoji="1" lang="zh-CN" altLang="en-US" sz="2000" dirty="0">
                <a:latin typeface="KaiTi" panose="02010609060101010101" pitchFamily="49" charset="-122"/>
                <a:ea typeface="KaiTi" panose="02010609060101010101" pitchFamily="49" charset="-122"/>
              </a:rPr>
              <a:t>主要由运算符（比如</a:t>
            </a:r>
            <a:r>
              <a:rPr kumimoji="1" lang="en-US" altLang="zh-CN" sz="2000" dirty="0">
                <a:latin typeface="KaiTi" panose="02010609060101010101" pitchFamily="49" charset="-122"/>
                <a:ea typeface="KaiTi" panose="02010609060101010101" pitchFamily="49" charset="-122"/>
              </a:rPr>
              <a:t>+, -, *, /, </a:t>
            </a:r>
            <a:r>
              <a:rPr kumimoji="1" lang="en" altLang="zh-CN" sz="2000" dirty="0">
                <a:latin typeface="KaiTi" panose="02010609060101010101" pitchFamily="49" charset="-122"/>
                <a:ea typeface="KaiTi" panose="02010609060101010101" pitchFamily="49" charset="-122"/>
              </a:rPr>
              <a:t>sin, cos, log</a:t>
            </a:r>
            <a:r>
              <a:rPr kumimoji="1" lang="zh-CN" altLang="en-US" sz="2000" dirty="0">
                <a:latin typeface="KaiTi" panose="02010609060101010101" pitchFamily="49" charset="-122"/>
                <a:ea typeface="KaiTi" panose="02010609060101010101" pitchFamily="49" charset="-122"/>
              </a:rPr>
              <a:t>等等）</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随机数和变量（</a:t>
            </a:r>
            <a:r>
              <a:rPr kumimoji="1" lang="en" altLang="zh-CN" sz="2000" dirty="0">
                <a:latin typeface="KaiTi" panose="02010609060101010101" pitchFamily="49" charset="-122"/>
                <a:ea typeface="KaiTi" panose="02010609060101010101" pitchFamily="49" charset="-122"/>
              </a:rPr>
              <a:t>x0, x1, .., </a:t>
            </a:r>
            <a:r>
              <a:rPr kumimoji="1" lang="en" altLang="zh-CN" sz="2000" dirty="0" err="1">
                <a:latin typeface="KaiTi" panose="02010609060101010101" pitchFamily="49" charset="-122"/>
                <a:ea typeface="KaiTi" panose="02010609060101010101" pitchFamily="49" charset="-122"/>
              </a:rPr>
              <a:t>xn</a:t>
            </a:r>
            <a:r>
              <a:rPr kumimoji="1" lang="zh-CN" altLang="e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组成</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这里</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演化的程序就是一串终结符（代表函数</a:t>
            </a:r>
            <a:r>
              <a:rPr kumimoji="1" lang="en" altLang="zh-CN" sz="2000" dirty="0">
                <a:latin typeface="KaiTi" panose="02010609060101010101" pitchFamily="49" charset="-122"/>
                <a:ea typeface="KaiTi" panose="02010609060101010101" pitchFamily="49" charset="-122"/>
              </a:rPr>
              <a:t>y=f(x0, x1, x2, ..., </a:t>
            </a:r>
            <a:r>
              <a:rPr kumimoji="1" lang="en" altLang="zh-CN" sz="2000" dirty="0" err="1">
                <a:latin typeface="KaiTi" panose="02010609060101010101" pitchFamily="49" charset="-122"/>
                <a:ea typeface="KaiTi" panose="02010609060101010101" pitchFamily="49" charset="-122"/>
              </a:rPr>
              <a:t>xn</a:t>
            </a:r>
            <a:r>
              <a:rPr kumimoji="1" lang="en" altLang="zh-CN" sz="2000" dirty="0">
                <a:latin typeface="KaiTi" panose="02010609060101010101" pitchFamily="49" charset="-122"/>
                <a:ea typeface="KaiTi" panose="02010609060101010101" pitchFamily="49" charset="-122"/>
              </a:rPr>
              <a:t>)</a:t>
            </a:r>
            <a:r>
              <a:rPr kumimoji="1" lang="zh-CN" altLang="en" sz="2000" dirty="0">
                <a:latin typeface="KaiTi" panose="02010609060101010101" pitchFamily="49" charset="-122"/>
                <a:ea typeface="KaiTi" panose="02010609060101010101" pitchFamily="49" charset="-122"/>
              </a:rPr>
              <a:t>）</a:t>
            </a:r>
            <a:r>
              <a:rPr kumimoji="1" lang="en"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我们希望最终得到的程序</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即</a:t>
            </a:r>
            <a:r>
              <a:rPr kumimoji="1" lang="en" altLang="zh-CN" sz="2000" dirty="0">
                <a:latin typeface="KaiTi" panose="02010609060101010101" pitchFamily="49" charset="-122"/>
                <a:ea typeface="KaiTi" panose="02010609060101010101" pitchFamily="49" charset="-122"/>
              </a:rPr>
              <a:t>y=f(x0, x1, ..., </a:t>
            </a:r>
            <a:r>
              <a:rPr kumimoji="1" lang="en" altLang="zh-CN" sz="2000" dirty="0" err="1">
                <a:latin typeface="KaiTi" panose="02010609060101010101" pitchFamily="49" charset="-122"/>
                <a:ea typeface="KaiTi" panose="02010609060101010101" pitchFamily="49" charset="-122"/>
              </a:rPr>
              <a:t>xn</a:t>
            </a:r>
            <a:r>
              <a:rPr kumimoji="1" lang="en"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能够尽量符合给定的数据集。</a:t>
            </a:r>
            <a:r>
              <a:rPr kumimoji="1" lang="zh-CN" altLang="en-US" sz="2000" b="1" i="1" u="sng" dirty="0">
                <a:latin typeface="KaiTi" panose="02010609060101010101" pitchFamily="49" charset="-122"/>
                <a:ea typeface="KaiTi" panose="02010609060101010101" pitchFamily="49" charset="-122"/>
              </a:rPr>
              <a:t>注意</a:t>
            </a:r>
            <a:r>
              <a:rPr kumimoji="1" lang="en-US" altLang="zh-CN" sz="2000" b="1" i="1" u="sng" dirty="0">
                <a:latin typeface="KaiTi" panose="02010609060101010101" pitchFamily="49" charset="-122"/>
                <a:ea typeface="KaiTi" panose="02010609060101010101" pitchFamily="49" charset="-122"/>
              </a:rPr>
              <a:t>,</a:t>
            </a:r>
            <a:r>
              <a:rPr kumimoji="1" lang="zh-CN" altLang="en-US" sz="2000" b="1" i="1" u="sng" dirty="0">
                <a:latin typeface="KaiTi" panose="02010609060101010101" pitchFamily="49" charset="-122"/>
                <a:ea typeface="KaiTi" panose="02010609060101010101" pitchFamily="49" charset="-122"/>
              </a:rPr>
              <a:t>与回归分析不同的是符号回归完全没有假定函数的形式。</a:t>
            </a:r>
          </a:p>
        </p:txBody>
      </p:sp>
    </p:spTree>
    <p:extLst>
      <p:ext uri="{BB962C8B-B14F-4D97-AF65-F5344CB8AC3E}">
        <p14:creationId xmlns:p14="http://schemas.microsoft.com/office/powerpoint/2010/main" val="1480605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05695B-8564-A944-B038-B445D5305C6A}"/>
              </a:ext>
            </a:extLst>
          </p:cNvPr>
          <p:cNvSpPr>
            <a:spLocks noGrp="1"/>
          </p:cNvSpPr>
          <p:nvPr>
            <p:ph type="title"/>
          </p:nvPr>
        </p:nvSpPr>
        <p:spPr/>
        <p:txBody>
          <a:bodyPr/>
          <a:lstStyle/>
          <a:p>
            <a:r>
              <a:rPr kumimoji="1" lang="zh-CN" altLang="en-US" dirty="0">
                <a:latin typeface="STXingkai" panose="02010800040101010101" pitchFamily="2" charset="-122"/>
                <a:ea typeface="STXingkai" panose="02010800040101010101" pitchFamily="2" charset="-122"/>
                <a:cs typeface="Times New Roman" panose="02020603050405020304" pitchFamily="18" charset="0"/>
              </a:rPr>
              <a:t>符号回归的聚类分析</a:t>
            </a:r>
          </a:p>
        </p:txBody>
      </p:sp>
      <p:sp>
        <p:nvSpPr>
          <p:cNvPr id="3" name="文本框 2">
            <a:extLst>
              <a:ext uri="{FF2B5EF4-FFF2-40B4-BE49-F238E27FC236}">
                <a16:creationId xmlns:a16="http://schemas.microsoft.com/office/drawing/2014/main" id="{EA1044AF-0868-A141-8FFE-70D8555A7893}"/>
              </a:ext>
            </a:extLst>
          </p:cNvPr>
          <p:cNvSpPr txBox="1"/>
          <p:nvPr/>
        </p:nvSpPr>
        <p:spPr>
          <a:xfrm>
            <a:off x="1566433" y="2214694"/>
            <a:ext cx="9059133" cy="1015663"/>
          </a:xfrm>
          <a:prstGeom prst="rect">
            <a:avLst/>
          </a:prstGeom>
          <a:noFill/>
        </p:spPr>
        <p:txBody>
          <a:bodyPr wrap="square" rtlCol="0">
            <a:spAutoFit/>
          </a:bodyPr>
          <a:lstStyle/>
          <a:p>
            <a:r>
              <a:rPr lang="zh-CN" altLang="en-US" sz="2000" dirty="0">
                <a:latin typeface="KaiTi" panose="02010609060101010101" pitchFamily="49" charset="-122"/>
                <a:ea typeface="KaiTi" panose="02010609060101010101" pitchFamily="49" charset="-122"/>
              </a:rPr>
              <a:t>我们希望能够通过预先计算搜索空间中所有符号回归模型的聚类来减少找到合适的符号回归模型所需的计算量。特别是，我们旨在为符号回归模型预先计算一个相似性网络或（等效地）一个层次聚类，该网络独立于具体的数据集。</a:t>
            </a:r>
            <a:endParaRPr kumimoji="1" lang="zh-CN" altLang="en-US" sz="2000" dirty="0">
              <a:latin typeface="KaiTi" panose="02010609060101010101" pitchFamily="49" charset="-122"/>
              <a:ea typeface="KaiTi" panose="02010609060101010101" pitchFamily="49" charset="-122"/>
            </a:endParaRPr>
          </a:p>
        </p:txBody>
      </p:sp>
      <p:sp>
        <p:nvSpPr>
          <p:cNvPr id="4" name="文本框 3">
            <a:extLst>
              <a:ext uri="{FF2B5EF4-FFF2-40B4-BE49-F238E27FC236}">
                <a16:creationId xmlns:a16="http://schemas.microsoft.com/office/drawing/2014/main" id="{A9057251-2DD1-8B49-8301-44B86E35CC6C}"/>
              </a:ext>
            </a:extLst>
          </p:cNvPr>
          <p:cNvSpPr txBox="1"/>
          <p:nvPr/>
        </p:nvSpPr>
        <p:spPr>
          <a:xfrm>
            <a:off x="1788684" y="3627644"/>
            <a:ext cx="8614630" cy="2554545"/>
          </a:xfrm>
          <a:prstGeom prst="rect">
            <a:avLst/>
          </a:prstGeom>
          <a:noFill/>
        </p:spPr>
        <p:txBody>
          <a:bodyPr wrap="square" rtlCol="0">
            <a:spAutoFit/>
          </a:bodyPr>
          <a:lstStyle/>
          <a:p>
            <a:r>
              <a:rPr kumimoji="1" lang="en-US" altLang="zh-CN" sz="2000" dirty="0">
                <a:latin typeface="KaiTi" panose="02010609060101010101" pitchFamily="49" charset="-122"/>
                <a:ea typeface="KaiTi" panose="02010609060101010101" pitchFamily="49" charset="-122"/>
              </a:rPr>
              <a:t>1. </a:t>
            </a:r>
            <a:r>
              <a:rPr kumimoji="1" lang="zh-CN" altLang="en-US" sz="2000" dirty="0">
                <a:latin typeface="KaiTi" panose="02010609060101010101" pitchFamily="49" charset="-122"/>
                <a:ea typeface="KaiTi" panose="02010609060101010101" pitchFamily="49" charset="-122"/>
              </a:rPr>
              <a:t>在符号回归搜索空间中模型的分布是什么</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我们感兴趣的是识别相似模型的簇，因此相似性可以根据模型输出</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表型</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或进化表达的相似性</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基因型</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来确定。</a:t>
            </a:r>
          </a:p>
          <a:p>
            <a:endParaRPr kumimoji="1" lang="zh-CN" altLang="en-US" sz="2000" dirty="0">
              <a:latin typeface="KaiTi" panose="02010609060101010101" pitchFamily="49" charset="-122"/>
              <a:ea typeface="KaiTi" panose="02010609060101010101" pitchFamily="49" charset="-122"/>
            </a:endParaRPr>
          </a:p>
          <a:p>
            <a:r>
              <a:rPr kumimoji="1" lang="en-US" altLang="zh-CN" sz="2000" dirty="0">
                <a:latin typeface="KaiTi" panose="02010609060101010101" pitchFamily="49" charset="-122"/>
                <a:ea typeface="KaiTi" panose="02010609060101010101" pitchFamily="49" charset="-122"/>
              </a:rPr>
              <a:t>2. </a:t>
            </a:r>
            <a:r>
              <a:rPr kumimoji="1" lang="zh-CN" altLang="en-US" sz="2000" dirty="0">
                <a:latin typeface="KaiTi" panose="02010609060101010101" pitchFamily="49" charset="-122"/>
                <a:ea typeface="KaiTi" panose="02010609060101010101" pitchFamily="49" charset="-122"/>
              </a:rPr>
              <a:t>遗传规划所访问的解决方案分布如何</a:t>
            </a:r>
            <a:r>
              <a:rPr kumimoji="1" lang="en-US" altLang="zh-CN" sz="2000" dirty="0">
                <a:latin typeface="KaiTi" panose="02010609060101010101" pitchFamily="49" charset="-122"/>
                <a:ea typeface="KaiTi" panose="02010609060101010101" pitchFamily="49" charset="-122"/>
              </a:rPr>
              <a:t>?</a:t>
            </a:r>
            <a:r>
              <a:rPr kumimoji="1" lang="zh-CN" altLang="en-US" sz="2000" dirty="0">
                <a:latin typeface="KaiTi" panose="02010609060101010101" pitchFamily="49" charset="-122"/>
                <a:ea typeface="KaiTi" panose="02010609060101010101" pitchFamily="49" charset="-122"/>
              </a:rPr>
              <a:t>在这里，我们对</a:t>
            </a:r>
            <a:r>
              <a:rPr kumimoji="1" lang="en" altLang="zh-CN" sz="2000" dirty="0">
                <a:latin typeface="KaiTi" panose="02010609060101010101" pitchFamily="49" charset="-122"/>
                <a:ea typeface="KaiTi" panose="02010609060101010101" pitchFamily="49" charset="-122"/>
              </a:rPr>
              <a:t>GP</a:t>
            </a:r>
            <a:r>
              <a:rPr kumimoji="1" lang="zh-CN" altLang="en-US" sz="2000" dirty="0">
                <a:latin typeface="KaiTi" panose="02010609060101010101" pitchFamily="49" charset="-122"/>
                <a:ea typeface="KaiTi" panose="02010609060101010101" pitchFamily="49" charset="-122"/>
              </a:rPr>
              <a:t>的系统搜索偏差感兴趣。特别是</a:t>
            </a:r>
            <a:r>
              <a:rPr kumimoji="1" lang="en-US" altLang="zh-CN" sz="2000" dirty="0">
                <a:latin typeface="KaiTi" panose="02010609060101010101" pitchFamily="49" charset="-122"/>
                <a:ea typeface="KaiTi" panose="02010609060101010101" pitchFamily="49" charset="-122"/>
              </a:rPr>
              <a:t>:(1)</a:t>
            </a:r>
            <a:r>
              <a:rPr kumimoji="1" lang="zh-CN" altLang="en-US" sz="2000" dirty="0">
                <a:latin typeface="KaiTi" panose="02010609060101010101" pitchFamily="49" charset="-122"/>
                <a:ea typeface="KaiTi" panose="02010609060101010101" pitchFamily="49" charset="-122"/>
              </a:rPr>
              <a:t>搜索空间中是否有</a:t>
            </a:r>
            <a:r>
              <a:rPr kumimoji="1" lang="en" altLang="zh-CN" sz="2000" dirty="0">
                <a:latin typeface="KaiTi" panose="02010609060101010101" pitchFamily="49" charset="-122"/>
                <a:ea typeface="KaiTi" panose="02010609060101010101" pitchFamily="49" charset="-122"/>
              </a:rPr>
              <a:t>GP</a:t>
            </a:r>
            <a:r>
              <a:rPr kumimoji="1" lang="zh-CN" altLang="en-US" sz="2000" dirty="0">
                <a:latin typeface="KaiTi" panose="02010609060101010101" pitchFamily="49" charset="-122"/>
                <a:ea typeface="KaiTi" panose="02010609060101010101" pitchFamily="49" charset="-122"/>
              </a:rPr>
              <a:t>完全忽略的区域</a:t>
            </a:r>
            <a:r>
              <a:rPr kumimoji="1" lang="en-US" altLang="zh-CN" sz="2000" dirty="0">
                <a:latin typeface="KaiTi" panose="02010609060101010101" pitchFamily="49" charset="-122"/>
                <a:ea typeface="KaiTi" panose="02010609060101010101" pitchFamily="49" charset="-122"/>
              </a:rPr>
              <a:t>;(2)</a:t>
            </a:r>
            <a:r>
              <a:rPr kumimoji="1" lang="en" altLang="zh-CN" sz="2000" dirty="0">
                <a:latin typeface="KaiTi" panose="02010609060101010101" pitchFamily="49" charset="-122"/>
                <a:ea typeface="KaiTi" panose="02010609060101010101" pitchFamily="49" charset="-122"/>
              </a:rPr>
              <a:t>GP</a:t>
            </a:r>
            <a:r>
              <a:rPr kumimoji="1" lang="zh-CN" altLang="en-US" sz="2000" dirty="0">
                <a:latin typeface="KaiTi" panose="02010609060101010101" pitchFamily="49" charset="-122"/>
                <a:ea typeface="KaiTi" panose="02010609060101010101" pitchFamily="49" charset="-122"/>
              </a:rPr>
              <a:t>群体中的个体在搜索空间中的分布情况，以及这种分布在</a:t>
            </a:r>
            <a:r>
              <a:rPr kumimoji="1" lang="en" altLang="zh-CN" sz="2000" dirty="0">
                <a:latin typeface="KaiTi" panose="02010609060101010101" pitchFamily="49" charset="-122"/>
                <a:ea typeface="KaiTi" panose="02010609060101010101" pitchFamily="49" charset="-122"/>
              </a:rPr>
              <a:t>GP</a:t>
            </a:r>
            <a:r>
              <a:rPr kumimoji="1" lang="zh-CN" altLang="en-US" sz="2000" dirty="0">
                <a:latin typeface="KaiTi" panose="02010609060101010101" pitchFamily="49" charset="-122"/>
                <a:ea typeface="KaiTi" panose="02010609060101010101" pitchFamily="49" charset="-122"/>
              </a:rPr>
              <a:t>运行开始到结束时的变化情况。</a:t>
            </a:r>
          </a:p>
        </p:txBody>
      </p:sp>
    </p:spTree>
    <p:extLst>
      <p:ext uri="{BB962C8B-B14F-4D97-AF65-F5344CB8AC3E}">
        <p14:creationId xmlns:p14="http://schemas.microsoft.com/office/powerpoint/2010/main" val="277763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01AAA-0840-4F40-A133-04A9542356F3}"/>
              </a:ext>
            </a:extLst>
          </p:cNvPr>
          <p:cNvSpPr>
            <a:spLocks noGrp="1"/>
          </p:cNvSpPr>
          <p:nvPr>
            <p:ph type="title"/>
          </p:nvPr>
        </p:nvSpPr>
        <p:spPr/>
        <p:txBody>
          <a:bodyPr/>
          <a:lstStyle/>
          <a:p>
            <a:pPr algn="l"/>
            <a:r>
              <a:rPr kumimoji="1" lang="en-US" altLang="zh-CN" dirty="0">
                <a:latin typeface="STXingkai" panose="02010800040101010101" pitchFamily="2" charset="-122"/>
                <a:ea typeface="STXingkai" panose="02010800040101010101" pitchFamily="2" charset="-122"/>
                <a:cs typeface="Times New Roman" panose="02020603050405020304" pitchFamily="18" charset="0"/>
              </a:rPr>
              <a:t>1.</a:t>
            </a:r>
            <a:r>
              <a:rPr kumimoji="1" lang="zh-CN" altLang="en-US" dirty="0">
                <a:latin typeface="STXingkai" panose="02010800040101010101" pitchFamily="2" charset="-122"/>
                <a:ea typeface="STXingkai" panose="02010800040101010101" pitchFamily="2" charset="-122"/>
                <a:cs typeface="Times New Roman" panose="02020603050405020304" pitchFamily="18" charset="0"/>
              </a:rPr>
              <a:t>方法思路</a:t>
            </a:r>
            <a:endParaRPr kumimoji="1" lang="zh-CN" altLang="en-US" dirty="0"/>
          </a:p>
        </p:txBody>
      </p:sp>
      <p:sp>
        <p:nvSpPr>
          <p:cNvPr id="3" name="内容占位符 2">
            <a:extLst>
              <a:ext uri="{FF2B5EF4-FFF2-40B4-BE49-F238E27FC236}">
                <a16:creationId xmlns:a16="http://schemas.microsoft.com/office/drawing/2014/main" id="{F8600886-2C1C-2649-BB3C-2C8A1F9BD03D}"/>
              </a:ext>
            </a:extLst>
          </p:cNvPr>
          <p:cNvSpPr>
            <a:spLocks noGrp="1"/>
          </p:cNvSpPr>
          <p:nvPr>
            <p:ph sz="quarter" idx="13"/>
          </p:nvPr>
        </p:nvSpPr>
        <p:spPr/>
        <p:txBody>
          <a:bodyPr>
            <a:normAutofit lnSpcReduction="10000"/>
          </a:bodyPr>
          <a:lstStyle/>
          <a:p>
            <a:pPr marL="0" indent="0">
              <a:buNone/>
            </a:pPr>
            <a:r>
              <a:rPr lang="zh-CN" altLang="en-US" dirty="0">
                <a:latin typeface="KaiTi" panose="02010609060101010101" pitchFamily="49" charset="-122"/>
                <a:ea typeface="KaiTi" panose="02010609060101010101" pitchFamily="49" charset="-122"/>
              </a:rPr>
              <a:t>    为了限制搜索空间的大小，我们仅考虑单变量函数并限制表达式的最大长度。另外，我们使用一种语法来约束表达式的复杂度，并且不允许使用数字参数（即随机常数）。这进一步减小了搜索空间。</a:t>
            </a:r>
            <a:endParaRPr lang="en-US" altLang="zh-CN" dirty="0">
              <a:latin typeface="KaiTi" panose="02010609060101010101" pitchFamily="49" charset="-122"/>
              <a:ea typeface="KaiTi" panose="02010609060101010101" pitchFamily="49" charset="-122"/>
            </a:endParaRPr>
          </a:p>
          <a:p>
            <a:pPr marL="0" indent="0">
              <a:buNone/>
            </a:pPr>
            <a:r>
              <a:rPr lang="zh-CN" altLang="en-US" dirty="0">
                <a:latin typeface="KaiTi" panose="02010609060101010101" pitchFamily="49" charset="-122"/>
                <a:ea typeface="KaiTi" panose="02010609060101010101" pitchFamily="49" charset="-122"/>
              </a:rPr>
              <a:t>    </a:t>
            </a:r>
            <a:r>
              <a:rPr lang="en-US" altLang="zh-CN" dirty="0">
                <a:latin typeface="KaiTi" panose="02010609060101010101" pitchFamily="49" charset="-122"/>
                <a:ea typeface="KaiTi" panose="02010609060101010101" pitchFamily="49" charset="-122"/>
              </a:rPr>
              <a:t>为了分析符号回归搜索空间中表达式的分布，我们的想法是创建所有表达式的可视化图，希望可以使我们识别出相似表达式的较大簇。因此，我们</a:t>
            </a:r>
            <a:r>
              <a:rPr lang="zh-CN" altLang="en-US" dirty="0">
                <a:latin typeface="KaiTi" panose="02010609060101010101" pitchFamily="49" charset="-122"/>
                <a:ea typeface="KaiTi" panose="02010609060101010101" pitchFamily="49" charset="-122"/>
              </a:rPr>
              <a:t>通过</a:t>
            </a:r>
            <a:r>
              <a:rPr lang="en-US" altLang="zh-CN" dirty="0" err="1">
                <a:latin typeface="KaiTi" panose="02010609060101010101" pitchFamily="49" charset="-122"/>
                <a:ea typeface="KaiTi" panose="02010609060101010101" pitchFamily="49" charset="-122"/>
              </a:rPr>
              <a:t>评估</a:t>
            </a:r>
            <a:r>
              <a:rPr lang="zh-CN" altLang="en-US" dirty="0">
                <a:latin typeface="KaiTi" panose="02010609060101010101" pitchFamily="49" charset="-122"/>
                <a:ea typeface="KaiTi" panose="02010609060101010101" pitchFamily="49" charset="-122"/>
              </a:rPr>
              <a:t>创建</a:t>
            </a:r>
            <a:r>
              <a:rPr lang="en-US" altLang="zh-CN" dirty="0">
                <a:latin typeface="KaiTi" panose="02010609060101010101" pitchFamily="49" charset="-122"/>
                <a:ea typeface="KaiTi" panose="02010609060101010101" pitchFamily="49" charset="-122"/>
              </a:rPr>
              <a:t>表型不同的表达式的集合，并为每个表达式确定表型最近的邻居。这使我们可以将表达式映射到二维空间，同时保留高维空间的局部邻域结构。最近邻居图也允许我们创建所有表达式的聚类。正如我们对这两者都感兴趣（表型相似的表达图以及基因型相似的表达图）一样，我们基于对基因型相似性的度量来创建相似的图</a:t>
            </a:r>
            <a:r>
              <a:rPr lang="zh-CN" altLang="en-US" dirty="0">
                <a:latin typeface="KaiTi" panose="02010609060101010101" pitchFamily="49" charset="-122"/>
                <a:ea typeface="KaiTi" panose="02010609060101010101" pitchFamily="49" charset="-122"/>
              </a:rPr>
              <a:t>。</a:t>
            </a:r>
            <a:endParaRPr kumimoji="1" lang="zh-CN" altLang="en-US" dirty="0">
              <a:latin typeface="KaiTi" panose="02010609060101010101" pitchFamily="49" charset="-122"/>
              <a:ea typeface="KaiTi" panose="02010609060101010101" pitchFamily="49" charset="-122"/>
            </a:endParaRPr>
          </a:p>
        </p:txBody>
      </p:sp>
    </p:spTree>
    <p:extLst>
      <p:ext uri="{BB962C8B-B14F-4D97-AF65-F5344CB8AC3E}">
        <p14:creationId xmlns:p14="http://schemas.microsoft.com/office/powerpoint/2010/main" val="255655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01AAA-0840-4F40-A133-04A9542356F3}"/>
              </a:ext>
            </a:extLst>
          </p:cNvPr>
          <p:cNvSpPr>
            <a:spLocks noGrp="1"/>
          </p:cNvSpPr>
          <p:nvPr>
            <p:ph type="title"/>
          </p:nvPr>
        </p:nvSpPr>
        <p:spPr/>
        <p:txBody>
          <a:bodyPr/>
          <a:lstStyle/>
          <a:p>
            <a:pPr algn="l"/>
            <a:r>
              <a:rPr kumimoji="1" lang="en-US" altLang="zh-CN" dirty="0">
                <a:latin typeface="STXingkai" panose="02010800040101010101" pitchFamily="2" charset="-122"/>
                <a:ea typeface="STXingkai" panose="02010800040101010101" pitchFamily="2" charset="-122"/>
                <a:cs typeface="Times New Roman" panose="02020603050405020304" pitchFamily="18" charset="0"/>
              </a:rPr>
              <a:t>1.</a:t>
            </a:r>
            <a:r>
              <a:rPr kumimoji="1" lang="zh-CN" altLang="en-US" dirty="0">
                <a:latin typeface="STXingkai" panose="02010800040101010101" pitchFamily="2" charset="-122"/>
                <a:ea typeface="STXingkai" panose="02010800040101010101" pitchFamily="2" charset="-122"/>
                <a:cs typeface="Times New Roman" panose="02020603050405020304" pitchFamily="18" charset="0"/>
              </a:rPr>
              <a:t>方法思路</a:t>
            </a:r>
            <a:endParaRPr kumimoji="1" lang="zh-CN" altLang="en-US" dirty="0"/>
          </a:p>
        </p:txBody>
      </p:sp>
      <p:pic>
        <p:nvPicPr>
          <p:cNvPr id="1025" name="Picture 1" descr="page106image1780544">
            <a:extLst>
              <a:ext uri="{FF2B5EF4-FFF2-40B4-BE49-F238E27FC236}">
                <a16:creationId xmlns:a16="http://schemas.microsoft.com/office/drawing/2014/main" id="{E8DB99D9-A680-A14B-B8FD-DB1D2A6B4B4E}"/>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750440" y="1891309"/>
            <a:ext cx="4691119" cy="463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230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01AAA-0840-4F40-A133-04A9542356F3}"/>
              </a:ext>
            </a:extLst>
          </p:cNvPr>
          <p:cNvSpPr>
            <a:spLocks noGrp="1"/>
          </p:cNvSpPr>
          <p:nvPr>
            <p:ph type="title"/>
          </p:nvPr>
        </p:nvSpPr>
        <p:spPr/>
        <p:txBody>
          <a:bodyPr/>
          <a:lstStyle/>
          <a:p>
            <a:pPr algn="l"/>
            <a:r>
              <a:rPr kumimoji="1" lang="en-US" altLang="zh-CN" dirty="0">
                <a:latin typeface="STXingkai" panose="02010800040101010101" pitchFamily="2" charset="-122"/>
                <a:ea typeface="STXingkai" panose="02010800040101010101" pitchFamily="2" charset="-122"/>
                <a:cs typeface="Times New Roman" panose="02020603050405020304" pitchFamily="18" charset="0"/>
              </a:rPr>
              <a:t>2.</a:t>
            </a:r>
            <a:r>
              <a:rPr kumimoji="1" lang="zh-CN" altLang="en-US" dirty="0">
                <a:latin typeface="STXingkai" panose="02010800040101010101" pitchFamily="2" charset="-122"/>
                <a:ea typeface="STXingkai" panose="02010800040101010101" pitchFamily="2" charset="-122"/>
                <a:cs typeface="Times New Roman" panose="02020603050405020304" pitchFamily="18" charset="0"/>
              </a:rPr>
              <a:t>语法规则</a:t>
            </a:r>
            <a:endParaRPr kumimoji="1" lang="zh-CN" altLang="en-US" dirty="0"/>
          </a:p>
        </p:txBody>
      </p:sp>
      <p:pic>
        <p:nvPicPr>
          <p:cNvPr id="4" name="内容占位符 3">
            <a:extLst>
              <a:ext uri="{FF2B5EF4-FFF2-40B4-BE49-F238E27FC236}">
                <a16:creationId xmlns:a16="http://schemas.microsoft.com/office/drawing/2014/main" id="{FA06E746-2AB5-F842-8C38-F8E62D6FA20C}"/>
              </a:ext>
            </a:extLst>
          </p:cNvPr>
          <p:cNvPicPr>
            <a:picLocks noGrp="1" noChangeAspect="1"/>
          </p:cNvPicPr>
          <p:nvPr>
            <p:ph sz="quarter" idx="13"/>
          </p:nvPr>
        </p:nvPicPr>
        <p:blipFill>
          <a:blip r:embed="rId2"/>
          <a:stretch>
            <a:fillRect/>
          </a:stretch>
        </p:blipFill>
        <p:spPr>
          <a:xfrm>
            <a:off x="2475111" y="2214694"/>
            <a:ext cx="7241778" cy="3881031"/>
          </a:xfrm>
          <a:prstGeom prst="rect">
            <a:avLst/>
          </a:prstGeom>
        </p:spPr>
      </p:pic>
    </p:spTree>
    <p:extLst>
      <p:ext uri="{BB962C8B-B14F-4D97-AF65-F5344CB8AC3E}">
        <p14:creationId xmlns:p14="http://schemas.microsoft.com/office/powerpoint/2010/main" val="125619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01AAA-0840-4F40-A133-04A9542356F3}"/>
              </a:ext>
            </a:extLst>
          </p:cNvPr>
          <p:cNvSpPr>
            <a:spLocks noGrp="1"/>
          </p:cNvSpPr>
          <p:nvPr>
            <p:ph type="title"/>
          </p:nvPr>
        </p:nvSpPr>
        <p:spPr/>
        <p:txBody>
          <a:bodyPr/>
          <a:lstStyle/>
          <a:p>
            <a:pPr algn="l"/>
            <a:r>
              <a:rPr kumimoji="1" lang="en-US" altLang="zh-CN" dirty="0">
                <a:latin typeface="STXingkai" panose="02010800040101010101" pitchFamily="2" charset="-122"/>
                <a:ea typeface="STXingkai" panose="02010800040101010101" pitchFamily="2" charset="-122"/>
                <a:cs typeface="Times New Roman" panose="02020603050405020304" pitchFamily="18" charset="0"/>
              </a:rPr>
              <a:t>2.</a:t>
            </a:r>
            <a:r>
              <a:rPr kumimoji="1" lang="zh-CN" altLang="en-US" dirty="0">
                <a:latin typeface="STXingkai" panose="02010800040101010101" pitchFamily="2" charset="-122"/>
                <a:ea typeface="STXingkai" panose="02010800040101010101" pitchFamily="2" charset="-122"/>
                <a:cs typeface="Times New Roman" panose="02020603050405020304" pitchFamily="18" charset="0"/>
              </a:rPr>
              <a:t>语法规则</a:t>
            </a:r>
            <a:endParaRPr kumimoji="1" lang="zh-CN" altLang="en-US" dirty="0"/>
          </a:p>
        </p:txBody>
      </p:sp>
      <p:sp>
        <p:nvSpPr>
          <p:cNvPr id="5" name="内容占位符 4">
            <a:extLst>
              <a:ext uri="{FF2B5EF4-FFF2-40B4-BE49-F238E27FC236}">
                <a16:creationId xmlns:a16="http://schemas.microsoft.com/office/drawing/2014/main" id="{82826272-B07F-5A49-868F-A8BA36573E53}"/>
              </a:ext>
            </a:extLst>
          </p:cNvPr>
          <p:cNvSpPr>
            <a:spLocks noGrp="1"/>
          </p:cNvSpPr>
          <p:nvPr>
            <p:ph sz="quarter" idx="13"/>
          </p:nvPr>
        </p:nvSpPr>
        <p:spPr/>
        <p:txBody>
          <a:bodyPr/>
          <a:lstStyle/>
          <a:p>
            <a:pPr marL="0" indent="0">
              <a:buNone/>
            </a:pPr>
            <a:r>
              <a:rPr lang="zh-CN" altLang="en-US" dirty="0">
                <a:latin typeface="KaiTi" panose="02010609060101010101" pitchFamily="49" charset="-122"/>
                <a:ea typeface="KaiTi" panose="02010609060101010101" pitchFamily="49" charset="-122"/>
              </a:rPr>
              <a:t>    给定一个正式语法，就会产生许多数学恒等式和其他表型上相等但基因上不同的表达。这包括例如交换算子中不同的参数顺序或恒等式的不同表示形式。为了使搜索空间大小可管理，我们希望避免语义重复。虽然在如此大的搜索空间中完全防止所有的语义重复在计算上是不可行的，但它们的数量可以通过两个简单的步骤大幅减少</a:t>
            </a:r>
            <a:r>
              <a:rPr lang="en-US" altLang="zh-CN" dirty="0">
                <a:latin typeface="KaiTi" panose="02010609060101010101" pitchFamily="49" charset="-122"/>
                <a:ea typeface="KaiTi" panose="02010609060101010101" pitchFamily="49" charset="-122"/>
              </a:rPr>
              <a:t>:</a:t>
            </a:r>
          </a:p>
          <a:p>
            <a:pPr marL="0" indent="0">
              <a:buNone/>
            </a:pPr>
            <a:r>
              <a:rPr lang="zh-CN" altLang="en-US" dirty="0">
                <a:latin typeface="KaiTi" panose="02010609060101010101" pitchFamily="49" charset="-122"/>
                <a:ea typeface="KaiTi" panose="02010609060101010101" pitchFamily="49" charset="-122"/>
              </a:rPr>
              <a:t>    首先，对语法进行限制，因此只能推导出一种相关数学恒等式的表示。其次，语法中无法阻止的标识通过哈希来标识</a:t>
            </a:r>
            <a:r>
              <a:rPr lang="en-US" altLang="zh-CN" dirty="0">
                <a:latin typeface="KaiTi" panose="02010609060101010101" pitchFamily="49" charset="-122"/>
                <a:ea typeface="KaiTi" panose="02010609060101010101" pitchFamily="49" charset="-122"/>
              </a:rPr>
              <a:t>:</a:t>
            </a:r>
            <a:r>
              <a:rPr lang="zh-CN" altLang="en-US" dirty="0">
                <a:latin typeface="KaiTi" panose="02010609060101010101" pitchFamily="49" charset="-122"/>
                <a:ea typeface="KaiTi" panose="02010609060101010101" pitchFamily="49" charset="-122"/>
              </a:rPr>
              <a:t>语义重复应该具有相同的哈希值。</a:t>
            </a:r>
          </a:p>
        </p:txBody>
      </p:sp>
    </p:spTree>
    <p:extLst>
      <p:ext uri="{BB962C8B-B14F-4D97-AF65-F5344CB8AC3E}">
        <p14:creationId xmlns:p14="http://schemas.microsoft.com/office/powerpoint/2010/main" val="3914247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01AAA-0840-4F40-A133-04A9542356F3}"/>
              </a:ext>
            </a:extLst>
          </p:cNvPr>
          <p:cNvSpPr>
            <a:spLocks noGrp="1"/>
          </p:cNvSpPr>
          <p:nvPr>
            <p:ph type="title"/>
          </p:nvPr>
        </p:nvSpPr>
        <p:spPr/>
        <p:txBody>
          <a:bodyPr/>
          <a:lstStyle/>
          <a:p>
            <a:pPr algn="l"/>
            <a:r>
              <a:rPr kumimoji="1" lang="en-US" altLang="zh-CN" dirty="0">
                <a:latin typeface="STXingkai" panose="02010800040101010101" pitchFamily="2" charset="-122"/>
                <a:ea typeface="STXingkai" panose="02010800040101010101" pitchFamily="2" charset="-122"/>
                <a:cs typeface="Times New Roman" panose="02020603050405020304" pitchFamily="18" charset="0"/>
              </a:rPr>
              <a:t>3.</a:t>
            </a:r>
            <a:r>
              <a:rPr kumimoji="1" lang="zh-CN" altLang="en-US" dirty="0">
                <a:latin typeface="STXingkai" panose="02010800040101010101" pitchFamily="2" charset="-122"/>
                <a:ea typeface="STXingkai" panose="02010800040101010101" pitchFamily="2" charset="-122"/>
                <a:cs typeface="Times New Roman" panose="02020603050405020304" pitchFamily="18" charset="0"/>
              </a:rPr>
              <a:t>相似性分析</a:t>
            </a:r>
            <a:endParaRPr kumimoji="1" lang="zh-CN" altLang="en-US" dirty="0"/>
          </a:p>
        </p:txBody>
      </p:sp>
      <p:sp>
        <p:nvSpPr>
          <p:cNvPr id="5" name="内容占位符 4">
            <a:extLst>
              <a:ext uri="{FF2B5EF4-FFF2-40B4-BE49-F238E27FC236}">
                <a16:creationId xmlns:a16="http://schemas.microsoft.com/office/drawing/2014/main" id="{82826272-B07F-5A49-868F-A8BA36573E53}"/>
              </a:ext>
            </a:extLst>
          </p:cNvPr>
          <p:cNvSpPr>
            <a:spLocks noGrp="1"/>
          </p:cNvSpPr>
          <p:nvPr>
            <p:ph sz="quarter" idx="13"/>
          </p:nvPr>
        </p:nvSpPr>
        <p:spPr/>
        <p:txBody>
          <a:bodyPr/>
          <a:lstStyle/>
          <a:p>
            <a:pPr marL="0" indent="0">
              <a:buNone/>
            </a:pPr>
            <a:r>
              <a:rPr lang="zh-CN" altLang="en-US" dirty="0">
                <a:latin typeface="KaiTi" panose="02010609060101010101" pitchFamily="49" charset="-122"/>
                <a:ea typeface="KaiTi" panose="02010609060101010101" pitchFamily="49" charset="-122"/>
              </a:rPr>
              <a:t>    </a:t>
            </a:r>
            <a:r>
              <a:rPr lang="en-US" altLang="zh-CN" dirty="0" err="1">
                <a:latin typeface="KaiTi" panose="02010609060101010101" pitchFamily="49" charset="-122"/>
                <a:ea typeface="KaiTi" panose="02010609060101010101" pitchFamily="49" charset="-122"/>
              </a:rPr>
              <a:t>对于表型相似性，我们使用模型输出的皮尔森相关系数。这使我们能够确定输出相似度，而与函数值的偏移量和小数位数无关</a:t>
            </a:r>
            <a:r>
              <a:rPr lang="en-US" altLang="zh-CN" dirty="0">
                <a:latin typeface="KaiTi" panose="02010609060101010101" pitchFamily="49" charset="-122"/>
                <a:ea typeface="KaiTi" panose="02010609060101010101" pitchFamily="49" charset="-122"/>
              </a:rPr>
              <a:t>。</a:t>
            </a:r>
          </a:p>
          <a:p>
            <a:pPr marL="0" indent="0">
              <a:buNone/>
            </a:pPr>
            <a:r>
              <a:rPr lang="zh-CN" altLang="en-US" dirty="0">
                <a:latin typeface="KaiTi" panose="02010609060101010101" pitchFamily="49" charset="-122"/>
                <a:ea typeface="KaiTi" panose="02010609060101010101" pitchFamily="49" charset="-122"/>
              </a:rPr>
              <a:t>    </a:t>
            </a:r>
          </a:p>
        </p:txBody>
      </p:sp>
    </p:spTree>
    <p:extLst>
      <p:ext uri="{BB962C8B-B14F-4D97-AF65-F5344CB8AC3E}">
        <p14:creationId xmlns:p14="http://schemas.microsoft.com/office/powerpoint/2010/main" val="3421114057"/>
      </p:ext>
    </p:extLst>
  </p:cSld>
  <p:clrMapOvr>
    <a:masterClrMapping/>
  </p:clrMapOvr>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水滴</Template>
  <TotalTime>113</TotalTime>
  <Words>872</Words>
  <Application>Microsoft Macintosh PowerPoint</Application>
  <PresentationFormat>宽屏</PresentationFormat>
  <Paragraphs>34</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STXingkai</vt:lpstr>
      <vt:lpstr>KaiTi</vt:lpstr>
      <vt:lpstr>Arial</vt:lpstr>
      <vt:lpstr>Cambria Math</vt:lpstr>
      <vt:lpstr>Tw Cen MT</vt:lpstr>
      <vt:lpstr>水滴</vt:lpstr>
      <vt:lpstr>符号回归搜索空间的聚类分析</vt:lpstr>
      <vt:lpstr>数值回归 &amp; 符号回归</vt:lpstr>
      <vt:lpstr>数值回归 &amp; 符号回归</vt:lpstr>
      <vt:lpstr>符号回归的聚类分析</vt:lpstr>
      <vt:lpstr>1.方法思路</vt:lpstr>
      <vt:lpstr>1.方法思路</vt:lpstr>
      <vt:lpstr>2.语法规则</vt:lpstr>
      <vt:lpstr>2.语法规则</vt:lpstr>
      <vt:lpstr>3.相似性分析</vt:lpstr>
      <vt:lpstr>3.相似性分析</vt:lpstr>
      <vt:lpstr>3.相似性分析</vt:lpstr>
      <vt:lpstr>3.基因相似性分析</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符号回归搜索空间的聚类分析</dc:title>
  <dc:creator>office</dc:creator>
  <cp:lastModifiedBy>office</cp:lastModifiedBy>
  <cp:revision>10</cp:revision>
  <dcterms:created xsi:type="dcterms:W3CDTF">2020-11-27T07:56:06Z</dcterms:created>
  <dcterms:modified xsi:type="dcterms:W3CDTF">2020-11-27T10:39:48Z</dcterms:modified>
</cp:coreProperties>
</file>