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70" r:id="rId11"/>
    <p:sldId id="271"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21"/>
    <p:restoredTop sz="94697"/>
  </p:normalViewPr>
  <p:slideViewPr>
    <p:cSldViewPr snapToGrid="0" snapToObjects="1">
      <p:cViewPr varScale="1">
        <p:scale>
          <a:sx n="114" d="100"/>
          <a:sy n="114" d="100"/>
        </p:scale>
        <p:origin x="2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10/30/20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23A1CC3-2375-41D4-9E03-427CAF2A4C1A}" type="datetimeFigureOut">
              <a:rPr lang="en-US" dirty="0"/>
              <a:t>10/30/20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FF16868-8199-4C2C-A5B1-63AEE139F88E}" type="datetimeFigureOut">
              <a:rPr lang="en-US" dirty="0"/>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AD9FF7F-6988-44CC-821B-644E70CD2F73}" type="datetimeFigureOut">
              <a:rPr lang="en-US" dirty="0"/>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C12C299-16B2-4475-990D-751901EACC14}" type="datetimeFigureOut">
              <a:rPr lang="en-US" dirty="0"/>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10/30/20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34E6425-0181-43F2-84FC-787E803FD2F8}" type="datetimeFigureOut">
              <a:rPr lang="en-US" dirty="0"/>
              <a:t>10/30/20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86A4C-8E40-4F87-A4F0-01A0687C5742}" type="datetimeFigureOut">
              <a:rPr lang="en-US" dirty="0"/>
              <a:t>10/30/20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5E72C73-2D91-4E12-BA25-F0AA0C03599B}" type="datetimeFigureOut">
              <a:rPr lang="en-US" dirty="0"/>
              <a:t>10/30/20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10/30/20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51863-D6A7-684F-B8CD-91FE7115F924}"/>
              </a:ext>
            </a:extLst>
          </p:cNvPr>
          <p:cNvSpPr>
            <a:spLocks noGrp="1"/>
          </p:cNvSpPr>
          <p:nvPr>
            <p:ph type="ctrTitle"/>
          </p:nvPr>
        </p:nvSpPr>
        <p:spPr>
          <a:xfrm>
            <a:off x="1683171" y="2256767"/>
            <a:ext cx="8825658" cy="2677648"/>
          </a:xfrm>
        </p:spPr>
        <p:txBody>
          <a:bodyPr/>
          <a:lstStyle/>
          <a:p>
            <a:pPr algn="ctr"/>
            <a:r>
              <a:rPr kumimoji="1" lang="en-US" altLang="zh-CN" dirty="0">
                <a:latin typeface="Times New Roman" panose="02020603050405020304" pitchFamily="18" charset="0"/>
                <a:cs typeface="Times New Roman" panose="02020603050405020304" pitchFamily="18" charset="0"/>
              </a:rPr>
              <a:t>Genetic</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Programming</a:t>
            </a:r>
            <a:br>
              <a:rPr kumimoji="1" lang="en-US" altLang="zh-CN" dirty="0">
                <a:latin typeface="Times New Roman" panose="02020603050405020304" pitchFamily="18" charset="0"/>
                <a:cs typeface="Times New Roman" panose="02020603050405020304" pitchFamily="18" charset="0"/>
              </a:rPr>
            </a:br>
            <a:br>
              <a:rPr kumimoji="1" lang="en-US" altLang="zh-CN" dirty="0">
                <a:latin typeface="Times New Roman" panose="02020603050405020304" pitchFamily="18" charset="0"/>
                <a:cs typeface="Times New Roman" panose="02020603050405020304" pitchFamily="18" charset="0"/>
              </a:rPr>
            </a:br>
            <a:r>
              <a:rPr kumimoji="1" lang="en-US" altLang="zh-CN" dirty="0">
                <a:latin typeface="Times New Roman" panose="02020603050405020304" pitchFamily="18" charset="0"/>
                <a:cs typeface="Times New Roman" panose="02020603050405020304" pitchFamily="18" charset="0"/>
              </a:rPr>
              <a:t>The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Evolutionary</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Buffet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Method</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55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877B3-AF34-C04F-8320-1B7408C1A5B6}"/>
              </a:ext>
            </a:extLst>
          </p:cNvPr>
          <p:cNvSpPr>
            <a:spLocks noGrp="1"/>
          </p:cNvSpPr>
          <p:nvPr>
            <p:ph type="title"/>
          </p:nvPr>
        </p:nvSpPr>
        <p:spPr/>
        <p:txBody>
          <a:bodyPr/>
          <a:lstStyle/>
          <a:p>
            <a:r>
              <a:rPr kumimoji="1" lang="zh-CN" altLang="en-US" sz="3200" dirty="0">
                <a:latin typeface="KaiTi" panose="02010609060101010101" pitchFamily="49" charset="-122"/>
                <a:ea typeface="KaiTi" panose="02010609060101010101" pitchFamily="49" charset="-122"/>
              </a:rPr>
              <a:t>实例</a:t>
            </a:r>
            <a:r>
              <a:rPr kumimoji="1" lang="en-US" altLang="zh-CN" sz="3200" dirty="0">
                <a:latin typeface="KaiTi" panose="02010609060101010101" pitchFamily="49" charset="-122"/>
                <a:ea typeface="KaiTi" panose="02010609060101010101" pitchFamily="49" charset="-122"/>
              </a:rPr>
              <a:t>——</a:t>
            </a:r>
            <a:r>
              <a:rPr kumimoji="1" lang="zh-CN" altLang="en-US" sz="3200" dirty="0">
                <a:latin typeface="KaiTi" panose="02010609060101010101" pitchFamily="49" charset="-122"/>
                <a:ea typeface="KaiTi" panose="02010609060101010101" pitchFamily="49" charset="-122"/>
              </a:rPr>
              <a:t>倒立摆</a:t>
            </a:r>
            <a:endParaRPr kumimoji="1" lang="zh-CN" altLang="en-US" sz="3200" dirty="0"/>
          </a:p>
        </p:txBody>
      </p:sp>
      <p:pic>
        <p:nvPicPr>
          <p:cNvPr id="3" name="图片 2">
            <a:extLst>
              <a:ext uri="{FF2B5EF4-FFF2-40B4-BE49-F238E27FC236}">
                <a16:creationId xmlns:a16="http://schemas.microsoft.com/office/drawing/2014/main" id="{FE140F35-4F44-D44E-B952-F71905208C1A}"/>
              </a:ext>
            </a:extLst>
          </p:cNvPr>
          <p:cNvPicPr>
            <a:picLocks noChangeAspect="1"/>
          </p:cNvPicPr>
          <p:nvPr/>
        </p:nvPicPr>
        <p:blipFill>
          <a:blip r:embed="rId2"/>
          <a:stretch>
            <a:fillRect/>
          </a:stretch>
        </p:blipFill>
        <p:spPr>
          <a:xfrm>
            <a:off x="1836234" y="2453519"/>
            <a:ext cx="8519532" cy="4170799"/>
          </a:xfrm>
          <a:prstGeom prst="rect">
            <a:avLst/>
          </a:prstGeom>
        </p:spPr>
      </p:pic>
    </p:spTree>
    <p:extLst>
      <p:ext uri="{BB962C8B-B14F-4D97-AF65-F5344CB8AC3E}">
        <p14:creationId xmlns:p14="http://schemas.microsoft.com/office/powerpoint/2010/main" val="148143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BE6D5-BB33-3E43-91E4-0CFB029AF49A}"/>
              </a:ext>
            </a:extLst>
          </p:cNvPr>
          <p:cNvSpPr>
            <a:spLocks noGrp="1"/>
          </p:cNvSpPr>
          <p:nvPr>
            <p:ph type="title"/>
          </p:nvPr>
        </p:nvSpPr>
        <p:spPr/>
        <p:txBody>
          <a:bodyPr/>
          <a:lstStyle/>
          <a:p>
            <a:r>
              <a:rPr kumimoji="1" lang="zh-CN" altLang="en-US" sz="3200" dirty="0">
                <a:latin typeface="KaiTi" panose="02010609060101010101" pitchFamily="49" charset="-122"/>
                <a:ea typeface="KaiTi" panose="02010609060101010101" pitchFamily="49" charset="-122"/>
              </a:rPr>
              <a:t>实例</a:t>
            </a:r>
            <a:r>
              <a:rPr kumimoji="1" lang="en-US" altLang="zh-CN" sz="3200" dirty="0">
                <a:latin typeface="KaiTi" panose="02010609060101010101" pitchFamily="49" charset="-122"/>
                <a:ea typeface="KaiTi" panose="02010609060101010101" pitchFamily="49" charset="-122"/>
              </a:rPr>
              <a:t>——</a:t>
            </a:r>
            <a:r>
              <a:rPr kumimoji="1" lang="zh-CN" altLang="en-US" sz="3200" dirty="0">
                <a:latin typeface="KaiTi" panose="02010609060101010101" pitchFamily="49" charset="-122"/>
                <a:ea typeface="KaiTi" panose="02010609060101010101" pitchFamily="49" charset="-122"/>
              </a:rPr>
              <a:t>倒立摆</a:t>
            </a:r>
            <a:endParaRPr kumimoji="1" lang="zh-CN" altLang="en-US" sz="3200" dirty="0"/>
          </a:p>
        </p:txBody>
      </p:sp>
      <p:pic>
        <p:nvPicPr>
          <p:cNvPr id="3" name="图片 2">
            <a:extLst>
              <a:ext uri="{FF2B5EF4-FFF2-40B4-BE49-F238E27FC236}">
                <a16:creationId xmlns:a16="http://schemas.microsoft.com/office/drawing/2014/main" id="{C2CE3384-A6D5-EB4D-A5E8-77E81BD026DE}"/>
              </a:ext>
            </a:extLst>
          </p:cNvPr>
          <p:cNvPicPr>
            <a:picLocks noChangeAspect="1"/>
          </p:cNvPicPr>
          <p:nvPr/>
        </p:nvPicPr>
        <p:blipFill>
          <a:blip r:embed="rId2"/>
          <a:stretch>
            <a:fillRect/>
          </a:stretch>
        </p:blipFill>
        <p:spPr>
          <a:xfrm>
            <a:off x="1222994" y="2954864"/>
            <a:ext cx="9746011" cy="2025428"/>
          </a:xfrm>
          <a:prstGeom prst="rect">
            <a:avLst/>
          </a:prstGeom>
        </p:spPr>
      </p:pic>
      <p:sp>
        <p:nvSpPr>
          <p:cNvPr id="4" name="文本框 3">
            <a:extLst>
              <a:ext uri="{FF2B5EF4-FFF2-40B4-BE49-F238E27FC236}">
                <a16:creationId xmlns:a16="http://schemas.microsoft.com/office/drawing/2014/main" id="{F1A8E316-BBE8-E744-9B93-E8438A41F5BC}"/>
              </a:ext>
            </a:extLst>
          </p:cNvPr>
          <p:cNvSpPr txBox="1"/>
          <p:nvPr/>
        </p:nvSpPr>
        <p:spPr>
          <a:xfrm>
            <a:off x="2940203" y="5238001"/>
            <a:ext cx="6311591" cy="1200329"/>
          </a:xfrm>
          <a:prstGeom prst="rect">
            <a:avLst/>
          </a:prstGeom>
          <a:noFill/>
        </p:spPr>
        <p:txBody>
          <a:bodyPr wrap="square" rtlCol="0">
            <a:spAutoFit/>
          </a:bodyPr>
          <a:lstStyle/>
          <a:p>
            <a:pPr algn="ctr"/>
            <a:r>
              <a:rPr kumimoji="1" lang="zh-CN" altLang="en-US" dirty="0">
                <a:latin typeface="KaiTi" panose="02010609060101010101" pitchFamily="49" charset="-122"/>
                <a:ea typeface="KaiTi" panose="02010609060101010101" pitchFamily="49" charset="-122"/>
              </a:rPr>
              <a:t>间接编码的平均性能显示为黑色实线，红色虚线表示在适用的情况下每个任务的最高性能。</a:t>
            </a:r>
            <a:endParaRPr kumimoji="1" lang="en-US" altLang="zh-CN" dirty="0">
              <a:latin typeface="KaiTi" panose="02010609060101010101" pitchFamily="49" charset="-122"/>
              <a:ea typeface="KaiTi" panose="02010609060101010101" pitchFamily="49" charset="-122"/>
            </a:endParaRPr>
          </a:p>
          <a:p>
            <a:pPr algn="ctr"/>
            <a:endParaRPr kumimoji="1" lang="zh-CN" altLang="en-US" dirty="0">
              <a:latin typeface="KaiTi" panose="02010609060101010101" pitchFamily="49" charset="-122"/>
              <a:ea typeface="KaiTi" panose="02010609060101010101" pitchFamily="49" charset="-122"/>
            </a:endParaRPr>
          </a:p>
          <a:p>
            <a:pPr algn="ctr"/>
            <a:r>
              <a:rPr kumimoji="1" lang="zh-CN" altLang="en-US" dirty="0">
                <a:latin typeface="KaiTi" panose="02010609060101010101" pitchFamily="49" charset="-122"/>
                <a:ea typeface="KaiTi" panose="02010609060101010101" pitchFamily="49" charset="-122"/>
              </a:rPr>
              <a:t>规范</a:t>
            </a:r>
            <a:r>
              <a:rPr kumimoji="1" lang="en-US" altLang="zh-CN" dirty="0">
                <a:latin typeface="Times New Roman" panose="02020603050405020304" pitchFamily="18" charset="0"/>
                <a:ea typeface="KaiTi" panose="02010609060101010101" pitchFamily="49" charset="-122"/>
                <a:cs typeface="Times New Roman" panose="02020603050405020304" pitchFamily="18" charset="0"/>
              </a:rPr>
              <a:t>Markov</a:t>
            </a:r>
            <a:r>
              <a:rPr kumimoji="1" lang="zh-CN" altLang="en-US" dirty="0">
                <a:latin typeface="KaiTi" panose="02010609060101010101" pitchFamily="49" charset="-122"/>
                <a:ea typeface="KaiTi" panose="02010609060101010101" pitchFamily="49" charset="-122"/>
              </a:rPr>
              <a:t>架构、</a:t>
            </a:r>
            <a:r>
              <a:rPr kumimoji="1" lang="en-US" altLang="zh-CN" dirty="0">
                <a:latin typeface="KaiTi" panose="02010609060101010101" pitchFamily="49" charset="-122"/>
                <a:ea typeface="KaiTi" panose="02010609060101010101" pitchFamily="49" charset="-122"/>
              </a:rPr>
              <a:t>neat</a:t>
            </a:r>
            <a:r>
              <a:rPr kumimoji="1" lang="zh-CN" altLang="en-US" dirty="0">
                <a:latin typeface="KaiTi" panose="02010609060101010101" pitchFamily="49" charset="-122"/>
                <a:ea typeface="KaiTi" panose="02010609060101010101" pitchFamily="49" charset="-122"/>
              </a:rPr>
              <a:t>、</a:t>
            </a:r>
            <a:r>
              <a:rPr kumimoji="1" lang="en-US" altLang="zh-CN" dirty="0">
                <a:latin typeface="KaiTi" panose="02010609060101010101" pitchFamily="49" charset="-122"/>
                <a:ea typeface="KaiTi" panose="02010609060101010101" pitchFamily="49" charset="-122"/>
              </a:rPr>
              <a:t>GP</a:t>
            </a:r>
            <a:r>
              <a:rPr kumimoji="1" lang="zh-CN" altLang="en-US" dirty="0">
                <a:latin typeface="KaiTi" panose="02010609060101010101" pitchFamily="49" charset="-122"/>
                <a:ea typeface="KaiTi" panose="02010609060101010101" pitchFamily="49" charset="-122"/>
              </a:rPr>
              <a:t>、</a:t>
            </a:r>
            <a:r>
              <a:rPr kumimoji="1" lang="en-US" altLang="zh-CN" dirty="0">
                <a:latin typeface="KaiTi" panose="02010609060101010101" pitchFamily="49" charset="-122"/>
                <a:ea typeface="KaiTi" panose="02010609060101010101" pitchFamily="49" charset="-122"/>
              </a:rPr>
              <a:t>ANN</a:t>
            </a:r>
            <a:r>
              <a:rPr kumimoji="1" lang="zh-CN" altLang="en-US" dirty="0">
                <a:latin typeface="KaiTi" panose="02010609060101010101" pitchFamily="49" charset="-122"/>
                <a:ea typeface="KaiTi" panose="02010609060101010101" pitchFamily="49" charset="-122"/>
              </a:rPr>
              <a:t>以及</a:t>
            </a:r>
            <a:r>
              <a:rPr kumimoji="1" lang="en-US" altLang="zh-CN" dirty="0">
                <a:latin typeface="KaiTi" panose="02010609060101010101" pitchFamily="49" charset="-122"/>
                <a:ea typeface="KaiTi" panose="02010609060101010101" pitchFamily="49" charset="-122"/>
              </a:rPr>
              <a:t>Buffet</a:t>
            </a:r>
            <a:endParaRPr kumimoji="1" lang="zh-CN" altLang="en-US"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177024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519CE0-4F2B-6941-97A6-3150B7A746C5}"/>
              </a:ext>
            </a:extLst>
          </p:cNvPr>
          <p:cNvSpPr>
            <a:spLocks noGrp="1"/>
          </p:cNvSpPr>
          <p:nvPr>
            <p:ph type="ctrTitle"/>
          </p:nvPr>
        </p:nvSpPr>
        <p:spPr>
          <a:xfrm>
            <a:off x="1400282" y="1829717"/>
            <a:ext cx="8825658" cy="1599283"/>
          </a:xfrm>
        </p:spPr>
        <p:txBody>
          <a:bodyPr/>
          <a:lstStyle/>
          <a:p>
            <a:pPr algn="ctr"/>
            <a:r>
              <a:rPr kumimoji="1" lang="zh-CN" altLang="en-US" dirty="0">
                <a:latin typeface="STXingkai" panose="02010800040101010101" pitchFamily="2" charset="-122"/>
                <a:ea typeface="STXingkai" panose="02010800040101010101" pitchFamily="2" charset="-122"/>
              </a:rPr>
              <a:t>谢谢！</a:t>
            </a:r>
          </a:p>
        </p:txBody>
      </p:sp>
    </p:spTree>
    <p:extLst>
      <p:ext uri="{BB962C8B-B14F-4D97-AF65-F5344CB8AC3E}">
        <p14:creationId xmlns:p14="http://schemas.microsoft.com/office/powerpoint/2010/main" val="265201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hlinkClick r:id="rId2" action="ppaction://hlinksldjump"/>
            <a:extLst>
              <a:ext uri="{FF2B5EF4-FFF2-40B4-BE49-F238E27FC236}">
                <a16:creationId xmlns:a16="http://schemas.microsoft.com/office/drawing/2014/main" id="{4126C4F8-2C78-5A47-A962-A917B063EDB5}"/>
              </a:ext>
            </a:extLst>
          </p:cNvPr>
          <p:cNvPicPr>
            <a:picLocks noChangeAspect="1"/>
          </p:cNvPicPr>
          <p:nvPr/>
        </p:nvPicPr>
        <p:blipFill>
          <a:blip r:embed="rId3"/>
          <a:stretch>
            <a:fillRect/>
          </a:stretch>
        </p:blipFill>
        <p:spPr>
          <a:xfrm>
            <a:off x="3095154" y="1541809"/>
            <a:ext cx="5240917" cy="3959439"/>
          </a:xfrm>
          <a:prstGeom prst="rect">
            <a:avLst/>
          </a:prstGeom>
        </p:spPr>
      </p:pic>
      <p:sp>
        <p:nvSpPr>
          <p:cNvPr id="3" name="文本框 2">
            <a:extLst>
              <a:ext uri="{FF2B5EF4-FFF2-40B4-BE49-F238E27FC236}">
                <a16:creationId xmlns:a16="http://schemas.microsoft.com/office/drawing/2014/main" id="{3C605258-923A-7542-B203-44E195E2CA42}"/>
              </a:ext>
            </a:extLst>
          </p:cNvPr>
          <p:cNvSpPr txBox="1"/>
          <p:nvPr/>
        </p:nvSpPr>
        <p:spPr>
          <a:xfrm>
            <a:off x="858644" y="869795"/>
            <a:ext cx="2236510" cy="584775"/>
          </a:xfrm>
          <a:prstGeom prst="rect">
            <a:avLst/>
          </a:prstGeom>
          <a:noFill/>
        </p:spPr>
        <p:txBody>
          <a:bodyPr wrap="none" rtlCol="0">
            <a:spAutoFit/>
          </a:bodyPr>
          <a:lstStyle/>
          <a:p>
            <a:r>
              <a:rPr kumimoji="1" lang="zh-CN" altLang="en-US" sz="3200" dirty="0">
                <a:latin typeface="STXingkai" panose="02010800040101010101" pitchFamily="2" charset="-122"/>
                <a:ea typeface="STXingkai" panose="02010800040101010101" pitchFamily="2" charset="-122"/>
              </a:rPr>
              <a:t>确定性门：</a:t>
            </a:r>
          </a:p>
        </p:txBody>
      </p:sp>
    </p:spTree>
    <p:extLst>
      <p:ext uri="{BB962C8B-B14F-4D97-AF65-F5344CB8AC3E}">
        <p14:creationId xmlns:p14="http://schemas.microsoft.com/office/powerpoint/2010/main" val="104875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2D3C7-D1E6-F644-AB8A-E8F51B918B27}"/>
              </a:ext>
            </a:extLst>
          </p:cNvPr>
          <p:cNvSpPr>
            <a:spLocks noGrp="1"/>
          </p:cNvSpPr>
          <p:nvPr>
            <p:ph type="title"/>
          </p:nvPr>
        </p:nvSpPr>
        <p:spPr>
          <a:xfrm>
            <a:off x="1154954" y="972633"/>
            <a:ext cx="8825660" cy="3220548"/>
          </a:xfrm>
        </p:spPr>
        <p:txBody>
          <a:bodyPr/>
          <a:lstStyle/>
          <a:p>
            <a:r>
              <a:rPr kumimoji="1" lang="zh-CN" altLang="en-US" sz="3200" dirty="0">
                <a:latin typeface="KaiTi" panose="02010609060101010101" pitchFamily="49" charset="-122"/>
                <a:ea typeface="KaiTi" panose="02010609060101010101" pitchFamily="49" charset="-122"/>
              </a:rPr>
              <a:t>在遗传算法（</a:t>
            </a:r>
            <a:r>
              <a:rPr kumimoji="1" lang="en" altLang="zh-CN" sz="3200" dirty="0">
                <a:latin typeface="KaiTi" panose="02010609060101010101" pitchFamily="49" charset="-122"/>
                <a:ea typeface="KaiTi" panose="02010609060101010101" pitchFamily="49" charset="-122"/>
              </a:rPr>
              <a:t>GA</a:t>
            </a:r>
            <a:r>
              <a:rPr kumimoji="1" lang="zh-CN" altLang="en" sz="3200" dirty="0">
                <a:latin typeface="KaiTi" panose="02010609060101010101" pitchFamily="49" charset="-122"/>
                <a:ea typeface="KaiTi" panose="02010609060101010101" pitchFamily="49" charset="-122"/>
              </a:rPr>
              <a:t>）</a:t>
            </a:r>
            <a:r>
              <a:rPr kumimoji="1" lang="zh-CN" altLang="en-US" sz="3200" dirty="0">
                <a:latin typeface="KaiTi" panose="02010609060101010101" pitchFamily="49" charset="-122"/>
                <a:ea typeface="KaiTi" panose="02010609060101010101" pitchFamily="49" charset="-122"/>
              </a:rPr>
              <a:t>和人工智能（</a:t>
            </a:r>
            <a:r>
              <a:rPr kumimoji="1" lang="en" altLang="zh-CN" sz="3200" dirty="0">
                <a:latin typeface="KaiTi" panose="02010609060101010101" pitchFamily="49" charset="-122"/>
                <a:ea typeface="KaiTi" panose="02010609060101010101" pitchFamily="49" charset="-122"/>
              </a:rPr>
              <a:t>AI</a:t>
            </a:r>
            <a:r>
              <a:rPr kumimoji="1" lang="zh-CN" altLang="en" sz="3200" dirty="0">
                <a:latin typeface="KaiTi" panose="02010609060101010101" pitchFamily="49" charset="-122"/>
                <a:ea typeface="KaiTi" panose="02010609060101010101" pitchFamily="49" charset="-122"/>
              </a:rPr>
              <a:t>）</a:t>
            </a:r>
            <a:r>
              <a:rPr kumimoji="1" lang="zh-CN" altLang="en-US" sz="3200" dirty="0">
                <a:latin typeface="KaiTi" panose="02010609060101010101" pitchFamily="49" charset="-122"/>
                <a:ea typeface="KaiTi" panose="02010609060101010101" pitchFamily="49" charset="-122"/>
              </a:rPr>
              <a:t>领域中，有许多不同的算法。每种算法都在不同的问题领域中表现出色。例如，已证明人工神经网络（</a:t>
            </a:r>
            <a:r>
              <a:rPr kumimoji="1" lang="en" altLang="zh-CN" sz="3200" dirty="0">
                <a:latin typeface="KaiTi" panose="02010609060101010101" pitchFamily="49" charset="-122"/>
                <a:ea typeface="KaiTi" panose="02010609060101010101" pitchFamily="49" charset="-122"/>
              </a:rPr>
              <a:t>ANN</a:t>
            </a:r>
            <a:r>
              <a:rPr kumimoji="1" lang="zh-CN" altLang="en" sz="3200" dirty="0">
                <a:latin typeface="KaiTi" panose="02010609060101010101" pitchFamily="49" charset="-122"/>
                <a:ea typeface="KaiTi" panose="02010609060101010101" pitchFamily="49" charset="-122"/>
              </a:rPr>
              <a:t>）</a:t>
            </a:r>
            <a:r>
              <a:rPr kumimoji="1" lang="zh-CN" altLang="en-US" sz="3200" dirty="0">
                <a:latin typeface="KaiTi" panose="02010609060101010101" pitchFamily="49" charset="-122"/>
                <a:ea typeface="KaiTi" panose="02010609060101010101" pitchFamily="49" charset="-122"/>
              </a:rPr>
              <a:t>在分类方面有效，遗传编程（我们指的是基于树的遗传程序，缩写为</a:t>
            </a:r>
            <a:r>
              <a:rPr kumimoji="1" lang="en" altLang="zh-CN" sz="3200" dirty="0">
                <a:latin typeface="KaiTi" panose="02010609060101010101" pitchFamily="49" charset="-122"/>
                <a:ea typeface="KaiTi" panose="02010609060101010101" pitchFamily="49" charset="-122"/>
              </a:rPr>
              <a:t>GP</a:t>
            </a:r>
            <a:r>
              <a:rPr kumimoji="1" lang="zh-CN" altLang="en" sz="3200" dirty="0">
                <a:latin typeface="KaiTi" panose="02010609060101010101" pitchFamily="49" charset="-122"/>
                <a:ea typeface="KaiTi" panose="02010609060101010101" pitchFamily="49" charset="-122"/>
              </a:rPr>
              <a:t>），</a:t>
            </a:r>
            <a:r>
              <a:rPr kumimoji="1" lang="zh-CN" altLang="en-US" sz="3200" dirty="0">
                <a:latin typeface="KaiTi" panose="02010609060101010101" pitchFamily="49" charset="-122"/>
                <a:ea typeface="KaiTi" panose="02010609060101010101" pitchFamily="49" charset="-122"/>
              </a:rPr>
              <a:t>通常用于寻找合适的方程式来拟合数据。</a:t>
            </a:r>
          </a:p>
        </p:txBody>
      </p:sp>
      <p:sp>
        <p:nvSpPr>
          <p:cNvPr id="3" name="文本占位符 2">
            <a:extLst>
              <a:ext uri="{FF2B5EF4-FFF2-40B4-BE49-F238E27FC236}">
                <a16:creationId xmlns:a16="http://schemas.microsoft.com/office/drawing/2014/main" id="{4365EBF1-8061-0244-AC61-3B4E06D19A96}"/>
              </a:ext>
            </a:extLst>
          </p:cNvPr>
          <p:cNvSpPr>
            <a:spLocks noGrp="1"/>
          </p:cNvSpPr>
          <p:nvPr>
            <p:ph type="body" idx="1"/>
          </p:nvPr>
        </p:nvSpPr>
        <p:spPr/>
        <p:txBody>
          <a:bodyPr>
            <a:normAutofit/>
          </a:bodyPr>
          <a:lstStyle/>
          <a:p>
            <a:pPr algn="ctr"/>
            <a:r>
              <a:rPr kumimoji="1" lang="zh-CN" altLang="en-US" sz="3600" dirty="0">
                <a:solidFill>
                  <a:schemeClr val="tx1"/>
                </a:solidFill>
                <a:latin typeface="STXingkai" panose="02010800040101010101" pitchFamily="2" charset="-122"/>
                <a:ea typeface="STXingkai" panose="02010800040101010101" pitchFamily="2" charset="-122"/>
              </a:rPr>
              <a:t>这给人工智能的从业者带来许多困难？</a:t>
            </a:r>
          </a:p>
        </p:txBody>
      </p:sp>
    </p:spTree>
    <p:extLst>
      <p:ext uri="{BB962C8B-B14F-4D97-AF65-F5344CB8AC3E}">
        <p14:creationId xmlns:p14="http://schemas.microsoft.com/office/powerpoint/2010/main" val="210037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78B19-8BEE-9046-946F-13D0E586993C}"/>
              </a:ext>
            </a:extLst>
          </p:cNvPr>
          <p:cNvSpPr>
            <a:spLocks noGrp="1"/>
          </p:cNvSpPr>
          <p:nvPr>
            <p:ph type="ctrTitle"/>
          </p:nvPr>
        </p:nvSpPr>
        <p:spPr>
          <a:xfrm>
            <a:off x="1545247" y="2397512"/>
            <a:ext cx="8825658" cy="2836184"/>
          </a:xfrm>
        </p:spPr>
        <p:txBody>
          <a:bodyPr/>
          <a:lstStyle/>
          <a:p>
            <a:br>
              <a:rPr kumimoji="1" lang="en-US" altLang="zh-CN" sz="2400" dirty="0">
                <a:latin typeface="Times New Roman" panose="02020603050405020304" pitchFamily="18" charset="0"/>
                <a:cs typeface="Times New Roman" panose="02020603050405020304" pitchFamily="18" charset="0"/>
              </a:rPr>
            </a:br>
            <a:br>
              <a:rPr kumimoji="1" lang="en-US" altLang="zh-CN" sz="2400" dirty="0">
                <a:latin typeface="Times New Roman" panose="02020603050405020304" pitchFamily="18" charset="0"/>
                <a:cs typeface="Times New Roman" panose="02020603050405020304" pitchFamily="18" charset="0"/>
              </a:rPr>
            </a:br>
            <a:r>
              <a:rPr kumimoji="1" lang="en-US" altLang="zh-CN" sz="2400" i="1" u="sng" dirty="0">
                <a:latin typeface="Times New Roman" panose="02020603050405020304" pitchFamily="18" charset="0"/>
                <a:cs typeface="Times New Roman" panose="02020603050405020304" pitchFamily="18" charset="0"/>
              </a:rPr>
              <a:t>The</a:t>
            </a:r>
            <a:r>
              <a:rPr kumimoji="1" lang="zh-CN" altLang="en-US" sz="2400" i="1" u="sng" dirty="0">
                <a:latin typeface="Times New Roman" panose="02020603050405020304" pitchFamily="18" charset="0"/>
                <a:cs typeface="Times New Roman" panose="02020603050405020304" pitchFamily="18" charset="0"/>
              </a:rPr>
              <a:t> </a:t>
            </a:r>
            <a:r>
              <a:rPr kumimoji="1" lang="en-US" altLang="zh-CN" sz="2400" i="1" u="sng" dirty="0">
                <a:latin typeface="Times New Roman" panose="02020603050405020304" pitchFamily="18" charset="0"/>
                <a:cs typeface="Times New Roman" panose="02020603050405020304" pitchFamily="18" charset="0"/>
              </a:rPr>
              <a:t>evolutionary</a:t>
            </a:r>
            <a:r>
              <a:rPr kumimoji="1" lang="zh-CN" altLang="en-US" sz="2400" i="1" u="sng" dirty="0">
                <a:latin typeface="Times New Roman" panose="02020603050405020304" pitchFamily="18" charset="0"/>
                <a:cs typeface="Times New Roman" panose="02020603050405020304" pitchFamily="18" charset="0"/>
              </a:rPr>
              <a:t> </a:t>
            </a:r>
            <a:r>
              <a:rPr kumimoji="1" lang="en-US" altLang="zh-CN" sz="2400" i="1" u="sng" dirty="0">
                <a:latin typeface="Times New Roman" panose="02020603050405020304" pitchFamily="18" charset="0"/>
                <a:cs typeface="Times New Roman" panose="02020603050405020304" pitchFamily="18" charset="0"/>
              </a:rPr>
              <a:t>buffet</a:t>
            </a:r>
            <a:r>
              <a:rPr kumimoji="1" lang="zh-CN" altLang="en-US" sz="2400" i="1" u="sng" dirty="0">
                <a:latin typeface="Times New Roman" panose="02020603050405020304" pitchFamily="18" charset="0"/>
                <a:cs typeface="Times New Roman" panose="02020603050405020304" pitchFamily="18" charset="0"/>
              </a:rPr>
              <a:t> </a:t>
            </a:r>
            <a:r>
              <a:rPr kumimoji="1" lang="en-US" altLang="zh-CN" sz="2400" i="1" u="sng" dirty="0">
                <a:latin typeface="Times New Roman" panose="02020603050405020304" pitchFamily="18" charset="0"/>
                <a:cs typeface="Times New Roman" panose="02020603050405020304" pitchFamily="18" charset="0"/>
              </a:rPr>
              <a:t>method</a:t>
            </a:r>
            <a:r>
              <a:rPr kumimoji="1" lang="zh-CN" altLang="en-US" sz="2400" i="1" u="sng" dirty="0">
                <a:latin typeface="Times New Roman" panose="02020603050405020304" pitchFamily="18" charset="0"/>
                <a:cs typeface="Times New Roman" panose="02020603050405020304" pitchFamily="18" charset="0"/>
              </a:rPr>
              <a:t>：</a:t>
            </a:r>
            <a:br>
              <a:rPr kumimoji="1" lang="en-US" altLang="zh-CN" sz="2400" dirty="0">
                <a:latin typeface="Times New Roman" panose="02020603050405020304" pitchFamily="18" charset="0"/>
                <a:cs typeface="Times New Roman" panose="02020603050405020304" pitchFamily="18" charset="0"/>
              </a:rPr>
            </a:br>
            <a:r>
              <a:rPr kumimoji="1" lang="zh-CN" altLang="en-US" sz="1800" dirty="0">
                <a:latin typeface="KaiTi" panose="02010609060101010101" pitchFamily="49" charset="-122"/>
                <a:ea typeface="KaiTi" panose="02010609060101010101" pitchFamily="49" charset="-122"/>
                <a:cs typeface="Times New Roman" panose="02020603050405020304" pitchFamily="18" charset="0"/>
              </a:rPr>
              <a:t>一种复合方法，该方法借用了来自各种已知的算法，并使用它们来创建一种另类的遗传算法，该算法允许来自不同算法之间直接进行集成。我们把这些进行集成的算法称为“基质”。</a:t>
            </a:r>
            <a:br>
              <a:rPr kumimoji="1" lang="en-US" altLang="zh-CN" sz="1800" dirty="0">
                <a:latin typeface="KaiTi" panose="02010609060101010101" pitchFamily="49" charset="-122"/>
                <a:ea typeface="KaiTi" panose="02010609060101010101" pitchFamily="49" charset="-122"/>
                <a:cs typeface="Times New Roman" panose="02020603050405020304" pitchFamily="18" charset="0"/>
              </a:rPr>
            </a:br>
            <a:br>
              <a:rPr kumimoji="1" lang="en-US" altLang="zh-CN" sz="2400" dirty="0">
                <a:latin typeface="Times New Roman" panose="02020603050405020304" pitchFamily="18" charset="0"/>
                <a:cs typeface="Times New Roman" panose="02020603050405020304" pitchFamily="18" charset="0"/>
              </a:rPr>
            </a:br>
            <a:br>
              <a:rPr kumimoji="1" lang="en-US" altLang="zh-CN" sz="2400" dirty="0">
                <a:latin typeface="Times New Roman" panose="02020603050405020304" pitchFamily="18" charset="0"/>
                <a:cs typeface="Times New Roman" panose="02020603050405020304" pitchFamily="18" charset="0"/>
              </a:rPr>
            </a:br>
            <a:endParaRPr kumimoji="1" lang="zh-CN" altLang="en-US" sz="2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2E0BECE3-CFD7-D942-B6E3-CD4F2BFF2648}"/>
              </a:ext>
            </a:extLst>
          </p:cNvPr>
          <p:cNvSpPr>
            <a:spLocks noGrp="1"/>
          </p:cNvSpPr>
          <p:nvPr>
            <p:ph type="subTitle" idx="1"/>
          </p:nvPr>
        </p:nvSpPr>
        <p:spPr>
          <a:xfrm>
            <a:off x="1545247" y="1193594"/>
            <a:ext cx="8825658" cy="1203918"/>
          </a:xfrm>
        </p:spPr>
        <p:txBody>
          <a:bodyPr>
            <a:normAutofit/>
          </a:bodyPr>
          <a:lstStyle/>
          <a:p>
            <a:r>
              <a:rPr kumimoji="1" lang="zh-CN" altLang="en-US" sz="3200" dirty="0">
                <a:solidFill>
                  <a:schemeClr val="bg1"/>
                </a:solidFill>
                <a:latin typeface="STXingkai" panose="02010800040101010101" pitchFamily="2" charset="-122"/>
                <a:ea typeface="STXingkai" panose="02010800040101010101" pitchFamily="2" charset="-122"/>
              </a:rPr>
              <a:t>困难：每个新问题都需要进行评估以找到合适的算法，并进行特定的参数调整以获得最佳结果。</a:t>
            </a:r>
          </a:p>
        </p:txBody>
      </p:sp>
    </p:spTree>
    <p:extLst>
      <p:ext uri="{BB962C8B-B14F-4D97-AF65-F5344CB8AC3E}">
        <p14:creationId xmlns:p14="http://schemas.microsoft.com/office/powerpoint/2010/main" val="399335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80429-46D1-5742-8DD1-94D3152E6A1B}"/>
              </a:ext>
            </a:extLst>
          </p:cNvPr>
          <p:cNvSpPr>
            <a:spLocks noGrp="1"/>
          </p:cNvSpPr>
          <p:nvPr>
            <p:ph type="ctrTitle"/>
          </p:nvPr>
        </p:nvSpPr>
        <p:spPr>
          <a:xfrm>
            <a:off x="1233014" y="791736"/>
            <a:ext cx="8825658" cy="1811157"/>
          </a:xfrm>
        </p:spPr>
        <p:txBody>
          <a:bodyPr/>
          <a:lstStyle/>
          <a:p>
            <a:r>
              <a:rPr kumimoji="1" lang="zh-CN" altLang="en-US" sz="2000" dirty="0">
                <a:latin typeface="KaiTi" panose="02010609060101010101" pitchFamily="49" charset="-122"/>
                <a:ea typeface="KaiTi" panose="02010609060101010101" pitchFamily="49" charset="-122"/>
              </a:rPr>
              <a:t>每个基质都指定独特的内部行为，内部行为连接的方式，基质的输入的接收方式，输出的方式以及基质如何存储内部状态以允许存储和重复使用。例如，</a:t>
            </a:r>
            <a:r>
              <a:rPr kumimoji="1" lang="en" altLang="zh-CN" sz="2000" dirty="0">
                <a:latin typeface="KaiTi" panose="02010609060101010101" pitchFamily="49" charset="-122"/>
                <a:ea typeface="KaiTi" panose="02010609060101010101" pitchFamily="49" charset="-122"/>
              </a:rPr>
              <a:t>GP</a:t>
            </a:r>
            <a:r>
              <a:rPr kumimoji="1" lang="zh-CN" altLang="en-US" sz="2000" dirty="0">
                <a:latin typeface="KaiTi" panose="02010609060101010101" pitchFamily="49" charset="-122"/>
                <a:ea typeface="KaiTi" panose="02010609060101010101" pitchFamily="49" charset="-122"/>
              </a:rPr>
              <a:t>由排列成树的节点构成，而</a:t>
            </a:r>
            <a:r>
              <a:rPr kumimoji="1" lang="en" altLang="zh-CN" sz="2000" dirty="0">
                <a:latin typeface="KaiTi" panose="02010609060101010101" pitchFamily="49" charset="-122"/>
                <a:ea typeface="KaiTi" panose="02010609060101010101" pitchFamily="49" charset="-122"/>
              </a:rPr>
              <a:t>ANN</a:t>
            </a:r>
            <a:r>
              <a:rPr kumimoji="1" lang="zh-CN" altLang="en-US" sz="2000" dirty="0">
                <a:latin typeface="KaiTi" panose="02010609060101010101" pitchFamily="49" charset="-122"/>
                <a:ea typeface="KaiTi" panose="02010609060101010101" pitchFamily="49" charset="-122"/>
              </a:rPr>
              <a:t>具有固定的分层拓扑结构。</a:t>
            </a:r>
            <a:r>
              <a:rPr kumimoji="1" lang="en" altLang="zh-CN" sz="2000" dirty="0">
                <a:latin typeface="KaiTi" panose="02010609060101010101" pitchFamily="49" charset="-122"/>
                <a:ea typeface="KaiTi" panose="02010609060101010101" pitchFamily="49" charset="-122"/>
              </a:rPr>
              <a:t>CMB</a:t>
            </a:r>
            <a:r>
              <a:rPr kumimoji="1" lang="zh-CN" altLang="en-US" sz="2000" dirty="0">
                <a:latin typeface="KaiTi" panose="02010609060101010101" pitchFamily="49" charset="-122"/>
                <a:ea typeface="KaiTi" panose="02010609060101010101" pitchFamily="49" charset="-122"/>
              </a:rPr>
              <a:t>逻辑门适用于数字输入，而不适用于</a:t>
            </a:r>
            <a:r>
              <a:rPr kumimoji="1" lang="en" altLang="zh-CN" sz="2000" dirty="0">
                <a:latin typeface="KaiTi" panose="02010609060101010101" pitchFamily="49" charset="-122"/>
                <a:ea typeface="KaiTi" panose="02010609060101010101" pitchFamily="49" charset="-122"/>
              </a:rPr>
              <a:t>NEAT</a:t>
            </a:r>
            <a:r>
              <a:rPr kumimoji="1" lang="zh-CN" altLang="en-US" sz="2000" dirty="0">
                <a:latin typeface="KaiTi" panose="02010609060101010101" pitchFamily="49" charset="-122"/>
                <a:ea typeface="KaiTi" panose="02010609060101010101" pitchFamily="49" charset="-122"/>
              </a:rPr>
              <a:t>使用的连续值。因此，不可能创建一个集成了所有系统中未修改元素的系统。</a:t>
            </a:r>
          </a:p>
        </p:txBody>
      </p:sp>
      <p:sp>
        <p:nvSpPr>
          <p:cNvPr id="3" name="副标题 2">
            <a:extLst>
              <a:ext uri="{FF2B5EF4-FFF2-40B4-BE49-F238E27FC236}">
                <a16:creationId xmlns:a16="http://schemas.microsoft.com/office/drawing/2014/main" id="{CC95E2FB-3BCF-7E40-BD2C-21229C501339}"/>
              </a:ext>
            </a:extLst>
          </p:cNvPr>
          <p:cNvSpPr>
            <a:spLocks noGrp="1"/>
          </p:cNvSpPr>
          <p:nvPr>
            <p:ph type="subTitle" idx="1"/>
          </p:nvPr>
        </p:nvSpPr>
        <p:spPr>
          <a:xfrm>
            <a:off x="1233014" y="3216209"/>
            <a:ext cx="8825658" cy="2771995"/>
          </a:xfrm>
        </p:spPr>
        <p:txBody>
          <a:bodyPr>
            <a:normAutofit/>
          </a:bodyPr>
          <a:lstStyle/>
          <a:p>
            <a:r>
              <a:rPr kumimoji="1" lang="en-US" altLang="zh-CN" sz="2400" i="1" u="sng"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Markov</a:t>
            </a:r>
            <a:r>
              <a:rPr kumimoji="1" lang="zh-CN" altLang="en-US" sz="2400" u="sng" dirty="0">
                <a:solidFill>
                  <a:schemeClr val="bg1"/>
                </a:solidFill>
              </a:rPr>
              <a:t> </a:t>
            </a:r>
            <a:r>
              <a:rPr kumimoji="1" lang="zh-CN" altLang="en-US" sz="2400" u="sng" dirty="0">
                <a:solidFill>
                  <a:schemeClr val="bg1"/>
                </a:solidFill>
                <a:latin typeface="KaiTi" panose="02010609060101010101" pitchFamily="49" charset="-122"/>
                <a:ea typeface="KaiTi" panose="02010609060101010101" pitchFamily="49" charset="-122"/>
              </a:rPr>
              <a:t>模型</a:t>
            </a:r>
            <a:r>
              <a:rPr kumimoji="1" lang="zh-CN" altLang="en-US" sz="2400" i="1" u="sng"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a:t>
            </a:r>
            <a:r>
              <a:rPr kumimoji="1" lang="en-US" altLang="zh-CN" sz="2400" i="1" u="sng"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MB</a:t>
            </a:r>
            <a:r>
              <a:rPr kumimoji="1" lang="zh-CN" altLang="en-US" sz="2400" i="1" u="sng"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a:t>
            </a:r>
            <a:r>
              <a:rPr kumimoji="1" lang="zh-CN" altLang="en-US" sz="2400" u="sng" dirty="0">
                <a:solidFill>
                  <a:schemeClr val="bg1"/>
                </a:solidFill>
                <a:latin typeface="KaiTi" panose="02010609060101010101" pitchFamily="49" charset="-122"/>
                <a:ea typeface="KaiTi" panose="02010609060101010101" pitchFamily="49" charset="-122"/>
              </a:rPr>
              <a:t>：</a:t>
            </a:r>
            <a:endParaRPr kumimoji="1" lang="en-US" altLang="zh-CN" sz="2400" u="sng" dirty="0">
              <a:solidFill>
                <a:schemeClr val="bg1"/>
              </a:solidFill>
              <a:latin typeface="KaiTi" panose="02010609060101010101" pitchFamily="49" charset="-122"/>
              <a:ea typeface="KaiTi" panose="02010609060101010101" pitchFamily="49" charset="-122"/>
            </a:endParaRPr>
          </a:p>
          <a:p>
            <a:r>
              <a:rPr kumimoji="1" lang="zh-CN" altLang="en-US" sz="2000" dirty="0">
                <a:solidFill>
                  <a:schemeClr val="bg1"/>
                </a:solidFill>
                <a:latin typeface="KaiTi" panose="02010609060101010101" pitchFamily="49" charset="-122"/>
                <a:ea typeface="KaiTi" panose="02010609060101010101" pitchFamily="49" charset="-122"/>
              </a:rPr>
              <a:t>三个主要元素组成的基质：节点，门和导线。节点只是值（输入，输出或循环）。门是在节点之间执行计算的逻辑单元。导线将输入节点连接到门，将门连接到输出节点。</a:t>
            </a:r>
          </a:p>
        </p:txBody>
      </p:sp>
    </p:spTree>
    <p:extLst>
      <p:ext uri="{BB962C8B-B14F-4D97-AF65-F5344CB8AC3E}">
        <p14:creationId xmlns:p14="http://schemas.microsoft.com/office/powerpoint/2010/main" val="22007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C5079-2052-2041-BB33-A31F841DBE4F}"/>
              </a:ext>
            </a:extLst>
          </p:cNvPr>
          <p:cNvSpPr>
            <a:spLocks noGrp="1"/>
          </p:cNvSpPr>
          <p:nvPr>
            <p:ph type="ctrTitle"/>
          </p:nvPr>
        </p:nvSpPr>
        <p:spPr>
          <a:xfrm>
            <a:off x="1154955" y="1219200"/>
            <a:ext cx="8825658" cy="3558181"/>
          </a:xfrm>
        </p:spPr>
        <p:txBody>
          <a:bodyPr/>
          <a:lstStyle/>
          <a:p>
            <a:r>
              <a:rPr kumimoji="1" lang="zh-CN" altLang="en-US" sz="2000" dirty="0">
                <a:latin typeface="KaiTi" panose="02010609060101010101" pitchFamily="49" charset="-122"/>
                <a:ea typeface="KaiTi" panose="02010609060101010101" pitchFamily="49" charset="-122"/>
              </a:rPr>
              <a:t>如果将一个以上的门输出连接到同一输出节点，则将对门的输出值求和。在许多情况下，</a:t>
            </a:r>
            <a:r>
              <a:rPr kumimoji="1" lang="en" altLang="zh-CN" sz="2000" dirty="0">
                <a:latin typeface="KaiTi" panose="02010609060101010101" pitchFamily="49" charset="-122"/>
                <a:ea typeface="KaiTi" panose="02010609060101010101" pitchFamily="49" charset="-122"/>
              </a:rPr>
              <a:t>MB</a:t>
            </a:r>
            <a:r>
              <a:rPr kumimoji="1" lang="zh-CN" altLang="en-US" sz="2000" dirty="0">
                <a:latin typeface="KaiTi" panose="02010609060101010101" pitchFamily="49" charset="-122"/>
                <a:ea typeface="KaiTi" panose="02010609060101010101" pitchFamily="49" charset="-122"/>
              </a:rPr>
              <a:t>与二进制输入一起使用并产生二进制输出，在这些情况下，如果值</a:t>
            </a:r>
            <a:r>
              <a:rPr kumimoji="1" lang="en-US" altLang="zh-CN" sz="2000" dirty="0">
                <a:latin typeface="KaiTi" panose="02010609060101010101" pitchFamily="49" charset="-122"/>
                <a:ea typeface="KaiTi" panose="02010609060101010101" pitchFamily="49" charset="-122"/>
              </a:rPr>
              <a:t>&gt; 0</a:t>
            </a:r>
            <a:r>
              <a:rPr kumimoji="1" lang="zh-CN" altLang="en-US" sz="2000" dirty="0">
                <a:latin typeface="KaiTi" panose="02010609060101010101" pitchFamily="49" charset="-122"/>
                <a:ea typeface="KaiTi" panose="02010609060101010101" pitchFamily="49" charset="-122"/>
              </a:rPr>
              <a:t>，则输出值离散为</a:t>
            </a:r>
            <a:r>
              <a:rPr kumimoji="1" lang="en-US" altLang="zh-CN" sz="2000" dirty="0">
                <a:latin typeface="KaiTi" panose="02010609060101010101" pitchFamily="49" charset="-122"/>
                <a:ea typeface="KaiTi" panose="02010609060101010101" pitchFamily="49" charset="-122"/>
              </a:rPr>
              <a:t>1</a:t>
            </a:r>
            <a:r>
              <a:rPr kumimoji="1" lang="zh-CN" altLang="en-US" sz="2000" dirty="0">
                <a:latin typeface="KaiTi" panose="02010609060101010101" pitchFamily="49" charset="-122"/>
                <a:ea typeface="KaiTi" panose="02010609060101010101" pitchFamily="49" charset="-122"/>
              </a:rPr>
              <a:t>，否则为</a:t>
            </a:r>
            <a:r>
              <a:rPr kumimoji="1" lang="en-US" altLang="zh-CN" sz="2000" dirty="0">
                <a:latin typeface="KaiTi" panose="02010609060101010101" pitchFamily="49" charset="-122"/>
                <a:ea typeface="KaiTi" panose="02010609060101010101" pitchFamily="49" charset="-122"/>
              </a:rPr>
              <a:t>0 </a:t>
            </a:r>
            <a:r>
              <a:rPr kumimoji="1" lang="zh-CN" altLang="en-US" sz="2000" dirty="0">
                <a:latin typeface="KaiTi" panose="02010609060101010101" pitchFamily="49" charset="-122"/>
                <a:ea typeface="KaiTi" panose="02010609060101010101" pitchFamily="49" charset="-122"/>
              </a:rPr>
              <a:t>。</a:t>
            </a:r>
            <a:br>
              <a:rPr kumimoji="1" lang="zh-CN" altLang="en-US" sz="2000" dirty="0">
                <a:latin typeface="KaiTi" panose="02010609060101010101" pitchFamily="49" charset="-122"/>
                <a:ea typeface="KaiTi" panose="02010609060101010101" pitchFamily="49" charset="-122"/>
              </a:rPr>
            </a:br>
            <a:br>
              <a:rPr kumimoji="1" lang="zh-CN" altLang="en-US" sz="2000" dirty="0">
                <a:latin typeface="KaiTi" panose="02010609060101010101" pitchFamily="49" charset="-122"/>
                <a:ea typeface="KaiTi" panose="02010609060101010101" pitchFamily="49" charset="-122"/>
              </a:rPr>
            </a:br>
            <a:r>
              <a:rPr kumimoji="1" lang="zh-CN" altLang="en-US" sz="2000" dirty="0">
                <a:latin typeface="KaiTi" panose="02010609060101010101" pitchFamily="49" charset="-122"/>
                <a:ea typeface="KaiTi" panose="02010609060101010101" pitchFamily="49" charset="-122"/>
              </a:rPr>
              <a:t>通常，</a:t>
            </a:r>
            <a:r>
              <a:rPr kumimoji="1" lang="en" altLang="zh-CN" sz="2000" dirty="0">
                <a:latin typeface="KaiTi" panose="02010609060101010101" pitchFamily="49" charset="-122"/>
                <a:ea typeface="KaiTi" panose="02010609060101010101" pitchFamily="49" charset="-122"/>
              </a:rPr>
              <a:t>MB</a:t>
            </a:r>
            <a:r>
              <a:rPr kumimoji="1" lang="zh-CN" altLang="en-US" sz="2000" dirty="0">
                <a:latin typeface="KaiTi" panose="02010609060101010101" pitchFamily="49" charset="-122"/>
                <a:ea typeface="KaiTi" panose="02010609060101010101" pitchFamily="49" charset="-122"/>
              </a:rPr>
              <a:t>用于查找需要多次更新问题的解决方案。在每次更新时，都会设置输入（将传感器状态转换为输入节点），执行</a:t>
            </a:r>
            <a:r>
              <a:rPr kumimoji="1" lang="en" altLang="zh-CN" sz="2000" dirty="0">
                <a:latin typeface="KaiTi" panose="02010609060101010101" pitchFamily="49" charset="-122"/>
                <a:ea typeface="KaiTi" panose="02010609060101010101" pitchFamily="49" charset="-122"/>
              </a:rPr>
              <a:t>MB</a:t>
            </a:r>
            <a:r>
              <a:rPr kumimoji="1" lang="zh-CN" altLang="e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然后根据输出节点的状态来更新。更新之间的内存是通过隐藏节点实现的。这些额外的节点是通过在输入和输出缓冲区中保留额外的空间来添加的。每次执行</a:t>
            </a:r>
            <a:r>
              <a:rPr kumimoji="1" lang="en" altLang="zh-CN" sz="2000" dirty="0">
                <a:latin typeface="KaiTi" panose="02010609060101010101" pitchFamily="49" charset="-122"/>
                <a:ea typeface="KaiTi" panose="02010609060101010101" pitchFamily="49" charset="-122"/>
              </a:rPr>
              <a:t>MB</a:t>
            </a:r>
            <a:r>
              <a:rPr kumimoji="1" lang="zh-CN" altLang="en-US" sz="2000" dirty="0">
                <a:latin typeface="KaiTi" panose="02010609060101010101" pitchFamily="49" charset="-122"/>
                <a:ea typeface="KaiTi" panose="02010609060101010101" pitchFamily="49" charset="-122"/>
              </a:rPr>
              <a:t>后，写入输出隐藏节点的值将复制到输入隐藏节点。在</a:t>
            </a:r>
            <a:r>
              <a:rPr kumimoji="1" lang="en" altLang="zh-CN" sz="2000" dirty="0">
                <a:latin typeface="KaiTi" panose="02010609060101010101" pitchFamily="49" charset="-122"/>
                <a:ea typeface="KaiTi" panose="02010609060101010101" pitchFamily="49" charset="-122"/>
              </a:rPr>
              <a:t>MB</a:t>
            </a:r>
            <a:r>
              <a:rPr kumimoji="1" lang="zh-CN" altLang="en-US" sz="2000" dirty="0">
                <a:latin typeface="KaiTi" panose="02010609060101010101" pitchFamily="49" charset="-122"/>
                <a:ea typeface="KaiTi" panose="02010609060101010101" pitchFamily="49" charset="-122"/>
              </a:rPr>
              <a:t>的某些配置中，会保留其他输入节点，以便可以与隐藏节点相同的方式复制输出节点值，从而提供对最后输出的直接访问。</a:t>
            </a:r>
          </a:p>
        </p:txBody>
      </p:sp>
    </p:spTree>
    <p:extLst>
      <p:ext uri="{BB962C8B-B14F-4D97-AF65-F5344CB8AC3E}">
        <p14:creationId xmlns:p14="http://schemas.microsoft.com/office/powerpoint/2010/main" val="119474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1BA90-54FB-7041-9704-ED3BD224D756}"/>
              </a:ext>
            </a:extLst>
          </p:cNvPr>
          <p:cNvSpPr>
            <a:spLocks noGrp="1"/>
          </p:cNvSpPr>
          <p:nvPr>
            <p:ph type="title"/>
          </p:nvPr>
        </p:nvSpPr>
        <p:spPr/>
        <p:txBody>
          <a:bodyPr/>
          <a:lstStyle/>
          <a:p>
            <a:r>
              <a:rPr kumimoji="1" lang="zh-CN" altLang="en-US" sz="3200" dirty="0">
                <a:latin typeface="KaiTi" panose="02010609060101010101" pitchFamily="49" charset="-122"/>
                <a:ea typeface="KaiTi" panose="02010609060101010101" pitchFamily="49" charset="-122"/>
              </a:rPr>
              <a:t>编码方式</a:t>
            </a:r>
          </a:p>
        </p:txBody>
      </p:sp>
      <p:sp>
        <p:nvSpPr>
          <p:cNvPr id="3" name="内容占位符 2">
            <a:extLst>
              <a:ext uri="{FF2B5EF4-FFF2-40B4-BE49-F238E27FC236}">
                <a16:creationId xmlns:a16="http://schemas.microsoft.com/office/drawing/2014/main" id="{010AF579-2830-C74A-BA6B-0A4296F2714F}"/>
              </a:ext>
            </a:extLst>
          </p:cNvPr>
          <p:cNvSpPr>
            <a:spLocks noGrp="1"/>
          </p:cNvSpPr>
          <p:nvPr>
            <p:ph idx="1"/>
          </p:nvPr>
        </p:nvSpPr>
        <p:spPr/>
        <p:txBody>
          <a:bodyPr/>
          <a:lstStyle/>
          <a:p>
            <a:pPr marL="0" indent="0">
              <a:buNone/>
            </a:pPr>
            <a:r>
              <a:rPr kumimoji="1" lang="zh-CN" altLang="en-US" dirty="0">
                <a:solidFill>
                  <a:schemeClr val="tx1"/>
                </a:solidFill>
                <a:latin typeface="KaiTi" panose="02010609060101010101" pitchFamily="49" charset="-122"/>
                <a:ea typeface="KaiTi" panose="02010609060101010101" pitchFamily="49" charset="-122"/>
              </a:rPr>
              <a:t>遗传编码使用基因组（一串数字）编译方法。预定义的起始密码子（数字的字符串，例如“</a:t>
            </a:r>
            <a:r>
              <a:rPr kumimoji="1" lang="en-US" altLang="zh-CN" dirty="0">
                <a:solidFill>
                  <a:schemeClr val="tx1"/>
                </a:solidFill>
                <a:latin typeface="KaiTi" panose="02010609060101010101" pitchFamily="49" charset="-122"/>
                <a:ea typeface="KaiTi" panose="02010609060101010101" pitchFamily="49" charset="-122"/>
              </a:rPr>
              <a:t>43</a:t>
            </a:r>
            <a:r>
              <a:rPr kumimoji="1" lang="zh-CN" altLang="en-US" dirty="0">
                <a:solidFill>
                  <a:schemeClr val="tx1"/>
                </a:solidFill>
                <a:latin typeface="KaiTi" panose="02010609060101010101" pitchFamily="49" charset="-122"/>
                <a:ea typeface="KaiTi" panose="02010609060101010101" pitchFamily="49" charset="-122"/>
              </a:rPr>
              <a:t>、</a:t>
            </a:r>
            <a:r>
              <a:rPr kumimoji="1" lang="en-US" altLang="zh-CN" dirty="0">
                <a:solidFill>
                  <a:schemeClr val="tx1"/>
                </a:solidFill>
                <a:latin typeface="KaiTi" panose="02010609060101010101" pitchFamily="49" charset="-122"/>
                <a:ea typeface="KaiTi" panose="02010609060101010101" pitchFamily="49" charset="-122"/>
              </a:rPr>
              <a:t>212”</a:t>
            </a:r>
            <a:r>
              <a:rPr kumimoji="1" lang="zh-CN" altLang="en-US" dirty="0">
                <a:solidFill>
                  <a:schemeClr val="tx1"/>
                </a:solidFill>
                <a:latin typeface="KaiTi" panose="02010609060101010101" pitchFamily="49" charset="-122"/>
                <a:ea typeface="KaiTi" panose="02010609060101010101" pitchFamily="49" charset="-122"/>
              </a:rPr>
              <a:t>）的出现标识了定义门的区域（基因）。每个门与特定的起始密码子相关。起始密码子后的序列提供了定义该门功能及其连接方式所需的信息。因此，当在线性阅读期间遇到时，基因组中的每个“</a:t>
            </a:r>
            <a:r>
              <a:rPr kumimoji="1" lang="en-US" altLang="zh-CN" dirty="0">
                <a:solidFill>
                  <a:schemeClr val="tx1"/>
                </a:solidFill>
                <a:latin typeface="KaiTi" panose="02010609060101010101" pitchFamily="49" charset="-122"/>
                <a:ea typeface="KaiTi" panose="02010609060101010101" pitchFamily="49" charset="-122"/>
              </a:rPr>
              <a:t>43</a:t>
            </a:r>
            <a:r>
              <a:rPr kumimoji="1" lang="zh-CN" altLang="en-US" dirty="0">
                <a:solidFill>
                  <a:schemeClr val="tx1"/>
                </a:solidFill>
                <a:latin typeface="KaiTi" panose="02010609060101010101" pitchFamily="49" charset="-122"/>
                <a:ea typeface="KaiTi" panose="02010609060101010101" pitchFamily="49" charset="-122"/>
              </a:rPr>
              <a:t>、</a:t>
            </a:r>
            <a:r>
              <a:rPr kumimoji="1" lang="en-US" altLang="zh-CN" dirty="0">
                <a:solidFill>
                  <a:schemeClr val="tx1"/>
                </a:solidFill>
                <a:latin typeface="KaiTi" panose="02010609060101010101" pitchFamily="49" charset="-122"/>
                <a:ea typeface="KaiTi" panose="02010609060101010101" pitchFamily="49" charset="-122"/>
              </a:rPr>
              <a:t>212”</a:t>
            </a:r>
            <a:r>
              <a:rPr kumimoji="1" lang="zh-CN" altLang="en-US" dirty="0">
                <a:solidFill>
                  <a:schemeClr val="tx1"/>
                </a:solidFill>
                <a:latin typeface="KaiTi" panose="02010609060101010101" pitchFamily="49" charset="-122"/>
                <a:ea typeface="KaiTi" panose="02010609060101010101" pitchFamily="49" charset="-122"/>
              </a:rPr>
              <a:t>序列将启动门的后续翻译（</a:t>
            </a:r>
            <a:r>
              <a:rPr kumimoji="1" lang="zh-CN" altLang="en-US">
                <a:solidFill>
                  <a:schemeClr val="tx1"/>
                </a:solidFill>
                <a:latin typeface="KaiTi" panose="02010609060101010101" pitchFamily="49" charset="-122"/>
                <a:ea typeface="KaiTi" panose="02010609060101010101" pitchFamily="49" charset="-122"/>
              </a:rPr>
              <a:t>与“</a:t>
            </a:r>
            <a:r>
              <a:rPr kumimoji="1" lang="en-US" altLang="zh-CN">
                <a:solidFill>
                  <a:schemeClr val="tx1"/>
                </a:solidFill>
                <a:latin typeface="KaiTi" panose="02010609060101010101" pitchFamily="49" charset="-122"/>
                <a:ea typeface="KaiTi" panose="02010609060101010101" pitchFamily="49" charset="-122"/>
              </a:rPr>
              <a:t>43</a:t>
            </a:r>
            <a:r>
              <a:rPr kumimoji="1" lang="zh-CN" altLang="en-US" dirty="0">
                <a:solidFill>
                  <a:schemeClr val="tx1"/>
                </a:solidFill>
                <a:latin typeface="KaiTi" panose="02010609060101010101" pitchFamily="49" charset="-122"/>
                <a:ea typeface="KaiTi" panose="02010609060101010101" pitchFamily="49" charset="-122"/>
              </a:rPr>
              <a:t>、</a:t>
            </a:r>
            <a:r>
              <a:rPr kumimoji="1" lang="en-US" altLang="zh-CN" dirty="0">
                <a:solidFill>
                  <a:schemeClr val="tx1"/>
                </a:solidFill>
                <a:latin typeface="KaiTi" panose="02010609060101010101" pitchFamily="49" charset="-122"/>
                <a:ea typeface="KaiTi" panose="02010609060101010101" pitchFamily="49" charset="-122"/>
              </a:rPr>
              <a:t>212”</a:t>
            </a:r>
            <a:r>
              <a:rPr kumimoji="1" lang="zh-CN" altLang="en-US" dirty="0">
                <a:solidFill>
                  <a:schemeClr val="tx1"/>
                </a:solidFill>
                <a:latin typeface="KaiTi" panose="02010609060101010101" pitchFamily="49" charset="-122"/>
                <a:ea typeface="KaiTi" panose="02010609060101010101" pitchFamily="49" charset="-122"/>
              </a:rPr>
              <a:t>相关的类型）。注意，这允许重叠的门基因。由于每种门类型需要不同的数据来构建，因此在起始密码子后必须从基因组中提取的信息将有所不同，并且必须由门类型来定义。</a:t>
            </a:r>
          </a:p>
        </p:txBody>
      </p:sp>
    </p:spTree>
    <p:extLst>
      <p:ext uri="{BB962C8B-B14F-4D97-AF65-F5344CB8AC3E}">
        <p14:creationId xmlns:p14="http://schemas.microsoft.com/office/powerpoint/2010/main" val="138936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EFD1C-52E1-014A-B15E-199B823ACE34}"/>
              </a:ext>
            </a:extLst>
          </p:cNvPr>
          <p:cNvSpPr>
            <a:spLocks noGrp="1"/>
          </p:cNvSpPr>
          <p:nvPr>
            <p:ph type="title"/>
          </p:nvPr>
        </p:nvSpPr>
        <p:spPr/>
        <p:txBody>
          <a:bodyPr/>
          <a:lstStyle/>
          <a:p>
            <a:r>
              <a:rPr kumimoji="1" lang="zh-CN" altLang="en-US" sz="3200" dirty="0">
                <a:latin typeface="KaiTi" panose="02010609060101010101" pitchFamily="49" charset="-122"/>
                <a:ea typeface="KaiTi" panose="02010609060101010101" pitchFamily="49" charset="-122"/>
              </a:rPr>
              <a:t>编码方式</a:t>
            </a:r>
          </a:p>
        </p:txBody>
      </p:sp>
      <p:pic>
        <p:nvPicPr>
          <p:cNvPr id="4" name="内容占位符 3">
            <a:extLst>
              <a:ext uri="{FF2B5EF4-FFF2-40B4-BE49-F238E27FC236}">
                <a16:creationId xmlns:a16="http://schemas.microsoft.com/office/drawing/2014/main" id="{E4B18A73-C05F-4B40-A7B4-F806C7607C44}"/>
              </a:ext>
            </a:extLst>
          </p:cNvPr>
          <p:cNvPicPr>
            <a:picLocks noGrp="1" noChangeAspect="1"/>
          </p:cNvPicPr>
          <p:nvPr>
            <p:ph idx="1"/>
          </p:nvPr>
        </p:nvPicPr>
        <p:blipFill>
          <a:blip r:embed="rId2"/>
          <a:stretch>
            <a:fillRect/>
          </a:stretch>
        </p:blipFill>
        <p:spPr>
          <a:xfrm>
            <a:off x="407823" y="3033530"/>
            <a:ext cx="5495995" cy="2196392"/>
          </a:xfrm>
          <a:prstGeom prst="rect">
            <a:avLst/>
          </a:prstGeom>
        </p:spPr>
      </p:pic>
      <p:sp>
        <p:nvSpPr>
          <p:cNvPr id="6" name="文本框 5">
            <a:extLst>
              <a:ext uri="{FF2B5EF4-FFF2-40B4-BE49-F238E27FC236}">
                <a16:creationId xmlns:a16="http://schemas.microsoft.com/office/drawing/2014/main" id="{C57D0071-4B75-434E-903C-468109DA6A6D}"/>
              </a:ext>
            </a:extLst>
          </p:cNvPr>
          <p:cNvSpPr txBox="1"/>
          <p:nvPr/>
        </p:nvSpPr>
        <p:spPr>
          <a:xfrm>
            <a:off x="6799581" y="2754419"/>
            <a:ext cx="4984596" cy="2308324"/>
          </a:xfrm>
          <a:prstGeom prst="rect">
            <a:avLst/>
          </a:prstGeom>
          <a:noFill/>
        </p:spPr>
        <p:txBody>
          <a:bodyPr wrap="square" rtlCol="0">
            <a:spAutoFit/>
          </a:bodyPr>
          <a:lstStyle/>
          <a:p>
            <a:r>
              <a:rPr kumimoji="1" lang="zh-CN" altLang="en-US" dirty="0">
                <a:latin typeface="KaiTi" panose="02010609060101010101" pitchFamily="49" charset="-122"/>
                <a:ea typeface="KaiTi" panose="02010609060101010101" pitchFamily="49" charset="-122"/>
              </a:rPr>
              <a:t>例如，考虑图中的基因组子字符串。如果这是被翻译成</a:t>
            </a:r>
            <a:r>
              <a:rPr kumimoji="1" lang="en" altLang="zh-CN" dirty="0">
                <a:latin typeface="KaiTi" panose="02010609060101010101" pitchFamily="49" charset="-122"/>
                <a:ea typeface="KaiTi" panose="02010609060101010101" pitchFamily="49" charset="-122"/>
              </a:rPr>
              <a:t>MB</a:t>
            </a:r>
            <a:r>
              <a:rPr kumimoji="1" lang="zh-CN" altLang="en-US" dirty="0">
                <a:latin typeface="KaiTi" panose="02010609060101010101" pitchFamily="49" charset="-122"/>
                <a:ea typeface="KaiTi" panose="02010609060101010101" pitchFamily="49" charset="-122"/>
              </a:rPr>
              <a:t>的基因组的一部分，那第一件事就是将定位</a:t>
            </a:r>
            <a:r>
              <a:rPr kumimoji="1" lang="en-US" altLang="zh-CN" dirty="0">
                <a:latin typeface="KaiTi" panose="02010609060101010101" pitchFamily="49" charset="-122"/>
                <a:ea typeface="KaiTi" panose="02010609060101010101" pitchFamily="49" charset="-122"/>
              </a:rPr>
              <a:t>'43</a:t>
            </a:r>
            <a:r>
              <a:rPr kumimoji="1" lang="zh-CN" altLang="en-US" dirty="0">
                <a:latin typeface="KaiTi" panose="02010609060101010101" pitchFamily="49" charset="-122"/>
                <a:ea typeface="KaiTi" panose="02010609060101010101" pitchFamily="49" charset="-122"/>
              </a:rPr>
              <a:t>，</a:t>
            </a:r>
            <a:r>
              <a:rPr kumimoji="1" lang="en-US" altLang="zh-CN" dirty="0">
                <a:latin typeface="KaiTi" panose="02010609060101010101" pitchFamily="49" charset="-122"/>
                <a:ea typeface="KaiTi" panose="02010609060101010101" pitchFamily="49" charset="-122"/>
              </a:rPr>
              <a:t>212'</a:t>
            </a:r>
            <a:r>
              <a:rPr kumimoji="1" lang="zh-CN" altLang="en-US" dirty="0">
                <a:latin typeface="KaiTi" panose="02010609060101010101" pitchFamily="49" charset="-122"/>
                <a:ea typeface="KaiTi" panose="02010609060101010101" pitchFamily="49" charset="-122"/>
              </a:rPr>
              <a:t>子串，“ </a:t>
            </a:r>
            <a:r>
              <a:rPr kumimoji="1" lang="en-US" altLang="zh-CN" dirty="0">
                <a:latin typeface="KaiTi" panose="02010609060101010101" pitchFamily="49" charset="-122"/>
                <a:ea typeface="KaiTi" panose="02010609060101010101" pitchFamily="49" charset="-122"/>
              </a:rPr>
              <a:t>43</a:t>
            </a:r>
            <a:r>
              <a:rPr kumimoji="1" lang="zh-CN" altLang="en-US" dirty="0">
                <a:latin typeface="KaiTi" panose="02010609060101010101" pitchFamily="49" charset="-122"/>
                <a:ea typeface="KaiTi" panose="02010609060101010101" pitchFamily="49" charset="-122"/>
              </a:rPr>
              <a:t>，</a:t>
            </a:r>
            <a:r>
              <a:rPr kumimoji="1" lang="en-US" altLang="zh-CN" dirty="0">
                <a:latin typeface="KaiTi" panose="02010609060101010101" pitchFamily="49" charset="-122"/>
                <a:ea typeface="KaiTi" panose="02010609060101010101" pitchFamily="49" charset="-122"/>
              </a:rPr>
              <a:t>212”</a:t>
            </a:r>
            <a:r>
              <a:rPr kumimoji="1" lang="zh-CN" altLang="en-US" dirty="0">
                <a:latin typeface="KaiTi" panose="02010609060101010101" pitchFamily="49" charset="-122"/>
                <a:ea typeface="KaiTi" panose="02010609060101010101" pitchFamily="49" charset="-122"/>
              </a:rPr>
              <a:t>是确定性门的起始密码子。接下来的两个值</a:t>
            </a:r>
            <a:r>
              <a:rPr kumimoji="1" lang="en-US" altLang="zh-CN" dirty="0">
                <a:latin typeface="KaiTi" panose="02010609060101010101" pitchFamily="49" charset="-122"/>
                <a:ea typeface="KaiTi" panose="02010609060101010101" pitchFamily="49" charset="-122"/>
              </a:rPr>
              <a:t>31</a:t>
            </a:r>
            <a:r>
              <a:rPr kumimoji="1" lang="zh-CN" altLang="en-US" dirty="0">
                <a:latin typeface="KaiTi" panose="02010609060101010101" pitchFamily="49" charset="-122"/>
                <a:ea typeface="KaiTi" panose="02010609060101010101" pitchFamily="49" charset="-122"/>
              </a:rPr>
              <a:t>和</a:t>
            </a:r>
            <a:r>
              <a:rPr kumimoji="1" lang="en-US" altLang="zh-CN" dirty="0">
                <a:latin typeface="KaiTi" panose="02010609060101010101" pitchFamily="49" charset="-122"/>
                <a:ea typeface="KaiTi" panose="02010609060101010101" pitchFamily="49" charset="-122"/>
              </a:rPr>
              <a:t>89</a:t>
            </a:r>
            <a:r>
              <a:rPr kumimoji="1" lang="zh-CN" altLang="en-US" dirty="0">
                <a:latin typeface="KaiTi" panose="02010609060101010101" pitchFamily="49" charset="-122"/>
                <a:ea typeface="KaiTi" panose="02010609060101010101" pitchFamily="49" charset="-122"/>
              </a:rPr>
              <a:t>将用于确定输入数量和输出数量。由于确定性门具有</a:t>
            </a:r>
            <a:r>
              <a:rPr kumimoji="1" lang="en-US" altLang="zh-CN" dirty="0">
                <a:latin typeface="KaiTi" panose="02010609060101010101" pitchFamily="49" charset="-122"/>
                <a:ea typeface="KaiTi" panose="02010609060101010101" pitchFamily="49" charset="-122"/>
              </a:rPr>
              <a:t>1</a:t>
            </a:r>
            <a:r>
              <a:rPr kumimoji="1" lang="zh-CN" altLang="en-US" dirty="0">
                <a:latin typeface="KaiTi" panose="02010609060101010101" pitchFamily="49" charset="-122"/>
                <a:ea typeface="KaiTi" panose="02010609060101010101" pitchFamily="49" charset="-122"/>
              </a:rPr>
              <a:t>至</a:t>
            </a:r>
            <a:r>
              <a:rPr kumimoji="1" lang="en-US" altLang="zh-CN" dirty="0">
                <a:latin typeface="KaiTi" panose="02010609060101010101" pitchFamily="49" charset="-122"/>
                <a:ea typeface="KaiTi" panose="02010609060101010101" pitchFamily="49" charset="-122"/>
              </a:rPr>
              <a:t>4</a:t>
            </a:r>
            <a:r>
              <a:rPr kumimoji="1" lang="zh-CN" altLang="en-US" dirty="0">
                <a:latin typeface="KaiTi" panose="02010609060101010101" pitchFamily="49" charset="-122"/>
                <a:ea typeface="KaiTi" panose="02010609060101010101" pitchFamily="49" charset="-122"/>
              </a:rPr>
              <a:t>个输入和</a:t>
            </a:r>
            <a:r>
              <a:rPr kumimoji="1" lang="en-US" altLang="zh-CN" dirty="0">
                <a:latin typeface="KaiTi" panose="02010609060101010101" pitchFamily="49" charset="-122"/>
                <a:ea typeface="KaiTi" panose="02010609060101010101" pitchFamily="49" charset="-122"/>
              </a:rPr>
              <a:t>1</a:t>
            </a:r>
            <a:r>
              <a:rPr kumimoji="1" lang="zh-CN" altLang="en-US" dirty="0">
                <a:latin typeface="KaiTi" panose="02010609060101010101" pitchFamily="49" charset="-122"/>
                <a:ea typeface="KaiTi" panose="02010609060101010101" pitchFamily="49" charset="-122"/>
              </a:rPr>
              <a:t>至</a:t>
            </a:r>
            <a:r>
              <a:rPr kumimoji="1" lang="en-US" altLang="zh-CN" dirty="0">
                <a:latin typeface="KaiTi" panose="02010609060101010101" pitchFamily="49" charset="-122"/>
                <a:ea typeface="KaiTi" panose="02010609060101010101" pitchFamily="49" charset="-122"/>
              </a:rPr>
              <a:t>4</a:t>
            </a:r>
            <a:r>
              <a:rPr kumimoji="1" lang="zh-CN" altLang="en-US" dirty="0">
                <a:latin typeface="KaiTi" panose="02010609060101010101" pitchFamily="49" charset="-122"/>
                <a:ea typeface="KaiTi" panose="02010609060101010101" pitchFamily="49" charset="-122"/>
              </a:rPr>
              <a:t>个输出，因此将使用（（</a:t>
            </a:r>
            <a:r>
              <a:rPr kumimoji="1" lang="en" altLang="zh-CN" dirty="0">
                <a:latin typeface="KaiTi" panose="02010609060101010101" pitchFamily="49" charset="-122"/>
                <a:ea typeface="KaiTi" panose="02010609060101010101" pitchFamily="49" charset="-122"/>
              </a:rPr>
              <a:t>value mod 4</a:t>
            </a:r>
            <a:r>
              <a:rPr kumimoji="1" lang="zh-CN" altLang="en" dirty="0">
                <a:latin typeface="KaiTi" panose="02010609060101010101" pitchFamily="49" charset="-122"/>
                <a:ea typeface="KaiTi" panose="02010609060101010101" pitchFamily="49" charset="-122"/>
              </a:rPr>
              <a:t>）</a:t>
            </a:r>
            <a:r>
              <a:rPr kumimoji="1" lang="en" altLang="zh-CN" dirty="0">
                <a:latin typeface="KaiTi" panose="02010609060101010101" pitchFamily="49" charset="-122"/>
                <a:ea typeface="KaiTi" panose="02010609060101010101" pitchFamily="49" charset="-122"/>
              </a:rPr>
              <a:t>+1</a:t>
            </a:r>
            <a:r>
              <a:rPr kumimoji="1" lang="zh-CN" altLang="en" dirty="0">
                <a:latin typeface="KaiTi" panose="02010609060101010101" pitchFamily="49" charset="-122"/>
                <a:ea typeface="KaiTi" panose="02010609060101010101" pitchFamily="49" charset="-122"/>
              </a:rPr>
              <a:t>）</a:t>
            </a:r>
            <a:r>
              <a:rPr kumimoji="1" lang="en" altLang="zh-CN" dirty="0">
                <a:latin typeface="KaiTi" panose="02010609060101010101" pitchFamily="49" charset="-122"/>
                <a:ea typeface="KaiTi" panose="02010609060101010101" pitchFamily="49" charset="-122"/>
              </a:rPr>
              <a:t>; </a:t>
            </a:r>
            <a:r>
              <a:rPr kumimoji="1" lang="zh-CN" altLang="en-US" dirty="0">
                <a:latin typeface="KaiTi" panose="02010609060101010101" pitchFamily="49" charset="-122"/>
                <a:ea typeface="KaiTi" panose="02010609060101010101" pitchFamily="49" charset="-122"/>
              </a:rPr>
              <a:t>产生</a:t>
            </a:r>
            <a:r>
              <a:rPr kumimoji="1" lang="en-US" altLang="zh-CN" dirty="0">
                <a:latin typeface="KaiTi" panose="02010609060101010101" pitchFamily="49" charset="-122"/>
                <a:ea typeface="KaiTi" panose="02010609060101010101" pitchFamily="49" charset="-122"/>
              </a:rPr>
              <a:t>4</a:t>
            </a:r>
            <a:r>
              <a:rPr kumimoji="1" lang="zh-CN" altLang="en-US" dirty="0">
                <a:latin typeface="KaiTi" panose="02010609060101010101" pitchFamily="49" charset="-122"/>
                <a:ea typeface="KaiTi" panose="02010609060101010101" pitchFamily="49" charset="-122"/>
              </a:rPr>
              <a:t>个输入和</a:t>
            </a:r>
            <a:r>
              <a:rPr kumimoji="1" lang="en-US" altLang="zh-CN" dirty="0">
                <a:latin typeface="KaiTi" panose="02010609060101010101" pitchFamily="49" charset="-122"/>
                <a:ea typeface="KaiTi" panose="02010609060101010101" pitchFamily="49" charset="-122"/>
              </a:rPr>
              <a:t>2</a:t>
            </a:r>
            <a:r>
              <a:rPr kumimoji="1" lang="zh-CN" altLang="en-US" dirty="0">
                <a:latin typeface="KaiTi" panose="02010609060101010101" pitchFamily="49" charset="-122"/>
                <a:ea typeface="KaiTi" panose="02010609060101010101" pitchFamily="49" charset="-122"/>
              </a:rPr>
              <a:t>个输出。接下来的</a:t>
            </a:r>
            <a:r>
              <a:rPr kumimoji="1" lang="en-US" altLang="zh-CN" dirty="0">
                <a:latin typeface="KaiTi" panose="02010609060101010101" pitchFamily="49" charset="-122"/>
                <a:ea typeface="KaiTi" panose="02010609060101010101" pitchFamily="49" charset="-122"/>
              </a:rPr>
              <a:t>8</a:t>
            </a:r>
            <a:r>
              <a:rPr kumimoji="1" lang="zh-CN" altLang="en-US" dirty="0">
                <a:latin typeface="KaiTi" panose="02010609060101010101" pitchFamily="49" charset="-122"/>
                <a:ea typeface="KaiTi" panose="02010609060101010101" pitchFamily="49" charset="-122"/>
              </a:rPr>
              <a:t>个值确定输入和输出地址。</a:t>
            </a:r>
          </a:p>
        </p:txBody>
      </p:sp>
      <p:sp>
        <p:nvSpPr>
          <p:cNvPr id="7" name="文本框 6">
            <a:extLst>
              <a:ext uri="{FF2B5EF4-FFF2-40B4-BE49-F238E27FC236}">
                <a16:creationId xmlns:a16="http://schemas.microsoft.com/office/drawing/2014/main" id="{2FD3C208-A320-2041-B6CE-C9A0D750061B}"/>
              </a:ext>
            </a:extLst>
          </p:cNvPr>
          <p:cNvSpPr txBox="1"/>
          <p:nvPr/>
        </p:nvSpPr>
        <p:spPr>
          <a:xfrm>
            <a:off x="1360449" y="5229922"/>
            <a:ext cx="8761413" cy="1200329"/>
          </a:xfrm>
          <a:prstGeom prst="rect">
            <a:avLst/>
          </a:prstGeom>
          <a:noFill/>
        </p:spPr>
        <p:txBody>
          <a:bodyPr wrap="square" rtlCol="0">
            <a:spAutoFit/>
          </a:bodyPr>
          <a:lstStyle/>
          <a:p>
            <a:r>
              <a:rPr kumimoji="1" lang="zh-CN" altLang="en-US" dirty="0">
                <a:latin typeface="KaiTi" panose="02010609060101010101" pitchFamily="49" charset="-122"/>
                <a:ea typeface="KaiTi" panose="02010609060101010101" pitchFamily="49" charset="-122"/>
              </a:rPr>
              <a:t>使用这种形式的遗传编码时，复制和突变很简单</a:t>
            </a:r>
            <a:r>
              <a:rPr kumimoji="1" lang="en-US" altLang="zh-CN" dirty="0">
                <a:latin typeface="KaiTi" panose="02010609060101010101" pitchFamily="49" charset="-122"/>
                <a:ea typeface="KaiTi" panose="02010609060101010101" pitchFamily="49" charset="-122"/>
              </a:rPr>
              <a:t>-</a:t>
            </a:r>
            <a:r>
              <a:rPr kumimoji="1" lang="zh-CN" altLang="en-US" dirty="0">
                <a:latin typeface="KaiTi" panose="02010609060101010101" pitchFamily="49" charset="-122"/>
                <a:ea typeface="KaiTi" panose="02010609060101010101" pitchFamily="49" charset="-122"/>
              </a:rPr>
              <a:t>复制基因组，应用随机突变，然后将所得的基因组翻译成新的</a:t>
            </a:r>
            <a:r>
              <a:rPr kumimoji="1" lang="en" altLang="zh-CN" dirty="0">
                <a:latin typeface="KaiTi" panose="02010609060101010101" pitchFamily="49" charset="-122"/>
                <a:ea typeface="KaiTi" panose="02010609060101010101" pitchFamily="49" charset="-122"/>
              </a:rPr>
              <a:t>MB</a:t>
            </a:r>
            <a:r>
              <a:rPr kumimoji="1" lang="zh-CN" altLang="en" dirty="0">
                <a:latin typeface="KaiTi" panose="02010609060101010101" pitchFamily="49" charset="-122"/>
                <a:ea typeface="KaiTi" panose="02010609060101010101" pitchFamily="49" charset="-122"/>
              </a:rPr>
              <a:t>。</a:t>
            </a:r>
            <a:r>
              <a:rPr kumimoji="1" lang="zh-CN" altLang="en-US" dirty="0">
                <a:latin typeface="KaiTi" panose="02010609060101010101" pitchFamily="49" charset="-122"/>
                <a:ea typeface="KaiTi" panose="02010609060101010101" pitchFamily="49" charset="-122"/>
              </a:rPr>
              <a:t>我们允许点突变（基因组中一个随机位点的随机改变），复制突变（选择基因组的一部分并复制到另一位置）和缺失突变（删除基因组的一部分）。突变率由用户确定，并定义为每个位点的机会百分比。</a:t>
            </a:r>
          </a:p>
        </p:txBody>
      </p:sp>
    </p:spTree>
    <p:extLst>
      <p:ext uri="{BB962C8B-B14F-4D97-AF65-F5344CB8AC3E}">
        <p14:creationId xmlns:p14="http://schemas.microsoft.com/office/powerpoint/2010/main" val="1216317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37B26-916F-9343-AE93-545615AEF41A}"/>
              </a:ext>
            </a:extLst>
          </p:cNvPr>
          <p:cNvSpPr>
            <a:spLocks noGrp="1"/>
          </p:cNvSpPr>
          <p:nvPr>
            <p:ph type="title"/>
          </p:nvPr>
        </p:nvSpPr>
        <p:spPr/>
        <p:txBody>
          <a:bodyPr/>
          <a:lstStyle/>
          <a:p>
            <a:r>
              <a:rPr kumimoji="1" lang="zh-CN" altLang="en-US" sz="3200" dirty="0">
                <a:latin typeface="KaiTi" panose="02010609060101010101" pitchFamily="49" charset="-122"/>
                <a:ea typeface="KaiTi" panose="02010609060101010101" pitchFamily="49" charset="-122"/>
              </a:rPr>
              <a:t>门的选择</a:t>
            </a:r>
          </a:p>
        </p:txBody>
      </p:sp>
      <p:sp>
        <p:nvSpPr>
          <p:cNvPr id="3" name="文本框 2">
            <a:extLst>
              <a:ext uri="{FF2B5EF4-FFF2-40B4-BE49-F238E27FC236}">
                <a16:creationId xmlns:a16="http://schemas.microsoft.com/office/drawing/2014/main" id="{2052E8D7-F31E-9D43-B5C6-D0051E06BD0C}"/>
              </a:ext>
            </a:extLst>
          </p:cNvPr>
          <p:cNvSpPr txBox="1"/>
          <p:nvPr/>
        </p:nvSpPr>
        <p:spPr>
          <a:xfrm>
            <a:off x="1535151" y="3159619"/>
            <a:ext cx="9121698" cy="1631216"/>
          </a:xfrm>
          <a:prstGeom prst="rect">
            <a:avLst/>
          </a:prstGeom>
          <a:noFill/>
        </p:spPr>
        <p:txBody>
          <a:bodyPr wrap="square" rtlCol="0">
            <a:spAutoFit/>
          </a:bodyPr>
          <a:lstStyle/>
          <a:p>
            <a:r>
              <a:rPr kumimoji="1" lang="zh-CN" altLang="en-US" sz="2000" dirty="0">
                <a:latin typeface="KaiTi" panose="02010609060101010101" pitchFamily="49" charset="-122"/>
                <a:ea typeface="KaiTi" panose="02010609060101010101" pitchFamily="49" charset="-122"/>
              </a:rPr>
              <a:t>为了表示</a:t>
            </a:r>
            <a:r>
              <a:rPr kumimoji="1" lang="en" altLang="zh-CN" sz="2000" dirty="0">
                <a:latin typeface="KaiTi" panose="02010609060101010101" pitchFamily="49" charset="-122"/>
                <a:ea typeface="KaiTi" panose="02010609060101010101" pitchFamily="49" charset="-122"/>
              </a:rPr>
              <a:t>MB</a:t>
            </a:r>
            <a:r>
              <a:rPr kumimoji="1" lang="zh-CN" altLang="e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我们选择了两种门类型：</a:t>
            </a:r>
            <a:r>
              <a:rPr kumimoji="1" lang="zh-CN" altLang="en-US" sz="2000" dirty="0">
                <a:latin typeface="KaiTi" panose="02010609060101010101" pitchFamily="49" charset="-122"/>
                <a:ea typeface="KaiTi" panose="02010609060101010101" pitchFamily="49" charset="-122"/>
                <a:hlinkClick r:id="" action="ppaction://hlinkshowjump?jump=lastslide">
                  <a:extLst>
                    <a:ext uri="{A12FA001-AC4F-418D-AE19-62706E023703}">
                      <ahyp:hlinkClr xmlns:ahyp="http://schemas.microsoft.com/office/drawing/2018/hyperlinkcolor" val="tx"/>
                    </a:ext>
                  </a:extLst>
                </a:hlinkClick>
              </a:rPr>
              <a:t>确定性门</a:t>
            </a:r>
            <a:r>
              <a:rPr kumimoji="1" lang="zh-CN" altLang="en-US" sz="2000" dirty="0">
                <a:latin typeface="KaiTi" panose="02010609060101010101" pitchFamily="49" charset="-122"/>
                <a:ea typeface="KaiTi" panose="02010609060101010101" pitchFamily="49" charset="-122"/>
              </a:rPr>
              <a:t>和概率门，确定性门也是最常用的门，这些门具有</a:t>
            </a:r>
            <a:r>
              <a:rPr kumimoji="1" lang="en-US" altLang="zh-CN" sz="2000" dirty="0">
                <a:latin typeface="KaiTi" panose="02010609060101010101" pitchFamily="49" charset="-122"/>
                <a:ea typeface="KaiTi" panose="02010609060101010101" pitchFamily="49" charset="-122"/>
              </a:rPr>
              <a:t>1-4</a:t>
            </a:r>
            <a:r>
              <a:rPr kumimoji="1" lang="zh-CN" altLang="en-US" sz="2000" dirty="0">
                <a:latin typeface="KaiTi" panose="02010609060101010101" pitchFamily="49" charset="-122"/>
                <a:ea typeface="KaiTi" panose="02010609060101010101" pitchFamily="49" charset="-122"/>
              </a:rPr>
              <a:t>个输入并产生</a:t>
            </a:r>
            <a:r>
              <a:rPr kumimoji="1" lang="en-US" altLang="zh-CN" sz="2000" dirty="0">
                <a:latin typeface="KaiTi" panose="02010609060101010101" pitchFamily="49" charset="-122"/>
                <a:ea typeface="KaiTi" panose="02010609060101010101" pitchFamily="49" charset="-122"/>
              </a:rPr>
              <a:t>1-4</a:t>
            </a:r>
            <a:r>
              <a:rPr kumimoji="1" lang="zh-CN" altLang="en-US" sz="2000" dirty="0">
                <a:latin typeface="KaiTi" panose="02010609060101010101" pitchFamily="49" charset="-122"/>
                <a:ea typeface="KaiTi" panose="02010609060101010101" pitchFamily="49" charset="-122"/>
              </a:rPr>
              <a:t>个输出。更新功能是一个将输入映射到输出的查找表。在概率门中，每个输入模式都可以导致任何输出模式。对于每种可能的输入模式，为每种可能的输出模式分配一个概率。要确定由给定输入生成的输出，就需要在门更新期间生成一个随机数。</a:t>
            </a:r>
          </a:p>
        </p:txBody>
      </p:sp>
    </p:spTree>
    <p:extLst>
      <p:ext uri="{BB962C8B-B14F-4D97-AF65-F5344CB8AC3E}">
        <p14:creationId xmlns:p14="http://schemas.microsoft.com/office/powerpoint/2010/main" val="340759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0FA29-8EBA-1B4D-84AB-4B0139BF3663}"/>
              </a:ext>
            </a:extLst>
          </p:cNvPr>
          <p:cNvSpPr>
            <a:spLocks noGrp="1"/>
          </p:cNvSpPr>
          <p:nvPr>
            <p:ph type="title"/>
          </p:nvPr>
        </p:nvSpPr>
        <p:spPr/>
        <p:txBody>
          <a:bodyPr/>
          <a:lstStyle/>
          <a:p>
            <a:r>
              <a:rPr kumimoji="1" lang="zh-CN" altLang="en-US" sz="3200" dirty="0">
                <a:latin typeface="KaiTi" panose="02010609060101010101" pitchFamily="49" charset="-122"/>
                <a:ea typeface="KaiTi" panose="02010609060101010101" pitchFamily="49" charset="-122"/>
              </a:rPr>
              <a:t>实例</a:t>
            </a:r>
            <a:r>
              <a:rPr kumimoji="1" lang="en-US" altLang="zh-CN" sz="3200" dirty="0">
                <a:latin typeface="KaiTi" panose="02010609060101010101" pitchFamily="49" charset="-122"/>
                <a:ea typeface="KaiTi" panose="02010609060101010101" pitchFamily="49" charset="-122"/>
              </a:rPr>
              <a:t>——</a:t>
            </a:r>
            <a:r>
              <a:rPr kumimoji="1" lang="zh-CN" altLang="en-US" sz="3200" dirty="0">
                <a:latin typeface="KaiTi" panose="02010609060101010101" pitchFamily="49" charset="-122"/>
                <a:ea typeface="KaiTi" panose="02010609060101010101" pitchFamily="49" charset="-122"/>
              </a:rPr>
              <a:t>倒立摆</a:t>
            </a:r>
          </a:p>
        </p:txBody>
      </p:sp>
      <p:pic>
        <p:nvPicPr>
          <p:cNvPr id="1025" name="Picture 1" descr="page44image1783232">
            <a:extLst>
              <a:ext uri="{FF2B5EF4-FFF2-40B4-BE49-F238E27FC236}">
                <a16:creationId xmlns:a16="http://schemas.microsoft.com/office/drawing/2014/main" id="{F42569DC-FFF1-624B-B2F9-8EDEA15FC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872" y="2590799"/>
            <a:ext cx="2984811" cy="328329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070D933-87B2-964D-8585-AFC767457BAB}"/>
              </a:ext>
            </a:extLst>
          </p:cNvPr>
          <p:cNvSpPr txBox="1"/>
          <p:nvPr/>
        </p:nvSpPr>
        <p:spPr>
          <a:xfrm>
            <a:off x="5809784" y="2590799"/>
            <a:ext cx="3802565" cy="3139321"/>
          </a:xfrm>
          <a:prstGeom prst="rect">
            <a:avLst/>
          </a:prstGeom>
          <a:noFill/>
        </p:spPr>
        <p:txBody>
          <a:bodyPr wrap="square" rtlCol="0">
            <a:spAutoFit/>
          </a:bodyPr>
          <a:lstStyle/>
          <a:p>
            <a:r>
              <a:rPr kumimoji="1" lang="zh-CN" altLang="en-US" dirty="0">
                <a:latin typeface="KaiTi" panose="02010609060101010101" pitchFamily="49" charset="-122"/>
                <a:ea typeface="KaiTi" panose="02010609060101010101" pitchFamily="49" charset="-122"/>
              </a:rPr>
              <a:t>这项任务涉及平衡推车上的垂直梁，该垂直梁只能像在轨道上一样向左或向右移动。横梁（摆锤）安装在手推车的顶部，因此它可以绕其安装点在</a:t>
            </a:r>
            <a:r>
              <a:rPr kumimoji="1" lang="en-US" altLang="zh-CN" dirty="0">
                <a:latin typeface="KaiTi" panose="02010609060101010101" pitchFamily="49" charset="-122"/>
                <a:ea typeface="KaiTi" panose="02010609060101010101" pitchFamily="49" charset="-122"/>
              </a:rPr>
              <a:t>1</a:t>
            </a:r>
            <a:r>
              <a:rPr kumimoji="1" lang="zh-CN" altLang="en-US" dirty="0">
                <a:latin typeface="KaiTi" panose="02010609060101010101" pitchFamily="49" charset="-122"/>
                <a:ea typeface="KaiTi" panose="02010609060101010101" pitchFamily="49" charset="-122"/>
              </a:rPr>
              <a:t>个垂直轴上自由旋转（用户可以使手推车向左或向右加速）。输入是钟摆</a:t>
            </a:r>
            <a:r>
              <a:rPr kumimoji="1" lang="el-GR" altLang="zh-CN" dirty="0">
                <a:latin typeface="KaiTi" panose="02010609060101010101" pitchFamily="49" charset="-122"/>
                <a:ea typeface="KaiTi" panose="02010609060101010101" pitchFamily="49" charset="-122"/>
              </a:rPr>
              <a:t>Θ</a:t>
            </a:r>
            <a:r>
              <a:rPr kumimoji="1" lang="zh-CN" altLang="en-US" dirty="0">
                <a:latin typeface="KaiTi" panose="02010609060101010101" pitchFamily="49" charset="-122"/>
                <a:ea typeface="KaiTi" panose="02010609060101010101" pitchFamily="49" charset="-122"/>
              </a:rPr>
              <a:t>的</a:t>
            </a:r>
            <a:r>
              <a:rPr kumimoji="1" lang="zh-CN" altLang="en-US">
                <a:latin typeface="KaiTi" panose="02010609060101010101" pitchFamily="49" charset="-122"/>
                <a:ea typeface="KaiTi" panose="02010609060101010101" pitchFamily="49" charset="-122"/>
              </a:rPr>
              <a:t>当前角度</a:t>
            </a:r>
            <a:r>
              <a:rPr kumimoji="1" lang="zh-CN" altLang="el-GR">
                <a:latin typeface="KaiTi" panose="02010609060101010101" pitchFamily="49" charset="-122"/>
                <a:ea typeface="KaiTi" panose="02010609060101010101" pitchFamily="49" charset="-122"/>
              </a:rPr>
              <a:t>，</a:t>
            </a:r>
            <a:r>
              <a:rPr kumimoji="1" lang="zh-CN" altLang="en-US" dirty="0">
                <a:latin typeface="KaiTi" panose="02010609060101010101" pitchFamily="49" charset="-122"/>
                <a:ea typeface="KaiTi" panose="02010609060101010101" pitchFamily="49" charset="-122"/>
              </a:rPr>
              <a:t>推车</a:t>
            </a:r>
            <a:r>
              <a:rPr kumimoji="1" lang="en" altLang="zh-CN" dirty="0">
                <a:latin typeface="KaiTi" panose="02010609060101010101" pitchFamily="49" charset="-122"/>
                <a:ea typeface="KaiTi" panose="02010609060101010101" pitchFamily="49" charset="-122"/>
              </a:rPr>
              <a:t>x</a:t>
            </a:r>
            <a:r>
              <a:rPr kumimoji="1" lang="zh-CN" altLang="en-US" dirty="0">
                <a:latin typeface="KaiTi" panose="02010609060101010101" pitchFamily="49" charset="-122"/>
                <a:ea typeface="KaiTi" panose="02010609060101010101" pitchFamily="49" charset="-122"/>
              </a:rPr>
              <a:t>的位置，和车的当前加速度</a:t>
            </a:r>
            <a:r>
              <a:rPr kumimoji="1" lang="en-US" altLang="zh-CN" dirty="0">
                <a:latin typeface="KaiTi" panose="02010609060101010101" pitchFamily="49" charset="-122"/>
                <a:ea typeface="KaiTi" panose="02010609060101010101" pitchFamily="49" charset="-122"/>
              </a:rPr>
              <a:t>a</a:t>
            </a:r>
            <a:r>
              <a:rPr kumimoji="1" lang="zh-CN" altLang="en" dirty="0">
                <a:latin typeface="KaiTi" panose="02010609060101010101" pitchFamily="49" charset="-122"/>
                <a:ea typeface="KaiTi" panose="02010609060101010101" pitchFamily="49" charset="-122"/>
              </a:rPr>
              <a:t>。</a:t>
            </a:r>
            <a:r>
              <a:rPr kumimoji="1" lang="zh-CN" altLang="en-US" dirty="0">
                <a:latin typeface="KaiTi" panose="02010609060101010101" pitchFamily="49" charset="-122"/>
                <a:ea typeface="KaiTi" panose="02010609060101010101" pitchFamily="49" charset="-122"/>
              </a:rPr>
              <a:t>输出为购物车加速度</a:t>
            </a:r>
            <a:r>
              <a:rPr kumimoji="1" lang="en-US" altLang="zh-CN" dirty="0">
                <a:latin typeface="KaiTi" panose="02010609060101010101" pitchFamily="49" charset="-122"/>
                <a:ea typeface="KaiTi" panose="02010609060101010101" pitchFamily="49" charset="-122"/>
              </a:rPr>
              <a:t>→</a:t>
            </a:r>
            <a:r>
              <a:rPr kumimoji="1" lang="en" altLang="zh-CN" dirty="0">
                <a:latin typeface="KaiTi" panose="02010609060101010101" pitchFamily="49" charset="-122"/>
                <a:ea typeface="KaiTi" panose="02010609060101010101" pitchFamily="49" charset="-122"/>
              </a:rPr>
              <a:t>F</a:t>
            </a:r>
            <a:r>
              <a:rPr kumimoji="1" lang="zh-CN" altLang="en" dirty="0">
                <a:latin typeface="KaiTi" panose="02010609060101010101" pitchFamily="49" charset="-122"/>
                <a:ea typeface="KaiTi" panose="02010609060101010101" pitchFamily="49" charset="-122"/>
              </a:rPr>
              <a:t>（</a:t>
            </a:r>
            <a:r>
              <a:rPr kumimoji="1" lang="zh-CN" altLang="en-US" dirty="0">
                <a:latin typeface="KaiTi" panose="02010609060101010101" pitchFamily="49" charset="-122"/>
                <a:ea typeface="KaiTi" panose="02010609060101010101" pitchFamily="49" charset="-122"/>
              </a:rPr>
              <a:t>限制在−</a:t>
            </a:r>
            <a:r>
              <a:rPr kumimoji="1" lang="en-US" altLang="zh-CN" dirty="0">
                <a:latin typeface="KaiTi" panose="02010609060101010101" pitchFamily="49" charset="-122"/>
                <a:ea typeface="KaiTi" panose="02010609060101010101" pitchFamily="49" charset="-122"/>
              </a:rPr>
              <a:t>1.0</a:t>
            </a:r>
            <a:r>
              <a:rPr kumimoji="1" lang="zh-CN" altLang="en-US" dirty="0">
                <a:latin typeface="KaiTi" panose="02010609060101010101" pitchFamily="49" charset="-122"/>
                <a:ea typeface="KaiTi" panose="02010609060101010101" pitchFamily="49" charset="-122"/>
              </a:rPr>
              <a:t>和</a:t>
            </a:r>
            <a:r>
              <a:rPr kumimoji="1" lang="en-US" altLang="zh-CN" dirty="0">
                <a:latin typeface="KaiTi" panose="02010609060101010101" pitchFamily="49" charset="-122"/>
                <a:ea typeface="KaiTi" panose="02010609060101010101" pitchFamily="49" charset="-122"/>
              </a:rPr>
              <a:t>1.0</a:t>
            </a:r>
            <a:r>
              <a:rPr kumimoji="1" lang="zh-CN" altLang="en-US" dirty="0">
                <a:latin typeface="KaiTi" panose="02010609060101010101" pitchFamily="49" charset="-122"/>
                <a:ea typeface="KaiTi" panose="02010609060101010101" pitchFamily="49" charset="-122"/>
              </a:rPr>
              <a:t>之间）。此任务中的输入和输出均为连续（浮点）值。</a:t>
            </a:r>
          </a:p>
        </p:txBody>
      </p:sp>
    </p:spTree>
    <p:extLst>
      <p:ext uri="{BB962C8B-B14F-4D97-AF65-F5344CB8AC3E}">
        <p14:creationId xmlns:p14="http://schemas.microsoft.com/office/powerpoint/2010/main" val="439942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离子会议室</Template>
  <TotalTime>100</TotalTime>
  <Words>1167</Words>
  <Application>Microsoft Macintosh PowerPoint</Application>
  <PresentationFormat>宽屏</PresentationFormat>
  <Paragraphs>25</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STXingkai</vt:lpstr>
      <vt:lpstr>KaiTi</vt:lpstr>
      <vt:lpstr>Arial</vt:lpstr>
      <vt:lpstr>Century Gothic</vt:lpstr>
      <vt:lpstr>Times New Roman</vt:lpstr>
      <vt:lpstr>Wingdings 3</vt:lpstr>
      <vt:lpstr>离子会议室</vt:lpstr>
      <vt:lpstr>Genetic Programming  The Evolutionary Buffet Method</vt:lpstr>
      <vt:lpstr>在遗传算法（GA）和人工智能（AI）领域中，有许多不同的算法。每种算法都在不同的问题领域中表现出色。例如，已证明人工神经网络（ANN）在分类方面有效，遗传编程（我们指的是基于树的遗传程序，缩写为GP），通常用于寻找合适的方程式来拟合数据。</vt:lpstr>
      <vt:lpstr>  The evolutionary buffet method： 一种复合方法，该方法借用了来自各种已知的算法，并使用它们来创建一种另类的遗传算法，该算法允许来自不同算法之间直接进行集成。我们把这些进行集成的算法称为“基质”。   </vt:lpstr>
      <vt:lpstr>每个基质都指定独特的内部行为，内部行为连接的方式，基质的输入的接收方式，输出的方式以及基质如何存储内部状态以允许存储和重复使用。例如，GP由排列成树的节点构成，而ANN具有固定的分层拓扑结构。CMB逻辑门适用于数字输入，而不适用于NEAT使用的连续值。因此，不可能创建一个集成了所有系统中未修改元素的系统。</vt:lpstr>
      <vt:lpstr>如果将一个以上的门输出连接到同一输出节点，则将对门的输出值求和。在许多情况下，MB与二进制输入一起使用并产生二进制输出，在这些情况下，如果值&gt; 0，则输出值离散为1，否则为0 。  通常，MB用于查找需要多次更新问题的解决方案。在每次更新时，都会设置输入（将传感器状态转换为输入节点），执行MB，然后根据输出节点的状态来更新。更新之间的内存是通过隐藏节点实现的。这些额外的节点是通过在输入和输出缓冲区中保留额外的空间来添加的。每次执行MB后，写入输出隐藏节点的值将复制到输入隐藏节点。在MB的某些配置中，会保留其他输入节点，以便可以与隐藏节点相同的方式复制输出节点值，从而提供对最后输出的直接访问。</vt:lpstr>
      <vt:lpstr>编码方式</vt:lpstr>
      <vt:lpstr>编码方式</vt:lpstr>
      <vt:lpstr>门的选择</vt:lpstr>
      <vt:lpstr>实例——倒立摆</vt:lpstr>
      <vt:lpstr>实例——倒立摆</vt:lpstr>
      <vt:lpstr>实例——倒立摆</vt:lpstr>
      <vt:lpstr>谢谢！</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Evolutionaty Method</dc:title>
  <dc:creator>office</dc:creator>
  <cp:lastModifiedBy>office</cp:lastModifiedBy>
  <cp:revision>15</cp:revision>
  <dcterms:created xsi:type="dcterms:W3CDTF">2020-10-30T07:45:45Z</dcterms:created>
  <dcterms:modified xsi:type="dcterms:W3CDTF">2020-10-30T10:34:01Z</dcterms:modified>
</cp:coreProperties>
</file>