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3"/>
    <p:sldId id="269" r:id="rId4"/>
    <p:sldId id="270" r:id="rId5"/>
    <p:sldId id="272" r:id="rId6"/>
    <p:sldId id="266" r:id="rId7"/>
    <p:sldId id="26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3"/>
    <p:restoredTop sz="94655"/>
  </p:normalViewPr>
  <p:slideViewPr>
    <p:cSldViewPr snapToGrid="0" snapToObjects="1">
      <p:cViewPr varScale="1">
        <p:scale>
          <a:sx n="128" d="100"/>
          <a:sy n="128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DA6B6-36FF-6F40-89DF-801D3511F18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410C-B627-B44F-87AA-5EC4395C7E7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D3554-FB1A-8444-BC32-63F3C4EDF6C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F5178-C338-AC48-BE6E-907E1937F73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Homework5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T1</a:t>
            </a:r>
            <a:endParaRPr kumimoji="1"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3435" y="1397000"/>
            <a:ext cx="5605145" cy="51034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99695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000" dirty="0">
              <a:latin typeface="callibri" charset="0"/>
              <a:cs typeface="callibri" charset="0"/>
            </a:endParaRPr>
          </a:p>
          <a:p>
            <a:pPr lvl="1"/>
            <a:r>
              <a:rPr lang="en-US" altLang="zh-CN" sz="2000" dirty="0">
                <a:latin typeface="callibri" charset="0"/>
                <a:cs typeface="callibri" charset="0"/>
                <a:sym typeface="+mn-ea"/>
              </a:rPr>
              <a:t>Suppose the address of a is 0x10000000. After the function f() finished, fill the following table (if you don’t know the value, please write NONE):</a:t>
            </a:r>
            <a:r>
              <a:rPr lang="en-US" altLang="zh-CN" sz="2000" dirty="0">
                <a:sym typeface="+mn-ea"/>
              </a:rPr>
              <a:t> </a:t>
            </a:r>
            <a:endParaRPr kumimoji="1" lang="zh-CN" altLang="en-US" sz="2000" dirty="0"/>
          </a:p>
          <a:p>
            <a:endParaRPr kumimoji="1" lang="zh-CN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555750" y="2320925"/>
          <a:ext cx="8686800" cy="3535680"/>
        </p:xfrm>
        <a:graphic>
          <a:graphicData uri="http://schemas.openxmlformats.org/drawingml/2006/table">
            <a:tbl>
              <a:tblPr/>
              <a:tblGrid>
                <a:gridCol w="4343400"/>
                <a:gridCol w="4343400"/>
              </a:tblGrid>
              <a:tr h="58928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%eax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s-I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0x10000000 </a:t>
                      </a:r>
                      <a:endParaRPr lang="is-I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28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%ecx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 </a:t>
                      </a:r>
                      <a:endParaRPr lang="cs-CZ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280">
                <a:tc>
                  <a:txBody>
                    <a:bodyPr/>
                    <a:lstStyle/>
                    <a:p>
                      <a:r>
                        <a:rPr lang="is-I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$0x10000004 </a:t>
                      </a:r>
                      <a:endParaRPr lang="is-I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280">
                <a:tc>
                  <a:txBody>
                    <a:bodyPr/>
                    <a:lstStyle/>
                    <a:p>
                      <a:r>
                        <a:rPr lang="is-I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0x10000012 </a:t>
                      </a:r>
                      <a:endParaRPr lang="is-I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28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0xFFFFFF8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9280">
                <a:tc>
                  <a:txBody>
                    <a:bodyPr/>
                    <a:lstStyle/>
                    <a:p>
                      <a:r>
                        <a:rPr lang="en-US" sz="2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(%eax, %ecx, 8) </a:t>
                      </a:r>
                      <a:endParaRPr lang="en-US"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T2</a:t>
            </a:r>
            <a:endParaRPr kumimoji="1" lang="en-US" altLang="zh-CN" dirty="0"/>
          </a:p>
        </p:txBody>
      </p:sp>
      <p:sp>
        <p:nvSpPr>
          <p:cNvPr id="5" name="内容占位符 3"/>
          <p:cNvSpPr txBox="1"/>
          <p:nvPr/>
        </p:nvSpPr>
        <p:spPr>
          <a:xfrm>
            <a:off x="6887497" y="627012"/>
            <a:ext cx="4038600" cy="513556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zh-CN" altLang="en-US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040" y="1835785"/>
            <a:ext cx="6098540" cy="44246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515" y="225425"/>
            <a:ext cx="5371465" cy="64065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24790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T3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3735" y="1303020"/>
            <a:ext cx="10515600" cy="4874260"/>
          </a:xfrm>
        </p:spPr>
        <p:txBody>
          <a:bodyPr>
            <a:normAutofit lnSpcReduction="10000"/>
          </a:bodyPr>
          <a:lstStyle/>
          <a:p>
            <a:pPr lvl="1"/>
            <a:r>
              <a:rPr lang="en-US" altLang="zh-CN" dirty="0">
                <a:latin typeface="callibri" charset="0"/>
                <a:cs typeface="callibri" charset="0"/>
              </a:rPr>
              <a:t>After ICS class, </a:t>
            </a:r>
            <a:r>
              <a:rPr lang="en-US" altLang="zh-CN" dirty="0" err="1">
                <a:latin typeface="callibri" charset="0"/>
                <a:cs typeface="callibri" charset="0"/>
              </a:rPr>
              <a:t>Barathrum</a:t>
            </a:r>
            <a:r>
              <a:rPr lang="en-US" altLang="zh-CN" dirty="0">
                <a:latin typeface="callibri" charset="0"/>
                <a:cs typeface="callibri" charset="0"/>
              </a:rPr>
              <a:t> has written a function like below:</a:t>
            </a:r>
            <a:endParaRPr lang="en-US" altLang="zh-CN" dirty="0">
              <a:latin typeface="callibri" charset="0"/>
              <a:cs typeface="callibri" charset="0"/>
            </a:endParaRPr>
          </a:p>
          <a:p>
            <a:pPr lvl="1"/>
            <a:endParaRPr lang="en-US" altLang="zh-CN" dirty="0">
              <a:latin typeface="callibri" charset="0"/>
              <a:cs typeface="callibri" charset="0"/>
            </a:endParaRPr>
          </a:p>
          <a:p>
            <a:pPr lvl="1"/>
            <a:endParaRPr lang="en-US" altLang="zh-CN" dirty="0">
              <a:latin typeface="callibri" charset="0"/>
              <a:cs typeface="callibri" charset="0"/>
            </a:endParaRPr>
          </a:p>
          <a:p>
            <a:pPr lvl="1"/>
            <a:endParaRPr lang="en-US" altLang="zh-CN" dirty="0">
              <a:latin typeface="callibri" charset="0"/>
              <a:cs typeface="callibri" charset="0"/>
            </a:endParaRPr>
          </a:p>
          <a:p>
            <a:pPr lvl="1"/>
            <a:endParaRPr lang="en-US" altLang="zh-CN" dirty="0">
              <a:latin typeface="callibri" charset="0"/>
              <a:cs typeface="callibri" charset="0"/>
            </a:endParaRPr>
          </a:p>
          <a:p>
            <a:pPr lvl="1"/>
            <a:endParaRPr lang="en-US" altLang="zh-CN" dirty="0">
              <a:latin typeface="callibri" charset="0"/>
              <a:cs typeface="callibri" charset="0"/>
            </a:endParaRPr>
          </a:p>
          <a:p>
            <a:pPr lvl="1"/>
            <a:endParaRPr lang="en-US" altLang="zh-CN" dirty="0">
              <a:latin typeface="callibri" charset="0"/>
              <a:cs typeface="callibri" charset="0"/>
            </a:endParaRPr>
          </a:p>
          <a:p>
            <a:pPr lvl="1"/>
            <a:r>
              <a:rPr lang="en-US" altLang="zh-CN" dirty="0">
                <a:latin typeface="callibri" charset="0"/>
                <a:cs typeface="callibri" charset="0"/>
              </a:rPr>
              <a:t>(1). Please write down the corresponding assembly code by using conditional move operations.</a:t>
            </a:r>
            <a:endParaRPr lang="en-US" altLang="zh-CN" dirty="0">
              <a:latin typeface="callibri" charset="0"/>
              <a:cs typeface="callibri" charset="0"/>
            </a:endParaRPr>
          </a:p>
          <a:p>
            <a:pPr lvl="1"/>
            <a:endParaRPr lang="en-US" altLang="zh-CN" dirty="0">
              <a:latin typeface="callibri" charset="0"/>
              <a:cs typeface="callibri" charset="0"/>
            </a:endParaRPr>
          </a:p>
          <a:p>
            <a:pPr lvl="1"/>
            <a:r>
              <a:rPr lang="en-US" altLang="zh-CN" dirty="0">
                <a:latin typeface="callibri" charset="0"/>
                <a:cs typeface="callibri" charset="0"/>
              </a:rPr>
              <a:t>(2). When </a:t>
            </a:r>
            <a:r>
              <a:rPr lang="en-US" altLang="zh-CN" dirty="0" err="1">
                <a:latin typeface="callibri" charset="0"/>
                <a:cs typeface="callibri" charset="0"/>
              </a:rPr>
              <a:t>Barathrum</a:t>
            </a:r>
            <a:r>
              <a:rPr lang="en-US" altLang="zh-CN" dirty="0">
                <a:latin typeface="callibri" charset="0"/>
                <a:cs typeface="callibri" charset="0"/>
              </a:rPr>
              <a:t> compiles it with </a:t>
            </a:r>
            <a:r>
              <a:rPr lang="en-US" altLang="zh-CN" dirty="0" err="1">
                <a:latin typeface="callibri" charset="0"/>
                <a:cs typeface="callibri" charset="0"/>
              </a:rPr>
              <a:t>gcc</a:t>
            </a:r>
            <a:r>
              <a:rPr lang="en-US" altLang="zh-CN" dirty="0">
                <a:latin typeface="callibri" charset="0"/>
                <a:cs typeface="callibri" charset="0"/>
              </a:rPr>
              <a:t>, he finds that there’s no </a:t>
            </a:r>
            <a:r>
              <a:rPr lang="en-US" altLang="zh-CN" dirty="0" err="1">
                <a:latin typeface="callibri" charset="0"/>
                <a:cs typeface="callibri" charset="0"/>
              </a:rPr>
              <a:t>cmov</a:t>
            </a:r>
            <a:r>
              <a:rPr lang="en-US" altLang="zh-CN" dirty="0">
                <a:latin typeface="callibri" charset="0"/>
                <a:cs typeface="callibri" charset="0"/>
              </a:rPr>
              <a:t> at all in the assembly code! Please explain why </a:t>
            </a:r>
            <a:r>
              <a:rPr lang="en-US" altLang="zh-CN" dirty="0" err="1">
                <a:latin typeface="callibri" charset="0"/>
                <a:cs typeface="callibri" charset="0"/>
              </a:rPr>
              <a:t>gcc</a:t>
            </a:r>
            <a:r>
              <a:rPr lang="en-US" altLang="zh-CN" dirty="0">
                <a:latin typeface="callibri" charset="0"/>
                <a:cs typeface="callibri" charset="0"/>
              </a:rPr>
              <a:t> doesn’t use conditional move operations in this case.  </a:t>
            </a:r>
            <a:endParaRPr lang="en-US" altLang="zh-CN" dirty="0">
              <a:latin typeface="callibri" charset="0"/>
              <a:cs typeface="callibri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5915" y="1779905"/>
            <a:ext cx="5967095" cy="18148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T4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2560" y="1423670"/>
            <a:ext cx="8216265" cy="4653915"/>
          </a:xfrm>
        </p:spPr>
        <p:txBody>
          <a:bodyPr>
            <a:normAutofit/>
          </a:bodyPr>
          <a:lstStyle/>
          <a:p>
            <a:pPr lvl="1"/>
            <a:r>
              <a:rPr lang="en-US" altLang="zh-CN" dirty="0">
                <a:latin typeface="callibri" charset="0"/>
                <a:cs typeface="callibri" charset="0"/>
              </a:rPr>
              <a:t>Translate the following switch statements into assembly using jump table. </a:t>
            </a:r>
            <a:endParaRPr lang="en-US" altLang="zh-CN" dirty="0">
              <a:latin typeface="callibri" charset="0"/>
              <a:cs typeface="callibri" charset="0"/>
            </a:endParaRPr>
          </a:p>
          <a:p>
            <a:pPr lvl="1"/>
            <a:endParaRPr kumimoji="1" lang="zh-CN" altLang="en-US" dirty="0">
              <a:latin typeface="callibri" charset="0"/>
              <a:cs typeface="callibri" charset="0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7003025" y="2821294"/>
            <a:ext cx="41664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704020202020204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1570" y="114300"/>
            <a:ext cx="4242435" cy="66370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684*278"/>
  <p:tag name="TABLE_ENDDRAG_RECT" val="122*182*684*27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645</Words>
  <Application>WPS 文字</Application>
  <PresentationFormat>宽屏</PresentationFormat>
  <Paragraphs>43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3" baseType="lpstr">
      <vt:lpstr>Arial</vt:lpstr>
      <vt:lpstr>宋体</vt:lpstr>
      <vt:lpstr>Wingdings</vt:lpstr>
      <vt:lpstr>Arial</vt:lpstr>
      <vt:lpstr>callibri</vt:lpstr>
      <vt:lpstr>苹方-简</vt:lpstr>
      <vt:lpstr>DengXian Light</vt:lpstr>
      <vt:lpstr>汉仪中等线KW</vt:lpstr>
      <vt:lpstr>微软雅黑</vt:lpstr>
      <vt:lpstr>汉仪旗黑</vt:lpstr>
      <vt:lpstr>宋体</vt:lpstr>
      <vt:lpstr>Arial Unicode MS</vt:lpstr>
      <vt:lpstr>DengXian</vt:lpstr>
      <vt:lpstr>Calibri</vt:lpstr>
      <vt:lpstr>Helvetica Neue</vt:lpstr>
      <vt:lpstr>汉仪书宋二KW</vt:lpstr>
      <vt:lpstr>Office 主题</vt:lpstr>
      <vt:lpstr>Homework5</vt:lpstr>
      <vt:lpstr>T1</vt:lpstr>
      <vt:lpstr>PowerPoint 演示文稿</vt:lpstr>
      <vt:lpstr>T2</vt:lpstr>
      <vt:lpstr>T3</vt:lpstr>
      <vt:lpstr>T4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Homework3</dc:title>
  <dc:creator>Microsoft Office 用户</dc:creator>
  <cp:lastModifiedBy>Alone</cp:lastModifiedBy>
  <cp:revision>50</cp:revision>
  <dcterms:created xsi:type="dcterms:W3CDTF">2025-10-25T10:55:05Z</dcterms:created>
  <dcterms:modified xsi:type="dcterms:W3CDTF">2025-10-25T10:55:05Z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E459B85932AA0737FB7EFC68B391BC27_42</vt:lpwstr>
  </property>
  <property fmtid="{D5CDD505-2E9C-101B-9397-08002B2CF9AE}" pid="3" name="KSOProductBuildVer">
    <vt:lpwstr>2052-6.13.1.8913</vt:lpwstr>
  </property>
</Properties>
</file>