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3"/>
    <p:sldId id="268" r:id="rId4"/>
    <p:sldId id="266" r:id="rId5"/>
    <p:sldId id="269" r:id="rId6"/>
    <p:sldId id="27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29"/>
    <p:restoredTop sz="94655"/>
  </p:normalViewPr>
  <p:slideViewPr>
    <p:cSldViewPr snapToGrid="0" snapToObjects="1">
      <p:cViewPr varScale="1">
        <p:scale>
          <a:sx n="128" d="100"/>
          <a:sy n="128" d="100"/>
        </p:scale>
        <p:origin x="6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8DA6B6-36FF-6F40-89DF-801D3511F187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EA410C-B627-B44F-87AA-5EC4395C7E7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D3554-FB1A-8444-BC32-63F3C4EDF6C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5178-C338-AC48-BE6E-907E1937F73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D3554-FB1A-8444-BC32-63F3C4EDF6C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5178-C338-AC48-BE6E-907E1937F73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D3554-FB1A-8444-BC32-63F3C4EDF6C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5178-C338-AC48-BE6E-907E1937F73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D3554-FB1A-8444-BC32-63F3C4EDF6C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5178-C338-AC48-BE6E-907E1937F73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D3554-FB1A-8444-BC32-63F3C4EDF6C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5178-C338-AC48-BE6E-907E1937F73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D3554-FB1A-8444-BC32-63F3C4EDF6C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5178-C338-AC48-BE6E-907E1937F73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D3554-FB1A-8444-BC32-63F3C4EDF6C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5178-C338-AC48-BE6E-907E1937F73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D3554-FB1A-8444-BC32-63F3C4EDF6C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5178-C338-AC48-BE6E-907E1937F73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D3554-FB1A-8444-BC32-63F3C4EDF6C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5178-C338-AC48-BE6E-907E1937F73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D3554-FB1A-8444-BC32-63F3C4EDF6C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5178-C338-AC48-BE6E-907E1937F73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D3554-FB1A-8444-BC32-63F3C4EDF6C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5178-C338-AC48-BE6E-907E1937F73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D3554-FB1A-8444-BC32-63F3C4EDF6C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F5178-C338-AC48-BE6E-907E1937F73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7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Homework7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5475" y="252095"/>
            <a:ext cx="10515600" cy="1325563"/>
          </a:xfrm>
        </p:spPr>
        <p:txBody>
          <a:bodyPr/>
          <a:lstStyle/>
          <a:p>
            <a:r>
              <a:rPr kumimoji="1" lang="en-US" altLang="zh-CN" dirty="0"/>
              <a:t>T1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635" y="727075"/>
            <a:ext cx="9367520" cy="564959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kumimoji="1" lang="en-US" altLang="zh-CN" sz="4000" dirty="0"/>
              <a:t>T2</a:t>
            </a:r>
            <a:endParaRPr kumimoji="1"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1010" y="1153160"/>
            <a:ext cx="11365230" cy="5705475"/>
          </a:xfrm>
        </p:spPr>
        <p:txBody>
          <a:bodyPr>
            <a:normAutofit/>
          </a:bodyPr>
          <a:lstStyle/>
          <a:p>
            <a:pPr lvl="1"/>
            <a:r>
              <a:rPr lang="en-US" altLang="zh-CN" dirty="0">
                <a:latin typeface="callibri" charset="0"/>
                <a:cs typeface="callibri" charset="0"/>
              </a:rPr>
              <a:t>Suppose the initial value of %</a:t>
            </a:r>
            <a:r>
              <a:rPr lang="en-US" altLang="zh-CN" dirty="0" err="1">
                <a:latin typeface="callibri" charset="0"/>
                <a:cs typeface="callibri" charset="0"/>
              </a:rPr>
              <a:t>esp</a:t>
            </a:r>
            <a:r>
              <a:rPr lang="en-US" altLang="zh-CN" dirty="0">
                <a:latin typeface="callibri" charset="0"/>
                <a:cs typeface="callibri" charset="0"/>
              </a:rPr>
              <a:t> is 0x7FFFFFC4, initial value of %</a:t>
            </a:r>
            <a:r>
              <a:rPr lang="en-US" altLang="zh-CN" dirty="0" err="1">
                <a:latin typeface="callibri" charset="0"/>
                <a:cs typeface="callibri" charset="0"/>
              </a:rPr>
              <a:t>ebp</a:t>
            </a:r>
            <a:r>
              <a:rPr lang="en-US" altLang="zh-CN" dirty="0">
                <a:latin typeface="callibri" charset="0"/>
                <a:cs typeface="callibri" charset="0"/>
              </a:rPr>
              <a:t> is 0x7FFFFFF4.</a:t>
            </a:r>
            <a:endParaRPr lang="en-US" altLang="zh-CN" dirty="0">
              <a:latin typeface="callibri" charset="0"/>
              <a:cs typeface="callibri" charset="0"/>
            </a:endParaRPr>
          </a:p>
          <a:p>
            <a:pPr lvl="1"/>
            <a:r>
              <a:rPr lang="en-US" altLang="zh-CN" dirty="0">
                <a:latin typeface="callibri" charset="0"/>
                <a:cs typeface="callibri" charset="0"/>
              </a:rPr>
              <a:t>The value stored in address 0x7FFFFFC0 is 0x120, value stored in address 0x7FFFFFC4 is 0x200, the value stored in address 0x7FFFFFF4 is 0x2710. </a:t>
            </a:r>
            <a:endParaRPr lang="en-US" altLang="zh-CN" dirty="0">
              <a:latin typeface="callibri" charset="0"/>
              <a:cs typeface="callibri" charset="0"/>
            </a:endParaRPr>
          </a:p>
          <a:p>
            <a:pPr lvl="1"/>
            <a:r>
              <a:rPr lang="en-US" altLang="zh-CN" dirty="0">
                <a:latin typeface="callibri" charset="0"/>
                <a:cs typeface="callibri" charset="0"/>
              </a:rPr>
              <a:t>We have following x86 assembly code executed sequentially: </a:t>
            </a:r>
            <a:endParaRPr lang="en-US" altLang="zh-CN" dirty="0">
              <a:latin typeface="callibri" charset="0"/>
              <a:cs typeface="callibri" charset="0"/>
            </a:endParaRPr>
          </a:p>
          <a:p>
            <a:pPr lvl="2"/>
            <a:endParaRPr lang="en-US" altLang="zh-CN" dirty="0">
              <a:latin typeface="callibri" charset="0"/>
              <a:cs typeface="callibri" charset="0"/>
            </a:endParaRPr>
          </a:p>
          <a:p>
            <a:pPr lvl="2"/>
            <a:endParaRPr lang="en-US" altLang="zh-CN" dirty="0">
              <a:latin typeface="callibri" charset="0"/>
              <a:cs typeface="callibri" charset="0"/>
            </a:endParaRPr>
          </a:p>
          <a:p>
            <a:pPr lvl="2"/>
            <a:endParaRPr lang="en-US" altLang="zh-CN" dirty="0">
              <a:latin typeface="callibri" charset="0"/>
              <a:cs typeface="callibri" charset="0"/>
            </a:endParaRPr>
          </a:p>
          <a:p>
            <a:pPr lvl="2"/>
            <a:endParaRPr lang="en-US" altLang="zh-CN" dirty="0">
              <a:latin typeface="callibri" charset="0"/>
              <a:cs typeface="callibri" charset="0"/>
            </a:endParaRPr>
          </a:p>
          <a:p>
            <a:pPr lvl="2"/>
            <a:endParaRPr lang="en-US" altLang="zh-CN" dirty="0">
              <a:latin typeface="callibri" charset="0"/>
              <a:cs typeface="callibri" charset="0"/>
            </a:endParaRPr>
          </a:p>
          <a:p>
            <a:pPr lvl="1"/>
            <a:endParaRPr lang="en-US" altLang="zh-CN" dirty="0">
              <a:latin typeface="callibri" charset="0"/>
              <a:cs typeface="callibri" charset="0"/>
            </a:endParaRPr>
          </a:p>
          <a:p>
            <a:pPr lvl="1"/>
            <a:r>
              <a:rPr lang="en-US" altLang="zh-CN" dirty="0">
                <a:latin typeface="callibri" charset="0"/>
                <a:cs typeface="callibri" charset="0"/>
              </a:rPr>
              <a:t>Q: After each instruction executed, what is the value of %</a:t>
            </a:r>
            <a:r>
              <a:rPr lang="en-US" altLang="zh-CN" dirty="0" err="1">
                <a:latin typeface="callibri" charset="0"/>
                <a:cs typeface="callibri" charset="0"/>
              </a:rPr>
              <a:t>esp</a:t>
            </a:r>
            <a:r>
              <a:rPr lang="en-US" altLang="zh-CN" dirty="0">
                <a:latin typeface="callibri" charset="0"/>
                <a:cs typeface="callibri" charset="0"/>
              </a:rPr>
              <a:t> and %</a:t>
            </a:r>
            <a:r>
              <a:rPr lang="en-US" altLang="zh-CN" dirty="0" err="1">
                <a:latin typeface="callibri" charset="0"/>
                <a:cs typeface="callibri" charset="0"/>
              </a:rPr>
              <a:t>ebp</a:t>
            </a:r>
            <a:r>
              <a:rPr lang="en-US" altLang="zh-CN" dirty="0">
                <a:latin typeface="callibri" charset="0"/>
                <a:cs typeface="callibri" charset="0"/>
              </a:rPr>
              <a:t> </a:t>
            </a:r>
            <a:endParaRPr lang="en-US" altLang="zh-CN" dirty="0">
              <a:latin typeface="callibri" charset="0"/>
              <a:cs typeface="callibri" charset="0"/>
            </a:endParaRPr>
          </a:p>
          <a:p>
            <a:pPr lvl="1"/>
            <a:r>
              <a:rPr lang="en-US" altLang="zh-CN" dirty="0">
                <a:latin typeface="callibri" charset="0"/>
                <a:cs typeface="callibri" charset="0"/>
              </a:rPr>
              <a:t>(1) Instruction 1:</a:t>
            </a:r>
            <a:br>
              <a:rPr lang="en-US" altLang="zh-CN" dirty="0">
                <a:latin typeface="callibri" charset="0"/>
                <a:cs typeface="callibri" charset="0"/>
              </a:rPr>
            </a:br>
            <a:r>
              <a:rPr lang="en-US" altLang="zh-CN" dirty="0">
                <a:latin typeface="callibri" charset="0"/>
                <a:cs typeface="callibri" charset="0"/>
              </a:rPr>
              <a:t>(2) Instruction 2:</a:t>
            </a:r>
            <a:br>
              <a:rPr lang="en-US" altLang="zh-CN" dirty="0">
                <a:latin typeface="callibri" charset="0"/>
                <a:cs typeface="callibri" charset="0"/>
              </a:rPr>
            </a:br>
            <a:r>
              <a:rPr lang="en-US" altLang="zh-CN" dirty="0">
                <a:latin typeface="callibri" charset="0"/>
                <a:cs typeface="callibri" charset="0"/>
              </a:rPr>
              <a:t>(3) Instruction 3: </a:t>
            </a:r>
            <a:endParaRPr lang="en-US" altLang="zh-CN" dirty="0">
              <a:latin typeface="callibri" charset="0"/>
              <a:cs typeface="callibri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92045" y="3164205"/>
            <a:ext cx="5402580" cy="168338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T3(1)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3055" y="1825625"/>
            <a:ext cx="7056755" cy="435165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kumimoji="1" lang="en-US" altLang="zh-CN" dirty="0">
              <a:latin typeface="仿宋" charset="0"/>
              <a:ea typeface="仿宋" charset="0"/>
              <a:cs typeface="仿宋" charset="0"/>
            </a:endParaRPr>
          </a:p>
          <a:p>
            <a:pPr lvl="1"/>
            <a:r>
              <a:rPr kumimoji="1" lang="zh-CN" altLang="en-US" dirty="0">
                <a:latin typeface="仿宋" charset="0"/>
                <a:ea typeface="仿宋" charset="0"/>
                <a:cs typeface="仿宋" charset="0"/>
              </a:rPr>
              <a:t>右边是</a:t>
            </a:r>
            <a:r>
              <a:rPr kumimoji="1" lang="en-US" altLang="zh-CN" dirty="0">
                <a:latin typeface="仿宋" charset="0"/>
                <a:ea typeface="仿宋" charset="0"/>
                <a:cs typeface="仿宋" charset="0"/>
              </a:rPr>
              <a:t>C</a:t>
            </a:r>
            <a:r>
              <a:rPr kumimoji="1" lang="zh-CN" altLang="en-US" dirty="0">
                <a:latin typeface="仿宋" charset="0"/>
                <a:ea typeface="仿宋" charset="0"/>
                <a:cs typeface="仿宋" charset="0"/>
              </a:rPr>
              <a:t>语言源代码文件</a:t>
            </a:r>
            <a:r>
              <a:rPr kumimoji="1" lang="en-US" altLang="zh-CN" dirty="0" err="1">
                <a:latin typeface="仿宋" charset="0"/>
                <a:ea typeface="仿宋" charset="0"/>
                <a:cs typeface="仿宋" charset="0"/>
              </a:rPr>
              <a:t>func.c</a:t>
            </a:r>
            <a:r>
              <a:rPr kumimoji="1" lang="zh-CN" altLang="en-US" dirty="0">
                <a:latin typeface="仿宋" charset="0"/>
                <a:ea typeface="仿宋" charset="0"/>
                <a:cs typeface="仿宋" charset="0"/>
              </a:rPr>
              <a:t>对应的汇编代码，请写出对应的</a:t>
            </a:r>
            <a:r>
              <a:rPr kumimoji="1" lang="en-US" altLang="zh-CN" dirty="0">
                <a:latin typeface="仿宋" charset="0"/>
                <a:ea typeface="仿宋" charset="0"/>
                <a:cs typeface="仿宋" charset="0"/>
              </a:rPr>
              <a:t>C</a:t>
            </a:r>
            <a:r>
              <a:rPr kumimoji="1" lang="zh-CN" altLang="en-US" dirty="0">
                <a:latin typeface="仿宋" charset="0"/>
                <a:ea typeface="仿宋" charset="0"/>
                <a:cs typeface="仿宋" charset="0"/>
              </a:rPr>
              <a:t>语言代码；</a:t>
            </a:r>
            <a:endParaRPr kumimoji="1" lang="en-US" altLang="zh-CN" dirty="0">
              <a:latin typeface="仿宋" charset="0"/>
              <a:ea typeface="仿宋" charset="0"/>
              <a:cs typeface="仿宋" charset="0"/>
            </a:endParaRPr>
          </a:p>
          <a:p>
            <a:pPr lvl="1"/>
            <a:endParaRPr kumimoji="1" lang="en-US" altLang="zh-CN" dirty="0">
              <a:latin typeface="仿宋" charset="0"/>
              <a:ea typeface="仿宋" charset="0"/>
              <a:cs typeface="仿宋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82255" y="0"/>
            <a:ext cx="3005455" cy="69164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T3(2)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2115" y="1825625"/>
            <a:ext cx="7416800" cy="435165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kumimoji="1" lang="en-US" altLang="zh-CN" sz="2500" dirty="0">
              <a:latin typeface="仿宋" charset="0"/>
              <a:ea typeface="仿宋" charset="0"/>
              <a:cs typeface="仿宋" charset="0"/>
            </a:endParaRPr>
          </a:p>
          <a:p>
            <a:pPr lvl="1"/>
            <a:r>
              <a:rPr kumimoji="1" lang="zh-CN" altLang="en-US" sz="2500" dirty="0">
                <a:latin typeface="仿宋" charset="0"/>
                <a:ea typeface="仿宋" charset="0"/>
                <a:cs typeface="仿宋" charset="0"/>
              </a:rPr>
              <a:t>画出</a:t>
            </a:r>
            <a:r>
              <a:rPr kumimoji="1" lang="en-US" altLang="zh-CN" sz="2500" dirty="0">
                <a:latin typeface="仿宋" charset="0"/>
                <a:ea typeface="仿宋" charset="0"/>
                <a:cs typeface="仿宋" charset="0"/>
              </a:rPr>
              <a:t>Line 24</a:t>
            </a:r>
            <a:r>
              <a:rPr kumimoji="1" lang="zh-CN" altLang="en-US" sz="2500" dirty="0">
                <a:latin typeface="仿宋" charset="0"/>
                <a:ea typeface="仿宋" charset="0"/>
                <a:cs typeface="仿宋" charset="0"/>
              </a:rPr>
              <a:t>执行前栈的状态，以及此时寄存器</a:t>
            </a:r>
            <a:r>
              <a:rPr kumimoji="1" lang="en-US" altLang="zh-CN" sz="2500" dirty="0">
                <a:latin typeface="仿宋" charset="0"/>
                <a:ea typeface="仿宋" charset="0"/>
                <a:cs typeface="仿宋" charset="0"/>
              </a:rPr>
              <a:t>%</a:t>
            </a:r>
            <a:r>
              <a:rPr kumimoji="1" lang="en-US" altLang="zh-CN" sz="2500" dirty="0" err="1">
                <a:latin typeface="仿宋" charset="0"/>
                <a:ea typeface="仿宋" charset="0"/>
                <a:cs typeface="仿宋" charset="0"/>
              </a:rPr>
              <a:t>edi</a:t>
            </a:r>
            <a:r>
              <a:rPr kumimoji="1" lang="en-US" altLang="zh-CN" sz="2500" dirty="0">
                <a:latin typeface="仿宋" charset="0"/>
                <a:ea typeface="仿宋" charset="0"/>
                <a:cs typeface="仿宋" charset="0"/>
              </a:rPr>
              <a:t>, %</a:t>
            </a:r>
            <a:r>
              <a:rPr kumimoji="1" lang="en-US" altLang="zh-CN" sz="2500" dirty="0" err="1">
                <a:latin typeface="仿宋" charset="0"/>
                <a:ea typeface="仿宋" charset="0"/>
                <a:cs typeface="仿宋" charset="0"/>
              </a:rPr>
              <a:t>esi</a:t>
            </a:r>
            <a:r>
              <a:rPr kumimoji="1" lang="en-US" altLang="zh-CN" sz="2500" dirty="0">
                <a:latin typeface="仿宋" charset="0"/>
                <a:ea typeface="仿宋" charset="0"/>
                <a:cs typeface="仿宋" charset="0"/>
              </a:rPr>
              <a:t>, %</a:t>
            </a:r>
            <a:r>
              <a:rPr kumimoji="1" lang="en-US" altLang="zh-CN" sz="2500" dirty="0" err="1">
                <a:latin typeface="仿宋" charset="0"/>
                <a:ea typeface="仿宋" charset="0"/>
                <a:cs typeface="仿宋" charset="0"/>
              </a:rPr>
              <a:t>edx</a:t>
            </a:r>
            <a:r>
              <a:rPr kumimoji="1" lang="en-US" altLang="zh-CN" sz="2500" dirty="0">
                <a:latin typeface="仿宋" charset="0"/>
                <a:ea typeface="仿宋" charset="0"/>
                <a:cs typeface="仿宋" charset="0"/>
              </a:rPr>
              <a:t>, %</a:t>
            </a:r>
            <a:r>
              <a:rPr kumimoji="1" lang="en-US" altLang="zh-CN" sz="2500" dirty="0" err="1">
                <a:latin typeface="仿宋" charset="0"/>
                <a:ea typeface="仿宋" charset="0"/>
                <a:cs typeface="仿宋" charset="0"/>
              </a:rPr>
              <a:t>ecx</a:t>
            </a:r>
            <a:r>
              <a:rPr kumimoji="1" lang="en-US" altLang="zh-CN" sz="2500" dirty="0">
                <a:latin typeface="仿宋" charset="0"/>
                <a:ea typeface="仿宋" charset="0"/>
                <a:cs typeface="仿宋" charset="0"/>
              </a:rPr>
              <a:t>, %</a:t>
            </a:r>
            <a:r>
              <a:rPr kumimoji="1" lang="en-US" altLang="zh-CN" sz="2500" dirty="0" err="1">
                <a:latin typeface="仿宋" charset="0"/>
                <a:ea typeface="仿宋" charset="0"/>
                <a:cs typeface="仿宋" charset="0"/>
              </a:rPr>
              <a:t>rsp</a:t>
            </a:r>
            <a:r>
              <a:rPr kumimoji="1" lang="zh-CN" altLang="en-US" sz="2500" dirty="0">
                <a:latin typeface="仿宋" charset="0"/>
                <a:ea typeface="仿宋" charset="0"/>
                <a:cs typeface="仿宋" charset="0"/>
              </a:rPr>
              <a:t>的值</a:t>
            </a:r>
            <a:endParaRPr kumimoji="1" lang="zh-CN" altLang="en-US" sz="2500" dirty="0">
              <a:latin typeface="仿宋" charset="0"/>
              <a:ea typeface="仿宋" charset="0"/>
              <a:cs typeface="仿宋" charset="0"/>
            </a:endParaRPr>
          </a:p>
          <a:p>
            <a:pPr lvl="1"/>
            <a:r>
              <a:rPr kumimoji="1" lang="zh-CN" altLang="en-US" sz="2500" dirty="0">
                <a:latin typeface="仿宋" charset="0"/>
                <a:ea typeface="仿宋" charset="0"/>
                <a:cs typeface="仿宋" charset="0"/>
              </a:rPr>
              <a:t>假设进入</a:t>
            </a:r>
            <a:r>
              <a:rPr kumimoji="1" lang="en-US" altLang="zh-CN" sz="2500" dirty="0">
                <a:latin typeface="仿宋" charset="0"/>
                <a:ea typeface="仿宋" charset="0"/>
                <a:cs typeface="仿宋" charset="0"/>
              </a:rPr>
              <a:t>main</a:t>
            </a:r>
            <a:r>
              <a:rPr kumimoji="1" lang="zh-CN" altLang="en-US" sz="2500" dirty="0">
                <a:latin typeface="仿宋" charset="0"/>
                <a:ea typeface="仿宋" charset="0"/>
                <a:cs typeface="仿宋" charset="0"/>
              </a:rPr>
              <a:t>函数前</a:t>
            </a:r>
            <a:r>
              <a:rPr kumimoji="1" lang="en-US" altLang="zh-CN" sz="2500" dirty="0">
                <a:latin typeface="仿宋" charset="0"/>
                <a:ea typeface="仿宋" charset="0"/>
                <a:cs typeface="仿宋" charset="0"/>
              </a:rPr>
              <a:t>%</a:t>
            </a:r>
            <a:r>
              <a:rPr kumimoji="1" lang="en-US" altLang="zh-CN" sz="2500" dirty="0" err="1">
                <a:latin typeface="仿宋" charset="0"/>
                <a:ea typeface="仿宋" charset="0"/>
                <a:cs typeface="仿宋" charset="0"/>
              </a:rPr>
              <a:t>rsp</a:t>
            </a:r>
            <a:r>
              <a:rPr kumimoji="1" lang="zh-CN" altLang="en-US" sz="2500" dirty="0">
                <a:latin typeface="仿宋" charset="0"/>
                <a:ea typeface="仿宋" charset="0"/>
                <a:cs typeface="仿宋" charset="0"/>
              </a:rPr>
              <a:t>的值为</a:t>
            </a:r>
            <a:r>
              <a:rPr kumimoji="1" lang="en-US" altLang="zh-CN" sz="2500" dirty="0">
                <a:latin typeface="仿宋" charset="0"/>
                <a:ea typeface="仿宋" charset="0"/>
                <a:cs typeface="仿宋" charset="0"/>
              </a:rPr>
              <a:t>0x8000420</a:t>
            </a:r>
            <a:r>
              <a:rPr kumimoji="1" lang="zh-CN" altLang="en-US" sz="2500" dirty="0">
                <a:latin typeface="仿宋" charset="0"/>
                <a:ea typeface="仿宋" charset="0"/>
                <a:cs typeface="仿宋" charset="0"/>
              </a:rPr>
              <a:t>（代码中出现的局部变量，要标记在栈图中；图中标记内存地址）</a:t>
            </a:r>
            <a:endParaRPr kumimoji="1" lang="en-US" altLang="zh-CN" sz="2500" dirty="0">
              <a:latin typeface="仿宋" charset="0"/>
              <a:ea typeface="仿宋" charset="0"/>
              <a:cs typeface="仿宋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32115" y="0"/>
            <a:ext cx="3005455" cy="69164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588</Words>
  <Application>WPS 文字</Application>
  <PresentationFormat>宽屏</PresentationFormat>
  <Paragraphs>28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24" baseType="lpstr">
      <vt:lpstr>Arial</vt:lpstr>
      <vt:lpstr>宋体</vt:lpstr>
      <vt:lpstr>Wingdings</vt:lpstr>
      <vt:lpstr>Arial</vt:lpstr>
      <vt:lpstr>DengXian Light</vt:lpstr>
      <vt:lpstr>汉仪中等线KW</vt:lpstr>
      <vt:lpstr>DengXian</vt:lpstr>
      <vt:lpstr>微软雅黑</vt:lpstr>
      <vt:lpstr>汉仪旗黑</vt:lpstr>
      <vt:lpstr>宋体</vt:lpstr>
      <vt:lpstr>Arial Unicode MS</vt:lpstr>
      <vt:lpstr>Calibri</vt:lpstr>
      <vt:lpstr>Helvetica Neue</vt:lpstr>
      <vt:lpstr>汉仪书宋二KW</vt:lpstr>
      <vt:lpstr>callibri</vt:lpstr>
      <vt:lpstr>苹方-简</vt:lpstr>
      <vt:lpstr>仿宋</vt:lpstr>
      <vt:lpstr>方正仿宋_GBK</vt:lpstr>
      <vt:lpstr>Office 主题</vt:lpstr>
      <vt:lpstr>Homework7</vt:lpstr>
      <vt:lpstr>Homework7</vt:lpstr>
      <vt:lpstr>Homework7</vt:lpstr>
      <vt:lpstr>Homework7</vt:lpstr>
      <vt:lpstr>T3(1)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Homework3</dc:title>
  <dc:creator>Microsoft Office 用户</dc:creator>
  <cp:lastModifiedBy>Alone</cp:lastModifiedBy>
  <cp:revision>63</cp:revision>
  <dcterms:created xsi:type="dcterms:W3CDTF">2025-10-25T11:15:49Z</dcterms:created>
  <dcterms:modified xsi:type="dcterms:W3CDTF">2025-10-25T11:15:49Z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C2C4F0FE6D8D619F65B1FC6822E7F4F1_42</vt:lpwstr>
  </property>
  <property fmtid="{D5CDD505-2E9C-101B-9397-08002B2CF9AE}" pid="3" name="KSOProductBuildVer">
    <vt:lpwstr>2052-6.13.1.8913</vt:lpwstr>
  </property>
</Properties>
</file>