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3"/>
    <p:sldId id="270" r:id="rId4"/>
    <p:sldId id="272" r:id="rId5"/>
    <p:sldId id="266" r:id="rId6"/>
    <p:sldId id="267" r:id="rId7"/>
    <p:sldId id="274" r:id="rId8"/>
    <p:sldId id="27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4655"/>
  </p:normalViewPr>
  <p:slideViewPr>
    <p:cSldViewPr snapToGrid="0" snapToObjects="1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DA6B6-36FF-6F40-89DF-801D3511F18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410C-B627-B44F-87AA-5EC4395C7E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Homework7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T1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4320" y="213995"/>
            <a:ext cx="7243445" cy="64604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365125"/>
            <a:ext cx="3987800" cy="63093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T2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4100" y="209550"/>
            <a:ext cx="8193405" cy="6648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090"/>
            <a:ext cx="10720705" cy="4912995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latin typeface="callibri" charset="0"/>
                <a:cs typeface="callibri" charset="0"/>
              </a:rPr>
              <a:t>For each of the following structure declarations, determine the offset of each field, the total size of the structure, and its alignment requirement under x86-64.</a:t>
            </a:r>
            <a:endParaRPr lang="en-US" altLang="zh-CN" sz="2600" dirty="0">
              <a:latin typeface="callibri" charset="0"/>
              <a:cs typeface="callibri" charset="0"/>
            </a:endParaRPr>
          </a:p>
          <a:p>
            <a:endParaRPr lang="en-US" altLang="zh-CN" sz="2600" dirty="0">
              <a:latin typeface="callibri" charset="0"/>
              <a:cs typeface="callibri" charset="0"/>
            </a:endParaRPr>
          </a:p>
          <a:p>
            <a:pPr lvl="1"/>
            <a:r>
              <a:rPr lang="en-US" altLang="zh-CN" dirty="0">
                <a:latin typeface="callibri" charset="0"/>
                <a:cs typeface="callibri" charset="0"/>
              </a:rPr>
              <a:t>A. </a:t>
            </a:r>
            <a:r>
              <a:rPr lang="en-US" altLang="zh-CN" dirty="0" err="1">
                <a:latin typeface="callibri" charset="0"/>
                <a:cs typeface="callibri" charset="0"/>
              </a:rPr>
              <a:t>struct</a:t>
            </a:r>
            <a:r>
              <a:rPr lang="en-US" altLang="zh-CN" dirty="0">
                <a:latin typeface="callibri" charset="0"/>
                <a:cs typeface="callibri" charset="0"/>
              </a:rPr>
              <a:t> P1 { </a:t>
            </a:r>
            <a:r>
              <a:rPr lang="en-US" altLang="zh-CN" dirty="0" err="1">
                <a:latin typeface="callibri" charset="0"/>
                <a:cs typeface="callibri" charset="0"/>
              </a:rPr>
              <a:t>int</a:t>
            </a:r>
            <a:r>
              <a:rPr lang="en-US" altLang="zh-CN" dirty="0">
                <a:latin typeface="callibri" charset="0"/>
                <a:cs typeface="callibri" charset="0"/>
              </a:rPr>
              <a:t> I; char c; long j; char d;};</a:t>
            </a:r>
            <a:endParaRPr lang="en-US" altLang="zh-CN" dirty="0">
              <a:latin typeface="callibri" charset="0"/>
              <a:cs typeface="callibri" charset="0"/>
            </a:endParaRPr>
          </a:p>
          <a:p>
            <a:pPr lvl="1"/>
            <a:r>
              <a:rPr lang="en-US" altLang="zh-CN" dirty="0">
                <a:latin typeface="callibri" charset="0"/>
                <a:cs typeface="callibri" charset="0"/>
              </a:rPr>
              <a:t>B. </a:t>
            </a:r>
            <a:r>
              <a:rPr lang="en-US" altLang="zh-CN" dirty="0" err="1">
                <a:latin typeface="callibri" charset="0"/>
                <a:cs typeface="callibri" charset="0"/>
              </a:rPr>
              <a:t>struct</a:t>
            </a:r>
            <a:r>
              <a:rPr lang="en-US" altLang="zh-CN" dirty="0">
                <a:latin typeface="callibri" charset="0"/>
                <a:cs typeface="callibri" charset="0"/>
              </a:rPr>
              <a:t> P2 { long I; char c; char d; </a:t>
            </a:r>
            <a:r>
              <a:rPr lang="en-US" altLang="zh-CN" dirty="0" err="1">
                <a:latin typeface="callibri" charset="0"/>
                <a:cs typeface="callibri" charset="0"/>
              </a:rPr>
              <a:t>int</a:t>
            </a:r>
            <a:r>
              <a:rPr lang="en-US" altLang="zh-CN" dirty="0">
                <a:latin typeface="callibri" charset="0"/>
                <a:cs typeface="callibri" charset="0"/>
              </a:rPr>
              <a:t> j;}; </a:t>
            </a:r>
            <a:endParaRPr lang="en-US" altLang="zh-CN" dirty="0">
              <a:latin typeface="callibri" charset="0"/>
              <a:cs typeface="callibri" charset="0"/>
            </a:endParaRPr>
          </a:p>
          <a:p>
            <a:pPr lvl="1"/>
            <a:r>
              <a:rPr lang="en-US" altLang="zh-CN" dirty="0">
                <a:latin typeface="callibri" charset="0"/>
                <a:cs typeface="callibri" charset="0"/>
              </a:rPr>
              <a:t>C. </a:t>
            </a:r>
            <a:r>
              <a:rPr lang="en-US" altLang="zh-CN" dirty="0" err="1">
                <a:latin typeface="callibri" charset="0"/>
                <a:cs typeface="callibri" charset="0"/>
              </a:rPr>
              <a:t>struct</a:t>
            </a:r>
            <a:r>
              <a:rPr lang="en-US" altLang="zh-CN" dirty="0">
                <a:latin typeface="callibri" charset="0"/>
                <a:cs typeface="callibri" charset="0"/>
              </a:rPr>
              <a:t> P3 { short w[3]; char c*[3]};</a:t>
            </a:r>
            <a:endParaRPr lang="en-US" altLang="zh-CN" dirty="0">
              <a:latin typeface="callibri" charset="0"/>
              <a:cs typeface="callibri" charset="0"/>
            </a:endParaRPr>
          </a:p>
          <a:p>
            <a:pPr lvl="1"/>
            <a:r>
              <a:rPr lang="en-US" altLang="zh-CN" dirty="0">
                <a:latin typeface="callibri" charset="0"/>
                <a:cs typeface="callibri" charset="0"/>
              </a:rPr>
              <a:t>D. </a:t>
            </a:r>
            <a:r>
              <a:rPr lang="en-US" altLang="zh-CN" dirty="0" err="1">
                <a:latin typeface="callibri" charset="0"/>
                <a:cs typeface="callibri" charset="0"/>
              </a:rPr>
              <a:t>struct</a:t>
            </a:r>
            <a:r>
              <a:rPr lang="en-US" altLang="zh-CN" dirty="0">
                <a:latin typeface="callibri" charset="0"/>
                <a:cs typeface="callibri" charset="0"/>
              </a:rPr>
              <a:t> P4 { </a:t>
            </a:r>
            <a:r>
              <a:rPr lang="en-US" altLang="zh-CN" dirty="0" err="1">
                <a:latin typeface="callibri" charset="0"/>
                <a:cs typeface="callibri" charset="0"/>
              </a:rPr>
              <a:t>struct</a:t>
            </a:r>
            <a:r>
              <a:rPr lang="en-US" altLang="zh-CN" dirty="0">
                <a:latin typeface="callibri" charset="0"/>
                <a:cs typeface="callibri" charset="0"/>
              </a:rPr>
              <a:t> P1 a[2]; </a:t>
            </a:r>
            <a:r>
              <a:rPr lang="en-US" altLang="zh-CN" dirty="0" err="1">
                <a:latin typeface="callibri" charset="0"/>
                <a:cs typeface="callibri" charset="0"/>
              </a:rPr>
              <a:t>struct</a:t>
            </a:r>
            <a:r>
              <a:rPr lang="en-US" altLang="zh-CN" dirty="0">
                <a:latin typeface="callibri" charset="0"/>
                <a:cs typeface="callibri" charset="0"/>
              </a:rPr>
              <a:t> P2 *p}; </a:t>
            </a:r>
            <a:endParaRPr lang="en-US" altLang="zh-CN" dirty="0">
              <a:latin typeface="callibri" charset="0"/>
              <a:cs typeface="callibri" charset="0"/>
            </a:endParaRPr>
          </a:p>
          <a:p>
            <a:pPr lvl="1"/>
            <a:r>
              <a:rPr lang="en-US" altLang="zh-CN" dirty="0">
                <a:latin typeface="callibri" charset="0"/>
                <a:cs typeface="callibri" charset="0"/>
              </a:rPr>
              <a:t>E. </a:t>
            </a:r>
            <a:r>
              <a:rPr lang="en-US" altLang="zh-CN" dirty="0" err="1">
                <a:latin typeface="callibri" charset="0"/>
                <a:cs typeface="callibri" charset="0"/>
              </a:rPr>
              <a:t>struct</a:t>
            </a:r>
            <a:r>
              <a:rPr lang="en-US" altLang="zh-CN" dirty="0">
                <a:latin typeface="callibri" charset="0"/>
                <a:cs typeface="callibri" charset="0"/>
              </a:rPr>
              <a:t> P5 { short w[3]; char c[3]}. </a:t>
            </a:r>
            <a:endParaRPr lang="en-US" altLang="zh-CN" dirty="0">
              <a:latin typeface="callibri" charset="0"/>
              <a:cs typeface="callibri" charset="0"/>
            </a:endParaRPr>
          </a:p>
          <a:p>
            <a:pPr lvl="1"/>
            <a:endParaRPr kumimoji="1" lang="en-US" altLang="zh-CN" dirty="0">
              <a:latin typeface="callibri" charset="0"/>
              <a:cs typeface="callibri" charset="0"/>
            </a:endParaRPr>
          </a:p>
          <a:p>
            <a:pPr lvl="1"/>
            <a:endParaRPr kumimoji="1" lang="en-US" altLang="zh-CN" dirty="0">
              <a:latin typeface="callibri" charset="0"/>
              <a:cs typeface="callibri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47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callibri" charset="0"/>
                <a:cs typeface="callibri" charset="0"/>
              </a:rPr>
              <a:t>Fill in the blanks:</a:t>
            </a:r>
            <a:endParaRPr kumimoji="1" lang="en-US" altLang="zh-CN" dirty="0">
              <a:latin typeface="callibri" charset="0"/>
              <a:cs typeface="callibri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38200" y="2223135"/>
          <a:ext cx="10800080" cy="3531235"/>
        </p:xfrm>
        <a:graphic>
          <a:graphicData uri="http://schemas.openxmlformats.org/drawingml/2006/table">
            <a:tbl>
              <a:tblPr/>
              <a:tblGrid>
                <a:gridCol w="1513205"/>
                <a:gridCol w="1511935"/>
                <a:gridCol w="1513205"/>
                <a:gridCol w="1513205"/>
                <a:gridCol w="1512570"/>
                <a:gridCol w="1512570"/>
                <a:gridCol w="1723390"/>
              </a:tblGrid>
              <a:tr h="586105"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Offset of each field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size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Alignment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980">
                <a:tc>
                  <a:txBody>
                    <a:bodyPr/>
                    <a:lstStyle/>
                    <a:p>
                      <a:r>
                        <a:rPr lang="pt-B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endParaRPr lang="pt-BR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i:0 </a:t>
                      </a:r>
                      <a:endParaRPr lang="is-I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c:4 </a:t>
                      </a:r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470">
                <a:tc>
                  <a:txBody>
                    <a:bodyPr/>
                    <a:lstStyle/>
                    <a:p>
                      <a:r>
                        <a:rPr lang="en-US" altLang="zh-CN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105">
                <a:tc>
                  <a:txBody>
                    <a:bodyPr/>
                    <a:lstStyle/>
                    <a:p>
                      <a:r>
                        <a:rPr lang="en-US" altLang="zh-CN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47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105">
                <a:tc>
                  <a:txBody>
                    <a:bodyPr/>
                    <a:lstStyle/>
                    <a:p>
                      <a:r>
                        <a:rPr lang="en-US" altLang="zh-CN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T4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0" y="1449705"/>
            <a:ext cx="10116820" cy="41548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50" y="2493010"/>
            <a:ext cx="5321300" cy="3784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265" y="1266190"/>
            <a:ext cx="10744835" cy="4784090"/>
          </a:xfrm>
        </p:spPr>
        <p:txBody>
          <a:bodyPr/>
          <a:lstStyle/>
          <a:p>
            <a:pPr marL="0" indent="0">
              <a:buNone/>
            </a:pPr>
            <a:endParaRPr lang="en-US" altLang="zh-CN" sz="2500" dirty="0">
              <a:latin typeface="callibri" charset="0"/>
              <a:cs typeface="callibri" charset="0"/>
            </a:endParaRPr>
          </a:p>
          <a:p>
            <a:pPr lvl="1"/>
            <a:r>
              <a:rPr lang="en-US" altLang="zh-CN" sz="2500" dirty="0">
                <a:latin typeface="callibri" charset="0"/>
                <a:cs typeface="callibri" charset="0"/>
              </a:rPr>
              <a:t>In the normal process, if the username and the password are both ok, the function ‘</a:t>
            </a:r>
            <a:r>
              <a:rPr lang="en-US" altLang="zh-CN" sz="2500" dirty="0" err="1">
                <a:latin typeface="callibri" charset="0"/>
                <a:cs typeface="callibri" charset="0"/>
              </a:rPr>
              <a:t>login_ok</a:t>
            </a:r>
            <a:r>
              <a:rPr lang="en-US" altLang="zh-CN" sz="2500" dirty="0">
                <a:latin typeface="callibri" charset="0"/>
                <a:cs typeface="callibri" charset="0"/>
              </a:rPr>
              <a:t>’ will be called to indicate login success. </a:t>
            </a:r>
            <a:endParaRPr lang="en-US" altLang="zh-CN" sz="2500" dirty="0">
              <a:latin typeface="callibri" charset="0"/>
              <a:cs typeface="callibri" charset="0"/>
            </a:endParaRPr>
          </a:p>
          <a:p>
            <a:pPr lvl="1"/>
            <a:endParaRPr lang="en-US" altLang="zh-CN" sz="2500" dirty="0">
              <a:latin typeface="callibri" charset="0"/>
              <a:cs typeface="callibri" charset="0"/>
            </a:endParaRPr>
          </a:p>
          <a:p>
            <a:pPr lvl="1"/>
            <a:r>
              <a:rPr lang="en-US" altLang="zh-CN" sz="2500" dirty="0">
                <a:latin typeface="callibri" charset="0"/>
                <a:cs typeface="callibri" charset="0"/>
              </a:rPr>
              <a:t>We’ve already known that the address of ‘</a:t>
            </a:r>
            <a:r>
              <a:rPr lang="en-US" altLang="zh-CN" sz="2500" dirty="0" err="1">
                <a:latin typeface="callibri" charset="0"/>
                <a:cs typeface="callibri" charset="0"/>
              </a:rPr>
              <a:t>login_ok</a:t>
            </a:r>
            <a:r>
              <a:rPr lang="en-US" altLang="zh-CN" sz="2500" dirty="0">
                <a:latin typeface="callibri" charset="0"/>
                <a:cs typeface="callibri" charset="0"/>
              </a:rPr>
              <a:t>’ is 0x804013da.</a:t>
            </a:r>
            <a:endParaRPr lang="en-US" altLang="zh-CN" sz="2500" dirty="0">
              <a:latin typeface="callibri" charset="0"/>
              <a:cs typeface="callibri" charset="0"/>
            </a:endParaRPr>
          </a:p>
          <a:p>
            <a:pPr marL="457200" lvl="1" indent="0">
              <a:buNone/>
            </a:pPr>
            <a:r>
              <a:rPr lang="en-US" altLang="zh-CN" sz="2500" dirty="0">
                <a:latin typeface="callibri" charset="0"/>
                <a:cs typeface="callibri" charset="0"/>
              </a:rPr>
              <a:t> </a:t>
            </a:r>
            <a:endParaRPr lang="en-US" altLang="zh-CN" sz="2500" dirty="0">
              <a:latin typeface="callibri" charset="0"/>
              <a:cs typeface="callibri" charset="0"/>
            </a:endParaRPr>
          </a:p>
          <a:p>
            <a:pPr lvl="1"/>
            <a:r>
              <a:rPr lang="en-US" altLang="zh-CN" sz="2500" dirty="0">
                <a:latin typeface="callibri" charset="0"/>
                <a:cs typeface="callibri" charset="0"/>
              </a:rPr>
              <a:t>Can you construct an input to make the function ‘</a:t>
            </a:r>
            <a:r>
              <a:rPr lang="en-US" altLang="zh-CN" sz="2500" dirty="0" err="1">
                <a:latin typeface="callibri" charset="0"/>
                <a:cs typeface="callibri" charset="0"/>
              </a:rPr>
              <a:t>login_ok</a:t>
            </a:r>
            <a:r>
              <a:rPr lang="en-US" altLang="zh-CN" sz="2500" dirty="0">
                <a:latin typeface="callibri" charset="0"/>
                <a:cs typeface="callibri" charset="0"/>
              </a:rPr>
              <a:t>’ be called after ‘login’ returns? </a:t>
            </a:r>
            <a:endParaRPr lang="en-US" altLang="zh-CN" sz="2500" dirty="0">
              <a:latin typeface="callibri" charset="0"/>
              <a:cs typeface="callibri" charset="0"/>
            </a:endParaRPr>
          </a:p>
          <a:p>
            <a:pPr lvl="1"/>
            <a:endParaRPr lang="en-US" altLang="zh-CN" sz="2500" dirty="0">
              <a:latin typeface="callibri" charset="0"/>
              <a:cs typeface="callibri" charset="0"/>
            </a:endParaRPr>
          </a:p>
          <a:p>
            <a:pPr lvl="1"/>
            <a:r>
              <a:rPr lang="en-US" altLang="zh-CN" sz="2500" dirty="0">
                <a:latin typeface="callibri" charset="0"/>
                <a:cs typeface="callibri" charset="0"/>
              </a:rPr>
              <a:t>You need to specify the key bytes and their positions rather than the complete input. And give one brief explanation about your input. </a:t>
            </a:r>
            <a:endParaRPr lang="en-US" altLang="zh-CN" sz="2500" dirty="0">
              <a:latin typeface="callibri" charset="0"/>
              <a:cs typeface="callibri" charset="0"/>
            </a:endParaRPr>
          </a:p>
          <a:p>
            <a:pPr lvl="1"/>
            <a:endParaRPr kumimoji="1" lang="zh-CN" altLang="en-US" sz="2500" dirty="0">
              <a:latin typeface="callibri" charset="0"/>
              <a:cs typeface="callibri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50*278"/>
  <p:tag name="TABLE_ENDDRAG_RECT" val="66*198*850*27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973</Words>
  <Application>WPS 文字</Application>
  <PresentationFormat>宽屏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宋体</vt:lpstr>
      <vt:lpstr>Wingdings</vt:lpstr>
      <vt:lpstr>Arial</vt:lpstr>
      <vt:lpstr>DengXian Light</vt:lpstr>
      <vt:lpstr>汉仪中等线KW</vt:lpstr>
      <vt:lpstr>DengXian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callibri</vt:lpstr>
      <vt:lpstr>苹方-简</vt:lpstr>
      <vt:lpstr>Office 主题</vt:lpstr>
      <vt:lpstr>Homework8</vt:lpstr>
      <vt:lpstr>Homework8</vt:lpstr>
      <vt:lpstr>Homework8</vt:lpstr>
      <vt:lpstr>Homework8</vt:lpstr>
      <vt:lpstr>Homework8</vt:lpstr>
      <vt:lpstr>Homework8</vt:lpstr>
      <vt:lpstr>Homework8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Homework3</dc:title>
  <dc:creator>Microsoft Office 用户</dc:creator>
  <cp:lastModifiedBy>Alone</cp:lastModifiedBy>
  <cp:revision>68</cp:revision>
  <dcterms:created xsi:type="dcterms:W3CDTF">2025-10-25T11:46:00Z</dcterms:created>
  <dcterms:modified xsi:type="dcterms:W3CDTF">2025-10-25T11:46:00Z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2F521696A612B02B74B8FC68524990EC_42</vt:lpwstr>
  </property>
  <property fmtid="{D5CDD505-2E9C-101B-9397-08002B2CF9AE}" pid="3" name="KSOProductBuildVer">
    <vt:lpwstr>2052-6.13.1.8913</vt:lpwstr>
  </property>
</Properties>
</file>