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382" r:id="rId2"/>
    <p:sldId id="1391" r:id="rId3"/>
    <p:sldId id="1392" r:id="rId4"/>
    <p:sldId id="1393" r:id="rId5"/>
    <p:sldId id="1384" r:id="rId6"/>
    <p:sldId id="1394" r:id="rId7"/>
    <p:sldId id="1385" r:id="rId8"/>
    <p:sldId id="1386" r:id="rId9"/>
    <p:sldId id="1387" r:id="rId10"/>
    <p:sldId id="1388" r:id="rId11"/>
    <p:sldId id="1389" r:id="rId12"/>
    <p:sldId id="1390" r:id="rId13"/>
    <p:sldId id="1395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/>
    <p:restoredTop sz="76818" autoAdjust="0"/>
  </p:normalViewPr>
  <p:slideViewPr>
    <p:cSldViewPr showGuides="1">
      <p:cViewPr varScale="1">
        <p:scale>
          <a:sx n="54" d="100"/>
          <a:sy n="54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itchFamily="2" charset="-122"/>
                <a:cs typeface="+mn-cs"/>
              </a:rPr>
              <a:t>2024/7/10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‹#›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这是一门偏重系统和实践的课，在划分知识点和讲解故事的时候不要陷入理论推导太深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0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A1FA-3FDC-4F65-AC90-FF1B1296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4" y="304800"/>
            <a:ext cx="8077200" cy="914400"/>
          </a:xfrm>
        </p:spPr>
        <p:txBody>
          <a:bodyPr/>
          <a:lstStyle/>
          <a:p>
            <a:r>
              <a:rPr lang="zh-CN" altLang="es-ES" dirty="0"/>
              <a:t>数的表示知识点划分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21E7C-72D5-4B92-9878-11E02928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05400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计算机中的数据是如何存储的</a:t>
            </a:r>
            <a:r>
              <a:rPr lang="es-ES" altLang="zh-CN" dirty="0">
                <a:ea typeface="宋体" panose="02010600030101010101" pitchFamily="2" charset="-122"/>
              </a:rPr>
              <a:t>~10min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进制转换</a:t>
            </a:r>
            <a:r>
              <a:rPr lang="es-ES" altLang="zh-CN" dirty="0">
                <a:ea typeface="宋体" panose="02010600030101010101" pitchFamily="2" charset="-122"/>
              </a:rPr>
              <a:t>~10min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二进制数的位运算</a:t>
            </a:r>
            <a:r>
              <a:rPr lang="zh-CN" altLang="es-ES" dirty="0">
                <a:ea typeface="宋体" panose="02010600030101010101" pitchFamily="2" charset="-122"/>
              </a:rPr>
              <a:t>逻辑</a:t>
            </a:r>
            <a:r>
              <a:rPr lang="zh-CN" altLang="en-US" dirty="0">
                <a:ea typeface="宋体" panose="02010600030101010101" pitchFamily="2" charset="-122"/>
              </a:rPr>
              <a:t>运算</a:t>
            </a:r>
            <a:r>
              <a:rPr lang="es-ES" altLang="zh-CN" dirty="0">
                <a:ea typeface="宋体" panose="02010600030101010101" pitchFamily="2" charset="-122"/>
              </a:rPr>
              <a:t>&lt;10min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s-ES" dirty="0">
                <a:ea typeface="宋体" panose="02010600030101010101" pitchFamily="2" charset="-122"/>
              </a:rPr>
              <a:t>整数表示</a:t>
            </a:r>
            <a:r>
              <a:rPr lang="es-ES" altLang="zh-CN" dirty="0">
                <a:ea typeface="宋体" panose="02010600030101010101" pitchFamily="2" charset="-122"/>
              </a:rPr>
              <a:t>&lt;10min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s-ES" dirty="0"/>
              <a:t>无符号整数的表示 </a:t>
            </a:r>
            <a:r>
              <a:rPr lang="es-ES" altLang="zh-CN"/>
              <a:t>~15-20min</a:t>
            </a:r>
            <a:endParaRPr lang="zh-CN" altLang="es-ES" dirty="0"/>
          </a:p>
          <a:p>
            <a:r>
              <a:rPr lang="zh-CN" altLang="es-ES" dirty="0"/>
              <a:t>有符号整数表示 </a:t>
            </a:r>
            <a:r>
              <a:rPr lang="es-ES" altLang="zh-CN" dirty="0"/>
              <a:t>~15-20min</a:t>
            </a:r>
          </a:p>
          <a:p>
            <a:r>
              <a:rPr lang="zh-CN" altLang="es-ES" dirty="0"/>
              <a:t>字节顺序和类型转换 </a:t>
            </a:r>
            <a:r>
              <a:rPr lang="es-ES" altLang="zh-CN" dirty="0"/>
              <a:t>~15-20min</a:t>
            </a:r>
          </a:p>
          <a:p>
            <a:r>
              <a:rPr lang="zh-CN" altLang="es-ES" dirty="0"/>
              <a:t>整数的加法和乘法运算</a:t>
            </a:r>
            <a:r>
              <a:rPr lang="es-ES" altLang="zh-CN" dirty="0"/>
              <a:t>(2</a:t>
            </a:r>
            <a:r>
              <a:rPr lang="zh-CN" altLang="es-ES" dirty="0"/>
              <a:t>节</a:t>
            </a:r>
            <a:r>
              <a:rPr lang="es-ES" altLang="zh-CN" dirty="0"/>
              <a:t>) ~10+15min</a:t>
            </a:r>
            <a:endParaRPr lang="zh-CN" altLang="es-ES" dirty="0"/>
          </a:p>
          <a:p>
            <a:r>
              <a:rPr lang="zh-CN" altLang="es-ES" dirty="0"/>
              <a:t>浮点数的表示 </a:t>
            </a:r>
            <a:r>
              <a:rPr lang="es-ES" altLang="zh-CN" dirty="0"/>
              <a:t>~15min</a:t>
            </a:r>
          </a:p>
          <a:p>
            <a:r>
              <a:rPr lang="zh-CN" altLang="es-ES" dirty="0"/>
              <a:t>浮点数计算律 </a:t>
            </a:r>
            <a:r>
              <a:rPr lang="es-ES" altLang="zh-CN" dirty="0"/>
              <a:t>~15min</a:t>
            </a:r>
            <a:endParaRPr lang="zh-CN" altLang="es-ES" dirty="0"/>
          </a:p>
        </p:txBody>
      </p:sp>
    </p:spTree>
    <p:extLst>
      <p:ext uri="{BB962C8B-B14F-4D97-AF65-F5344CB8AC3E}">
        <p14:creationId xmlns:p14="http://schemas.microsoft.com/office/powerpoint/2010/main" val="107954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53B4-EAAA-4104-8FB9-8675A48E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整数运算</a:t>
            </a:r>
            <a:r>
              <a:rPr lang="es-ES" altLang="zh-CN" dirty="0"/>
              <a:t>(2) ~10min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87D46-CD7F-4688-A839-32D5404B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整数的模数乘法</a:t>
            </a:r>
            <a:endParaRPr lang="es-ES" altLang="zh-CN" dirty="0"/>
          </a:p>
          <a:p>
            <a:r>
              <a:rPr lang="zh-CN" altLang="es-ES" dirty="0"/>
              <a:t>有无符号数乘法位级等价性</a:t>
            </a:r>
            <a:endParaRPr lang="en-GB" dirty="0"/>
          </a:p>
          <a:p>
            <a:r>
              <a:rPr lang="zh-CN" altLang="es-ES" dirty="0"/>
              <a:t>常数乘法优化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55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F6DE-6C65-46BC-ADD1-237AD54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浮点数表示 </a:t>
            </a:r>
            <a:r>
              <a:rPr lang="es-ES" altLang="zh-CN" dirty="0"/>
              <a:t>15min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00708-9D1F-4AF5-8FE5-C5D7133B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二进制串表示小数</a:t>
            </a:r>
            <a:endParaRPr lang="es-ES" altLang="zh-CN" dirty="0"/>
          </a:p>
          <a:p>
            <a:r>
              <a:rPr lang="es-ES" altLang="zh-CN" dirty="0"/>
              <a:t>IEEE</a:t>
            </a:r>
            <a:r>
              <a:rPr lang="zh-CN" altLang="es-ES" dirty="0"/>
              <a:t>浮点表示</a:t>
            </a:r>
            <a:endParaRPr lang="es-ES" altLang="zh-CN" dirty="0"/>
          </a:p>
          <a:p>
            <a:r>
              <a:rPr lang="zh-CN" altLang="es-ES" dirty="0"/>
              <a:t>浮点数舍入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08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0B1A-2D98-4863-BC82-9060F4F6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浮点数运算</a:t>
            </a:r>
            <a:r>
              <a:rPr lang="es-ES" altLang="zh-CN" dirty="0"/>
              <a:t>~15min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8556-992E-4734-9CEA-4E06859D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浮点数加法</a:t>
            </a:r>
            <a:endParaRPr lang="es-ES" altLang="zh-CN" dirty="0"/>
          </a:p>
          <a:p>
            <a:r>
              <a:rPr lang="zh-CN" altLang="es-ES" dirty="0"/>
              <a:t>浮点数乘法</a:t>
            </a:r>
            <a:endParaRPr lang="es-ES" altLang="zh-CN" dirty="0"/>
          </a:p>
          <a:p>
            <a:r>
              <a:rPr lang="zh-CN" altLang="es-ES" dirty="0"/>
              <a:t>浮点运算失效与处理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2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A564-1E65-4A17-AF07-AC3A344C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改进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DF3A1-3FC3-4EFB-A96C-41F7AFAF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增加知识点</a:t>
            </a:r>
            <a:r>
              <a:rPr lang="es-ES" altLang="zh-CN" dirty="0"/>
              <a:t>-</a:t>
            </a:r>
            <a:r>
              <a:rPr lang="zh-CN" altLang="es-ES" dirty="0"/>
              <a:t>有趣的补充材料</a:t>
            </a:r>
            <a:r>
              <a:rPr lang="es-ES" altLang="zh-CN" dirty="0"/>
              <a:t>-</a:t>
            </a:r>
            <a:r>
              <a:rPr lang="zh-CN" altLang="es-ES" dirty="0"/>
              <a:t>一些习题讲解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4214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AF305-490C-4BA6-93A5-E8503F9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宋体" panose="02010600030101010101" pitchFamily="2" charset="-122"/>
              </a:rPr>
              <a:t>计算机中的数据是如何存储的</a:t>
            </a:r>
            <a:r>
              <a:rPr lang="es-ES" altLang="zh-CN" b="0" dirty="0">
                <a:ea typeface="宋体" panose="02010600030101010101" pitchFamily="2" charset="-122"/>
              </a:rPr>
              <a:t>~10min</a:t>
            </a:r>
            <a:endParaRPr lang="en-GB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5FC72-B3AB-4415-8D6D-652E6465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存储的物理结构</a:t>
            </a:r>
            <a:endParaRPr lang="es-ES" altLang="zh-CN" dirty="0"/>
          </a:p>
          <a:p>
            <a:r>
              <a:rPr lang="zh-CN" altLang="es-ES" dirty="0"/>
              <a:t>进制选择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6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1553-B9EC-4469-921A-33ABBA88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b="0" dirty="0"/>
              <a:t>进制转换</a:t>
            </a:r>
            <a:r>
              <a:rPr lang="es-ES" altLang="zh-CN" b="0" dirty="0"/>
              <a:t>~10min</a:t>
            </a:r>
            <a:endParaRPr lang="en-GB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8850D-6268-4B7C-9A26-3A9362DF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二进制 八进制 十六进制的常用场景</a:t>
            </a:r>
            <a:endParaRPr lang="es-ES" altLang="zh-CN" dirty="0"/>
          </a:p>
          <a:p>
            <a:r>
              <a:rPr lang="zh-CN" altLang="es-ES" dirty="0"/>
              <a:t>进制之间的转换规则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39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BC63-AC34-418A-91FB-CDBA0FA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二进制的位运算和逻辑运算</a:t>
            </a:r>
            <a:r>
              <a:rPr lang="es-ES" altLang="zh-CN" dirty="0"/>
              <a:t>&lt;10min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B85E3-84A5-4EFA-BA1B-8035FED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位运算</a:t>
            </a:r>
            <a:r>
              <a:rPr lang="es-ES" altLang="zh-CN" dirty="0"/>
              <a:t>: </a:t>
            </a:r>
            <a:r>
              <a:rPr lang="zh-CN" altLang="es-ES" dirty="0"/>
              <a:t>或，与，非，异或</a:t>
            </a:r>
            <a:endParaRPr lang="es-ES" altLang="zh-CN" dirty="0"/>
          </a:p>
          <a:p>
            <a:r>
              <a:rPr lang="zh-CN" altLang="es-ES" dirty="0">
                <a:ea typeface="宋体" panose="02010600030101010101" pitchFamily="2" charset="-122"/>
              </a:rPr>
              <a:t>逻辑运算： </a:t>
            </a:r>
            <a:r>
              <a:rPr lang="en-US" altLang="zh-CN" dirty="0" err="1">
                <a:ea typeface="宋体" panose="02010600030101010101" pitchFamily="2" charset="-122"/>
              </a:rPr>
              <a:t>and,or,not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9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B1FC-B9E4-4808-B497-6C913755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s-ES" dirty="0"/>
              <a:t>整数的表示 </a:t>
            </a:r>
            <a:r>
              <a:rPr lang="es-ES" altLang="zh-CN" dirty="0"/>
              <a:t>&lt;10min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86B9F-FD73-47A5-B1E1-CB824F7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Bit Bytes </a:t>
            </a:r>
            <a:r>
              <a:rPr lang="zh-CN" altLang="es-ES" dirty="0"/>
              <a:t>定义</a:t>
            </a:r>
            <a:endParaRPr lang="es-ES" altLang="zh-CN" dirty="0"/>
          </a:p>
          <a:p>
            <a:r>
              <a:rPr lang="es-ES" altLang="zh-CN" dirty="0"/>
              <a:t>C</a:t>
            </a:r>
            <a:r>
              <a:rPr lang="zh-CN" altLang="es-ES" dirty="0"/>
              <a:t>语言中整数的数据类型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5525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4B3A-45E2-47DA-9A97-3135FF37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无符号整数</a:t>
            </a:r>
            <a:r>
              <a:rPr lang="es-ES" altLang="zh-CN" dirty="0"/>
              <a:t> 15-20min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1B59E-1058-4776-8C07-0D46E68C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二进制向量 </a:t>
            </a:r>
            <a:endParaRPr lang="es-ES" altLang="zh-CN" dirty="0"/>
          </a:p>
          <a:p>
            <a:r>
              <a:rPr lang="zh-CN" altLang="es-ES" dirty="0"/>
              <a:t>无符号数编码</a:t>
            </a:r>
            <a:r>
              <a:rPr lang="es-ES" altLang="zh-CN" dirty="0"/>
              <a:t>B2U</a:t>
            </a:r>
            <a:r>
              <a:rPr lang="zh-CN" altLang="es-ES" dirty="0"/>
              <a:t>定义  </a:t>
            </a:r>
            <a:endParaRPr lang="es-ES" altLang="zh-CN" dirty="0"/>
          </a:p>
          <a:p>
            <a:r>
              <a:rPr lang="zh-CN" altLang="es-ES" dirty="0"/>
              <a:t>无符号编码唯一性</a:t>
            </a:r>
            <a:r>
              <a:rPr lang="es-ES" altLang="zh-CN" dirty="0"/>
              <a:t>(B2U</a:t>
            </a:r>
            <a:r>
              <a:rPr lang="zh-CN" altLang="es-ES" dirty="0"/>
              <a:t>是一个双射</a:t>
            </a:r>
            <a:r>
              <a:rPr lang="es-ES" altLang="zh-CN" dirty="0"/>
              <a:t>)</a:t>
            </a:r>
          </a:p>
          <a:p>
            <a:r>
              <a:rPr lang="zh-CN" altLang="es-ES" dirty="0"/>
              <a:t>原码反码介绍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5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8718-D429-45F7-887D-EABD1E5C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有符号整数表示 </a:t>
            </a:r>
            <a:r>
              <a:rPr lang="es-ES" altLang="zh-CN" dirty="0"/>
              <a:t>15-20min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7D88-44BE-4C13-A033-AEB2EC8B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补码编码</a:t>
            </a:r>
            <a:r>
              <a:rPr lang="es-ES" altLang="zh-CN" dirty="0"/>
              <a:t>B2T</a:t>
            </a:r>
          </a:p>
          <a:p>
            <a:r>
              <a:rPr lang="zh-CN" altLang="es-ES" dirty="0"/>
              <a:t>补码编码的唯一性</a:t>
            </a:r>
            <a:r>
              <a:rPr lang="es-ES" altLang="zh-CN" dirty="0"/>
              <a:t>(</a:t>
            </a:r>
            <a:r>
              <a:rPr lang="es-ES" dirty="0"/>
              <a:t>B2T</a:t>
            </a:r>
            <a:r>
              <a:rPr lang="zh-CN" altLang="es-ES" dirty="0"/>
              <a:t>是一个双射</a:t>
            </a:r>
            <a:r>
              <a:rPr lang="es-ES" altLang="zh-CN" dirty="0"/>
              <a:t>)</a:t>
            </a:r>
          </a:p>
          <a:p>
            <a:r>
              <a:rPr lang="zh-CN" altLang="es-ES" dirty="0"/>
              <a:t>无符号数和有符号数的转换</a:t>
            </a:r>
            <a:r>
              <a:rPr lang="es-ES" altLang="zh-CN" dirty="0"/>
              <a:t>U2T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89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4ED2-8CF9-49EF-8EFA-31553C55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字节顺序和类型转换 </a:t>
            </a:r>
            <a:r>
              <a:rPr lang="es-ES" altLang="zh-CN" dirty="0"/>
              <a:t>~10min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ABBF3-5BA4-49B4-B8E3-D2FD99F1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大小端字节排列方式</a:t>
            </a:r>
            <a:endParaRPr lang="es-ES" altLang="zh-CN" dirty="0"/>
          </a:p>
          <a:p>
            <a:r>
              <a:rPr lang="zh-CN" altLang="es-ES" dirty="0"/>
              <a:t>整数的扩展和截断规则</a:t>
            </a:r>
            <a:endParaRPr lang="es-ES" altLang="zh-CN" dirty="0"/>
          </a:p>
          <a:p>
            <a:r>
              <a:rPr lang="zh-CN" altLang="es-ES" dirty="0"/>
              <a:t>强制类型转换及其漏洞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4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F6A6-7DEE-4183-820E-E8458CA8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整数运算</a:t>
            </a:r>
            <a:r>
              <a:rPr lang="es-ES" altLang="zh-CN" dirty="0"/>
              <a:t>~15min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3DE65-F528-4CE4-ACB7-52D7315B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无符号数的加法和解决溢出</a:t>
            </a:r>
            <a:endParaRPr lang="es-ES" altLang="zh-CN" dirty="0"/>
          </a:p>
          <a:p>
            <a:r>
              <a:rPr lang="zh-CN" altLang="es-ES" dirty="0"/>
              <a:t>补码加法和解决正负溢出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698484713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1896</TotalTime>
  <Words>328</Words>
  <Application>Microsoft Office PowerPoint</Application>
  <PresentationFormat>全屏显示(4:3)</PresentationFormat>
  <Paragraphs>54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Comic Sans MS</vt:lpstr>
      <vt:lpstr>Times New Roman</vt:lpstr>
      <vt:lpstr>icfp99</vt:lpstr>
      <vt:lpstr>数的表示知识点划分</vt:lpstr>
      <vt:lpstr>计算机中的数据是如何存储的~10min</vt:lpstr>
      <vt:lpstr>进制转换~10min</vt:lpstr>
      <vt:lpstr>二进制的位运算和逻辑运算&lt;10min</vt:lpstr>
      <vt:lpstr>整数的表示 &lt;10min</vt:lpstr>
      <vt:lpstr>无符号整数 15-20min</vt:lpstr>
      <vt:lpstr>有符号整数表示 15-20min</vt:lpstr>
      <vt:lpstr>字节顺序和类型转换 ~10min</vt:lpstr>
      <vt:lpstr>整数运算~15min</vt:lpstr>
      <vt:lpstr>整数运算(2) ~10min</vt:lpstr>
      <vt:lpstr>浮点数表示 15min</vt:lpstr>
      <vt:lpstr>浮点数运算~15min</vt:lpstr>
      <vt:lpstr>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ASUS</cp:lastModifiedBy>
  <cp:revision>127</cp:revision>
  <dcterms:created xsi:type="dcterms:W3CDTF">2022-03-15T12:34:37Z</dcterms:created>
  <dcterms:modified xsi:type="dcterms:W3CDTF">2024-07-10T08:46:48Z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62C59DAE885A33C72887306287F86071</vt:lpwstr>
  </property>
  <property fmtid="{D5CDD505-2E9C-101B-9397-08002B2CF9AE}" pid="3" name="KSOProductBuildVer">
    <vt:lpwstr>2052-4.1.1.6613</vt:lpwstr>
  </property>
</Properties>
</file>