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handoutMasterIdLst>
    <p:handoutMasterId r:id="rId60"/>
  </p:handoutMasterIdLst>
  <p:sldIdLst>
    <p:sldId id="956" r:id="rId2"/>
    <p:sldId id="1308" r:id="rId3"/>
    <p:sldId id="1309" r:id="rId4"/>
    <p:sldId id="1310" r:id="rId5"/>
    <p:sldId id="1311" r:id="rId6"/>
    <p:sldId id="1312" r:id="rId7"/>
    <p:sldId id="1328" r:id="rId8"/>
    <p:sldId id="1313" r:id="rId9"/>
    <p:sldId id="1314" r:id="rId10"/>
    <p:sldId id="1315" r:id="rId11"/>
    <p:sldId id="1316" r:id="rId12"/>
    <p:sldId id="1317" r:id="rId13"/>
    <p:sldId id="1318" r:id="rId14"/>
    <p:sldId id="1319" r:id="rId15"/>
    <p:sldId id="1320" r:id="rId16"/>
    <p:sldId id="1329" r:id="rId17"/>
    <p:sldId id="1424" r:id="rId18"/>
    <p:sldId id="1405" r:id="rId19"/>
    <p:sldId id="1406" r:id="rId20"/>
    <p:sldId id="1425" r:id="rId21"/>
    <p:sldId id="1378" r:id="rId22"/>
    <p:sldId id="1379" r:id="rId23"/>
    <p:sldId id="1383" r:id="rId24"/>
    <p:sldId id="1394" r:id="rId25"/>
    <p:sldId id="1380" r:id="rId26"/>
    <p:sldId id="1381" r:id="rId27"/>
    <p:sldId id="1396" r:id="rId28"/>
    <p:sldId id="1395" r:id="rId29"/>
    <p:sldId id="1398" r:id="rId30"/>
    <p:sldId id="1422" r:id="rId31"/>
    <p:sldId id="1392" r:id="rId32"/>
    <p:sldId id="1400" r:id="rId33"/>
    <p:sldId id="1409" r:id="rId34"/>
    <p:sldId id="1408" r:id="rId35"/>
    <p:sldId id="1399" r:id="rId36"/>
    <p:sldId id="1401" r:id="rId37"/>
    <p:sldId id="1412" r:id="rId38"/>
    <p:sldId id="1414" r:id="rId39"/>
    <p:sldId id="1413" r:id="rId40"/>
    <p:sldId id="1386" r:id="rId41"/>
    <p:sldId id="1387" r:id="rId42"/>
    <p:sldId id="1388" r:id="rId43"/>
    <p:sldId id="1389" r:id="rId44"/>
    <p:sldId id="1390" r:id="rId45"/>
    <p:sldId id="1407" r:id="rId46"/>
    <p:sldId id="1423" r:id="rId47"/>
    <p:sldId id="1385" r:id="rId48"/>
    <p:sldId id="1402" r:id="rId49"/>
    <p:sldId id="1391" r:id="rId50"/>
    <p:sldId id="1415" r:id="rId51"/>
    <p:sldId id="1416" r:id="rId52"/>
    <p:sldId id="1418" r:id="rId53"/>
    <p:sldId id="1404" r:id="rId54"/>
    <p:sldId id="1417" r:id="rId55"/>
    <p:sldId id="1419" r:id="rId56"/>
    <p:sldId id="1420" r:id="rId57"/>
    <p:sldId id="1384" r:id="rId58"/>
  </p:sldIdLst>
  <p:sldSz cx="9144000" cy="6858000" type="screen4x3"/>
  <p:notesSz cx="6858000" cy="9144000"/>
  <p:custDataLst>
    <p:tags r:id="rId61"/>
  </p:custDataLst>
  <p:defaultTextStyle>
    <a:defPPr>
      <a:defRPr lang="en-US"/>
    </a:defPPr>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42"/>
    <p:restoredTop sz="85176" autoAdjust="0"/>
  </p:normalViewPr>
  <p:slideViewPr>
    <p:cSldViewPr showGuides="1">
      <p:cViewPr>
        <p:scale>
          <a:sx n="75" d="100"/>
          <a:sy n="75" d="100"/>
        </p:scale>
        <p:origin x="1834" y="120"/>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Comic Sans MS" panose="030F0702030302020204" pitchFamily="66"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Comic Sans MS" panose="030F0702030302020204" pitchFamily="66"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A484AC9F-CBD7-1647-8F3A-03726485F754}" type="datetimeFigureOut">
              <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rPr>
              <a:t>2024/7/18</a:t>
            </a:fld>
            <a:endPar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kumimoji="1" sz="1200">
                <a:latin typeface="Comic Sans MS" panose="030F0702030302020204" pitchFamily="66"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幻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a:buNone/>
            </a:pPr>
            <a:fld id="{9A0DB2DC-4C9A-4742-B13C-FB6460FD3503}" type="slidenum">
              <a:rPr lang="zh-CN" altLang="en-US" sz="1200"/>
              <a:t>‹#›</a:t>
            </a:fld>
            <a:endParaRPr lang="zh-CN" altLang="en-US"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4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a:buNone/>
            </a:pPr>
            <a:fld id="{9A0DB2DC-4C9A-4742-B13C-FB6460FD3503}" type="slidenum">
              <a:rPr lang="zh-CN" altLang="en-US" sz="1200" b="0">
                <a:latin typeface="Times New Roman" panose="02020603050405020304" pitchFamily="18" charset="0"/>
              </a:rPr>
              <a:t>‹#›</a:t>
            </a:fld>
            <a:endParaRPr lang="zh-CN" altLang="en-US" sz="1200" b="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1</a:t>
            </a:fld>
            <a:endParaRPr lang="zh-CN" altLang="en-US" sz="1200" b="0">
              <a:latin typeface="Times New Roman" panose="02020603050405020304" pitchFamily="18" charset="0"/>
            </a:endParaRPr>
          </a:p>
        </p:txBody>
      </p:sp>
      <p:sp>
        <p:nvSpPr>
          <p:cNvPr id="17410" name="Rectangle 2"/>
          <p:cNvSpPr>
            <a:spLocks noGrp="1" noRot="1" noChangeAspect="1" noTextEdit="1"/>
          </p:cNvSpPr>
          <p:nvPr>
            <p:ph type="sldImg"/>
          </p:nvPr>
        </p:nvSpPr>
        <p:spPr/>
      </p:sp>
      <p:sp>
        <p:nvSpPr>
          <p:cNvPr id="17411" name="Rectangle 3"/>
          <p:cNvSpPr>
            <a:spLocks noGrp="1"/>
          </p:cNvSpPr>
          <p:nvPr>
            <p:ph type="body" idx="1"/>
          </p:nvPr>
        </p:nvSpPr>
        <p:spPr/>
        <p:txBody>
          <a:bodyPr wrap="square" lIns="91440" tIns="45720" rIns="91440" bIns="45720" anchor="t" anchorCtr="0"/>
          <a:lstStyle/>
          <a:p>
            <a:pPr lvl="0"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B2T_w=-x_{w-1}2^{w-1}+\sum_{</a:t>
            </a:r>
            <a:r>
              <a:rPr lang="en-GB" dirty="0" err="1"/>
              <a:t>i</a:t>
            </a:r>
            <a:r>
              <a:rPr lang="en-GB" dirty="0"/>
              <a:t>=0}^{w-2} </a:t>
            </a:r>
            <a:r>
              <a:rPr lang="en-GB" dirty="0" err="1"/>
              <a:t>x_i</a:t>
            </a:r>
            <a:r>
              <a:rPr lang="en-GB" dirty="0"/>
              <a:t> 2^2^I</a:t>
            </a:r>
          </a:p>
          <a:p>
            <a:r>
              <a:rPr lang="zh-CN" altLang="es-ES" dirty="0"/>
              <a:t>补码编码是一个双射，具有唯一性</a:t>
            </a:r>
            <a:endParaRPr lang="es-ES" altLang="zh-CN" dirty="0"/>
          </a:p>
          <a:p>
            <a:r>
              <a:rPr lang="zh-CN" altLang="es-ES" dirty="0"/>
              <a:t>补码编码的范围： </a:t>
            </a:r>
            <a:r>
              <a:rPr lang="es-ES" altLang="zh-CN" dirty="0"/>
              <a:t>[</a:t>
            </a:r>
            <a:r>
              <a:rPr lang="en-GB" b="0" dirty="0"/>
              <a:t>-x_{w-1}2^{w-1}, -x_{w-1}2^{w-1}]</a:t>
            </a:r>
          </a:p>
          <a:p>
            <a:endParaRPr lang="en-GB" b="0" dirty="0"/>
          </a:p>
          <a:p>
            <a:r>
              <a:rPr lang="zh-CN" altLang="es-ES" b="0" dirty="0"/>
              <a:t>对于无符号数</a:t>
            </a:r>
            <a:r>
              <a:rPr lang="es-ES" altLang="zh-CN" b="0" dirty="0"/>
              <a:t>u</a:t>
            </a:r>
            <a:r>
              <a:rPr lang="zh-CN" altLang="es-ES" b="0" dirty="0"/>
              <a:t>，其对应的有符号数为 </a:t>
            </a:r>
            <a:r>
              <a:rPr lang="es-ES" altLang="zh-CN" b="0" dirty="0"/>
              <a:t>B2T(U2B(u))</a:t>
            </a:r>
            <a:endParaRPr lang="en-GB" dirty="0"/>
          </a:p>
        </p:txBody>
      </p:sp>
    </p:spTree>
    <p:extLst>
      <p:ext uri="{BB962C8B-B14F-4D97-AF65-F5344CB8AC3E}">
        <p14:creationId xmlns:p14="http://schemas.microsoft.com/office/powerpoint/2010/main" val="1084506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31</a:t>
            </a:fld>
            <a:endParaRPr lang="zh-CN" altLang="en-US" sz="1200" b="0">
              <a:latin typeface="Times New Roman" panose="02020603050405020304" pitchFamily="18" charset="0"/>
            </a:endParaRPr>
          </a:p>
        </p:txBody>
      </p:sp>
      <p:sp>
        <p:nvSpPr>
          <p:cNvPr id="17410" name="Rectangle 2"/>
          <p:cNvSpPr>
            <a:spLocks noGrp="1" noRot="1" noChangeAspect="1" noTextEdit="1"/>
          </p:cNvSpPr>
          <p:nvPr>
            <p:ph type="sldImg"/>
          </p:nvPr>
        </p:nvSpPr>
        <p:spPr>
          <a:ln/>
        </p:spPr>
      </p:sp>
      <p:sp>
        <p:nvSpPr>
          <p:cNvPr id="17411" name="Rectangle 3"/>
          <p:cNvSpPr>
            <a:spLocks noGrp="1"/>
          </p:cNvSpPr>
          <p:nvPr>
            <p:ph type="body" idx="1"/>
          </p:nvPr>
        </p:nvSpPr>
        <p:spPr>
          <a:ln/>
        </p:spPr>
        <p:txBody>
          <a:bodyPr wrap="square" lIns="91440" tIns="45720" rIns="91440" bIns="45720" anchor="t" anchorCtr="0"/>
          <a:lstStyle/>
          <a:p>
            <a:pPr lvl="0" eaLnBrk="1" hangingPunct="1"/>
            <a:r>
              <a:rPr lang="zh-CN" altLang="es-ES" dirty="0"/>
              <a:t>更深入到机器实现</a:t>
            </a:r>
            <a:endParaRPr lang="zh-CN" altLang="en-US" dirty="0"/>
          </a:p>
        </p:txBody>
      </p:sp>
    </p:spTree>
    <p:extLst>
      <p:ext uri="{BB962C8B-B14F-4D97-AF65-F5344CB8AC3E}">
        <p14:creationId xmlns:p14="http://schemas.microsoft.com/office/powerpoint/2010/main" val="446037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s-ES" dirty="0"/>
              <a:t>一个长度为</a:t>
            </a:r>
            <a:r>
              <a:rPr lang="es-ES" altLang="zh-CN" dirty="0"/>
              <a:t>w</a:t>
            </a:r>
            <a:r>
              <a:rPr lang="zh-CN" altLang="es-ES" dirty="0"/>
              <a:t>的二进制向量能够表示的无符号整数的范围是</a:t>
            </a:r>
            <a:r>
              <a:rPr lang="es-ES" altLang="zh-CN" dirty="0"/>
              <a:t>[0,2^w-1]</a:t>
            </a:r>
            <a:r>
              <a:rPr lang="zh-CN" altLang="es-ES" dirty="0"/>
              <a:t>。 若两个整数相加不超过上界，就可以正常运行。 否则就会产生溢出。 </a:t>
            </a:r>
            <a:endParaRPr lang="es-ES" altLang="zh-CN" dirty="0"/>
          </a:p>
          <a:p>
            <a:r>
              <a:rPr lang="zh-CN" altLang="es-ES" dirty="0"/>
              <a:t>溢出：整数加法的结果无法完整放入数据类型字长的限制。 </a:t>
            </a:r>
            <a:endParaRPr lang="es-ES" altLang="zh-CN" dirty="0"/>
          </a:p>
          <a:p>
            <a:r>
              <a:rPr lang="zh-CN" altLang="es-ES" dirty="0"/>
              <a:t>无符号整数加法是一个模数加法。 </a:t>
            </a:r>
            <a:endParaRPr lang="en-GB" dirty="0"/>
          </a:p>
        </p:txBody>
      </p:sp>
    </p:spTree>
    <p:extLst>
      <p:ext uri="{BB962C8B-B14F-4D97-AF65-F5344CB8AC3E}">
        <p14:creationId xmlns:p14="http://schemas.microsoft.com/office/powerpoint/2010/main" val="2041910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s-ES" dirty="0"/>
              <a:t>注意： 浮点数和其上的加法不满足结合律因此不是阿贝尔群</a:t>
            </a:r>
            <a:endParaRPr lang="en-GB" dirty="0"/>
          </a:p>
        </p:txBody>
      </p:sp>
    </p:spTree>
    <p:extLst>
      <p:ext uri="{BB962C8B-B14F-4D97-AF65-F5344CB8AC3E}">
        <p14:creationId xmlns:p14="http://schemas.microsoft.com/office/powerpoint/2010/main" val="644519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s-ES" altLang="zh-CN" dirty="0" err="1"/>
              <a:t>Mathpix</a:t>
            </a:r>
            <a:r>
              <a:rPr lang="zh-CN" altLang="es-ES" dirty="0"/>
              <a:t>救我狗命</a:t>
            </a:r>
            <a:endParaRPr lang="es-ES" altLang="zh-CN" dirty="0"/>
          </a:p>
          <a:p>
            <a:endParaRPr lang="es-ES" dirty="0"/>
          </a:p>
          <a:p>
            <a:r>
              <a:rPr lang="zh-CN" altLang="es-ES" dirty="0"/>
              <a:t>无符号数加法和有符号数加法的位级表示一致</a:t>
            </a:r>
            <a:endParaRPr lang="en-GB" dirty="0"/>
          </a:p>
        </p:txBody>
      </p:sp>
    </p:spTree>
    <p:extLst>
      <p:ext uri="{BB962C8B-B14F-4D97-AF65-F5344CB8AC3E}">
        <p14:creationId xmlns:p14="http://schemas.microsoft.com/office/powerpoint/2010/main" val="2036574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35</a:t>
            </a:fld>
            <a:endParaRPr lang="zh-CN" altLang="en-US" sz="1200" b="0">
              <a:latin typeface="Times New Roman" panose="02020603050405020304" pitchFamily="18" charset="0"/>
            </a:endParaRPr>
          </a:p>
        </p:txBody>
      </p:sp>
      <p:sp>
        <p:nvSpPr>
          <p:cNvPr id="17410" name="Rectangle 2"/>
          <p:cNvSpPr>
            <a:spLocks noGrp="1" noRot="1" noChangeAspect="1" noTextEdit="1"/>
          </p:cNvSpPr>
          <p:nvPr>
            <p:ph type="sldImg"/>
          </p:nvPr>
        </p:nvSpPr>
        <p:spPr>
          <a:ln/>
        </p:spPr>
      </p:sp>
      <p:sp>
        <p:nvSpPr>
          <p:cNvPr id="17411" name="Rectangle 3"/>
          <p:cNvSpPr>
            <a:spLocks noGrp="1"/>
          </p:cNvSpPr>
          <p:nvPr>
            <p:ph type="body" idx="1"/>
          </p:nvPr>
        </p:nvSpPr>
        <p:spPr>
          <a:ln/>
        </p:spPr>
        <p:txBody>
          <a:bodyPr wrap="square" lIns="91440" tIns="45720" rIns="91440" bIns="45720" anchor="t" anchorCtr="0"/>
          <a:lstStyle/>
          <a:p>
            <a:pPr lvl="0" eaLnBrk="1" hangingPunct="1"/>
            <a:r>
              <a:rPr lang="zh-CN" altLang="es-ES" dirty="0"/>
              <a:t>更深入到机器实现</a:t>
            </a:r>
            <a:endParaRPr lang="zh-CN" altLang="en-US" dirty="0"/>
          </a:p>
        </p:txBody>
      </p:sp>
    </p:spTree>
    <p:extLst>
      <p:ext uri="{BB962C8B-B14F-4D97-AF65-F5344CB8AC3E}">
        <p14:creationId xmlns:p14="http://schemas.microsoft.com/office/powerpoint/2010/main" val="2320167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s-ES" dirty="0" err="1"/>
              <a:t>x,y</a:t>
            </a:r>
            <a:r>
              <a:rPr lang="zh-CN" altLang="es-ES" dirty="0"/>
              <a:t>分别是</a:t>
            </a:r>
            <a:r>
              <a:rPr lang="es-ES" altLang="zh-CN" dirty="0"/>
              <a:t>n</a:t>
            </a:r>
            <a:r>
              <a:rPr lang="zh-CN" altLang="es-ES" dirty="0"/>
              <a:t>位无符号整数 </a:t>
            </a:r>
            <a:r>
              <a:rPr lang="es-ES" altLang="zh-CN" dirty="0"/>
              <a:t>x*y :=</a:t>
            </a:r>
            <a:r>
              <a:rPr lang="zh-CN" altLang="es-ES" dirty="0"/>
              <a:t>（</a:t>
            </a:r>
            <a:r>
              <a:rPr lang="es-ES" altLang="zh-CN" dirty="0"/>
              <a:t>x*y</a:t>
            </a:r>
            <a:r>
              <a:rPr lang="zh-CN" altLang="es-ES" dirty="0"/>
              <a:t>）</a:t>
            </a:r>
            <a:r>
              <a:rPr lang="es-ES" altLang="zh-CN" dirty="0"/>
              <a:t>mod 2^n</a:t>
            </a:r>
            <a:endParaRPr lang="en-GB" dirty="0"/>
          </a:p>
        </p:txBody>
      </p:sp>
    </p:spTree>
    <p:extLst>
      <p:ext uri="{BB962C8B-B14F-4D97-AF65-F5344CB8AC3E}">
        <p14:creationId xmlns:p14="http://schemas.microsoft.com/office/powerpoint/2010/main" val="979956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s-ES" dirty="0"/>
              <a:t>考虑一个二进制位向量</a:t>
            </a:r>
            <a:r>
              <a:rPr lang="es-ES" altLang="zh-CN" dirty="0"/>
              <a:t>x=[xn-1,…,x0]</a:t>
            </a:r>
            <a:r>
              <a:rPr lang="zh-CN" altLang="es-ES" dirty="0"/>
              <a:t>乘以</a:t>
            </a:r>
            <a:r>
              <a:rPr lang="es-ES" altLang="zh-CN" dirty="0"/>
              <a:t>2^k</a:t>
            </a:r>
            <a:r>
              <a:rPr lang="zh-CN" altLang="es-ES" dirty="0"/>
              <a:t>会得到</a:t>
            </a:r>
            <a:r>
              <a:rPr lang="es-ES" altLang="zh-CN" dirty="0"/>
              <a:t>x=[xn-1,…,x0,0,0,…,0]</a:t>
            </a:r>
            <a:r>
              <a:rPr lang="zh-CN" altLang="es-ES" dirty="0"/>
              <a:t>，取模得到</a:t>
            </a:r>
            <a:r>
              <a:rPr lang="es-ES" altLang="zh-CN" dirty="0"/>
              <a:t>[xn-k-1,…,x0,0,…,0]</a:t>
            </a:r>
          </a:p>
        </p:txBody>
      </p:sp>
    </p:spTree>
    <p:extLst>
      <p:ext uri="{BB962C8B-B14F-4D97-AF65-F5344CB8AC3E}">
        <p14:creationId xmlns:p14="http://schemas.microsoft.com/office/powerpoint/2010/main" val="3529465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s-ES" dirty="0"/>
              <a:t>无符号数的右移</a:t>
            </a:r>
            <a:endParaRPr lang="en-GB" dirty="0"/>
          </a:p>
        </p:txBody>
      </p:sp>
    </p:spTree>
    <p:extLst>
      <p:ext uri="{BB962C8B-B14F-4D97-AF65-F5344CB8AC3E}">
        <p14:creationId xmlns:p14="http://schemas.microsoft.com/office/powerpoint/2010/main" val="4168683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s-ES" dirty="0"/>
              <a:t>这只是一个截图！如果确定这个例子之后我们再精细化这一页！</a:t>
            </a:r>
            <a:endParaRPr lang="en-GB" dirty="0"/>
          </a:p>
        </p:txBody>
      </p:sp>
    </p:spTree>
    <p:extLst>
      <p:ext uri="{BB962C8B-B14F-4D97-AF65-F5344CB8AC3E}">
        <p14:creationId xmlns:p14="http://schemas.microsoft.com/office/powerpoint/2010/main" val="780086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2</a:t>
            </a:fld>
            <a:endParaRPr lang="zh-CN" altLang="en-US" sz="1200" b="0">
              <a:latin typeface="Times New Roman" panose="02020603050405020304" pitchFamily="18" charset="0"/>
            </a:endParaRPr>
          </a:p>
        </p:txBody>
      </p:sp>
      <p:sp>
        <p:nvSpPr>
          <p:cNvPr id="19458" name="Rectangle 2"/>
          <p:cNvSpPr>
            <a:spLocks noGrp="1" noRot="1" noChangeAspect="1" noTextEdit="1"/>
          </p:cNvSpPr>
          <p:nvPr>
            <p:ph type="sldImg"/>
          </p:nvPr>
        </p:nvSpPr>
        <p:spPr/>
      </p:sp>
      <p:sp>
        <p:nvSpPr>
          <p:cNvPr id="19459" name="Rectangle 3"/>
          <p:cNvSpPr>
            <a:spLocks noGrp="1"/>
          </p:cNvSpPr>
          <p:nvPr>
            <p:ph type="body" idx="1"/>
          </p:nvPr>
        </p:nvSpPr>
        <p:spPr/>
        <p:txBody>
          <a:bodyPr wrap="square" lIns="91440" tIns="45720" rIns="91440" bIns="45720" anchor="t" anchorCtr="0"/>
          <a:lstStyle/>
          <a:p>
            <a:pPr lvl="0"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40</a:t>
            </a:fld>
            <a:endParaRPr lang="zh-CN" altLang="en-US" sz="1200" b="0">
              <a:latin typeface="Times New Roman" panose="02020603050405020304" pitchFamily="18" charset="0"/>
            </a:endParaRPr>
          </a:p>
        </p:txBody>
      </p:sp>
      <p:sp>
        <p:nvSpPr>
          <p:cNvPr id="17410" name="Rectangle 2"/>
          <p:cNvSpPr>
            <a:spLocks noGrp="1" noRot="1" noChangeAspect="1" noTextEdit="1"/>
          </p:cNvSpPr>
          <p:nvPr>
            <p:ph type="sldImg"/>
          </p:nvPr>
        </p:nvSpPr>
        <p:spPr>
          <a:ln/>
        </p:spPr>
      </p:sp>
      <p:sp>
        <p:nvSpPr>
          <p:cNvPr id="17411" name="Rectangle 3"/>
          <p:cNvSpPr>
            <a:spLocks noGrp="1"/>
          </p:cNvSpPr>
          <p:nvPr>
            <p:ph type="body" idx="1"/>
          </p:nvPr>
        </p:nvSpPr>
        <p:spPr>
          <a:ln/>
        </p:spPr>
        <p:txBody>
          <a:bodyPr wrap="square" lIns="91440" tIns="45720" rIns="91440" bIns="45720" anchor="t" anchorCtr="0"/>
          <a:lstStyle/>
          <a:p>
            <a:pPr lvl="0" eaLnBrk="1" hangingPunct="1"/>
            <a:r>
              <a:rPr lang="zh-CN" altLang="es-ES" dirty="0"/>
              <a:t>更深入到机器实现</a:t>
            </a:r>
            <a:endParaRPr lang="zh-CN" altLang="en-US" dirty="0"/>
          </a:p>
        </p:txBody>
      </p:sp>
    </p:spTree>
    <p:extLst>
      <p:ext uri="{BB962C8B-B14F-4D97-AF65-F5344CB8AC3E}">
        <p14:creationId xmlns:p14="http://schemas.microsoft.com/office/powerpoint/2010/main" val="1103111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59242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s-ES" dirty="0"/>
              <a:t>作为一个草稿，这个图暂时先从</a:t>
            </a:r>
            <a:r>
              <a:rPr lang="es-ES" altLang="zh-CN" dirty="0"/>
              <a:t>CMU </a:t>
            </a:r>
            <a:r>
              <a:rPr lang="es-ES" altLang="zh-CN" dirty="0" err="1"/>
              <a:t>slide</a:t>
            </a:r>
            <a:r>
              <a:rPr lang="zh-CN" altLang="es-ES" dirty="0"/>
              <a:t>里面借</a:t>
            </a:r>
            <a:endParaRPr lang="es-ES" altLang="zh-CN" dirty="0"/>
          </a:p>
          <a:p>
            <a:r>
              <a:rPr lang="zh-CN" altLang="es-ES" dirty="0"/>
              <a:t>大端法</a:t>
            </a:r>
            <a:r>
              <a:rPr lang="es-ES" altLang="zh-CN" dirty="0"/>
              <a:t>: </a:t>
            </a:r>
            <a:r>
              <a:rPr lang="zh-CN" altLang="es-ES" dirty="0"/>
              <a:t>整数地位存入内存地址大的地址</a:t>
            </a:r>
            <a:endParaRPr lang="en-GB" dirty="0"/>
          </a:p>
        </p:txBody>
      </p:sp>
    </p:spTree>
    <p:extLst>
      <p:ext uri="{BB962C8B-B14F-4D97-AF65-F5344CB8AC3E}">
        <p14:creationId xmlns:p14="http://schemas.microsoft.com/office/powerpoint/2010/main" val="2937947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s-ES" dirty="0"/>
              <a:t>补码数转换为无符号数： </a:t>
            </a:r>
            <a:endParaRPr lang="es-ES" altLang="zh-CN" dirty="0"/>
          </a:p>
          <a:p>
            <a:r>
              <a:rPr lang="zh-CN" altLang="es-ES" dirty="0"/>
              <a:t>设</a:t>
            </a:r>
            <a:r>
              <a:rPr lang="es-ES" altLang="zh-CN" dirty="0"/>
              <a:t>x</a:t>
            </a:r>
            <a:r>
              <a:rPr lang="zh-CN" altLang="es-ES" dirty="0"/>
              <a:t>是一个有符号整数，</a:t>
            </a:r>
            <a:r>
              <a:rPr lang="es-ES" altLang="zh-CN" dirty="0"/>
              <a:t>T2U</a:t>
            </a:r>
            <a:r>
              <a:rPr lang="zh-CN" altLang="es-ES" dirty="0"/>
              <a:t>是补码整数到无符号整数的转换函数。</a:t>
            </a:r>
            <a:endParaRPr lang="en-GB" dirty="0"/>
          </a:p>
        </p:txBody>
      </p:sp>
    </p:spTree>
    <p:extLst>
      <p:ext uri="{BB962C8B-B14F-4D97-AF65-F5344CB8AC3E}">
        <p14:creationId xmlns:p14="http://schemas.microsoft.com/office/powerpoint/2010/main" val="3569199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s-ES" altLang="zh-CN" dirty="0"/>
              <a:t>-1 &lt; 0U </a:t>
            </a:r>
          </a:p>
          <a:p>
            <a:r>
              <a:rPr lang="zh-CN" altLang="es-ES" dirty="0"/>
              <a:t>有符号常量 </a:t>
            </a:r>
            <a:r>
              <a:rPr lang="en-GB" dirty="0"/>
              <a:t>0x1234 </a:t>
            </a:r>
            <a:r>
              <a:rPr lang="zh-CN" altLang="es-ES" dirty="0"/>
              <a:t> 无符号常量 </a:t>
            </a:r>
            <a:r>
              <a:rPr lang="es-ES" altLang="zh-CN" dirty="0"/>
              <a:t>0x1234U 0x345U </a:t>
            </a:r>
            <a:r>
              <a:rPr lang="en-GB" dirty="0"/>
              <a:t> </a:t>
            </a:r>
          </a:p>
          <a:p>
            <a:endParaRPr lang="en-GB" dirty="0"/>
          </a:p>
          <a:p>
            <a:r>
              <a:rPr lang="zh-CN" altLang="es-ES" dirty="0"/>
              <a:t>显示类型转换</a:t>
            </a:r>
            <a:endParaRPr lang="es-ES" altLang="zh-CN" dirty="0"/>
          </a:p>
          <a:p>
            <a:r>
              <a:rPr lang="es-ES" dirty="0" err="1"/>
              <a:t>int</a:t>
            </a:r>
            <a:r>
              <a:rPr lang="es-ES" dirty="0"/>
              <a:t> </a:t>
            </a:r>
            <a:r>
              <a:rPr lang="es-ES" dirty="0" err="1"/>
              <a:t>tx,ty</a:t>
            </a:r>
            <a:r>
              <a:rPr lang="es-ES" dirty="0"/>
              <a:t>; </a:t>
            </a:r>
          </a:p>
          <a:p>
            <a:r>
              <a:rPr lang="es-ES" dirty="0" err="1"/>
              <a:t>unsigned</a:t>
            </a:r>
            <a:r>
              <a:rPr lang="es-ES" dirty="0"/>
              <a:t> </a:t>
            </a:r>
            <a:r>
              <a:rPr lang="es-ES" dirty="0" err="1"/>
              <a:t>ux,uy</a:t>
            </a:r>
            <a:r>
              <a:rPr lang="es-ES" dirty="0"/>
              <a:t>;</a:t>
            </a:r>
          </a:p>
          <a:p>
            <a:r>
              <a:rPr lang="es-ES" dirty="0" err="1"/>
              <a:t>tx</a:t>
            </a:r>
            <a:r>
              <a:rPr lang="es-ES" dirty="0"/>
              <a:t> = (</a:t>
            </a:r>
            <a:r>
              <a:rPr lang="es-ES" dirty="0" err="1"/>
              <a:t>int</a:t>
            </a:r>
            <a:r>
              <a:rPr lang="es-ES" dirty="0"/>
              <a:t>)</a:t>
            </a:r>
            <a:r>
              <a:rPr lang="es-ES" dirty="0" err="1"/>
              <a:t>ux</a:t>
            </a:r>
            <a:endParaRPr lang="es-ES" dirty="0"/>
          </a:p>
          <a:p>
            <a:r>
              <a:rPr lang="es-ES" dirty="0"/>
              <a:t>uy = (</a:t>
            </a:r>
            <a:r>
              <a:rPr lang="es-ES" dirty="0" err="1"/>
              <a:t>unsigned</a:t>
            </a:r>
            <a:r>
              <a:rPr lang="es-ES" dirty="0"/>
              <a:t>) </a:t>
            </a:r>
            <a:r>
              <a:rPr lang="es-ES" dirty="0" err="1"/>
              <a:t>ty</a:t>
            </a:r>
            <a:r>
              <a:rPr lang="es-ES" dirty="0"/>
              <a:t>;</a:t>
            </a:r>
          </a:p>
          <a:p>
            <a:endParaRPr lang="es-ES" dirty="0"/>
          </a:p>
          <a:p>
            <a:r>
              <a:rPr lang="zh-CN" altLang="es-ES" dirty="0"/>
              <a:t>隐式类型转换</a:t>
            </a:r>
            <a:endParaRPr lang="es-ES" dirty="0"/>
          </a:p>
        </p:txBody>
      </p:sp>
    </p:spTree>
    <p:extLst>
      <p:ext uri="{BB962C8B-B14F-4D97-AF65-F5344CB8AC3E}">
        <p14:creationId xmlns:p14="http://schemas.microsoft.com/office/powerpoint/2010/main" val="4006068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s-ES" dirty="0"/>
              <a:t>将高位补</a:t>
            </a:r>
            <a:r>
              <a:rPr lang="es-ES" altLang="zh-CN" dirty="0"/>
              <a:t>0</a:t>
            </a:r>
            <a:endParaRPr lang="en-GB" dirty="0"/>
          </a:p>
        </p:txBody>
      </p:sp>
    </p:spTree>
    <p:extLst>
      <p:ext uri="{BB962C8B-B14F-4D97-AF65-F5344CB8AC3E}">
        <p14:creationId xmlns:p14="http://schemas.microsoft.com/office/powerpoint/2010/main" val="4089102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s-ES" dirty="0"/>
              <a:t>截断为</a:t>
            </a:r>
            <a:r>
              <a:rPr lang="es-ES" altLang="zh-CN" dirty="0"/>
              <a:t>k</a:t>
            </a:r>
            <a:r>
              <a:rPr lang="zh-CN" altLang="es-ES" dirty="0"/>
              <a:t>位则会丢弃最高的</a:t>
            </a:r>
            <a:r>
              <a:rPr lang="es-ES" altLang="zh-CN" dirty="0"/>
              <a:t>n-k</a:t>
            </a:r>
            <a:r>
              <a:rPr lang="zh-CN" altLang="es-ES" dirty="0"/>
              <a:t>位，因此截断等效于右移</a:t>
            </a:r>
            <a:r>
              <a:rPr lang="es-ES" altLang="zh-CN" dirty="0"/>
              <a:t>n-k</a:t>
            </a:r>
            <a:r>
              <a:rPr lang="zh-CN" altLang="es-ES" dirty="0"/>
              <a:t>位，即模</a:t>
            </a:r>
            <a:r>
              <a:rPr lang="es-ES" altLang="zh-CN" dirty="0"/>
              <a:t>2^k</a:t>
            </a:r>
          </a:p>
          <a:p>
            <a:endParaRPr lang="es-ES" dirty="0"/>
          </a:p>
          <a:p>
            <a:r>
              <a:rPr lang="zh-CN" altLang="es-ES" dirty="0"/>
              <a:t>把最高有效位的权重从</a:t>
            </a:r>
            <a:r>
              <a:rPr lang="es-ES" altLang="zh-CN" dirty="0"/>
              <a:t>2^k</a:t>
            </a:r>
            <a:r>
              <a:rPr lang="zh-CN" altLang="es-ES" dirty="0"/>
              <a:t>解释为</a:t>
            </a:r>
            <a:r>
              <a:rPr lang="es-ES" altLang="zh-CN" dirty="0"/>
              <a:t>-2^k</a:t>
            </a:r>
            <a:endParaRPr lang="en-GB" dirty="0"/>
          </a:p>
        </p:txBody>
      </p:sp>
    </p:spTree>
    <p:extLst>
      <p:ext uri="{BB962C8B-B14F-4D97-AF65-F5344CB8AC3E}">
        <p14:creationId xmlns:p14="http://schemas.microsoft.com/office/powerpoint/2010/main" val="3432964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48</a:t>
            </a:fld>
            <a:endParaRPr lang="zh-CN" altLang="en-US" sz="1200" b="0">
              <a:latin typeface="Times New Roman" panose="02020603050405020304" pitchFamily="18" charset="0"/>
            </a:endParaRPr>
          </a:p>
        </p:txBody>
      </p:sp>
      <p:sp>
        <p:nvSpPr>
          <p:cNvPr id="17410" name="Rectangle 2"/>
          <p:cNvSpPr>
            <a:spLocks noGrp="1" noRot="1" noChangeAspect="1" noTextEdit="1"/>
          </p:cNvSpPr>
          <p:nvPr>
            <p:ph type="sldImg"/>
          </p:nvPr>
        </p:nvSpPr>
        <p:spPr>
          <a:ln/>
        </p:spPr>
      </p:sp>
      <p:sp>
        <p:nvSpPr>
          <p:cNvPr id="17411" name="Rectangle 3"/>
          <p:cNvSpPr>
            <a:spLocks noGrp="1"/>
          </p:cNvSpPr>
          <p:nvPr>
            <p:ph type="body" idx="1"/>
          </p:nvPr>
        </p:nvSpPr>
        <p:spPr>
          <a:ln/>
        </p:spPr>
        <p:txBody>
          <a:bodyPr wrap="square" lIns="91440" tIns="45720" rIns="91440" bIns="45720" anchor="t" anchorCtr="0"/>
          <a:lstStyle/>
          <a:p>
            <a:pPr lvl="0" eaLnBrk="1" hangingPunct="1"/>
            <a:r>
              <a:rPr lang="zh-CN" altLang="es-ES" dirty="0"/>
              <a:t>更深入到机器实现</a:t>
            </a:r>
            <a:endParaRPr lang="zh-CN" altLang="en-US" dirty="0"/>
          </a:p>
        </p:txBody>
      </p:sp>
    </p:spTree>
    <p:extLst>
      <p:ext uri="{BB962C8B-B14F-4D97-AF65-F5344CB8AC3E}">
        <p14:creationId xmlns:p14="http://schemas.microsoft.com/office/powerpoint/2010/main" val="1287712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s-ES" dirty="0"/>
              <a:t>考虑一个</a:t>
            </a:r>
            <a:r>
              <a:rPr lang="es-ES" altLang="zh-CN" dirty="0"/>
              <a:t>n</a:t>
            </a:r>
            <a:r>
              <a:rPr lang="zh-CN" altLang="es-ES" dirty="0"/>
              <a:t>维二进制向量： </a:t>
            </a:r>
            <a:r>
              <a:rPr lang="es-ES" altLang="zh-CN" b="0" dirty="0"/>
              <a:t>x=[xn-1,…,x0] </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s-ES" dirty="0"/>
              <a:t>精度问题：很多小数例如</a:t>
            </a:r>
            <a:r>
              <a:rPr lang="es-ES" altLang="zh-CN" dirty="0"/>
              <a:t>0.20</a:t>
            </a:r>
            <a:r>
              <a:rPr lang="zh-CN" altLang="es-ES" dirty="0"/>
              <a:t>不能准确表示，且小数点精度低</a:t>
            </a:r>
            <a:endParaRPr lang="es-E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s-ES" dirty="0"/>
              <a:t>范围问题： 定点数表示范围小</a:t>
            </a:r>
            <a:endParaRPr lang="en-GB" dirty="0"/>
          </a:p>
        </p:txBody>
      </p:sp>
    </p:spTree>
    <p:extLst>
      <p:ext uri="{BB962C8B-B14F-4D97-AF65-F5344CB8AC3E}">
        <p14:creationId xmlns:p14="http://schemas.microsoft.com/office/powerpoint/2010/main" val="3156898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IEEE</a:t>
            </a:r>
            <a:r>
              <a:rPr lang="zh-CN" altLang="es-ES" dirty="0"/>
              <a:t>浮点标准将一个二进制向量分为符号位</a:t>
            </a:r>
            <a:r>
              <a:rPr lang="es-ES" altLang="zh-CN" dirty="0"/>
              <a:t>s,</a:t>
            </a:r>
            <a:endParaRPr lang="en-GB" dirty="0"/>
          </a:p>
        </p:txBody>
      </p:sp>
    </p:spTree>
    <p:extLst>
      <p:ext uri="{BB962C8B-B14F-4D97-AF65-F5344CB8AC3E}">
        <p14:creationId xmlns:p14="http://schemas.microsoft.com/office/powerpoint/2010/main" val="62413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p:sp>
      <p:sp>
        <p:nvSpPr>
          <p:cNvPr id="27650" name="备注占位符 2"/>
          <p:cNvSpPr>
            <a:spLocks noGrp="1"/>
          </p:cNvSpPr>
          <p:nvPr>
            <p:ph type="body" idx="1"/>
          </p:nvPr>
        </p:nvSpPr>
        <p:spPr/>
        <p:txBody>
          <a:bodyPr wrap="square" lIns="91440" tIns="45720" rIns="91440" bIns="45720" anchor="t" anchorCtr="0"/>
          <a:lstStyle/>
          <a:p>
            <a:pPr lvl="0"/>
            <a:endParaRPr lang="zh-CN" altLang="en-US"/>
          </a:p>
        </p:txBody>
      </p:sp>
      <p:sp>
        <p:nvSpPr>
          <p:cNvPr id="27651" name="幻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9</a:t>
            </a:fld>
            <a:endParaRPr lang="zh-CN" altLang="en-US" sz="1200" b="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61190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s-ES" dirty="0"/>
              <a:t>对于一个实数</a:t>
            </a:r>
            <a:r>
              <a:rPr lang="es-ES" altLang="zh-CN" dirty="0"/>
              <a:t>x</a:t>
            </a:r>
            <a:r>
              <a:rPr lang="zh-CN" altLang="es-ES" dirty="0"/>
              <a:t>，可以找到浮点数</a:t>
            </a:r>
            <a:r>
              <a:rPr lang="es-ES" altLang="zh-CN" dirty="0"/>
              <a:t>x1,x2</a:t>
            </a:r>
            <a:r>
              <a:rPr lang="zh-CN" altLang="es-ES" dirty="0"/>
              <a:t>满足</a:t>
            </a:r>
            <a:r>
              <a:rPr lang="es-ES" altLang="zh-CN" dirty="0"/>
              <a:t>: x1&lt;x&lt;x2</a:t>
            </a:r>
          </a:p>
          <a:p>
            <a:r>
              <a:rPr lang="zh-CN" altLang="es-ES" dirty="0"/>
              <a:t>向偶数舍入</a:t>
            </a:r>
            <a:endParaRPr lang="es-ES" altLang="zh-CN" dirty="0"/>
          </a:p>
          <a:p>
            <a:r>
              <a:rPr lang="zh-CN" altLang="es-ES" dirty="0"/>
              <a:t>向</a:t>
            </a:r>
            <a:r>
              <a:rPr lang="es-ES" altLang="zh-CN" dirty="0"/>
              <a:t>0</a:t>
            </a:r>
            <a:r>
              <a:rPr lang="zh-CN" altLang="es-ES" dirty="0"/>
              <a:t>舍入</a:t>
            </a:r>
            <a:endParaRPr lang="es-ES" altLang="zh-CN" dirty="0"/>
          </a:p>
          <a:p>
            <a:r>
              <a:rPr lang="zh-CN" altLang="es-ES" dirty="0"/>
              <a:t>向下舍入</a:t>
            </a:r>
            <a:endParaRPr lang="es-ES" altLang="zh-CN" dirty="0"/>
          </a:p>
          <a:p>
            <a:r>
              <a:rPr lang="zh-CN" altLang="es-ES" dirty="0"/>
              <a:t>向上舍入</a:t>
            </a:r>
            <a:endParaRPr lang="en-GB" dirty="0"/>
          </a:p>
        </p:txBody>
      </p:sp>
    </p:spTree>
    <p:extLst>
      <p:ext uri="{BB962C8B-B14F-4D97-AF65-F5344CB8AC3E}">
        <p14:creationId xmlns:p14="http://schemas.microsoft.com/office/powerpoint/2010/main" val="3455744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55</a:t>
            </a:fld>
            <a:endParaRPr lang="zh-CN" altLang="en-US" sz="1200" b="0">
              <a:latin typeface="Times New Roman" panose="02020603050405020304" pitchFamily="18" charset="0"/>
            </a:endParaRPr>
          </a:p>
        </p:txBody>
      </p:sp>
      <p:sp>
        <p:nvSpPr>
          <p:cNvPr id="17410" name="Rectangle 2"/>
          <p:cNvSpPr>
            <a:spLocks noGrp="1" noRot="1" noChangeAspect="1" noTextEdit="1"/>
          </p:cNvSpPr>
          <p:nvPr>
            <p:ph type="sldImg"/>
          </p:nvPr>
        </p:nvSpPr>
        <p:spPr>
          <a:ln/>
        </p:spPr>
      </p:sp>
      <p:sp>
        <p:nvSpPr>
          <p:cNvPr id="17411" name="Rectangle 3"/>
          <p:cNvSpPr>
            <a:spLocks noGrp="1"/>
          </p:cNvSpPr>
          <p:nvPr>
            <p:ph type="body" idx="1"/>
          </p:nvPr>
        </p:nvSpPr>
        <p:spPr>
          <a:ln/>
        </p:spPr>
        <p:txBody>
          <a:bodyPr wrap="square" lIns="91440" tIns="45720" rIns="91440" bIns="45720" anchor="t" anchorCtr="0"/>
          <a:lstStyle/>
          <a:p>
            <a:pPr lvl="0" eaLnBrk="1" hangingPunct="1"/>
            <a:r>
              <a:rPr lang="zh-CN" altLang="es-ES" dirty="0"/>
              <a:t>更深入到机器实现</a:t>
            </a:r>
            <a:endParaRPr lang="zh-CN" altLang="en-US" dirty="0"/>
          </a:p>
        </p:txBody>
      </p:sp>
    </p:spTree>
    <p:extLst>
      <p:ext uri="{BB962C8B-B14F-4D97-AF65-F5344CB8AC3E}">
        <p14:creationId xmlns:p14="http://schemas.microsoft.com/office/powerpoint/2010/main" val="4250045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1</a:t>
            </a:r>
            <a:r>
              <a:rPr lang="es-ES" dirty="0"/>
              <a:t>/-0 = -</a:t>
            </a:r>
            <a:r>
              <a:rPr lang="es-ES" dirty="0" err="1"/>
              <a:t>oo</a:t>
            </a:r>
            <a:r>
              <a:rPr lang="es-ES" dirty="0"/>
              <a:t>, 1/0 = +</a:t>
            </a:r>
            <a:r>
              <a:rPr lang="es-ES" dirty="0" err="1"/>
              <a:t>oo</a:t>
            </a:r>
            <a:endParaRPr lang="en-GB" dirty="0"/>
          </a:p>
        </p:txBody>
      </p:sp>
    </p:spTree>
    <p:extLst>
      <p:ext uri="{BB962C8B-B14F-4D97-AF65-F5344CB8AC3E}">
        <p14:creationId xmlns:p14="http://schemas.microsoft.com/office/powerpoint/2010/main" val="3169742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05624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16</a:t>
            </a:fld>
            <a:endParaRPr lang="zh-CN" altLang="en-US" sz="1200" b="0">
              <a:latin typeface="Times New Roman" panose="02020603050405020304" pitchFamily="18" charset="0"/>
            </a:endParaRPr>
          </a:p>
        </p:txBody>
      </p:sp>
      <p:sp>
        <p:nvSpPr>
          <p:cNvPr id="17410" name="Rectangle 2"/>
          <p:cNvSpPr>
            <a:spLocks noGrp="1" noRot="1" noChangeAspect="1" noTextEdit="1"/>
          </p:cNvSpPr>
          <p:nvPr>
            <p:ph type="sldImg"/>
          </p:nvPr>
        </p:nvSpPr>
        <p:spPr>
          <a:ln/>
        </p:spPr>
      </p:sp>
      <p:sp>
        <p:nvSpPr>
          <p:cNvPr id="17411" name="Rectangle 3"/>
          <p:cNvSpPr>
            <a:spLocks noGrp="1"/>
          </p:cNvSpPr>
          <p:nvPr>
            <p:ph type="body" idx="1"/>
          </p:nvPr>
        </p:nvSpPr>
        <p:spPr>
          <a:ln/>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19</a:t>
            </a:fld>
            <a:endParaRPr lang="zh-CN" altLang="en-US" sz="1200" b="0">
              <a:latin typeface="Times New Roman" panose="02020603050405020304" pitchFamily="18" charset="0"/>
            </a:endParaRPr>
          </a:p>
        </p:txBody>
      </p:sp>
      <p:sp>
        <p:nvSpPr>
          <p:cNvPr id="17410" name="Rectangle 2"/>
          <p:cNvSpPr>
            <a:spLocks noGrp="1" noRot="1" noChangeAspect="1" noTextEdit="1"/>
          </p:cNvSpPr>
          <p:nvPr>
            <p:ph type="sldImg"/>
          </p:nvPr>
        </p:nvSpPr>
        <p:spPr>
          <a:ln/>
        </p:spPr>
      </p:sp>
      <p:sp>
        <p:nvSpPr>
          <p:cNvPr id="17411" name="Rectangle 3"/>
          <p:cNvSpPr>
            <a:spLocks noGrp="1"/>
          </p:cNvSpPr>
          <p:nvPr>
            <p:ph type="body" idx="1"/>
          </p:nvPr>
        </p:nvSpPr>
        <p:spPr>
          <a:ln/>
        </p:spPr>
        <p:txBody>
          <a:bodyPr wrap="square" lIns="91440" tIns="45720" rIns="91440" bIns="45720" anchor="t" anchorCtr="0"/>
          <a:lstStyle/>
          <a:p>
            <a:pPr lvl="0" eaLnBrk="1" hangingPunct="1"/>
            <a:endParaRPr lang="zh-CN" altLang="en-US"/>
          </a:p>
        </p:txBody>
      </p:sp>
    </p:spTree>
    <p:extLst>
      <p:ext uri="{BB962C8B-B14F-4D97-AF65-F5344CB8AC3E}">
        <p14:creationId xmlns:p14="http://schemas.microsoft.com/office/powerpoint/2010/main" val="3038124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32318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24</a:t>
            </a:fld>
            <a:endParaRPr lang="zh-CN" altLang="en-US" sz="1200" b="0">
              <a:latin typeface="Times New Roman" panose="02020603050405020304" pitchFamily="18" charset="0"/>
            </a:endParaRPr>
          </a:p>
        </p:txBody>
      </p:sp>
      <p:sp>
        <p:nvSpPr>
          <p:cNvPr id="17410" name="Rectangle 2"/>
          <p:cNvSpPr>
            <a:spLocks noGrp="1" noRot="1" noChangeAspect="1" noTextEdit="1"/>
          </p:cNvSpPr>
          <p:nvPr>
            <p:ph type="sldImg"/>
          </p:nvPr>
        </p:nvSpPr>
        <p:spPr>
          <a:ln/>
        </p:spPr>
      </p:sp>
      <p:sp>
        <p:nvSpPr>
          <p:cNvPr id="17411" name="Rectangle 3"/>
          <p:cNvSpPr>
            <a:spLocks noGrp="1"/>
          </p:cNvSpPr>
          <p:nvPr>
            <p:ph type="body" idx="1"/>
          </p:nvPr>
        </p:nvSpPr>
        <p:spPr>
          <a:ln/>
        </p:spPr>
        <p:txBody>
          <a:bodyPr wrap="square" lIns="91440" tIns="45720" rIns="91440" bIns="45720" anchor="t" anchorCtr="0"/>
          <a:lstStyle/>
          <a:p>
            <a:pPr lvl="0" eaLnBrk="1" hangingPunct="1"/>
            <a:endParaRPr lang="zh-CN" altLang="en-US"/>
          </a:p>
        </p:txBody>
      </p:sp>
    </p:spTree>
    <p:extLst>
      <p:ext uri="{BB962C8B-B14F-4D97-AF65-F5344CB8AC3E}">
        <p14:creationId xmlns:p14="http://schemas.microsoft.com/office/powerpoint/2010/main" val="945305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s-ES" dirty="0"/>
              <a:t>这里的</a:t>
            </a:r>
            <a:r>
              <a:rPr lang="es-ES" altLang="zh-CN" dirty="0"/>
              <a:t>w</a:t>
            </a:r>
            <a:r>
              <a:rPr lang="zh-CN" altLang="es-ES" dirty="0"/>
              <a:t>和</a:t>
            </a:r>
            <a:r>
              <a:rPr lang="es-ES" altLang="zh-CN" dirty="0"/>
              <a:t>n</a:t>
            </a:r>
            <a:r>
              <a:rPr lang="zh-CN" altLang="es-ES" dirty="0"/>
              <a:t>表示同一个意思，后面改进的时候再统一一下，</a:t>
            </a:r>
            <a:r>
              <a:rPr lang="es-ES" altLang="zh-CN" dirty="0"/>
              <a:t>PPT</a:t>
            </a:r>
            <a:r>
              <a:rPr lang="zh-CN" altLang="es-ES" dirty="0"/>
              <a:t>插公式有点麻烦</a:t>
            </a:r>
            <a:endParaRPr lang="en-GB" dirty="0"/>
          </a:p>
        </p:txBody>
      </p:sp>
    </p:spTree>
    <p:extLst>
      <p:ext uri="{BB962C8B-B14F-4D97-AF65-F5344CB8AC3E}">
        <p14:creationId xmlns:p14="http://schemas.microsoft.com/office/powerpoint/2010/main" val="921832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27</a:t>
            </a:fld>
            <a:endParaRPr lang="zh-CN" altLang="en-US" sz="1200" b="0">
              <a:latin typeface="Times New Roman" panose="02020603050405020304" pitchFamily="18" charset="0"/>
            </a:endParaRPr>
          </a:p>
        </p:txBody>
      </p:sp>
      <p:sp>
        <p:nvSpPr>
          <p:cNvPr id="17410" name="Rectangle 2"/>
          <p:cNvSpPr>
            <a:spLocks noGrp="1" noRot="1" noChangeAspect="1" noTextEdit="1"/>
          </p:cNvSpPr>
          <p:nvPr>
            <p:ph type="sldImg"/>
          </p:nvPr>
        </p:nvSpPr>
        <p:spPr>
          <a:ln/>
        </p:spPr>
      </p:sp>
      <p:sp>
        <p:nvSpPr>
          <p:cNvPr id="17411" name="Rectangle 3"/>
          <p:cNvSpPr>
            <a:spLocks noGrp="1"/>
          </p:cNvSpPr>
          <p:nvPr>
            <p:ph type="body" idx="1"/>
          </p:nvPr>
        </p:nvSpPr>
        <p:spPr>
          <a:ln/>
        </p:spPr>
        <p:txBody>
          <a:bodyPr wrap="square" lIns="91440" tIns="45720" rIns="91440" bIns="45720" anchor="t" anchorCtr="0"/>
          <a:lstStyle/>
          <a:p>
            <a:pPr lvl="0" eaLnBrk="1" hangingPunct="1"/>
            <a:endParaRPr lang="zh-CN" altLang="en-US"/>
          </a:p>
        </p:txBody>
      </p:sp>
    </p:spTree>
    <p:extLst>
      <p:ext uri="{BB962C8B-B14F-4D97-AF65-F5344CB8AC3E}">
        <p14:creationId xmlns:p14="http://schemas.microsoft.com/office/powerpoint/2010/main" val="300406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
        <p:nvSpPr>
          <p:cNvPr id="8" name="Rectangle 1028"/>
          <p:cNvSpPr>
            <a:spLocks noGrp="1" noChangeArrowheads="1"/>
          </p:cNvSpPr>
          <p:nvPr>
            <p:ph type="dt" sz="half" idx="2"/>
          </p:nvPr>
        </p:nvSpPr>
        <p:spPr bwMode="auto">
          <a:xfrm>
            <a:off x="5334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C842EDF-5462-A44A-9461-947FD338152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2024/7/18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Rectangle 1029"/>
          <p:cNvSpPr>
            <a:spLocks noGrp="1" noChangeArrowheads="1"/>
          </p:cNvSpPr>
          <p:nvPr>
            <p:ph type="ftr" sz="quarter" idx="3"/>
          </p:nvPr>
        </p:nvSpPr>
        <p:spPr bwMode="auto">
          <a:xfrm>
            <a:off x="2514600" y="6248400"/>
            <a:ext cx="4114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Rectangle 1030"/>
          <p:cNvSpPr>
            <a:spLocks noGrp="1" noChangeArrowheads="1"/>
          </p:cNvSpPr>
          <p:nvPr>
            <p:ph type="sldNum" sz="quarter" idx="4"/>
          </p:nvPr>
        </p:nvSpPr>
        <p:spPr bwMode="auto">
          <a:xfrm>
            <a:off x="6705600" y="6248400"/>
            <a:ext cx="1905000" cy="45720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zh-CN" altLang="en-US">
                <a:latin typeface="Times New Roman" panose="02020603050405020304" pitchFamily="18" charset="0"/>
              </a:rPr>
              <a:t>‹#›</a:t>
            </a:fld>
            <a:endParaRPr lang="zh-CN" altLang="en-US">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2024/7/18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2024/7/18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0772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767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600200"/>
            <a:ext cx="40767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2024/7/18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2024/7/18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2024/7/18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2024/7/18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2024/7/18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2024/7/18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2024/7/18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2024/7/18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2024/7/18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457200"/>
            <a:ext cx="8077200" cy="914400"/>
          </a:xfrm>
          <a:prstGeom prst="rect">
            <a:avLst/>
          </a:prstGeom>
          <a:noFill/>
          <a:ln w="9525">
            <a:noFill/>
          </a:ln>
        </p:spPr>
        <p:txBody>
          <a:bodyPr anchor="ctr" anchorCtr="0"/>
          <a:lstStyle/>
          <a:p>
            <a:pPr lvl="0"/>
            <a:r>
              <a:rPr lang="en-US" altLang="zh-CN"/>
              <a:t>Click to edit Master title style</a:t>
            </a:r>
          </a:p>
        </p:txBody>
      </p:sp>
      <p:sp>
        <p:nvSpPr>
          <p:cNvPr id="1027" name="Rectangle 3"/>
          <p:cNvSpPr>
            <a:spLocks noGrp="1"/>
          </p:cNvSpPr>
          <p:nvPr>
            <p:ph type="body" idx="1"/>
          </p:nvPr>
        </p:nvSpPr>
        <p:spPr>
          <a:xfrm>
            <a:off x="457200" y="1600200"/>
            <a:ext cx="8305800" cy="44196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6" name="Rectangle 4"/>
          <p:cNvSpPr>
            <a:spLocks noGrp="1" noChangeArrowheads="1"/>
          </p:cNvSpPr>
          <p:nvPr>
            <p:ph type="dt" sz="half" idx="2"/>
          </p:nvPr>
        </p:nvSpPr>
        <p:spPr bwMode="auto">
          <a:xfrm>
            <a:off x="838200" y="6172200"/>
            <a:ext cx="1524000" cy="457200"/>
          </a:xfrm>
          <a:prstGeom prst="rect">
            <a:avLst/>
          </a:prstGeom>
          <a:noFill/>
          <a:ln w="9525">
            <a:noFill/>
            <a:miter lim="800000"/>
          </a:ln>
          <a:effectLst/>
        </p:spPr>
        <p:txBody>
          <a:bodyPr vert="horz" wrap="square" lIns="91440" tIns="45720" rIns="91440" bIns="45720" numCol="1" anchor="t" anchorCtr="0" compatLnSpc="1"/>
          <a:lstStyle>
            <a:lvl1pPr>
              <a:defRPr sz="14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2024/7/18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ftr" sz="quarter" idx="3"/>
          </p:nvPr>
        </p:nvSpPr>
        <p:spPr bwMode="auto">
          <a:xfrm>
            <a:off x="2590800" y="61722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Times New Roman" panose="02020603050405020304" pitchFamily="18"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sldNum" sz="quarter" idx="4"/>
          </p:nvPr>
        </p:nvSpPr>
        <p:spPr bwMode="auto">
          <a:xfrm>
            <a:off x="6934200" y="6172200"/>
            <a:ext cx="1295400" cy="457200"/>
          </a:xfrm>
          <a:prstGeom prst="rect">
            <a:avLst/>
          </a:prstGeom>
          <a:noFill/>
          <a:ln w="9525">
            <a:noFill/>
            <a:miter lim="800000"/>
          </a:ln>
          <a:effectLst/>
        </p:spPr>
        <p:txBody>
          <a:bodyPr vert="horz" wrap="square" lIns="91440" tIns="45720" rIns="91440" bIns="45720" numCol="1" anchor="t" anchorCtr="0" compatLnSpc="1"/>
          <a:lstStyle>
            <a:lvl1pPr algn="r">
              <a:defRPr sz="1400" b="0">
                <a:latin typeface="Times New Roman" panose="02020603050405020304" pitchFamily="18" charset="0"/>
              </a:defRPr>
            </a:lvl1pPr>
          </a:lstStyle>
          <a:p>
            <a:pPr lvl="0">
              <a:buNone/>
            </a:pPr>
            <a:fld id="{9A0DB2DC-4C9A-4742-B13C-FB6460FD3503}" type="slidenum">
              <a:rPr lang="zh-CN" altLang="en-US"/>
              <a:t>‹#›</a:t>
            </a:fld>
            <a:endParaRPr lang="zh-CN" altLang="en-US">
              <a:latin typeface="Comic Sans MS" panose="030F0702030302020204" pitchFamily="66" charset="0"/>
            </a:endParaRPr>
          </a:p>
        </p:txBody>
      </p:sp>
      <p:sp>
        <p:nvSpPr>
          <p:cNvPr id="1031" name="Line 7"/>
          <p:cNvSpPr/>
          <p:nvPr/>
        </p:nvSpPr>
        <p:spPr>
          <a:xfrm>
            <a:off x="457200" y="1371600"/>
            <a:ext cx="8077200" cy="0"/>
          </a:xfrm>
          <a:prstGeom prst="line">
            <a:avLst/>
          </a:prstGeom>
          <a:ln w="38100"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0"/>
          <p:cNvSpPr txBox="1">
            <a:spLocks noGrp="1"/>
          </p:cNvSpPr>
          <p:nvPr>
            <p:ph type="sldNum" sz="quarter" idx="4"/>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1</a:t>
            </a:fld>
            <a:endParaRPr lang="zh-CN" altLang="en-US" sz="1400">
              <a:latin typeface="Times New Roman" panose="02020603050405020304" pitchFamily="18" charset="0"/>
              <a:ea typeface="宋体" panose="02010600030101010101" pitchFamily="2" charset="-122"/>
            </a:endParaRPr>
          </a:p>
        </p:txBody>
      </p:sp>
      <p:sp>
        <p:nvSpPr>
          <p:cNvPr id="16386" name="Rectangle 2"/>
          <p:cNvSpPr>
            <a:spLocks noGrp="1"/>
          </p:cNvSpPr>
          <p:nvPr>
            <p:ph type="ctrTitle"/>
          </p:nvPr>
        </p:nvSpPr>
        <p:spPr>
          <a:xfrm>
            <a:off x="685800" y="2133600"/>
            <a:ext cx="7772400" cy="1828800"/>
          </a:xfrm>
        </p:spPr>
        <p:txBody>
          <a:bodyPr vert="horz" wrap="square" lIns="91440" tIns="45720" rIns="91440" bIns="45720" anchor="ctr" anchorCtr="0"/>
          <a:lstStyle/>
          <a:p>
            <a:pPr>
              <a:buClrTx/>
              <a:buSzTx/>
              <a:buFontTx/>
            </a:pPr>
            <a:r>
              <a:rPr lang="zh-CN" altLang="en-US" sz="3600">
                <a:latin typeface="宋体" panose="02010600030101010101" pitchFamily="2" charset="-122"/>
                <a:ea typeface="宋体" panose="02010600030101010101" pitchFamily="2" charset="-122"/>
                <a:cs typeface="+mj-cs"/>
              </a:rPr>
              <a:t>数的表示（</a:t>
            </a:r>
            <a:r>
              <a:rPr lang="en-US" altLang="zh-CN" sz="3600">
                <a:latin typeface="宋体" panose="02010600030101010101" pitchFamily="2" charset="-122"/>
                <a:ea typeface="宋体" panose="02010600030101010101" pitchFamily="2" charset="-122"/>
                <a:cs typeface="+mj-cs"/>
              </a:rPr>
              <a:t>1</a:t>
            </a:r>
            <a:r>
              <a:rPr lang="zh-CN" altLang="en-US" sz="3600">
                <a:latin typeface="宋体" panose="02010600030101010101" pitchFamily="2" charset="-122"/>
                <a:ea typeface="宋体" panose="02010600030101010101" pitchFamily="2" charset="-122"/>
                <a:cs typeface="+mj-cs"/>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进制转换</a:t>
            </a:r>
          </a:p>
        </p:txBody>
      </p:sp>
      <p:sp>
        <p:nvSpPr>
          <p:cNvPr id="28674" name="内容占位符 2"/>
          <p:cNvSpPr>
            <a:spLocks noGrp="1"/>
          </p:cNvSpPr>
          <p:nvPr>
            <p:ph idx="1"/>
          </p:nvPr>
        </p:nvSpPr>
        <p:spPr/>
        <p:txBody>
          <a:bodyPr vert="horz" wrap="square" lIns="91440" tIns="45720" rIns="91440" bIns="45720" anchor="t" anchorCtr="0"/>
          <a:lstStyle/>
          <a:p>
            <a:pPr marL="0" indent="0">
              <a:buNone/>
            </a:pPr>
            <a:r>
              <a:rPr lang="zh-CN" altLang="en-US" sz="1800" dirty="0">
                <a:ea typeface="宋体" panose="02010600030101010101" pitchFamily="2" charset="-122"/>
              </a:rPr>
              <a:t>二进制转换到十六进制，记住下面的表就很</a:t>
            </a:r>
            <a:r>
              <a:rPr lang="zh-CN" altLang="es-ES" sz="1800" dirty="0">
                <a:ea typeface="宋体" panose="02010600030101010101" pitchFamily="2" charset="-122"/>
              </a:rPr>
              <a:t>简单</a:t>
            </a:r>
            <a:endParaRPr lang="en-US" altLang="zh-CN" sz="1800" dirty="0">
              <a:ea typeface="宋体" panose="02010600030101010101" pitchFamily="2" charset="-122"/>
            </a:endParaRPr>
          </a:p>
        </p:txBody>
      </p:sp>
      <p:sp>
        <p:nvSpPr>
          <p:cNvPr id="28675"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10</a:t>
            </a:fld>
            <a:endParaRPr lang="zh-CN" altLang="en-US" sz="1400">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609600" y="2133600"/>
          <a:ext cx="6396355" cy="4206240"/>
        </p:xfrm>
        <a:graphic>
          <a:graphicData uri="http://schemas.openxmlformats.org/drawingml/2006/table">
            <a:tbl>
              <a:tblPr firstRow="1" bandRow="1">
                <a:tableStyleId>{5C22544A-7EE6-4342-B048-85BDC9FD1C3A}</a:tableStyleId>
              </a:tblPr>
              <a:tblGrid>
                <a:gridCol w="913765">
                  <a:extLst>
                    <a:ext uri="{9D8B030D-6E8A-4147-A177-3AD203B41FA5}">
                      <a16:colId xmlns:a16="http://schemas.microsoft.com/office/drawing/2014/main" val="20000"/>
                    </a:ext>
                  </a:extLst>
                </a:gridCol>
                <a:gridCol w="913765">
                  <a:extLst>
                    <a:ext uri="{9D8B030D-6E8A-4147-A177-3AD203B41FA5}">
                      <a16:colId xmlns:a16="http://schemas.microsoft.com/office/drawing/2014/main" val="20001"/>
                    </a:ext>
                  </a:extLst>
                </a:gridCol>
                <a:gridCol w="913765">
                  <a:extLst>
                    <a:ext uri="{9D8B030D-6E8A-4147-A177-3AD203B41FA5}">
                      <a16:colId xmlns:a16="http://schemas.microsoft.com/office/drawing/2014/main" val="20002"/>
                    </a:ext>
                  </a:extLst>
                </a:gridCol>
                <a:gridCol w="913765">
                  <a:extLst>
                    <a:ext uri="{9D8B030D-6E8A-4147-A177-3AD203B41FA5}">
                      <a16:colId xmlns:a16="http://schemas.microsoft.com/office/drawing/2014/main" val="20003"/>
                    </a:ext>
                  </a:extLst>
                </a:gridCol>
                <a:gridCol w="913765">
                  <a:extLst>
                    <a:ext uri="{9D8B030D-6E8A-4147-A177-3AD203B41FA5}">
                      <a16:colId xmlns:a16="http://schemas.microsoft.com/office/drawing/2014/main" val="20004"/>
                    </a:ext>
                  </a:extLst>
                </a:gridCol>
                <a:gridCol w="913765">
                  <a:extLst>
                    <a:ext uri="{9D8B030D-6E8A-4147-A177-3AD203B41FA5}">
                      <a16:colId xmlns:a16="http://schemas.microsoft.com/office/drawing/2014/main" val="20005"/>
                    </a:ext>
                  </a:extLst>
                </a:gridCol>
                <a:gridCol w="913765">
                  <a:extLst>
                    <a:ext uri="{9D8B030D-6E8A-4147-A177-3AD203B41FA5}">
                      <a16:colId xmlns:a16="http://schemas.microsoft.com/office/drawing/2014/main" val="20006"/>
                    </a:ext>
                  </a:extLst>
                </a:gridCol>
              </a:tblGrid>
              <a:tr h="445770">
                <a:tc>
                  <a:txBody>
                    <a:bodyPr/>
                    <a:lstStyle/>
                    <a:p>
                      <a:pPr algn="ctr">
                        <a:buNone/>
                      </a:pPr>
                      <a:r>
                        <a:rPr lang="zh-CN" altLang="en-US"/>
                        <a:t>二进制</a:t>
                      </a:r>
                    </a:p>
                  </a:txBody>
                  <a:tcPr/>
                </a:tc>
                <a:tc>
                  <a:txBody>
                    <a:bodyPr/>
                    <a:lstStyle/>
                    <a:p>
                      <a:pPr algn="ctr">
                        <a:buNone/>
                      </a:pPr>
                      <a:r>
                        <a:rPr lang="zh-CN" altLang="en-US"/>
                        <a:t>十进制</a:t>
                      </a:r>
                    </a:p>
                  </a:txBody>
                  <a:tcPr/>
                </a:tc>
                <a:tc>
                  <a:txBody>
                    <a:bodyPr/>
                    <a:lstStyle/>
                    <a:p>
                      <a:pPr algn="ctr">
                        <a:buNone/>
                      </a:pPr>
                      <a:r>
                        <a:rPr lang="zh-CN" altLang="en-US"/>
                        <a:t>十六进制</a:t>
                      </a:r>
                    </a:p>
                  </a:txBody>
                  <a:tcPr/>
                </a:tc>
                <a:tc>
                  <a:txBody>
                    <a:bodyPr/>
                    <a:lstStyle/>
                    <a:p>
                      <a:pPr algn="ctr">
                        <a:buNone/>
                      </a:pPr>
                      <a:endParaRPr lang="zh-CN" altLang="en-US"/>
                    </a:p>
                  </a:txBody>
                  <a:tcPr/>
                </a:tc>
                <a:tc>
                  <a:txBody>
                    <a:bodyPr/>
                    <a:lstStyle/>
                    <a:p>
                      <a:pPr algn="ctr">
                        <a:buNone/>
                      </a:pPr>
                      <a:r>
                        <a:rPr lang="zh-CN" altLang="en-US"/>
                        <a:t>二进制</a:t>
                      </a:r>
                    </a:p>
                  </a:txBody>
                  <a:tcPr/>
                </a:tc>
                <a:tc>
                  <a:txBody>
                    <a:bodyPr/>
                    <a:lstStyle/>
                    <a:p>
                      <a:pPr algn="ctr">
                        <a:buNone/>
                      </a:pPr>
                      <a:r>
                        <a:rPr lang="zh-CN" altLang="en-US"/>
                        <a:t>十进制</a:t>
                      </a:r>
                      <a:endParaRPr lang="en-US" altLang="zh-CN"/>
                    </a:p>
                  </a:txBody>
                  <a:tcPr/>
                </a:tc>
                <a:tc>
                  <a:txBody>
                    <a:bodyPr/>
                    <a:lstStyle/>
                    <a:p>
                      <a:pPr algn="ctr">
                        <a:buNone/>
                      </a:pPr>
                      <a:r>
                        <a:rPr lang="zh-CN" altLang="en-US"/>
                        <a:t>十六进制</a:t>
                      </a:r>
                    </a:p>
                  </a:txBody>
                  <a:tcPr/>
                </a:tc>
                <a:extLst>
                  <a:ext uri="{0D108BD9-81ED-4DB2-BD59-A6C34878D82A}">
                    <a16:rowId xmlns:a16="http://schemas.microsoft.com/office/drawing/2014/main" val="10000"/>
                  </a:ext>
                </a:extLst>
              </a:tr>
              <a:tr h="445770">
                <a:tc>
                  <a:txBody>
                    <a:bodyPr/>
                    <a:lstStyle/>
                    <a:p>
                      <a:pPr algn="ctr">
                        <a:buNone/>
                      </a:pPr>
                      <a:r>
                        <a:rPr lang="en-US" altLang="zh-CN"/>
                        <a:t>0000</a:t>
                      </a:r>
                    </a:p>
                  </a:txBody>
                  <a:tcPr/>
                </a:tc>
                <a:tc>
                  <a:txBody>
                    <a:bodyPr/>
                    <a:lstStyle/>
                    <a:p>
                      <a:pPr algn="ctr">
                        <a:buNone/>
                      </a:pPr>
                      <a:r>
                        <a:rPr lang="en-US" altLang="zh-CN"/>
                        <a:t>0</a:t>
                      </a:r>
                    </a:p>
                  </a:txBody>
                  <a:tcPr/>
                </a:tc>
                <a:tc>
                  <a:txBody>
                    <a:bodyPr/>
                    <a:lstStyle/>
                    <a:p>
                      <a:pPr algn="ctr">
                        <a:buNone/>
                      </a:pPr>
                      <a:r>
                        <a:rPr lang="en-US" altLang="zh-CN"/>
                        <a:t>0</a:t>
                      </a:r>
                    </a:p>
                  </a:txBody>
                  <a:tcPr/>
                </a:tc>
                <a:tc>
                  <a:txBody>
                    <a:bodyPr/>
                    <a:lstStyle/>
                    <a:p>
                      <a:pPr algn="ctr">
                        <a:buNone/>
                      </a:pPr>
                      <a:endParaRPr lang="zh-CN" altLang="en-US"/>
                    </a:p>
                  </a:txBody>
                  <a:tcPr/>
                </a:tc>
                <a:tc>
                  <a:txBody>
                    <a:bodyPr/>
                    <a:lstStyle/>
                    <a:p>
                      <a:pPr algn="ctr">
                        <a:buNone/>
                      </a:pPr>
                      <a:r>
                        <a:rPr lang="en-US" altLang="zh-CN"/>
                        <a:t>1000</a:t>
                      </a:r>
                    </a:p>
                  </a:txBody>
                  <a:tcPr/>
                </a:tc>
                <a:tc>
                  <a:txBody>
                    <a:bodyPr/>
                    <a:lstStyle/>
                    <a:p>
                      <a:pPr algn="ctr">
                        <a:buNone/>
                      </a:pPr>
                      <a:r>
                        <a:rPr lang="en-US" altLang="zh-CN"/>
                        <a:t>8</a:t>
                      </a:r>
                    </a:p>
                  </a:txBody>
                  <a:tcPr/>
                </a:tc>
                <a:tc>
                  <a:txBody>
                    <a:bodyPr/>
                    <a:lstStyle/>
                    <a:p>
                      <a:pPr algn="ctr">
                        <a:buNone/>
                      </a:pPr>
                      <a:r>
                        <a:rPr lang="en-US" altLang="zh-CN"/>
                        <a:t>8</a:t>
                      </a:r>
                    </a:p>
                  </a:txBody>
                  <a:tcPr/>
                </a:tc>
                <a:extLst>
                  <a:ext uri="{0D108BD9-81ED-4DB2-BD59-A6C34878D82A}">
                    <a16:rowId xmlns:a16="http://schemas.microsoft.com/office/drawing/2014/main" val="10001"/>
                  </a:ext>
                </a:extLst>
              </a:tr>
              <a:tr h="445770">
                <a:tc>
                  <a:txBody>
                    <a:bodyPr/>
                    <a:lstStyle/>
                    <a:p>
                      <a:pPr algn="ctr">
                        <a:buNone/>
                      </a:pPr>
                      <a:r>
                        <a:rPr lang="en-US" altLang="zh-CN"/>
                        <a:t>0001</a:t>
                      </a:r>
                    </a:p>
                  </a:txBody>
                  <a:tcPr/>
                </a:tc>
                <a:tc>
                  <a:txBody>
                    <a:bodyPr/>
                    <a:lstStyle/>
                    <a:p>
                      <a:pPr algn="ctr">
                        <a:buNone/>
                      </a:pPr>
                      <a:r>
                        <a:rPr lang="en-US" altLang="zh-CN"/>
                        <a:t>1</a:t>
                      </a:r>
                    </a:p>
                  </a:txBody>
                  <a:tcPr/>
                </a:tc>
                <a:tc>
                  <a:txBody>
                    <a:bodyPr/>
                    <a:lstStyle/>
                    <a:p>
                      <a:pPr algn="ctr">
                        <a:buNone/>
                      </a:pPr>
                      <a:r>
                        <a:rPr lang="en-US" altLang="zh-CN"/>
                        <a:t>1</a:t>
                      </a:r>
                    </a:p>
                  </a:txBody>
                  <a:tcPr/>
                </a:tc>
                <a:tc>
                  <a:txBody>
                    <a:bodyPr/>
                    <a:lstStyle/>
                    <a:p>
                      <a:pPr algn="ctr">
                        <a:buNone/>
                      </a:pPr>
                      <a:endParaRPr lang="zh-CN" altLang="en-US"/>
                    </a:p>
                  </a:txBody>
                  <a:tcPr/>
                </a:tc>
                <a:tc>
                  <a:txBody>
                    <a:bodyPr/>
                    <a:lstStyle/>
                    <a:p>
                      <a:pPr algn="ctr">
                        <a:buNone/>
                      </a:pPr>
                      <a:r>
                        <a:rPr lang="en-US" altLang="zh-CN"/>
                        <a:t>1001</a:t>
                      </a:r>
                    </a:p>
                  </a:txBody>
                  <a:tcPr/>
                </a:tc>
                <a:tc>
                  <a:txBody>
                    <a:bodyPr/>
                    <a:lstStyle/>
                    <a:p>
                      <a:pPr algn="ctr">
                        <a:buNone/>
                      </a:pPr>
                      <a:r>
                        <a:rPr lang="en-US" altLang="zh-CN"/>
                        <a:t>9</a:t>
                      </a:r>
                    </a:p>
                  </a:txBody>
                  <a:tcPr/>
                </a:tc>
                <a:tc>
                  <a:txBody>
                    <a:bodyPr/>
                    <a:lstStyle/>
                    <a:p>
                      <a:pPr algn="ctr">
                        <a:buNone/>
                      </a:pPr>
                      <a:r>
                        <a:rPr lang="en-US" altLang="zh-CN"/>
                        <a:t>9</a:t>
                      </a:r>
                    </a:p>
                  </a:txBody>
                  <a:tcPr/>
                </a:tc>
                <a:extLst>
                  <a:ext uri="{0D108BD9-81ED-4DB2-BD59-A6C34878D82A}">
                    <a16:rowId xmlns:a16="http://schemas.microsoft.com/office/drawing/2014/main" val="10002"/>
                  </a:ext>
                </a:extLst>
              </a:tr>
              <a:tr h="445770">
                <a:tc>
                  <a:txBody>
                    <a:bodyPr/>
                    <a:lstStyle/>
                    <a:p>
                      <a:pPr algn="ctr">
                        <a:buNone/>
                      </a:pPr>
                      <a:r>
                        <a:rPr lang="en-US" altLang="zh-CN"/>
                        <a:t>0010</a:t>
                      </a:r>
                    </a:p>
                  </a:txBody>
                  <a:tcPr/>
                </a:tc>
                <a:tc>
                  <a:txBody>
                    <a:bodyPr/>
                    <a:lstStyle/>
                    <a:p>
                      <a:pPr algn="ctr">
                        <a:buNone/>
                      </a:pPr>
                      <a:r>
                        <a:rPr lang="en-US" altLang="zh-CN"/>
                        <a:t>2</a:t>
                      </a:r>
                    </a:p>
                  </a:txBody>
                  <a:tcPr/>
                </a:tc>
                <a:tc>
                  <a:txBody>
                    <a:bodyPr/>
                    <a:lstStyle/>
                    <a:p>
                      <a:pPr algn="ctr">
                        <a:buNone/>
                      </a:pPr>
                      <a:r>
                        <a:rPr lang="en-US" altLang="zh-CN"/>
                        <a:t>2</a:t>
                      </a:r>
                    </a:p>
                  </a:txBody>
                  <a:tcPr/>
                </a:tc>
                <a:tc>
                  <a:txBody>
                    <a:bodyPr/>
                    <a:lstStyle/>
                    <a:p>
                      <a:pPr algn="ctr">
                        <a:buNone/>
                      </a:pPr>
                      <a:endParaRPr lang="zh-CN" altLang="en-US"/>
                    </a:p>
                  </a:txBody>
                  <a:tcPr/>
                </a:tc>
                <a:tc>
                  <a:txBody>
                    <a:bodyPr/>
                    <a:lstStyle/>
                    <a:p>
                      <a:pPr algn="ctr">
                        <a:buNone/>
                      </a:pPr>
                      <a:r>
                        <a:rPr lang="en-US" altLang="zh-CN"/>
                        <a:t>1010</a:t>
                      </a:r>
                    </a:p>
                  </a:txBody>
                  <a:tcPr/>
                </a:tc>
                <a:tc>
                  <a:txBody>
                    <a:bodyPr/>
                    <a:lstStyle/>
                    <a:p>
                      <a:pPr algn="ctr">
                        <a:buNone/>
                      </a:pPr>
                      <a:r>
                        <a:rPr lang="en-US" altLang="zh-CN"/>
                        <a:t>10</a:t>
                      </a:r>
                    </a:p>
                  </a:txBody>
                  <a:tcPr/>
                </a:tc>
                <a:tc>
                  <a:txBody>
                    <a:bodyPr/>
                    <a:lstStyle/>
                    <a:p>
                      <a:pPr algn="ctr">
                        <a:buNone/>
                      </a:pPr>
                      <a:r>
                        <a:rPr lang="en-US" altLang="zh-CN"/>
                        <a:t>A</a:t>
                      </a:r>
                    </a:p>
                  </a:txBody>
                  <a:tcPr/>
                </a:tc>
                <a:extLst>
                  <a:ext uri="{0D108BD9-81ED-4DB2-BD59-A6C34878D82A}">
                    <a16:rowId xmlns:a16="http://schemas.microsoft.com/office/drawing/2014/main" val="10003"/>
                  </a:ext>
                </a:extLst>
              </a:tr>
              <a:tr h="445770">
                <a:tc>
                  <a:txBody>
                    <a:bodyPr/>
                    <a:lstStyle/>
                    <a:p>
                      <a:pPr algn="ctr">
                        <a:buNone/>
                      </a:pPr>
                      <a:r>
                        <a:rPr lang="en-US" altLang="zh-CN"/>
                        <a:t>0011</a:t>
                      </a:r>
                    </a:p>
                  </a:txBody>
                  <a:tcPr/>
                </a:tc>
                <a:tc>
                  <a:txBody>
                    <a:bodyPr/>
                    <a:lstStyle/>
                    <a:p>
                      <a:pPr algn="ctr">
                        <a:buNone/>
                      </a:pPr>
                      <a:r>
                        <a:rPr lang="en-US" altLang="zh-CN"/>
                        <a:t>3</a:t>
                      </a:r>
                    </a:p>
                  </a:txBody>
                  <a:tcPr/>
                </a:tc>
                <a:tc>
                  <a:txBody>
                    <a:bodyPr/>
                    <a:lstStyle/>
                    <a:p>
                      <a:pPr algn="ctr">
                        <a:buNone/>
                      </a:pPr>
                      <a:r>
                        <a:rPr lang="en-US" altLang="zh-CN"/>
                        <a:t>3</a:t>
                      </a:r>
                    </a:p>
                  </a:txBody>
                  <a:tcPr/>
                </a:tc>
                <a:tc>
                  <a:txBody>
                    <a:bodyPr/>
                    <a:lstStyle/>
                    <a:p>
                      <a:pPr algn="ctr">
                        <a:buNone/>
                      </a:pPr>
                      <a:endParaRPr lang="zh-CN" altLang="en-US"/>
                    </a:p>
                  </a:txBody>
                  <a:tcPr/>
                </a:tc>
                <a:tc>
                  <a:txBody>
                    <a:bodyPr/>
                    <a:lstStyle/>
                    <a:p>
                      <a:pPr algn="ctr">
                        <a:buNone/>
                      </a:pPr>
                      <a:r>
                        <a:rPr lang="en-US" altLang="zh-CN"/>
                        <a:t>1011</a:t>
                      </a:r>
                    </a:p>
                  </a:txBody>
                  <a:tcPr/>
                </a:tc>
                <a:tc>
                  <a:txBody>
                    <a:bodyPr/>
                    <a:lstStyle/>
                    <a:p>
                      <a:pPr algn="ctr">
                        <a:buNone/>
                      </a:pPr>
                      <a:r>
                        <a:rPr lang="en-US" altLang="zh-CN"/>
                        <a:t>11</a:t>
                      </a:r>
                    </a:p>
                  </a:txBody>
                  <a:tcPr/>
                </a:tc>
                <a:tc>
                  <a:txBody>
                    <a:bodyPr/>
                    <a:lstStyle/>
                    <a:p>
                      <a:pPr algn="ctr">
                        <a:buNone/>
                      </a:pPr>
                      <a:r>
                        <a:rPr lang="en-US" altLang="zh-CN"/>
                        <a:t>B</a:t>
                      </a:r>
                    </a:p>
                  </a:txBody>
                  <a:tcPr/>
                </a:tc>
                <a:extLst>
                  <a:ext uri="{0D108BD9-81ED-4DB2-BD59-A6C34878D82A}">
                    <a16:rowId xmlns:a16="http://schemas.microsoft.com/office/drawing/2014/main" val="10004"/>
                  </a:ext>
                </a:extLst>
              </a:tr>
              <a:tr h="445770">
                <a:tc>
                  <a:txBody>
                    <a:bodyPr/>
                    <a:lstStyle/>
                    <a:p>
                      <a:pPr algn="ctr">
                        <a:buNone/>
                      </a:pPr>
                      <a:r>
                        <a:rPr lang="en-US" altLang="zh-CN"/>
                        <a:t>0100</a:t>
                      </a:r>
                    </a:p>
                  </a:txBody>
                  <a:tcPr/>
                </a:tc>
                <a:tc>
                  <a:txBody>
                    <a:bodyPr/>
                    <a:lstStyle/>
                    <a:p>
                      <a:pPr algn="ctr">
                        <a:buNone/>
                      </a:pPr>
                      <a:r>
                        <a:rPr lang="en-US" altLang="zh-CN"/>
                        <a:t>4</a:t>
                      </a:r>
                    </a:p>
                  </a:txBody>
                  <a:tcPr/>
                </a:tc>
                <a:tc>
                  <a:txBody>
                    <a:bodyPr/>
                    <a:lstStyle/>
                    <a:p>
                      <a:pPr algn="ctr">
                        <a:buNone/>
                      </a:pPr>
                      <a:r>
                        <a:rPr lang="en-US" altLang="zh-CN"/>
                        <a:t>4</a:t>
                      </a:r>
                    </a:p>
                  </a:txBody>
                  <a:tcPr/>
                </a:tc>
                <a:tc>
                  <a:txBody>
                    <a:bodyPr/>
                    <a:lstStyle/>
                    <a:p>
                      <a:pPr algn="ctr">
                        <a:buNone/>
                      </a:pPr>
                      <a:endParaRPr lang="zh-CN" altLang="en-US"/>
                    </a:p>
                  </a:txBody>
                  <a:tcPr/>
                </a:tc>
                <a:tc>
                  <a:txBody>
                    <a:bodyPr/>
                    <a:lstStyle/>
                    <a:p>
                      <a:pPr algn="ctr">
                        <a:buNone/>
                      </a:pPr>
                      <a:r>
                        <a:rPr lang="en-US" altLang="zh-CN"/>
                        <a:t>1100</a:t>
                      </a:r>
                    </a:p>
                  </a:txBody>
                  <a:tcPr/>
                </a:tc>
                <a:tc>
                  <a:txBody>
                    <a:bodyPr/>
                    <a:lstStyle/>
                    <a:p>
                      <a:pPr algn="ctr">
                        <a:buNone/>
                      </a:pPr>
                      <a:r>
                        <a:rPr lang="en-US" altLang="zh-CN"/>
                        <a:t>12</a:t>
                      </a:r>
                    </a:p>
                  </a:txBody>
                  <a:tcPr/>
                </a:tc>
                <a:tc>
                  <a:txBody>
                    <a:bodyPr/>
                    <a:lstStyle/>
                    <a:p>
                      <a:pPr algn="ctr">
                        <a:buNone/>
                      </a:pPr>
                      <a:r>
                        <a:rPr lang="en-US" altLang="zh-CN"/>
                        <a:t>C</a:t>
                      </a:r>
                    </a:p>
                  </a:txBody>
                  <a:tcPr/>
                </a:tc>
                <a:extLst>
                  <a:ext uri="{0D108BD9-81ED-4DB2-BD59-A6C34878D82A}">
                    <a16:rowId xmlns:a16="http://schemas.microsoft.com/office/drawing/2014/main" val="10005"/>
                  </a:ext>
                </a:extLst>
              </a:tr>
              <a:tr h="445770">
                <a:tc>
                  <a:txBody>
                    <a:bodyPr/>
                    <a:lstStyle/>
                    <a:p>
                      <a:pPr algn="ctr">
                        <a:buNone/>
                      </a:pPr>
                      <a:r>
                        <a:rPr lang="en-US" altLang="zh-CN"/>
                        <a:t>0101</a:t>
                      </a:r>
                    </a:p>
                  </a:txBody>
                  <a:tcPr/>
                </a:tc>
                <a:tc>
                  <a:txBody>
                    <a:bodyPr/>
                    <a:lstStyle/>
                    <a:p>
                      <a:pPr algn="ctr">
                        <a:buNone/>
                      </a:pPr>
                      <a:r>
                        <a:rPr lang="en-US" altLang="zh-CN"/>
                        <a:t>5</a:t>
                      </a:r>
                    </a:p>
                  </a:txBody>
                  <a:tcPr/>
                </a:tc>
                <a:tc>
                  <a:txBody>
                    <a:bodyPr/>
                    <a:lstStyle/>
                    <a:p>
                      <a:pPr algn="ctr">
                        <a:buNone/>
                      </a:pPr>
                      <a:r>
                        <a:rPr lang="en-US" altLang="zh-CN"/>
                        <a:t>5</a:t>
                      </a:r>
                    </a:p>
                  </a:txBody>
                  <a:tcPr/>
                </a:tc>
                <a:tc>
                  <a:txBody>
                    <a:bodyPr/>
                    <a:lstStyle/>
                    <a:p>
                      <a:pPr algn="ctr">
                        <a:buNone/>
                      </a:pPr>
                      <a:endParaRPr lang="zh-CN" altLang="en-US"/>
                    </a:p>
                  </a:txBody>
                  <a:tcPr/>
                </a:tc>
                <a:tc>
                  <a:txBody>
                    <a:bodyPr/>
                    <a:lstStyle/>
                    <a:p>
                      <a:pPr algn="ctr">
                        <a:buNone/>
                      </a:pPr>
                      <a:r>
                        <a:rPr lang="en-US" altLang="zh-CN"/>
                        <a:t>1101</a:t>
                      </a:r>
                    </a:p>
                  </a:txBody>
                  <a:tcPr/>
                </a:tc>
                <a:tc>
                  <a:txBody>
                    <a:bodyPr/>
                    <a:lstStyle/>
                    <a:p>
                      <a:pPr algn="ctr">
                        <a:buNone/>
                      </a:pPr>
                      <a:r>
                        <a:rPr lang="en-US" altLang="zh-CN"/>
                        <a:t>13</a:t>
                      </a:r>
                    </a:p>
                  </a:txBody>
                  <a:tcPr/>
                </a:tc>
                <a:tc>
                  <a:txBody>
                    <a:bodyPr/>
                    <a:lstStyle/>
                    <a:p>
                      <a:pPr algn="ctr">
                        <a:buNone/>
                      </a:pPr>
                      <a:r>
                        <a:rPr lang="en-US" altLang="zh-CN"/>
                        <a:t>D</a:t>
                      </a:r>
                    </a:p>
                  </a:txBody>
                  <a:tcPr/>
                </a:tc>
                <a:extLst>
                  <a:ext uri="{0D108BD9-81ED-4DB2-BD59-A6C34878D82A}">
                    <a16:rowId xmlns:a16="http://schemas.microsoft.com/office/drawing/2014/main" val="10006"/>
                  </a:ext>
                </a:extLst>
              </a:tr>
              <a:tr h="445770">
                <a:tc>
                  <a:txBody>
                    <a:bodyPr/>
                    <a:lstStyle/>
                    <a:p>
                      <a:pPr algn="ctr">
                        <a:buNone/>
                      </a:pPr>
                      <a:r>
                        <a:rPr lang="en-US" altLang="zh-CN"/>
                        <a:t>0110</a:t>
                      </a:r>
                    </a:p>
                  </a:txBody>
                  <a:tcPr/>
                </a:tc>
                <a:tc>
                  <a:txBody>
                    <a:bodyPr/>
                    <a:lstStyle/>
                    <a:p>
                      <a:pPr algn="ctr">
                        <a:buNone/>
                      </a:pPr>
                      <a:r>
                        <a:rPr lang="en-US" altLang="zh-CN"/>
                        <a:t>6</a:t>
                      </a:r>
                    </a:p>
                  </a:txBody>
                  <a:tcPr/>
                </a:tc>
                <a:tc>
                  <a:txBody>
                    <a:bodyPr/>
                    <a:lstStyle/>
                    <a:p>
                      <a:pPr algn="ctr">
                        <a:buNone/>
                      </a:pPr>
                      <a:r>
                        <a:rPr lang="en-US" altLang="zh-CN"/>
                        <a:t>6</a:t>
                      </a:r>
                    </a:p>
                  </a:txBody>
                  <a:tcPr/>
                </a:tc>
                <a:tc>
                  <a:txBody>
                    <a:bodyPr/>
                    <a:lstStyle/>
                    <a:p>
                      <a:pPr algn="ctr">
                        <a:buNone/>
                      </a:pPr>
                      <a:endParaRPr lang="zh-CN" altLang="en-US"/>
                    </a:p>
                  </a:txBody>
                  <a:tcPr/>
                </a:tc>
                <a:tc>
                  <a:txBody>
                    <a:bodyPr/>
                    <a:lstStyle/>
                    <a:p>
                      <a:pPr algn="ctr">
                        <a:buNone/>
                      </a:pPr>
                      <a:r>
                        <a:rPr lang="en-US" altLang="zh-CN"/>
                        <a:t>1110</a:t>
                      </a:r>
                    </a:p>
                  </a:txBody>
                  <a:tcPr/>
                </a:tc>
                <a:tc>
                  <a:txBody>
                    <a:bodyPr/>
                    <a:lstStyle/>
                    <a:p>
                      <a:pPr algn="ctr">
                        <a:buNone/>
                      </a:pPr>
                      <a:r>
                        <a:rPr lang="en-US" altLang="zh-CN"/>
                        <a:t>14</a:t>
                      </a:r>
                    </a:p>
                  </a:txBody>
                  <a:tcPr/>
                </a:tc>
                <a:tc>
                  <a:txBody>
                    <a:bodyPr/>
                    <a:lstStyle/>
                    <a:p>
                      <a:pPr algn="ctr">
                        <a:buNone/>
                      </a:pPr>
                      <a:r>
                        <a:rPr lang="en-US" altLang="zh-CN"/>
                        <a:t>E</a:t>
                      </a:r>
                    </a:p>
                  </a:txBody>
                  <a:tcPr/>
                </a:tc>
                <a:extLst>
                  <a:ext uri="{0D108BD9-81ED-4DB2-BD59-A6C34878D82A}">
                    <a16:rowId xmlns:a16="http://schemas.microsoft.com/office/drawing/2014/main" val="10007"/>
                  </a:ext>
                </a:extLst>
              </a:tr>
              <a:tr h="445770">
                <a:tc>
                  <a:txBody>
                    <a:bodyPr/>
                    <a:lstStyle/>
                    <a:p>
                      <a:pPr algn="ctr">
                        <a:buNone/>
                      </a:pPr>
                      <a:r>
                        <a:rPr lang="en-US" altLang="zh-CN"/>
                        <a:t>0111</a:t>
                      </a:r>
                    </a:p>
                  </a:txBody>
                  <a:tcPr/>
                </a:tc>
                <a:tc>
                  <a:txBody>
                    <a:bodyPr/>
                    <a:lstStyle/>
                    <a:p>
                      <a:pPr algn="ctr">
                        <a:buNone/>
                      </a:pPr>
                      <a:r>
                        <a:rPr lang="en-US" altLang="zh-CN"/>
                        <a:t>7</a:t>
                      </a:r>
                    </a:p>
                  </a:txBody>
                  <a:tcPr/>
                </a:tc>
                <a:tc>
                  <a:txBody>
                    <a:bodyPr/>
                    <a:lstStyle/>
                    <a:p>
                      <a:pPr algn="ctr">
                        <a:buNone/>
                      </a:pPr>
                      <a:r>
                        <a:rPr lang="en-US" altLang="zh-CN"/>
                        <a:t>7</a:t>
                      </a:r>
                    </a:p>
                  </a:txBody>
                  <a:tcPr/>
                </a:tc>
                <a:tc>
                  <a:txBody>
                    <a:bodyPr/>
                    <a:lstStyle/>
                    <a:p>
                      <a:pPr algn="ctr">
                        <a:buNone/>
                      </a:pPr>
                      <a:endParaRPr lang="zh-CN" altLang="en-US"/>
                    </a:p>
                  </a:txBody>
                  <a:tcPr/>
                </a:tc>
                <a:tc>
                  <a:txBody>
                    <a:bodyPr/>
                    <a:lstStyle/>
                    <a:p>
                      <a:pPr algn="ctr">
                        <a:buNone/>
                      </a:pPr>
                      <a:r>
                        <a:rPr lang="en-US" altLang="zh-CN"/>
                        <a:t>1111</a:t>
                      </a:r>
                    </a:p>
                  </a:txBody>
                  <a:tcPr/>
                </a:tc>
                <a:tc>
                  <a:txBody>
                    <a:bodyPr/>
                    <a:lstStyle/>
                    <a:p>
                      <a:pPr algn="ctr">
                        <a:buNone/>
                      </a:pPr>
                      <a:r>
                        <a:rPr lang="en-US" altLang="zh-CN" dirty="0"/>
                        <a:t>15</a:t>
                      </a:r>
                    </a:p>
                  </a:txBody>
                  <a:tcPr/>
                </a:tc>
                <a:tc>
                  <a:txBody>
                    <a:bodyPr/>
                    <a:lstStyle/>
                    <a:p>
                      <a:pPr algn="ctr">
                        <a:buNone/>
                      </a:pPr>
                      <a:r>
                        <a:rPr lang="en-US" altLang="zh-CN" dirty="0"/>
                        <a:t>F</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进制转换</a:t>
            </a:r>
          </a:p>
        </p:txBody>
      </p:sp>
      <p:sp>
        <p:nvSpPr>
          <p:cNvPr id="29698" name="内容占位符 2"/>
          <p:cNvSpPr>
            <a:spLocks noGrp="1"/>
          </p:cNvSpPr>
          <p:nvPr>
            <p:ph idx="1"/>
          </p:nvPr>
        </p:nvSpPr>
        <p:spPr/>
        <p:txBody>
          <a:bodyPr vert="horz" wrap="square" lIns="91440" tIns="45720" rIns="91440" bIns="45720" anchor="t" anchorCtr="0"/>
          <a:lstStyle/>
          <a:p>
            <a:pPr>
              <a:buChar char="•"/>
            </a:pPr>
            <a:r>
              <a:rPr lang="zh-CN" altLang="en-US">
                <a:ea typeface="宋体" panose="02010600030101010101" pitchFamily="2" charset="-122"/>
              </a:rPr>
              <a:t>比如给二进制串11011111101010010转换为十六进制</a:t>
            </a:r>
          </a:p>
          <a:p>
            <a:pPr>
              <a:buChar char="•"/>
            </a:pPr>
            <a:r>
              <a:rPr lang="zh-CN" altLang="en-US">
                <a:ea typeface="宋体" panose="02010600030101010101" pitchFamily="2" charset="-122"/>
              </a:rPr>
              <a:t>先分割一下，从右往左四个一分割</a:t>
            </a:r>
          </a:p>
          <a:p>
            <a:pPr>
              <a:buChar char="•"/>
            </a:pPr>
            <a:r>
              <a:rPr lang="en-US" altLang="zh-CN">
                <a:ea typeface="宋体" panose="02010600030101010101" pitchFamily="2" charset="-122"/>
              </a:rPr>
              <a:t>1  1011  1111  0101  0010</a:t>
            </a:r>
          </a:p>
          <a:p>
            <a:pPr>
              <a:buChar char="•"/>
            </a:pPr>
            <a:r>
              <a:rPr lang="zh-CN" altLang="en-US">
                <a:ea typeface="宋体" panose="02010600030101010101" pitchFamily="2" charset="-122"/>
              </a:rPr>
              <a:t>对应下来的十六进制串就是</a:t>
            </a:r>
            <a:r>
              <a:rPr lang="en-US" altLang="zh-CN">
                <a:ea typeface="宋体" panose="02010600030101010101" pitchFamily="2" charset="-122"/>
              </a:rPr>
              <a:t>1 B F 5 2</a:t>
            </a:r>
          </a:p>
          <a:p>
            <a:pPr marL="0" indent="0">
              <a:buNone/>
            </a:pPr>
            <a:r>
              <a:rPr lang="zh-CN" altLang="en-US">
                <a:ea typeface="宋体" panose="02010600030101010101" pitchFamily="2" charset="-122"/>
              </a:rPr>
              <a:t>二进制转换到十六进制就直接每四位划分为一组然后计算每组对应的十六进制表示再组合起来就行。</a:t>
            </a:r>
          </a:p>
        </p:txBody>
      </p:sp>
      <p:sp>
        <p:nvSpPr>
          <p:cNvPr id="29699"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11</a:t>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进制转换</a:t>
            </a:r>
          </a:p>
        </p:txBody>
      </p:sp>
      <p:sp>
        <p:nvSpPr>
          <p:cNvPr id="30722" name="内容占位符 2"/>
          <p:cNvSpPr>
            <a:spLocks noGrp="1"/>
          </p:cNvSpPr>
          <p:nvPr>
            <p:ph idx="1"/>
          </p:nvPr>
        </p:nvSpPr>
        <p:spPr>
          <a:xfrm>
            <a:off x="228600" y="1524000"/>
            <a:ext cx="8305800" cy="4419600"/>
          </a:xfrm>
        </p:spPr>
        <p:txBody>
          <a:bodyPr vert="horz" wrap="square" lIns="91440" tIns="45720" rIns="91440" bIns="45720" anchor="t" anchorCtr="0"/>
          <a:lstStyle/>
          <a:p>
            <a:r>
              <a:rPr lang="zh-CN" altLang="en-US">
                <a:ea typeface="宋体" panose="02010600030101010101" pitchFamily="2" charset="-122"/>
              </a:rPr>
              <a:t>十六进制怎么转换二进制呢？一样简单</a:t>
            </a:r>
          </a:p>
          <a:p>
            <a:r>
              <a:rPr lang="en-US" altLang="zh-CN">
                <a:ea typeface="宋体" panose="02010600030101010101" pitchFamily="2" charset="-122"/>
              </a:rPr>
              <a:t>0xdeadbeef</a:t>
            </a:r>
            <a:r>
              <a:rPr lang="zh-CN" altLang="en-US">
                <a:ea typeface="宋体" panose="02010600030101010101" pitchFamily="2" charset="-122"/>
              </a:rPr>
              <a:t>（注意十六进制前面我们一般加</a:t>
            </a:r>
            <a:r>
              <a:rPr lang="en-US" altLang="zh-CN">
                <a:ea typeface="宋体" panose="02010600030101010101" pitchFamily="2" charset="-122"/>
              </a:rPr>
              <a:t>0x</a:t>
            </a:r>
            <a:r>
              <a:rPr lang="zh-CN" altLang="en-US">
                <a:ea typeface="宋体" panose="02010600030101010101" pitchFamily="2" charset="-122"/>
              </a:rPr>
              <a:t>代表是十六进制）</a:t>
            </a:r>
          </a:p>
          <a:p>
            <a:r>
              <a:rPr lang="en-US" altLang="zh-CN">
                <a:ea typeface="宋体" panose="02010600030101010101" pitchFamily="2" charset="-122"/>
              </a:rPr>
              <a:t>   d     e      a      d      b     e      e     f</a:t>
            </a:r>
          </a:p>
          <a:p>
            <a:r>
              <a:rPr lang="en-US" altLang="zh-CN">
                <a:ea typeface="宋体" panose="02010600030101010101" pitchFamily="2" charset="-122"/>
              </a:rPr>
              <a:t>1101 1110 1010 1101 1011 1110 1110 1111</a:t>
            </a:r>
          </a:p>
          <a:p>
            <a:r>
              <a:rPr lang="zh-CN" altLang="en-US">
                <a:ea typeface="宋体" panose="02010600030101010101" pitchFamily="2" charset="-122"/>
              </a:rPr>
              <a:t>将十六进制的每一位直接转换为二进制下的表示然后在对应位置上替换就行，如上面的例子</a:t>
            </a:r>
          </a:p>
          <a:p>
            <a:r>
              <a:rPr lang="zh-CN" altLang="en-US">
                <a:ea typeface="宋体" panose="02010600030101010101" pitchFamily="2" charset="-122"/>
              </a:rPr>
              <a:t>最后就是</a:t>
            </a:r>
            <a:r>
              <a:rPr lang="en-US" altLang="zh-CN">
                <a:ea typeface="宋体" panose="02010600030101010101" pitchFamily="2" charset="-122"/>
                <a:sym typeface="+mn-ea"/>
              </a:rPr>
              <a:t>1101 1110 1010 1101 1011 1110 1110 1111</a:t>
            </a:r>
            <a:endParaRPr lang="zh-CN" altLang="en-US">
              <a:ea typeface="宋体" panose="02010600030101010101" pitchFamily="2" charset="-122"/>
            </a:endParaRPr>
          </a:p>
        </p:txBody>
      </p:sp>
      <p:sp>
        <p:nvSpPr>
          <p:cNvPr id="30723"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12</a:t>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进制转换</a:t>
            </a:r>
          </a:p>
        </p:txBody>
      </p:sp>
      <p:sp>
        <p:nvSpPr>
          <p:cNvPr id="31746" name="内容占位符 2"/>
          <p:cNvSpPr>
            <a:spLocks noGrp="1"/>
          </p:cNvSpPr>
          <p:nvPr>
            <p:ph idx="1"/>
          </p:nvPr>
        </p:nvSpPr>
        <p:spPr/>
        <p:txBody>
          <a:bodyPr vert="horz" wrap="square" lIns="91440" tIns="45720" rIns="91440" bIns="45720" anchor="t" anchorCtr="0"/>
          <a:lstStyle/>
          <a:p>
            <a:r>
              <a:rPr lang="zh-CN" altLang="en-US">
                <a:ea typeface="宋体" panose="02010600030101010101" pitchFamily="2" charset="-122"/>
              </a:rPr>
              <a:t>说完了十六进制现在我们聊一下八进制的转换</a:t>
            </a:r>
          </a:p>
          <a:p>
            <a:endParaRPr lang="zh-CN" altLang="en-US">
              <a:ea typeface="宋体" panose="02010600030101010101" pitchFamily="2" charset="-122"/>
            </a:endParaRPr>
          </a:p>
          <a:p>
            <a:endParaRPr lang="en-US" altLang="zh-CN">
              <a:ea typeface="宋体" panose="02010600030101010101" pitchFamily="2" charset="-122"/>
            </a:endParaRPr>
          </a:p>
        </p:txBody>
      </p:sp>
      <p:sp>
        <p:nvSpPr>
          <p:cNvPr id="31747"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13</a:t>
            </a:fld>
            <a:endParaRPr lang="zh-CN" altLang="en-US" sz="1400">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609600" y="2133600"/>
          <a:ext cx="2741295" cy="4206240"/>
        </p:xfrm>
        <a:graphic>
          <a:graphicData uri="http://schemas.openxmlformats.org/drawingml/2006/table">
            <a:tbl>
              <a:tblPr firstRow="1" bandRow="1">
                <a:tableStyleId>{5C22544A-7EE6-4342-B048-85BDC9FD1C3A}</a:tableStyleId>
              </a:tblPr>
              <a:tblGrid>
                <a:gridCol w="913765">
                  <a:extLst>
                    <a:ext uri="{9D8B030D-6E8A-4147-A177-3AD203B41FA5}">
                      <a16:colId xmlns:a16="http://schemas.microsoft.com/office/drawing/2014/main" val="20000"/>
                    </a:ext>
                  </a:extLst>
                </a:gridCol>
                <a:gridCol w="913765">
                  <a:extLst>
                    <a:ext uri="{9D8B030D-6E8A-4147-A177-3AD203B41FA5}">
                      <a16:colId xmlns:a16="http://schemas.microsoft.com/office/drawing/2014/main" val="20001"/>
                    </a:ext>
                  </a:extLst>
                </a:gridCol>
                <a:gridCol w="913765">
                  <a:extLst>
                    <a:ext uri="{9D8B030D-6E8A-4147-A177-3AD203B41FA5}">
                      <a16:colId xmlns:a16="http://schemas.microsoft.com/office/drawing/2014/main" val="20002"/>
                    </a:ext>
                  </a:extLst>
                </a:gridCol>
              </a:tblGrid>
              <a:tr h="445770">
                <a:tc>
                  <a:txBody>
                    <a:bodyPr/>
                    <a:lstStyle/>
                    <a:p>
                      <a:pPr algn="ctr">
                        <a:buNone/>
                      </a:pPr>
                      <a:r>
                        <a:rPr lang="zh-CN" altLang="en-US"/>
                        <a:t>二进制</a:t>
                      </a:r>
                    </a:p>
                  </a:txBody>
                  <a:tcPr/>
                </a:tc>
                <a:tc>
                  <a:txBody>
                    <a:bodyPr/>
                    <a:lstStyle/>
                    <a:p>
                      <a:pPr algn="ctr">
                        <a:buNone/>
                      </a:pPr>
                      <a:r>
                        <a:rPr lang="zh-CN" altLang="en-US"/>
                        <a:t>十进制</a:t>
                      </a:r>
                    </a:p>
                  </a:txBody>
                  <a:tcPr/>
                </a:tc>
                <a:tc>
                  <a:txBody>
                    <a:bodyPr/>
                    <a:lstStyle/>
                    <a:p>
                      <a:pPr algn="ctr">
                        <a:buNone/>
                      </a:pPr>
                      <a:r>
                        <a:rPr lang="zh-CN" altLang="en-US"/>
                        <a:t>十六进制</a:t>
                      </a:r>
                    </a:p>
                  </a:txBody>
                  <a:tcPr/>
                </a:tc>
                <a:extLst>
                  <a:ext uri="{0D108BD9-81ED-4DB2-BD59-A6C34878D82A}">
                    <a16:rowId xmlns:a16="http://schemas.microsoft.com/office/drawing/2014/main" val="10000"/>
                  </a:ext>
                </a:extLst>
              </a:tr>
              <a:tr h="445770">
                <a:tc>
                  <a:txBody>
                    <a:bodyPr/>
                    <a:lstStyle/>
                    <a:p>
                      <a:pPr algn="ctr">
                        <a:buNone/>
                      </a:pPr>
                      <a:r>
                        <a:rPr lang="en-US" altLang="zh-CN"/>
                        <a:t>0000</a:t>
                      </a:r>
                    </a:p>
                  </a:txBody>
                  <a:tcPr/>
                </a:tc>
                <a:tc>
                  <a:txBody>
                    <a:bodyPr/>
                    <a:lstStyle/>
                    <a:p>
                      <a:pPr algn="ctr">
                        <a:buNone/>
                      </a:pPr>
                      <a:r>
                        <a:rPr lang="en-US" altLang="zh-CN"/>
                        <a:t>0</a:t>
                      </a:r>
                    </a:p>
                  </a:txBody>
                  <a:tcPr/>
                </a:tc>
                <a:tc>
                  <a:txBody>
                    <a:bodyPr/>
                    <a:lstStyle/>
                    <a:p>
                      <a:pPr algn="ctr">
                        <a:buNone/>
                      </a:pPr>
                      <a:r>
                        <a:rPr lang="en-US" altLang="zh-CN"/>
                        <a:t>0</a:t>
                      </a:r>
                    </a:p>
                  </a:txBody>
                  <a:tcPr/>
                </a:tc>
                <a:extLst>
                  <a:ext uri="{0D108BD9-81ED-4DB2-BD59-A6C34878D82A}">
                    <a16:rowId xmlns:a16="http://schemas.microsoft.com/office/drawing/2014/main" val="10001"/>
                  </a:ext>
                </a:extLst>
              </a:tr>
              <a:tr h="445770">
                <a:tc>
                  <a:txBody>
                    <a:bodyPr/>
                    <a:lstStyle/>
                    <a:p>
                      <a:pPr algn="ctr">
                        <a:buNone/>
                      </a:pPr>
                      <a:r>
                        <a:rPr lang="en-US" altLang="zh-CN"/>
                        <a:t>0001</a:t>
                      </a:r>
                    </a:p>
                  </a:txBody>
                  <a:tcPr/>
                </a:tc>
                <a:tc>
                  <a:txBody>
                    <a:bodyPr/>
                    <a:lstStyle/>
                    <a:p>
                      <a:pPr algn="ctr">
                        <a:buNone/>
                      </a:pPr>
                      <a:r>
                        <a:rPr lang="en-US" altLang="zh-CN"/>
                        <a:t>1</a:t>
                      </a:r>
                    </a:p>
                  </a:txBody>
                  <a:tcPr/>
                </a:tc>
                <a:tc>
                  <a:txBody>
                    <a:bodyPr/>
                    <a:lstStyle/>
                    <a:p>
                      <a:pPr algn="ctr">
                        <a:buNone/>
                      </a:pPr>
                      <a:r>
                        <a:rPr lang="en-US" altLang="zh-CN"/>
                        <a:t>1</a:t>
                      </a:r>
                    </a:p>
                  </a:txBody>
                  <a:tcPr/>
                </a:tc>
                <a:extLst>
                  <a:ext uri="{0D108BD9-81ED-4DB2-BD59-A6C34878D82A}">
                    <a16:rowId xmlns:a16="http://schemas.microsoft.com/office/drawing/2014/main" val="10002"/>
                  </a:ext>
                </a:extLst>
              </a:tr>
              <a:tr h="445770">
                <a:tc>
                  <a:txBody>
                    <a:bodyPr/>
                    <a:lstStyle/>
                    <a:p>
                      <a:pPr algn="ctr">
                        <a:buNone/>
                      </a:pPr>
                      <a:r>
                        <a:rPr lang="en-US" altLang="zh-CN"/>
                        <a:t>0010</a:t>
                      </a:r>
                    </a:p>
                  </a:txBody>
                  <a:tcPr/>
                </a:tc>
                <a:tc>
                  <a:txBody>
                    <a:bodyPr/>
                    <a:lstStyle/>
                    <a:p>
                      <a:pPr algn="ctr">
                        <a:buNone/>
                      </a:pPr>
                      <a:r>
                        <a:rPr lang="en-US" altLang="zh-CN"/>
                        <a:t>2</a:t>
                      </a:r>
                    </a:p>
                  </a:txBody>
                  <a:tcPr/>
                </a:tc>
                <a:tc>
                  <a:txBody>
                    <a:bodyPr/>
                    <a:lstStyle/>
                    <a:p>
                      <a:pPr algn="ctr">
                        <a:buNone/>
                      </a:pPr>
                      <a:r>
                        <a:rPr lang="en-US" altLang="zh-CN"/>
                        <a:t>2</a:t>
                      </a:r>
                    </a:p>
                  </a:txBody>
                  <a:tcPr/>
                </a:tc>
                <a:extLst>
                  <a:ext uri="{0D108BD9-81ED-4DB2-BD59-A6C34878D82A}">
                    <a16:rowId xmlns:a16="http://schemas.microsoft.com/office/drawing/2014/main" val="10003"/>
                  </a:ext>
                </a:extLst>
              </a:tr>
              <a:tr h="445770">
                <a:tc>
                  <a:txBody>
                    <a:bodyPr/>
                    <a:lstStyle/>
                    <a:p>
                      <a:pPr algn="ctr">
                        <a:buNone/>
                      </a:pPr>
                      <a:r>
                        <a:rPr lang="en-US" altLang="zh-CN"/>
                        <a:t>0011</a:t>
                      </a:r>
                    </a:p>
                  </a:txBody>
                  <a:tcPr/>
                </a:tc>
                <a:tc>
                  <a:txBody>
                    <a:bodyPr/>
                    <a:lstStyle/>
                    <a:p>
                      <a:pPr algn="ctr">
                        <a:buNone/>
                      </a:pPr>
                      <a:r>
                        <a:rPr lang="en-US" altLang="zh-CN"/>
                        <a:t>3</a:t>
                      </a:r>
                    </a:p>
                  </a:txBody>
                  <a:tcPr/>
                </a:tc>
                <a:tc>
                  <a:txBody>
                    <a:bodyPr/>
                    <a:lstStyle/>
                    <a:p>
                      <a:pPr algn="ctr">
                        <a:buNone/>
                      </a:pPr>
                      <a:r>
                        <a:rPr lang="en-US" altLang="zh-CN"/>
                        <a:t>3</a:t>
                      </a:r>
                    </a:p>
                  </a:txBody>
                  <a:tcPr/>
                </a:tc>
                <a:extLst>
                  <a:ext uri="{0D108BD9-81ED-4DB2-BD59-A6C34878D82A}">
                    <a16:rowId xmlns:a16="http://schemas.microsoft.com/office/drawing/2014/main" val="10004"/>
                  </a:ext>
                </a:extLst>
              </a:tr>
              <a:tr h="445770">
                <a:tc>
                  <a:txBody>
                    <a:bodyPr/>
                    <a:lstStyle/>
                    <a:p>
                      <a:pPr algn="ctr">
                        <a:buNone/>
                      </a:pPr>
                      <a:r>
                        <a:rPr lang="en-US" altLang="zh-CN"/>
                        <a:t>0100</a:t>
                      </a:r>
                    </a:p>
                  </a:txBody>
                  <a:tcPr/>
                </a:tc>
                <a:tc>
                  <a:txBody>
                    <a:bodyPr/>
                    <a:lstStyle/>
                    <a:p>
                      <a:pPr algn="ctr">
                        <a:buNone/>
                      </a:pPr>
                      <a:r>
                        <a:rPr lang="en-US" altLang="zh-CN"/>
                        <a:t>4</a:t>
                      </a:r>
                    </a:p>
                  </a:txBody>
                  <a:tcPr/>
                </a:tc>
                <a:tc>
                  <a:txBody>
                    <a:bodyPr/>
                    <a:lstStyle/>
                    <a:p>
                      <a:pPr algn="ctr">
                        <a:buNone/>
                      </a:pPr>
                      <a:r>
                        <a:rPr lang="en-US" altLang="zh-CN"/>
                        <a:t>4</a:t>
                      </a:r>
                    </a:p>
                  </a:txBody>
                  <a:tcPr/>
                </a:tc>
                <a:extLst>
                  <a:ext uri="{0D108BD9-81ED-4DB2-BD59-A6C34878D82A}">
                    <a16:rowId xmlns:a16="http://schemas.microsoft.com/office/drawing/2014/main" val="10005"/>
                  </a:ext>
                </a:extLst>
              </a:tr>
              <a:tr h="445770">
                <a:tc>
                  <a:txBody>
                    <a:bodyPr/>
                    <a:lstStyle/>
                    <a:p>
                      <a:pPr algn="ctr">
                        <a:buNone/>
                      </a:pPr>
                      <a:r>
                        <a:rPr lang="en-US" altLang="zh-CN"/>
                        <a:t>0101</a:t>
                      </a:r>
                    </a:p>
                  </a:txBody>
                  <a:tcPr/>
                </a:tc>
                <a:tc>
                  <a:txBody>
                    <a:bodyPr/>
                    <a:lstStyle/>
                    <a:p>
                      <a:pPr algn="ctr">
                        <a:buNone/>
                      </a:pPr>
                      <a:r>
                        <a:rPr lang="en-US" altLang="zh-CN"/>
                        <a:t>5</a:t>
                      </a:r>
                    </a:p>
                  </a:txBody>
                  <a:tcPr/>
                </a:tc>
                <a:tc>
                  <a:txBody>
                    <a:bodyPr/>
                    <a:lstStyle/>
                    <a:p>
                      <a:pPr algn="ctr">
                        <a:buNone/>
                      </a:pPr>
                      <a:r>
                        <a:rPr lang="en-US" altLang="zh-CN"/>
                        <a:t>5</a:t>
                      </a:r>
                    </a:p>
                  </a:txBody>
                  <a:tcPr/>
                </a:tc>
                <a:extLst>
                  <a:ext uri="{0D108BD9-81ED-4DB2-BD59-A6C34878D82A}">
                    <a16:rowId xmlns:a16="http://schemas.microsoft.com/office/drawing/2014/main" val="10006"/>
                  </a:ext>
                </a:extLst>
              </a:tr>
              <a:tr h="445770">
                <a:tc>
                  <a:txBody>
                    <a:bodyPr/>
                    <a:lstStyle/>
                    <a:p>
                      <a:pPr algn="ctr">
                        <a:buNone/>
                      </a:pPr>
                      <a:r>
                        <a:rPr lang="en-US" altLang="zh-CN"/>
                        <a:t>0110</a:t>
                      </a:r>
                    </a:p>
                  </a:txBody>
                  <a:tcPr/>
                </a:tc>
                <a:tc>
                  <a:txBody>
                    <a:bodyPr/>
                    <a:lstStyle/>
                    <a:p>
                      <a:pPr algn="ctr">
                        <a:buNone/>
                      </a:pPr>
                      <a:r>
                        <a:rPr lang="en-US" altLang="zh-CN"/>
                        <a:t>6</a:t>
                      </a:r>
                    </a:p>
                  </a:txBody>
                  <a:tcPr/>
                </a:tc>
                <a:tc>
                  <a:txBody>
                    <a:bodyPr/>
                    <a:lstStyle/>
                    <a:p>
                      <a:pPr algn="ctr">
                        <a:buNone/>
                      </a:pPr>
                      <a:r>
                        <a:rPr lang="en-US" altLang="zh-CN"/>
                        <a:t>6</a:t>
                      </a:r>
                    </a:p>
                  </a:txBody>
                  <a:tcPr/>
                </a:tc>
                <a:extLst>
                  <a:ext uri="{0D108BD9-81ED-4DB2-BD59-A6C34878D82A}">
                    <a16:rowId xmlns:a16="http://schemas.microsoft.com/office/drawing/2014/main" val="10007"/>
                  </a:ext>
                </a:extLst>
              </a:tr>
              <a:tr h="445770">
                <a:tc>
                  <a:txBody>
                    <a:bodyPr/>
                    <a:lstStyle/>
                    <a:p>
                      <a:pPr algn="ctr">
                        <a:buNone/>
                      </a:pPr>
                      <a:r>
                        <a:rPr lang="en-US" altLang="zh-CN"/>
                        <a:t>0111</a:t>
                      </a:r>
                    </a:p>
                  </a:txBody>
                  <a:tcPr/>
                </a:tc>
                <a:tc>
                  <a:txBody>
                    <a:bodyPr/>
                    <a:lstStyle/>
                    <a:p>
                      <a:pPr algn="ctr">
                        <a:buNone/>
                      </a:pPr>
                      <a:r>
                        <a:rPr lang="en-US" altLang="zh-CN"/>
                        <a:t>7</a:t>
                      </a:r>
                    </a:p>
                  </a:txBody>
                  <a:tcPr/>
                </a:tc>
                <a:tc>
                  <a:txBody>
                    <a:bodyPr/>
                    <a:lstStyle/>
                    <a:p>
                      <a:pPr algn="ctr">
                        <a:buNone/>
                      </a:pPr>
                      <a:r>
                        <a:rPr lang="en-US" altLang="zh-CN"/>
                        <a:t>7</a:t>
                      </a:r>
                    </a:p>
                  </a:txBody>
                  <a:tcPr/>
                </a:tc>
                <a:extLst>
                  <a:ext uri="{0D108BD9-81ED-4DB2-BD59-A6C34878D82A}">
                    <a16:rowId xmlns:a16="http://schemas.microsoft.com/office/drawing/2014/main" val="10008"/>
                  </a:ext>
                </a:extLst>
              </a:tr>
            </a:tbl>
          </a:graphicData>
        </a:graphic>
      </p:graphicFrame>
      <p:sp>
        <p:nvSpPr>
          <p:cNvPr id="2" name="文本框 1"/>
          <p:cNvSpPr txBox="1"/>
          <p:nvPr/>
        </p:nvSpPr>
        <p:spPr>
          <a:xfrm>
            <a:off x="3656965" y="2290445"/>
            <a:ext cx="4606925" cy="1322070"/>
          </a:xfrm>
          <a:prstGeom prst="rect">
            <a:avLst/>
          </a:prstGeom>
          <a:noFill/>
        </p:spPr>
        <p:txBody>
          <a:bodyPr wrap="square" rtlCol="0">
            <a:spAutoFit/>
          </a:bodyPr>
          <a:lstStyle/>
          <a:p>
            <a:r>
              <a:rPr lang="zh-CN" altLang="en-US"/>
              <a:t>我们还得用这张表格，给定一个二进制串</a:t>
            </a:r>
            <a:r>
              <a:rPr lang="en-US" altLang="zh-CN"/>
              <a:t>110 001 101</a:t>
            </a:r>
          </a:p>
          <a:p>
            <a:r>
              <a:rPr lang="zh-CN" altLang="en-US"/>
              <a:t>查表发现</a:t>
            </a:r>
            <a:r>
              <a:rPr lang="en-US" altLang="zh-CN"/>
              <a:t>110</a:t>
            </a:r>
            <a:r>
              <a:rPr lang="zh-CN" altLang="en-US"/>
              <a:t>对应</a:t>
            </a:r>
            <a:r>
              <a:rPr lang="en-US" altLang="zh-CN"/>
              <a:t>6 001</a:t>
            </a:r>
            <a:r>
              <a:rPr lang="zh-CN" altLang="en-US"/>
              <a:t>对应</a:t>
            </a:r>
            <a:r>
              <a:rPr lang="en-US" altLang="zh-CN"/>
              <a:t>1 101</a:t>
            </a:r>
            <a:r>
              <a:rPr lang="zh-CN" altLang="en-US"/>
              <a:t>对应</a:t>
            </a:r>
            <a:r>
              <a:rPr lang="en-US" altLang="zh-CN"/>
              <a:t>5 </a:t>
            </a:r>
            <a:r>
              <a:rPr lang="zh-CN" altLang="en-US"/>
              <a:t>那么得到的八进制结果就说</a:t>
            </a:r>
            <a:r>
              <a:rPr lang="en-US" altLang="zh-CN"/>
              <a:t>615</a:t>
            </a:r>
          </a:p>
        </p:txBody>
      </p:sp>
      <p:sp>
        <p:nvSpPr>
          <p:cNvPr id="4" name="文本框 3"/>
          <p:cNvSpPr txBox="1"/>
          <p:nvPr/>
        </p:nvSpPr>
        <p:spPr>
          <a:xfrm>
            <a:off x="3723640" y="3833495"/>
            <a:ext cx="4353560" cy="1322070"/>
          </a:xfrm>
          <a:prstGeom prst="rect">
            <a:avLst/>
          </a:prstGeom>
          <a:noFill/>
        </p:spPr>
        <p:txBody>
          <a:bodyPr wrap="square" rtlCol="0">
            <a:spAutoFit/>
          </a:bodyPr>
          <a:lstStyle/>
          <a:p>
            <a:r>
              <a:rPr lang="zh-CN" altLang="en-US"/>
              <a:t>跟十六进制很相似对吧。八进制转换二进制跟十六进制转换几乎一样，不同在于是三位为一组的划分。</a:t>
            </a:r>
          </a:p>
          <a:p>
            <a:r>
              <a:rPr lang="zh-CN" altLang="en-US"/>
              <a:t>如</a:t>
            </a:r>
            <a:r>
              <a:rPr lang="en-US" altLang="zh-CN"/>
              <a:t>114 </a:t>
            </a:r>
            <a:r>
              <a:rPr lang="zh-CN" altLang="en-US"/>
              <a:t>对应的就是</a:t>
            </a:r>
            <a:r>
              <a:rPr lang="en-US" altLang="zh-CN"/>
              <a:t>001 001 100</a:t>
            </a:r>
          </a:p>
        </p:txBody>
      </p:sp>
      <p:sp>
        <p:nvSpPr>
          <p:cNvPr id="5" name="文本框 4"/>
          <p:cNvSpPr txBox="1"/>
          <p:nvPr/>
        </p:nvSpPr>
        <p:spPr>
          <a:xfrm>
            <a:off x="3734435" y="5475605"/>
            <a:ext cx="3809365" cy="1014730"/>
          </a:xfrm>
          <a:prstGeom prst="rect">
            <a:avLst/>
          </a:prstGeom>
          <a:noFill/>
        </p:spPr>
        <p:txBody>
          <a:bodyPr wrap="square" rtlCol="0">
            <a:spAutoFit/>
          </a:bodyPr>
          <a:lstStyle/>
          <a:p>
            <a:r>
              <a:rPr lang="zh-CN" altLang="en-US"/>
              <a:t>八进制与十六进制之间的转换建议将二进制作为</a:t>
            </a:r>
            <a:r>
              <a:rPr lang="en-US" altLang="zh-CN"/>
              <a:t>“</a:t>
            </a:r>
            <a:r>
              <a:rPr lang="zh-CN" altLang="en-US"/>
              <a:t>中转</a:t>
            </a:r>
            <a:r>
              <a:rPr lang="en-US" altLang="zh-CN"/>
              <a:t>”</a:t>
            </a:r>
            <a:r>
              <a:rPr lang="zh-CN" altLang="en-US"/>
              <a:t>，即先转换到二进制再进行下一步的转换</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二进制数的运算</a:t>
            </a:r>
          </a:p>
        </p:txBody>
      </p:sp>
      <p:sp>
        <p:nvSpPr>
          <p:cNvPr id="32770" name="内容占位符 2"/>
          <p:cNvSpPr>
            <a:spLocks noGrp="1"/>
          </p:cNvSpPr>
          <p:nvPr>
            <p:ph idx="1"/>
          </p:nvPr>
        </p:nvSpPr>
        <p:spPr/>
        <p:txBody>
          <a:bodyPr vert="horz" wrap="square" lIns="91440" tIns="45720" rIns="91440" bIns="45720" anchor="t" anchorCtr="0"/>
          <a:lstStyle/>
          <a:p>
            <a:r>
              <a:rPr lang="zh-CN" altLang="en-US">
                <a:ea typeface="宋体" panose="02010600030101010101" pitchFamily="2" charset="-122"/>
              </a:rPr>
              <a:t>我们这里讨论的是底层硬件二进制数的运算，像加减法对于底层硬件来说还是太高级了。</a:t>
            </a:r>
          </a:p>
          <a:p>
            <a:r>
              <a:rPr lang="zh-CN" altLang="en-US">
                <a:ea typeface="宋体" panose="02010600030101010101" pitchFamily="2" charset="-122"/>
              </a:rPr>
              <a:t>这里我们介绍的是</a:t>
            </a:r>
            <a:r>
              <a:rPr lang="en-US" altLang="zh-CN">
                <a:ea typeface="宋体" panose="02010600030101010101" pitchFamily="2" charset="-122"/>
              </a:rPr>
              <a:t>and(</a:t>
            </a:r>
            <a:r>
              <a:rPr lang="zh-CN" altLang="en-US">
                <a:ea typeface="宋体" panose="02010600030101010101" pitchFamily="2" charset="-122"/>
              </a:rPr>
              <a:t>与</a:t>
            </a:r>
            <a:r>
              <a:rPr lang="en-US" altLang="zh-CN">
                <a:ea typeface="宋体" panose="02010600030101010101" pitchFamily="2" charset="-122"/>
              </a:rPr>
              <a:t>)</a:t>
            </a:r>
            <a:r>
              <a:rPr lang="zh-CN" altLang="en-US">
                <a:ea typeface="宋体" panose="02010600030101010101" pitchFamily="2" charset="-122"/>
              </a:rPr>
              <a:t>、</a:t>
            </a:r>
            <a:r>
              <a:rPr lang="en-US" altLang="zh-CN">
                <a:ea typeface="宋体" panose="02010600030101010101" pitchFamily="2" charset="-122"/>
              </a:rPr>
              <a:t>or(</a:t>
            </a:r>
            <a:r>
              <a:rPr lang="zh-CN" altLang="en-US">
                <a:ea typeface="宋体" panose="02010600030101010101" pitchFamily="2" charset="-122"/>
              </a:rPr>
              <a:t>或</a:t>
            </a:r>
            <a:r>
              <a:rPr lang="en-US" altLang="zh-CN">
                <a:ea typeface="宋体" panose="02010600030101010101" pitchFamily="2" charset="-122"/>
              </a:rPr>
              <a:t>)</a:t>
            </a:r>
            <a:r>
              <a:rPr lang="zh-CN" altLang="en-US">
                <a:ea typeface="宋体" panose="02010600030101010101" pitchFamily="2" charset="-122"/>
              </a:rPr>
              <a:t>、</a:t>
            </a:r>
            <a:r>
              <a:rPr lang="en-US" altLang="zh-CN">
                <a:ea typeface="宋体" panose="02010600030101010101" pitchFamily="2" charset="-122"/>
              </a:rPr>
              <a:t>not(</a:t>
            </a:r>
            <a:r>
              <a:rPr lang="zh-CN" altLang="en-US">
                <a:ea typeface="宋体" panose="02010600030101010101" pitchFamily="2" charset="-122"/>
              </a:rPr>
              <a:t>非</a:t>
            </a:r>
            <a:r>
              <a:rPr lang="en-US" altLang="zh-CN">
                <a:ea typeface="宋体" panose="02010600030101010101" pitchFamily="2" charset="-122"/>
              </a:rPr>
              <a:t>)</a:t>
            </a:r>
            <a:r>
              <a:rPr lang="zh-CN" altLang="en-US">
                <a:ea typeface="宋体" panose="02010600030101010101" pitchFamily="2" charset="-122"/>
              </a:rPr>
              <a:t>三种运算，大伙学过离散应该还没忘记，这里的运算类似离散中的运算，但还是有点不同。</a:t>
            </a:r>
          </a:p>
        </p:txBody>
      </p:sp>
      <p:sp>
        <p:nvSpPr>
          <p:cNvPr id="32771"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14</a:t>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二进制数的运算</a:t>
            </a:r>
          </a:p>
        </p:txBody>
      </p:sp>
      <p:sp>
        <p:nvSpPr>
          <p:cNvPr id="33794"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15</a:t>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498475" y="1447800"/>
            <a:ext cx="3048000" cy="398780"/>
          </a:xfrm>
          <a:prstGeom prst="rect">
            <a:avLst/>
          </a:prstGeom>
          <a:noFill/>
        </p:spPr>
        <p:txBody>
          <a:bodyPr wrap="square" rtlCol="0">
            <a:spAutoFit/>
          </a:bodyPr>
          <a:lstStyle/>
          <a:p>
            <a:r>
              <a:rPr lang="en-US" altLang="zh-CN"/>
              <a:t>and</a:t>
            </a:r>
            <a:r>
              <a:rPr lang="zh-CN" altLang="en-US"/>
              <a:t>（与运算）：</a:t>
            </a:r>
          </a:p>
        </p:txBody>
      </p:sp>
      <p:sp>
        <p:nvSpPr>
          <p:cNvPr id="3" name="文本框 2"/>
          <p:cNvSpPr txBox="1"/>
          <p:nvPr/>
        </p:nvSpPr>
        <p:spPr>
          <a:xfrm>
            <a:off x="532130" y="1996440"/>
            <a:ext cx="8001635" cy="3169285"/>
          </a:xfrm>
          <a:prstGeom prst="rect">
            <a:avLst/>
          </a:prstGeom>
          <a:noFill/>
        </p:spPr>
        <p:txBody>
          <a:bodyPr wrap="square" rtlCol="0">
            <a:spAutoFit/>
          </a:bodyPr>
          <a:lstStyle/>
          <a:p>
            <a:pPr marL="342900" indent="-342900">
              <a:buFont typeface="Arial" panose="020B0604020202020204" pitchFamily="34" charset="0"/>
              <a:buChar char="•"/>
            </a:pPr>
            <a:r>
              <a:rPr lang="zh-CN" altLang="en-US"/>
              <a:t>符号上我们一般用</a:t>
            </a:r>
            <a:r>
              <a:rPr lang="en-US" altLang="zh-CN"/>
              <a:t>&amp;</a:t>
            </a:r>
            <a:r>
              <a:rPr lang="zh-CN" altLang="en-US"/>
              <a:t>代表进行与运算</a:t>
            </a:r>
          </a:p>
          <a:p>
            <a:pPr marL="342900" indent="-342900">
              <a:buFont typeface="Arial" panose="020B0604020202020204" pitchFamily="34" charset="0"/>
              <a:buChar char="•"/>
            </a:pPr>
            <a:r>
              <a:rPr lang="zh-CN" altLang="en-US"/>
              <a:t>因为计算机中所有数是二进制形式，因此这里的与运算也是针对二进制数的，如果两个十进制数要做与运算需要先转换成二进制数。</a:t>
            </a:r>
          </a:p>
          <a:p>
            <a:pPr marL="342900" indent="-342900">
              <a:buFont typeface="Arial" panose="020B0604020202020204" pitchFamily="34" charset="0"/>
              <a:buChar char="•"/>
            </a:pPr>
            <a:r>
              <a:rPr lang="zh-CN" altLang="en-US"/>
              <a:t>具体流程，两个长度相同的二进制数对应位置上均为</a:t>
            </a:r>
            <a:r>
              <a:rPr lang="en-US" altLang="zh-CN"/>
              <a:t>1</a:t>
            </a:r>
            <a:r>
              <a:rPr lang="zh-CN" altLang="en-US"/>
              <a:t>是该位置上的运算结果为</a:t>
            </a:r>
            <a:r>
              <a:rPr lang="en-US" altLang="zh-CN"/>
              <a:t>1 </a:t>
            </a:r>
            <a:r>
              <a:rPr lang="zh-CN" altLang="en-US"/>
              <a:t>其他情况为</a:t>
            </a:r>
            <a:r>
              <a:rPr lang="en-US" altLang="zh-CN"/>
              <a:t>0</a:t>
            </a:r>
          </a:p>
          <a:p>
            <a:pPr marL="342900" indent="-342900">
              <a:buFont typeface="Arial" panose="020B0604020202020204" pitchFamily="34" charset="0"/>
              <a:buChar char="•"/>
            </a:pPr>
            <a:r>
              <a:rPr lang="zh-CN" altLang="en-US"/>
              <a:t>举例子</a:t>
            </a:r>
            <a:r>
              <a:rPr lang="en-US" altLang="zh-CN"/>
              <a:t> 0011&amp;1100=0000 0110&amp;1100=0100 1111&amp;0110=0110</a:t>
            </a:r>
          </a:p>
          <a:p>
            <a:pPr marL="342900" indent="-342900">
              <a:buFont typeface="Arial" panose="020B0604020202020204" pitchFamily="34" charset="0"/>
              <a:buChar char="•"/>
            </a:pPr>
            <a:r>
              <a:rPr lang="zh-CN" altLang="en-US"/>
              <a:t>如果长度不同怎么办？放心，后面整形、浮点数的时候会知道计算机的一些机制保证了不会出现这样的情况。</a:t>
            </a:r>
          </a:p>
          <a:p>
            <a:pPr marL="342900" indent="-342900">
              <a:buFont typeface="Arial" panose="020B0604020202020204" pitchFamily="34" charset="0"/>
              <a:buChar char="•"/>
            </a:pP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0"/>
          <p:cNvSpPr txBox="1">
            <a:spLocks noGrp="1"/>
          </p:cNvSpPr>
          <p:nvPr>
            <p:ph type="sldNum" sz="quarter" idx="4"/>
          </p:nvPr>
        </p:nvSpPr>
        <p:spPr>
          <a:ln/>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itchFamily="2" charset="-122"/>
              </a:rPr>
              <a:t>16</a:t>
            </a:fld>
            <a:endParaRPr lang="zh-CN" altLang="en-US" sz="1400">
              <a:latin typeface="Times New Roman" panose="02020603050405020304" pitchFamily="18" charset="0"/>
              <a:ea typeface="宋体" pitchFamily="2" charset="-122"/>
            </a:endParaRPr>
          </a:p>
        </p:txBody>
      </p:sp>
      <p:sp>
        <p:nvSpPr>
          <p:cNvPr id="16386" name="Rectangle 2"/>
          <p:cNvSpPr>
            <a:spLocks noGrp="1"/>
          </p:cNvSpPr>
          <p:nvPr>
            <p:ph type="ctrTitle"/>
          </p:nvPr>
        </p:nvSpPr>
        <p:spPr>
          <a:xfrm>
            <a:off x="685800" y="2133600"/>
            <a:ext cx="7772400" cy="1828800"/>
          </a:xfrm>
          <a:ln/>
        </p:spPr>
        <p:txBody>
          <a:bodyPr vert="horz" wrap="square" lIns="91440" tIns="45720" rIns="91440" bIns="45720" anchor="ctr" anchorCtr="0"/>
          <a:lstStyle/>
          <a:p>
            <a:pPr>
              <a:buClrTx/>
              <a:buSzTx/>
              <a:buFontTx/>
            </a:pPr>
            <a:r>
              <a:rPr lang="zh-CN" altLang="es-ES" sz="3600" dirty="0">
                <a:latin typeface="宋体" pitchFamily="2" charset="-122"/>
                <a:ea typeface="宋体" pitchFamily="2" charset="-122"/>
                <a:cs typeface="+mj-cs"/>
              </a:rPr>
              <a:t>布尔代数和逻辑运算（补充）</a:t>
            </a:r>
            <a:endParaRPr lang="en-US" altLang="zh-CN" sz="3600" dirty="0">
              <a:latin typeface="宋体" pitchFamily="2" charset="-122"/>
              <a:ea typeface="宋体" pitchFamily="2" charset="-122"/>
              <a:cs typeface="+mj-cs"/>
            </a:endParaRPr>
          </a:p>
        </p:txBody>
      </p:sp>
      <p:sp>
        <p:nvSpPr>
          <p:cNvPr id="2" name="矩形 1">
            <a:extLst>
              <a:ext uri="{FF2B5EF4-FFF2-40B4-BE49-F238E27FC236}">
                <a16:creationId xmlns:a16="http://schemas.microsoft.com/office/drawing/2014/main" id="{2D1A1263-2BA3-4064-A1B5-AF3D27AC91F3}"/>
              </a:ext>
            </a:extLst>
          </p:cNvPr>
          <p:cNvSpPr/>
          <p:nvPr/>
        </p:nvSpPr>
        <p:spPr>
          <a:xfrm>
            <a:off x="1447800" y="4800600"/>
            <a:ext cx="6934200" cy="400110"/>
          </a:xfrm>
          <a:prstGeom prst="rect">
            <a:avLst/>
          </a:prstGeom>
        </p:spPr>
        <p:txBody>
          <a:bodyPr wrap="square">
            <a:spAutoFit/>
          </a:bodyPr>
          <a:lstStyle/>
          <a:p>
            <a:pPr lvl="0" eaLnBrk="1" hangingPunct="1"/>
            <a:r>
              <a:rPr lang="zh-CN" altLang="es-ES" dirty="0"/>
              <a:t>如何保证二进制向量上的运算等价与有限整数的运算</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3983B-0314-47C8-B222-8648149E1658}"/>
              </a:ext>
            </a:extLst>
          </p:cNvPr>
          <p:cNvSpPr>
            <a:spLocks noGrp="1"/>
          </p:cNvSpPr>
          <p:nvPr>
            <p:ph type="title"/>
          </p:nvPr>
        </p:nvSpPr>
        <p:spPr/>
        <p:txBody>
          <a:bodyPr/>
          <a:lstStyle/>
          <a:p>
            <a:r>
              <a:rPr lang="zh-CN" altLang="es-ES" dirty="0"/>
              <a:t>布尔代数</a:t>
            </a:r>
            <a:endParaRPr lang="en-GB" dirty="0"/>
          </a:p>
        </p:txBody>
      </p:sp>
      <p:sp>
        <p:nvSpPr>
          <p:cNvPr id="3" name="内容占位符 2">
            <a:extLst>
              <a:ext uri="{FF2B5EF4-FFF2-40B4-BE49-F238E27FC236}">
                <a16:creationId xmlns:a16="http://schemas.microsoft.com/office/drawing/2014/main" id="{6F0285D4-5662-4D6E-B62A-719D38BE9F9F}"/>
              </a:ext>
            </a:extLst>
          </p:cNvPr>
          <p:cNvSpPr>
            <a:spLocks noGrp="1"/>
          </p:cNvSpPr>
          <p:nvPr>
            <p:ph idx="1"/>
          </p:nvPr>
        </p:nvSpPr>
        <p:spPr/>
        <p:txBody>
          <a:bodyPr/>
          <a:lstStyle/>
          <a:p>
            <a:r>
              <a:rPr lang="zh-CN" altLang="es-ES" dirty="0"/>
              <a:t>布尔代数定义</a:t>
            </a:r>
            <a:endParaRPr lang="es-ES" altLang="zh-CN" dirty="0"/>
          </a:p>
          <a:p>
            <a:endParaRPr lang="es-ES" dirty="0"/>
          </a:p>
          <a:p>
            <a:endParaRPr lang="es-ES" dirty="0"/>
          </a:p>
          <a:p>
            <a:endParaRPr lang="es-ES" dirty="0"/>
          </a:p>
          <a:p>
            <a:r>
              <a:rPr lang="zh-CN" altLang="es-ES" dirty="0"/>
              <a:t>集合运算和逻辑运算</a:t>
            </a:r>
            <a:endParaRPr lang="en-GB" dirty="0"/>
          </a:p>
        </p:txBody>
      </p:sp>
    </p:spTree>
    <p:extLst>
      <p:ext uri="{BB962C8B-B14F-4D97-AF65-F5344CB8AC3E}">
        <p14:creationId xmlns:p14="http://schemas.microsoft.com/office/powerpoint/2010/main" val="2298844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C0331-051D-4618-B868-414A4776C33C}"/>
              </a:ext>
            </a:extLst>
          </p:cNvPr>
          <p:cNvSpPr>
            <a:spLocks noGrp="1"/>
          </p:cNvSpPr>
          <p:nvPr>
            <p:ph type="title"/>
          </p:nvPr>
        </p:nvSpPr>
        <p:spPr/>
        <p:txBody>
          <a:bodyPr/>
          <a:lstStyle/>
          <a:p>
            <a:r>
              <a:rPr lang="zh-CN" altLang="es-ES" dirty="0"/>
              <a:t>补充习题</a:t>
            </a:r>
            <a:endParaRPr lang="en-GB" dirty="0"/>
          </a:p>
        </p:txBody>
      </p:sp>
      <p:sp>
        <p:nvSpPr>
          <p:cNvPr id="3" name="内容占位符 2">
            <a:extLst>
              <a:ext uri="{FF2B5EF4-FFF2-40B4-BE49-F238E27FC236}">
                <a16:creationId xmlns:a16="http://schemas.microsoft.com/office/drawing/2014/main" id="{FCD92B2C-5827-42EF-AD2B-7B5FD3C1F6F3}"/>
              </a:ext>
            </a:extLst>
          </p:cNvPr>
          <p:cNvSpPr>
            <a:spLocks noGrp="1"/>
          </p:cNvSpPr>
          <p:nvPr>
            <p:ph idx="1"/>
          </p:nvPr>
        </p:nvSpPr>
        <p:spPr/>
        <p:txBody>
          <a:bodyPr/>
          <a:lstStyle/>
          <a:p>
            <a:r>
              <a:rPr lang="zh-CN" altLang="es-ES" dirty="0"/>
              <a:t>用</a:t>
            </a:r>
            <a:r>
              <a:rPr lang="es-ES" altLang="zh-CN" dirty="0"/>
              <a:t>Bis</a:t>
            </a:r>
            <a:r>
              <a:rPr lang="zh-CN" altLang="es-ES" dirty="0"/>
              <a:t>和</a:t>
            </a:r>
            <a:r>
              <a:rPr lang="es-ES" altLang="zh-CN" dirty="0" err="1"/>
              <a:t>Bic</a:t>
            </a:r>
            <a:r>
              <a:rPr lang="zh-CN" altLang="es-ES" dirty="0"/>
              <a:t>表示</a:t>
            </a:r>
            <a:r>
              <a:rPr lang="es-ES" altLang="zh-CN" dirty="0"/>
              <a:t>AND</a:t>
            </a:r>
            <a:r>
              <a:rPr lang="zh-CN" altLang="es-ES" dirty="0"/>
              <a:t>和</a:t>
            </a:r>
            <a:r>
              <a:rPr lang="es-ES" altLang="zh-CN" dirty="0"/>
              <a:t>OR</a:t>
            </a:r>
            <a:endParaRPr lang="en-GB" dirty="0"/>
          </a:p>
        </p:txBody>
      </p:sp>
    </p:spTree>
    <p:extLst>
      <p:ext uri="{BB962C8B-B14F-4D97-AF65-F5344CB8AC3E}">
        <p14:creationId xmlns:p14="http://schemas.microsoft.com/office/powerpoint/2010/main" val="3757206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0"/>
          <p:cNvSpPr txBox="1">
            <a:spLocks noGrp="1"/>
          </p:cNvSpPr>
          <p:nvPr>
            <p:ph type="sldNum" sz="quarter" idx="4"/>
          </p:nvPr>
        </p:nvSpPr>
        <p:spPr>
          <a:ln/>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itchFamily="2" charset="-122"/>
              </a:rPr>
              <a:t>19</a:t>
            </a:fld>
            <a:endParaRPr lang="zh-CN" altLang="en-US" sz="1400">
              <a:latin typeface="Times New Roman" panose="02020603050405020304" pitchFamily="18" charset="0"/>
              <a:ea typeface="宋体" pitchFamily="2" charset="-122"/>
            </a:endParaRPr>
          </a:p>
        </p:txBody>
      </p:sp>
      <p:sp>
        <p:nvSpPr>
          <p:cNvPr id="16386" name="Rectangle 2"/>
          <p:cNvSpPr>
            <a:spLocks noGrp="1"/>
          </p:cNvSpPr>
          <p:nvPr>
            <p:ph type="ctrTitle"/>
          </p:nvPr>
        </p:nvSpPr>
        <p:spPr>
          <a:xfrm>
            <a:off x="685800" y="2133600"/>
            <a:ext cx="7772400" cy="1828800"/>
          </a:xfrm>
          <a:ln/>
        </p:spPr>
        <p:txBody>
          <a:bodyPr vert="horz" wrap="square" lIns="91440" tIns="45720" rIns="91440" bIns="45720" anchor="ctr" anchorCtr="0"/>
          <a:lstStyle/>
          <a:p>
            <a:pPr>
              <a:buClrTx/>
              <a:buSzTx/>
              <a:buFontTx/>
            </a:pPr>
            <a:r>
              <a:rPr lang="zh-CN" altLang="es-ES" sz="3600" dirty="0">
                <a:latin typeface="宋体" pitchFamily="2" charset="-122"/>
                <a:ea typeface="宋体" pitchFamily="2" charset="-122"/>
                <a:cs typeface="+mj-cs"/>
              </a:rPr>
              <a:t>整数表示</a:t>
            </a:r>
            <a:endParaRPr lang="en-US" altLang="zh-CN" sz="3600" dirty="0">
              <a:latin typeface="宋体" pitchFamily="2" charset="-122"/>
              <a:ea typeface="宋体" pitchFamily="2" charset="-122"/>
              <a:cs typeface="+mj-cs"/>
            </a:endParaRPr>
          </a:p>
        </p:txBody>
      </p:sp>
    </p:spTree>
    <p:extLst>
      <p:ext uri="{BB962C8B-B14F-4D97-AF65-F5344CB8AC3E}">
        <p14:creationId xmlns:p14="http://schemas.microsoft.com/office/powerpoint/2010/main" val="364250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5"/>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2</a:t>
            </a:fld>
            <a:endParaRPr lang="zh-CN" altLang="en-US" sz="1400">
              <a:latin typeface="Times New Roman" panose="02020603050405020304" pitchFamily="18" charset="0"/>
              <a:ea typeface="宋体" panose="02010600030101010101" pitchFamily="2" charset="-122"/>
            </a:endParaRPr>
          </a:p>
        </p:txBody>
      </p:sp>
      <p:sp>
        <p:nvSpPr>
          <p:cNvPr id="18434"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Outline</a:t>
            </a:r>
          </a:p>
        </p:txBody>
      </p:sp>
      <p:sp>
        <p:nvSpPr>
          <p:cNvPr id="18435" name="Rectangle 3"/>
          <p:cNvSpPr>
            <a:spLocks noGrp="1"/>
          </p:cNvSpPr>
          <p:nvPr>
            <p:ph idx="1"/>
          </p:nvPr>
        </p:nvSpPr>
        <p:spPr/>
        <p:txBody>
          <a:bodyPr vert="horz" wrap="square" lIns="91440" tIns="45720" rIns="91440" bIns="45720" anchor="t" anchorCtr="0"/>
          <a:lstStyle/>
          <a:p>
            <a:r>
              <a:rPr lang="zh-CN" altLang="en-US" b="1" dirty="0">
                <a:solidFill>
                  <a:schemeClr val="tx1"/>
                </a:solidFill>
                <a:ea typeface="宋体" panose="02010600030101010101" pitchFamily="2" charset="-122"/>
              </a:rPr>
              <a:t>计算机中的数据是如何存储的</a:t>
            </a:r>
            <a:endParaRPr lang="en-US" altLang="zh-CN" b="1" dirty="0">
              <a:solidFill>
                <a:schemeClr val="tx1"/>
              </a:solidFill>
              <a:ea typeface="宋体" panose="02010600030101010101" pitchFamily="2" charset="-122"/>
            </a:endParaRPr>
          </a:p>
          <a:p>
            <a:r>
              <a:rPr lang="zh-CN" altLang="en-US" dirty="0">
                <a:ea typeface="宋体" panose="02010600030101010101" pitchFamily="2" charset="-122"/>
              </a:rPr>
              <a:t>进制转换</a:t>
            </a:r>
            <a:endParaRPr lang="en-US" altLang="zh-CN" dirty="0">
              <a:ea typeface="宋体" panose="02010600030101010101" pitchFamily="2" charset="-122"/>
            </a:endParaRPr>
          </a:p>
          <a:p>
            <a:r>
              <a:rPr lang="zh-CN" altLang="en-US" dirty="0">
                <a:ea typeface="宋体" panose="02010600030101010101" pitchFamily="2" charset="-122"/>
              </a:rPr>
              <a:t>二进制数的运算</a:t>
            </a:r>
            <a:r>
              <a:rPr lang="en-US" altLang="zh-CN" dirty="0">
                <a:ea typeface="宋体" panose="02010600030101010101" pitchFamily="2" charset="-122"/>
              </a:rPr>
              <a:t>(</a:t>
            </a:r>
            <a:r>
              <a:rPr lang="en-US" altLang="zh-CN" dirty="0" err="1">
                <a:ea typeface="宋体" panose="02010600030101010101" pitchFamily="2" charset="-122"/>
              </a:rPr>
              <a:t>and,or,not</a:t>
            </a:r>
            <a:r>
              <a:rPr lang="en-US" altLang="zh-CN" dirty="0">
                <a:ea typeface="宋体" panose="02010600030101010101" pitchFamily="2" charset="-122"/>
              </a:rPr>
              <a:t>)</a:t>
            </a:r>
          </a:p>
          <a:p>
            <a:r>
              <a:rPr lang="zh-CN" altLang="en-US" dirty="0">
                <a:ea typeface="宋体" panose="02010600030101010101" pitchFamily="2" charset="-122"/>
              </a:rPr>
              <a:t>二进制数的位运算</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F0042-F32B-4845-B4FA-A6DE65AEF693}"/>
              </a:ext>
            </a:extLst>
          </p:cNvPr>
          <p:cNvSpPr>
            <a:spLocks noGrp="1"/>
          </p:cNvSpPr>
          <p:nvPr>
            <p:ph type="title"/>
          </p:nvPr>
        </p:nvSpPr>
        <p:spPr/>
        <p:txBody>
          <a:bodyPr/>
          <a:lstStyle/>
          <a:p>
            <a:r>
              <a:rPr lang="en-GB" dirty="0" err="1"/>
              <a:t>Notic</a:t>
            </a:r>
            <a:r>
              <a:rPr lang="es-ES" altLang="zh-CN" dirty="0"/>
              <a:t>e[</a:t>
            </a:r>
            <a:r>
              <a:rPr lang="zh-CN" altLang="es-ES" dirty="0"/>
              <a:t>正式版去掉</a:t>
            </a:r>
            <a:r>
              <a:rPr lang="es-ES" altLang="zh-CN" dirty="0"/>
              <a:t>]</a:t>
            </a:r>
            <a:endParaRPr lang="en-GB" dirty="0"/>
          </a:p>
        </p:txBody>
      </p:sp>
      <p:sp>
        <p:nvSpPr>
          <p:cNvPr id="3" name="内容占位符 2">
            <a:extLst>
              <a:ext uri="{FF2B5EF4-FFF2-40B4-BE49-F238E27FC236}">
                <a16:creationId xmlns:a16="http://schemas.microsoft.com/office/drawing/2014/main" id="{F85CEA27-DE52-43D8-AA9D-B4993BE67660}"/>
              </a:ext>
            </a:extLst>
          </p:cNvPr>
          <p:cNvSpPr>
            <a:spLocks noGrp="1"/>
          </p:cNvSpPr>
          <p:nvPr>
            <p:ph idx="1"/>
          </p:nvPr>
        </p:nvSpPr>
        <p:spPr/>
        <p:txBody>
          <a:bodyPr/>
          <a:lstStyle/>
          <a:p>
            <a:r>
              <a:rPr lang="zh-CN" altLang="es-ES" dirty="0"/>
              <a:t>注意 符号定义问题，尽量做到任何出现符号第一次都有定义</a:t>
            </a:r>
            <a:endParaRPr lang="en-GB" dirty="0"/>
          </a:p>
        </p:txBody>
      </p:sp>
    </p:spTree>
    <p:extLst>
      <p:ext uri="{BB962C8B-B14F-4D97-AF65-F5344CB8AC3E}">
        <p14:creationId xmlns:p14="http://schemas.microsoft.com/office/powerpoint/2010/main" val="2824300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1C949-7EC1-4FD6-B9CC-2613C399DD3B}"/>
              </a:ext>
            </a:extLst>
          </p:cNvPr>
          <p:cNvSpPr>
            <a:spLocks noGrp="1"/>
          </p:cNvSpPr>
          <p:nvPr>
            <p:ph type="title"/>
          </p:nvPr>
        </p:nvSpPr>
        <p:spPr/>
        <p:txBody>
          <a:bodyPr/>
          <a:lstStyle/>
          <a:p>
            <a:r>
              <a:rPr lang="zh-CN" altLang="es-ES" dirty="0"/>
              <a:t>二进制向量</a:t>
            </a:r>
            <a:r>
              <a:rPr lang="es-ES" altLang="zh-CN" dirty="0"/>
              <a:t>-</a:t>
            </a:r>
            <a:r>
              <a:rPr lang="zh-CN" altLang="es-ES" dirty="0"/>
              <a:t>位向量</a:t>
            </a:r>
            <a:endParaRPr lang="en-GB" dirty="0"/>
          </a:p>
        </p:txBody>
      </p:sp>
      <p:sp>
        <p:nvSpPr>
          <p:cNvPr id="3" name="内容占位符 2">
            <a:extLst>
              <a:ext uri="{FF2B5EF4-FFF2-40B4-BE49-F238E27FC236}">
                <a16:creationId xmlns:a16="http://schemas.microsoft.com/office/drawing/2014/main" id="{85B7F76B-E818-4E81-8765-E189779048EA}"/>
              </a:ext>
            </a:extLst>
          </p:cNvPr>
          <p:cNvSpPr>
            <a:spLocks noGrp="1"/>
          </p:cNvSpPr>
          <p:nvPr>
            <p:ph idx="1"/>
          </p:nvPr>
        </p:nvSpPr>
        <p:spPr/>
        <p:txBody>
          <a:bodyPr/>
          <a:lstStyle/>
          <a:p>
            <a:r>
              <a:rPr lang="zh-CN" altLang="es-ES" dirty="0"/>
              <a:t>二进制位向量定义： 长度为</a:t>
            </a:r>
            <a:r>
              <a:rPr lang="es-ES" altLang="zh-CN" dirty="0"/>
              <a:t>n</a:t>
            </a:r>
            <a:r>
              <a:rPr lang="zh-CN" altLang="es-ES" dirty="0"/>
              <a:t>，每一位的取值都是</a:t>
            </a:r>
            <a:r>
              <a:rPr lang="es-ES" altLang="zh-CN" dirty="0"/>
              <a:t>0</a:t>
            </a:r>
            <a:r>
              <a:rPr lang="zh-CN" altLang="es-ES" dirty="0"/>
              <a:t>或者</a:t>
            </a:r>
            <a:r>
              <a:rPr lang="es-ES" altLang="zh-CN" dirty="0"/>
              <a:t>1</a:t>
            </a:r>
            <a:r>
              <a:rPr lang="zh-CN" altLang="es-ES" dirty="0"/>
              <a:t>的向量</a:t>
            </a:r>
            <a:r>
              <a:rPr lang="es-ES" altLang="zh-CN" dirty="0"/>
              <a:t>x=[xn-1,…,x0]</a:t>
            </a:r>
          </a:p>
          <a:p>
            <a:r>
              <a:rPr lang="zh-CN" altLang="es-ES" dirty="0"/>
              <a:t>这个向量</a:t>
            </a:r>
            <a:r>
              <a:rPr lang="es-ES" altLang="zh-CN" dirty="0"/>
              <a:t>x</a:t>
            </a:r>
            <a:r>
              <a:rPr lang="zh-CN" altLang="es-ES" dirty="0"/>
              <a:t>可以表示</a:t>
            </a:r>
            <a:r>
              <a:rPr lang="es-ES" altLang="zh-CN" dirty="0"/>
              <a:t>2^n</a:t>
            </a:r>
            <a:r>
              <a:rPr lang="zh-CN" altLang="es-ES" dirty="0"/>
              <a:t>次方种不同的状态</a:t>
            </a:r>
            <a:endParaRPr lang="es-ES" altLang="zh-CN" dirty="0"/>
          </a:p>
          <a:p>
            <a:endParaRPr lang="es-ES" altLang="zh-CN" dirty="0"/>
          </a:p>
          <a:p>
            <a:endParaRPr lang="es-ES" altLang="zh-CN" dirty="0"/>
          </a:p>
          <a:p>
            <a:endParaRPr lang="es-ES" altLang="zh-CN" dirty="0"/>
          </a:p>
          <a:p>
            <a:r>
              <a:rPr lang="zh-CN" altLang="es-ES" dirty="0"/>
              <a:t>也可以看成是</a:t>
            </a:r>
            <a:r>
              <a:rPr lang="es-ES" altLang="zh-CN" dirty="0"/>
              <a:t>A={0,1}</a:t>
            </a:r>
            <a:r>
              <a:rPr lang="zh-CN" altLang="es-ES" dirty="0"/>
              <a:t>这个集合的</a:t>
            </a:r>
            <a:r>
              <a:rPr lang="es-ES" altLang="zh-CN" dirty="0"/>
              <a:t>N</a:t>
            </a:r>
            <a:r>
              <a:rPr lang="zh-CN" altLang="es-ES" dirty="0"/>
              <a:t>次直和</a:t>
            </a:r>
            <a:r>
              <a:rPr lang="es-ES" altLang="zh-CN" dirty="0" err="1"/>
              <a:t>AxAx</a:t>
            </a:r>
            <a:r>
              <a:rPr lang="es-ES" altLang="zh-CN" dirty="0"/>
              <a:t>…</a:t>
            </a:r>
            <a:r>
              <a:rPr lang="es-ES" altLang="zh-CN" dirty="0" err="1"/>
              <a:t>xA</a:t>
            </a:r>
            <a:endParaRPr lang="es-ES" altLang="zh-CN" dirty="0"/>
          </a:p>
        </p:txBody>
      </p:sp>
      <p:sp>
        <p:nvSpPr>
          <p:cNvPr id="4" name="矩形 3">
            <a:extLst>
              <a:ext uri="{FF2B5EF4-FFF2-40B4-BE49-F238E27FC236}">
                <a16:creationId xmlns:a16="http://schemas.microsoft.com/office/drawing/2014/main" id="{FC742EC7-2AF9-4B98-B99D-CCA278698EE0}"/>
              </a:ext>
            </a:extLst>
          </p:cNvPr>
          <p:cNvSpPr/>
          <p:nvPr/>
        </p:nvSpPr>
        <p:spPr>
          <a:xfrm>
            <a:off x="914400" y="3148280"/>
            <a:ext cx="6629400" cy="1323439"/>
          </a:xfrm>
          <a:prstGeom prst="rect">
            <a:avLst/>
          </a:prstGeom>
        </p:spPr>
        <p:txBody>
          <a:bodyPr wrap="square">
            <a:spAutoFit/>
          </a:bodyPr>
          <a:lstStyle/>
          <a:p>
            <a:r>
              <a:rPr lang="es-ES" altLang="zh-CN" b="0" dirty="0"/>
              <a:t>n=1 : 0 , 1 </a:t>
            </a:r>
          </a:p>
          <a:p>
            <a:r>
              <a:rPr lang="es-ES" altLang="zh-CN" b="0" dirty="0"/>
              <a:t>n=2: 00, 01, 10, 11</a:t>
            </a:r>
          </a:p>
          <a:p>
            <a:r>
              <a:rPr lang="es-ES" altLang="zh-CN" b="0" dirty="0"/>
              <a:t>n=3 : 000,001,010,011,100,101,110,111</a:t>
            </a:r>
          </a:p>
          <a:p>
            <a:r>
              <a:rPr lang="es-ES" altLang="zh-CN" b="0" dirty="0"/>
              <a:t>…</a:t>
            </a:r>
          </a:p>
        </p:txBody>
      </p:sp>
    </p:spTree>
    <p:extLst>
      <p:ext uri="{BB962C8B-B14F-4D97-AF65-F5344CB8AC3E}">
        <p14:creationId xmlns:p14="http://schemas.microsoft.com/office/powerpoint/2010/main" val="1064517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940A8-F998-4172-BC79-5E08BAFD9812}"/>
              </a:ext>
            </a:extLst>
          </p:cNvPr>
          <p:cNvSpPr>
            <a:spLocks noGrp="1"/>
          </p:cNvSpPr>
          <p:nvPr>
            <p:ph type="title"/>
          </p:nvPr>
        </p:nvSpPr>
        <p:spPr/>
        <p:txBody>
          <a:bodyPr/>
          <a:lstStyle/>
          <a:p>
            <a:r>
              <a:rPr lang="zh-CN" altLang="es-ES" dirty="0"/>
              <a:t>二进制向量与整数的映射关系</a:t>
            </a:r>
            <a:endParaRPr lang="en-GB" dirty="0"/>
          </a:p>
        </p:txBody>
      </p:sp>
      <p:sp>
        <p:nvSpPr>
          <p:cNvPr id="3" name="内容占位符 2">
            <a:extLst>
              <a:ext uri="{FF2B5EF4-FFF2-40B4-BE49-F238E27FC236}">
                <a16:creationId xmlns:a16="http://schemas.microsoft.com/office/drawing/2014/main" id="{E8FE7973-451D-45D5-A571-5BE7D746A3C0}"/>
              </a:ext>
            </a:extLst>
          </p:cNvPr>
          <p:cNvSpPr>
            <a:spLocks noGrp="1"/>
          </p:cNvSpPr>
          <p:nvPr>
            <p:ph idx="1"/>
          </p:nvPr>
        </p:nvSpPr>
        <p:spPr>
          <a:xfrm>
            <a:off x="483870" y="1524000"/>
            <a:ext cx="8305800" cy="4419600"/>
          </a:xfrm>
        </p:spPr>
        <p:txBody>
          <a:bodyPr/>
          <a:lstStyle/>
          <a:p>
            <a:r>
              <a:rPr lang="zh-CN" altLang="es-ES" dirty="0"/>
              <a:t>一个长度为</a:t>
            </a:r>
            <a:r>
              <a:rPr lang="es-ES" altLang="zh-CN" dirty="0"/>
              <a:t>n</a:t>
            </a:r>
            <a:r>
              <a:rPr lang="zh-CN" altLang="es-ES" dirty="0"/>
              <a:t>的</a:t>
            </a:r>
            <a:r>
              <a:rPr lang="es-ES" altLang="zh-CN" dirty="0"/>
              <a:t>2</a:t>
            </a:r>
            <a:r>
              <a:rPr lang="zh-CN" altLang="es-ES" dirty="0"/>
              <a:t>进制向量可以表示</a:t>
            </a:r>
            <a:r>
              <a:rPr lang="es-ES" altLang="zh-CN" dirty="0"/>
              <a:t>2^n</a:t>
            </a:r>
            <a:r>
              <a:rPr lang="zh-CN" altLang="es-ES" dirty="0"/>
              <a:t>种不同的状态，因此可以对应到</a:t>
            </a:r>
            <a:r>
              <a:rPr lang="es-ES" altLang="zh-CN" dirty="0"/>
              <a:t>2^n</a:t>
            </a:r>
            <a:r>
              <a:rPr lang="zh-CN" altLang="es-ES" dirty="0"/>
              <a:t>个不同的</a:t>
            </a:r>
            <a:r>
              <a:rPr lang="es-ES" altLang="zh-CN" dirty="0"/>
              <a:t>(</a:t>
            </a:r>
            <a:r>
              <a:rPr lang="zh-CN" altLang="es-ES" dirty="0"/>
              <a:t>整</a:t>
            </a:r>
            <a:r>
              <a:rPr lang="es-ES" altLang="zh-CN" dirty="0"/>
              <a:t>)</a:t>
            </a:r>
            <a:r>
              <a:rPr lang="zh-CN" altLang="es-ES" dirty="0"/>
              <a:t>数</a:t>
            </a:r>
            <a:endParaRPr lang="es-ES" altLang="zh-CN" dirty="0"/>
          </a:p>
          <a:p>
            <a:endParaRPr lang="en-GB" dirty="0"/>
          </a:p>
          <a:p>
            <a:endParaRPr lang="en-GB" dirty="0"/>
          </a:p>
          <a:p>
            <a:endParaRPr lang="en-GB" dirty="0"/>
          </a:p>
          <a:p>
            <a:endParaRPr lang="en-GB" dirty="0"/>
          </a:p>
          <a:p>
            <a:r>
              <a:rPr lang="zh-CN" altLang="es-ES" dirty="0"/>
              <a:t>这种表示方式会被用函数的形式记录，同时也有函数的基本性质</a:t>
            </a:r>
            <a:endParaRPr lang="en-GB" dirty="0"/>
          </a:p>
        </p:txBody>
      </p:sp>
      <p:sp>
        <p:nvSpPr>
          <p:cNvPr id="4" name="矩形 3">
            <a:extLst>
              <a:ext uri="{FF2B5EF4-FFF2-40B4-BE49-F238E27FC236}">
                <a16:creationId xmlns:a16="http://schemas.microsoft.com/office/drawing/2014/main" id="{01488CFC-314A-4037-A70F-27E136AE2D3C}"/>
              </a:ext>
            </a:extLst>
          </p:cNvPr>
          <p:cNvSpPr/>
          <p:nvPr/>
        </p:nvSpPr>
        <p:spPr>
          <a:xfrm>
            <a:off x="990600" y="2613392"/>
            <a:ext cx="2590800" cy="1631216"/>
          </a:xfrm>
          <a:prstGeom prst="rect">
            <a:avLst/>
          </a:prstGeom>
        </p:spPr>
        <p:txBody>
          <a:bodyPr wrap="square">
            <a:spAutoFit/>
          </a:bodyPr>
          <a:lstStyle/>
          <a:p>
            <a:r>
              <a:rPr lang="zh-CN" altLang="es-ES" b="0" dirty="0"/>
              <a:t>例如</a:t>
            </a:r>
            <a:r>
              <a:rPr lang="es-ES" altLang="zh-CN" b="0" dirty="0"/>
              <a:t>n=2</a:t>
            </a:r>
            <a:r>
              <a:rPr lang="zh-CN" altLang="es-ES" b="0" dirty="0"/>
              <a:t>时可以有</a:t>
            </a:r>
            <a:r>
              <a:rPr lang="es-ES" altLang="zh-CN" b="0" dirty="0"/>
              <a:t>:</a:t>
            </a:r>
          </a:p>
          <a:p>
            <a:r>
              <a:rPr lang="es-ES" b="0" dirty="0"/>
              <a:t>00-&gt;0</a:t>
            </a:r>
          </a:p>
          <a:p>
            <a:r>
              <a:rPr lang="es-ES" b="0" dirty="0"/>
              <a:t>01-&gt;1</a:t>
            </a:r>
            <a:endParaRPr lang="en-GB" b="0" dirty="0"/>
          </a:p>
          <a:p>
            <a:r>
              <a:rPr lang="es-ES" b="0" dirty="0"/>
              <a:t>10-&gt;2</a:t>
            </a:r>
            <a:endParaRPr lang="en-GB" b="0" dirty="0"/>
          </a:p>
          <a:p>
            <a:r>
              <a:rPr lang="es-ES" b="0" dirty="0"/>
              <a:t>11-&gt;3</a:t>
            </a:r>
            <a:endParaRPr lang="en-GB" b="0" dirty="0"/>
          </a:p>
        </p:txBody>
      </p:sp>
      <p:sp>
        <p:nvSpPr>
          <p:cNvPr id="5" name="矩形 4">
            <a:extLst>
              <a:ext uri="{FF2B5EF4-FFF2-40B4-BE49-F238E27FC236}">
                <a16:creationId xmlns:a16="http://schemas.microsoft.com/office/drawing/2014/main" id="{62AEF227-4D6E-4BE8-AF09-C5FD563D67A3}"/>
              </a:ext>
            </a:extLst>
          </p:cNvPr>
          <p:cNvSpPr/>
          <p:nvPr/>
        </p:nvSpPr>
        <p:spPr>
          <a:xfrm>
            <a:off x="4267202" y="2611120"/>
            <a:ext cx="2590800" cy="1631216"/>
          </a:xfrm>
          <a:prstGeom prst="rect">
            <a:avLst/>
          </a:prstGeom>
        </p:spPr>
        <p:txBody>
          <a:bodyPr wrap="square">
            <a:spAutoFit/>
          </a:bodyPr>
          <a:lstStyle/>
          <a:p>
            <a:r>
              <a:rPr lang="zh-CN" altLang="es-ES" b="0" dirty="0"/>
              <a:t>例如</a:t>
            </a:r>
            <a:r>
              <a:rPr lang="es-ES" altLang="zh-CN" b="0" dirty="0"/>
              <a:t>n=3</a:t>
            </a:r>
            <a:r>
              <a:rPr lang="zh-CN" altLang="es-ES" b="0" dirty="0"/>
              <a:t>时可以有</a:t>
            </a:r>
            <a:r>
              <a:rPr lang="es-ES" altLang="zh-CN" b="0" dirty="0"/>
              <a:t>:</a:t>
            </a:r>
          </a:p>
          <a:p>
            <a:r>
              <a:rPr lang="es-ES" b="0" dirty="0"/>
              <a:t>000-&gt;0</a:t>
            </a:r>
          </a:p>
          <a:p>
            <a:r>
              <a:rPr lang="es-ES" b="0" dirty="0"/>
              <a:t>001-&gt;1</a:t>
            </a:r>
            <a:endParaRPr lang="en-GB" b="0" dirty="0"/>
          </a:p>
          <a:p>
            <a:r>
              <a:rPr lang="es-ES" b="0" dirty="0"/>
              <a:t>010-&gt;2</a:t>
            </a:r>
            <a:endParaRPr lang="en-GB" b="0" dirty="0"/>
          </a:p>
          <a:p>
            <a:r>
              <a:rPr lang="es-ES" b="0" dirty="0"/>
              <a:t>011-&gt;3 </a:t>
            </a:r>
            <a:r>
              <a:rPr lang="zh-CN" altLang="es-ES" b="0" dirty="0"/>
              <a:t>（后面省略）</a:t>
            </a:r>
            <a:endParaRPr lang="en-GB" b="0" dirty="0"/>
          </a:p>
        </p:txBody>
      </p:sp>
    </p:spTree>
    <p:extLst>
      <p:ext uri="{BB962C8B-B14F-4D97-AF65-F5344CB8AC3E}">
        <p14:creationId xmlns:p14="http://schemas.microsoft.com/office/powerpoint/2010/main" val="1923105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CA8250-CBB7-4A6B-9468-3C11FF1A705C}"/>
              </a:ext>
            </a:extLst>
          </p:cNvPr>
          <p:cNvSpPr>
            <a:spLocks noGrp="1"/>
          </p:cNvSpPr>
          <p:nvPr>
            <p:ph type="title"/>
          </p:nvPr>
        </p:nvSpPr>
        <p:spPr/>
        <p:txBody>
          <a:bodyPr/>
          <a:lstStyle/>
          <a:p>
            <a:r>
              <a:rPr lang="zh-CN" altLang="es-ES" dirty="0"/>
              <a:t>整数表示</a:t>
            </a:r>
            <a:endParaRPr lang="en-GB" dirty="0"/>
          </a:p>
        </p:txBody>
      </p:sp>
      <p:sp>
        <p:nvSpPr>
          <p:cNvPr id="3" name="内容占位符 2">
            <a:extLst>
              <a:ext uri="{FF2B5EF4-FFF2-40B4-BE49-F238E27FC236}">
                <a16:creationId xmlns:a16="http://schemas.microsoft.com/office/drawing/2014/main" id="{8BDE94A2-AC53-4854-9F3F-1E87BA5EE9A9}"/>
              </a:ext>
            </a:extLst>
          </p:cNvPr>
          <p:cNvSpPr>
            <a:spLocks noGrp="1"/>
          </p:cNvSpPr>
          <p:nvPr>
            <p:ph idx="1"/>
          </p:nvPr>
        </p:nvSpPr>
        <p:spPr/>
        <p:txBody>
          <a:bodyPr/>
          <a:lstStyle/>
          <a:p>
            <a:r>
              <a:rPr lang="es-ES" altLang="zh-CN" dirty="0"/>
              <a:t>C</a:t>
            </a:r>
            <a:r>
              <a:rPr lang="zh-CN" altLang="es-ES" dirty="0"/>
              <a:t>语言整数数据类型</a:t>
            </a:r>
            <a:r>
              <a:rPr lang="es-ES" altLang="zh-CN" dirty="0"/>
              <a:t>:</a:t>
            </a:r>
          </a:p>
        </p:txBody>
      </p:sp>
      <p:pic>
        <p:nvPicPr>
          <p:cNvPr id="5" name="图片 4">
            <a:extLst>
              <a:ext uri="{FF2B5EF4-FFF2-40B4-BE49-F238E27FC236}">
                <a16:creationId xmlns:a16="http://schemas.microsoft.com/office/drawing/2014/main" id="{F19AC632-FF12-476D-94F7-6F2170FFAD65}"/>
              </a:ext>
            </a:extLst>
          </p:cNvPr>
          <p:cNvPicPr>
            <a:picLocks noChangeAspect="1"/>
          </p:cNvPicPr>
          <p:nvPr/>
        </p:nvPicPr>
        <p:blipFill rotWithShape="1">
          <a:blip r:embed="rId2">
            <a:extLst>
              <a:ext uri="{28A0092B-C50C-407E-A947-70E740481C1C}">
                <a14:useLocalDpi xmlns:a14="http://schemas.microsoft.com/office/drawing/2010/main" val="0"/>
              </a:ext>
            </a:extLst>
          </a:blip>
          <a:srcRect t="17778" r="11111"/>
          <a:stretch/>
        </p:blipFill>
        <p:spPr>
          <a:xfrm rot="16200000">
            <a:off x="2202077" y="655423"/>
            <a:ext cx="4587446" cy="7543800"/>
          </a:xfrm>
          <a:prstGeom prst="rect">
            <a:avLst/>
          </a:prstGeom>
        </p:spPr>
      </p:pic>
    </p:spTree>
    <p:extLst>
      <p:ext uri="{BB962C8B-B14F-4D97-AF65-F5344CB8AC3E}">
        <p14:creationId xmlns:p14="http://schemas.microsoft.com/office/powerpoint/2010/main" val="1847933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0"/>
          <p:cNvSpPr txBox="1">
            <a:spLocks noGrp="1"/>
          </p:cNvSpPr>
          <p:nvPr>
            <p:ph type="sldNum" sz="quarter" idx="4"/>
          </p:nvPr>
        </p:nvSpPr>
        <p:spPr>
          <a:ln/>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itchFamily="2" charset="-122"/>
              </a:rPr>
              <a:t>24</a:t>
            </a:fld>
            <a:endParaRPr lang="zh-CN" altLang="en-US" sz="1400">
              <a:latin typeface="Times New Roman" panose="02020603050405020304" pitchFamily="18" charset="0"/>
              <a:ea typeface="宋体" pitchFamily="2" charset="-122"/>
            </a:endParaRPr>
          </a:p>
        </p:txBody>
      </p:sp>
      <p:sp>
        <p:nvSpPr>
          <p:cNvPr id="16386" name="Rectangle 2"/>
          <p:cNvSpPr>
            <a:spLocks noGrp="1"/>
          </p:cNvSpPr>
          <p:nvPr>
            <p:ph type="ctrTitle"/>
          </p:nvPr>
        </p:nvSpPr>
        <p:spPr>
          <a:xfrm>
            <a:off x="685800" y="2133600"/>
            <a:ext cx="7772400" cy="1828800"/>
          </a:xfrm>
          <a:ln/>
        </p:spPr>
        <p:txBody>
          <a:bodyPr vert="horz" wrap="square" lIns="91440" tIns="45720" rIns="91440" bIns="45720" anchor="ctr" anchorCtr="0"/>
          <a:lstStyle/>
          <a:p>
            <a:pPr>
              <a:buClrTx/>
              <a:buSzTx/>
              <a:buFontTx/>
            </a:pPr>
            <a:r>
              <a:rPr lang="zh-CN" altLang="es-ES" sz="3600" dirty="0">
                <a:latin typeface="宋体" pitchFamily="2" charset="-122"/>
                <a:ea typeface="宋体" pitchFamily="2" charset="-122"/>
                <a:cs typeface="+mj-cs"/>
              </a:rPr>
              <a:t>无符号数表示</a:t>
            </a:r>
            <a:endParaRPr lang="en-US" altLang="zh-CN" sz="3600" dirty="0">
              <a:latin typeface="宋体" pitchFamily="2" charset="-122"/>
              <a:ea typeface="宋体" pitchFamily="2" charset="-122"/>
              <a:cs typeface="+mj-cs"/>
            </a:endParaRPr>
          </a:p>
        </p:txBody>
      </p:sp>
    </p:spTree>
    <p:extLst>
      <p:ext uri="{BB962C8B-B14F-4D97-AF65-F5344CB8AC3E}">
        <p14:creationId xmlns:p14="http://schemas.microsoft.com/office/powerpoint/2010/main" val="593744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3E48D-9D8D-43D3-B8F1-E1BDE5CFAB1F}"/>
              </a:ext>
            </a:extLst>
          </p:cNvPr>
          <p:cNvSpPr>
            <a:spLocks noGrp="1"/>
          </p:cNvSpPr>
          <p:nvPr>
            <p:ph type="title"/>
          </p:nvPr>
        </p:nvSpPr>
        <p:spPr/>
        <p:txBody>
          <a:bodyPr/>
          <a:lstStyle/>
          <a:p>
            <a:r>
              <a:rPr lang="zh-CN" altLang="es-ES" dirty="0"/>
              <a:t>无符号整数表示</a:t>
            </a:r>
            <a:endParaRPr lang="en-GB" dirty="0"/>
          </a:p>
        </p:txBody>
      </p:sp>
      <p:sp>
        <p:nvSpPr>
          <p:cNvPr id="3" name="内容占位符 2">
            <a:extLst>
              <a:ext uri="{FF2B5EF4-FFF2-40B4-BE49-F238E27FC236}">
                <a16:creationId xmlns:a16="http://schemas.microsoft.com/office/drawing/2014/main" id="{C3B8928D-2DFF-4FAB-8EC4-925CBF453DE5}"/>
              </a:ext>
            </a:extLst>
          </p:cNvPr>
          <p:cNvSpPr>
            <a:spLocks noGrp="1"/>
          </p:cNvSpPr>
          <p:nvPr>
            <p:ph idx="1"/>
          </p:nvPr>
        </p:nvSpPr>
        <p:spPr/>
        <p:txBody>
          <a:bodyPr/>
          <a:lstStyle/>
          <a:p>
            <a:r>
              <a:rPr lang="zh-CN" altLang="es-ES" dirty="0"/>
              <a:t>除了</a:t>
            </a:r>
            <a:r>
              <a:rPr lang="es-ES" altLang="zh-CN" dirty="0"/>
              <a:t>2</a:t>
            </a:r>
            <a:r>
              <a:rPr lang="zh-CN" altLang="es-ES" dirty="0"/>
              <a:t>进制向量到整数的映射，还需要考虑什么？</a:t>
            </a:r>
            <a:endParaRPr lang="es-ES" altLang="zh-CN" dirty="0"/>
          </a:p>
          <a:p>
            <a:pPr marL="0" indent="0">
              <a:buNone/>
            </a:pPr>
            <a:endParaRPr lang="es-ES" altLang="zh-CN" dirty="0"/>
          </a:p>
          <a:p>
            <a:pPr marL="0" indent="0">
              <a:buNone/>
            </a:pPr>
            <a:endParaRPr lang="es-ES" altLang="zh-CN" dirty="0"/>
          </a:p>
          <a:p>
            <a:r>
              <a:rPr lang="zh-CN" altLang="es-ES" dirty="0"/>
              <a:t>二进制加法</a:t>
            </a:r>
            <a:endParaRPr lang="es-ES" altLang="zh-CN" dirty="0"/>
          </a:p>
          <a:p>
            <a:pPr marL="0" indent="0">
              <a:buNone/>
            </a:pPr>
            <a:endParaRPr lang="es-ES" altLang="zh-CN" dirty="0"/>
          </a:p>
          <a:p>
            <a:r>
              <a:rPr lang="zh-CN" altLang="es-ES" dirty="0"/>
              <a:t>加法失效：长度限制导致的加法结果溢出</a:t>
            </a:r>
            <a:endParaRPr lang="es-ES" altLang="zh-CN" dirty="0"/>
          </a:p>
          <a:p>
            <a:endParaRPr lang="es-ES" altLang="zh-CN" dirty="0"/>
          </a:p>
          <a:p>
            <a:endParaRPr lang="es-ES" altLang="zh-CN" dirty="0"/>
          </a:p>
        </p:txBody>
      </p:sp>
      <p:sp>
        <p:nvSpPr>
          <p:cNvPr id="4" name="矩形 3">
            <a:extLst>
              <a:ext uri="{FF2B5EF4-FFF2-40B4-BE49-F238E27FC236}">
                <a16:creationId xmlns:a16="http://schemas.microsoft.com/office/drawing/2014/main" id="{BF5FE586-72D3-4190-8EBA-75F3495B211C}"/>
              </a:ext>
            </a:extLst>
          </p:cNvPr>
          <p:cNvSpPr/>
          <p:nvPr/>
        </p:nvSpPr>
        <p:spPr>
          <a:xfrm>
            <a:off x="990600" y="2148939"/>
            <a:ext cx="6400800" cy="1015663"/>
          </a:xfrm>
          <a:prstGeom prst="rect">
            <a:avLst/>
          </a:prstGeom>
        </p:spPr>
        <p:txBody>
          <a:bodyPr wrap="square">
            <a:spAutoFit/>
          </a:bodyPr>
          <a:lstStyle/>
          <a:p>
            <a:r>
              <a:rPr lang="zh-CN" altLang="es-ES" b="0" dirty="0"/>
              <a:t>运算的保持</a:t>
            </a:r>
            <a:r>
              <a:rPr lang="es-ES" altLang="zh-CN" b="0" dirty="0"/>
              <a:t>:</a:t>
            </a:r>
            <a:r>
              <a:rPr lang="zh-CN" altLang="es-ES" b="0" dirty="0"/>
              <a:t>整数的加法和乘法</a:t>
            </a:r>
            <a:endParaRPr lang="es-ES" altLang="zh-CN" b="0" dirty="0"/>
          </a:p>
          <a:p>
            <a:r>
              <a:rPr lang="zh-CN" altLang="es-ES" b="0" dirty="0"/>
              <a:t>编码映射是否有 </a:t>
            </a:r>
            <a:r>
              <a:rPr lang="es-ES" altLang="zh-CN" b="0" dirty="0"/>
              <a:t>f(</a:t>
            </a:r>
            <a:r>
              <a:rPr lang="es-ES" altLang="zh-CN" b="0" dirty="0" err="1"/>
              <a:t>x+y</a:t>
            </a:r>
            <a:r>
              <a:rPr lang="es-ES" altLang="zh-CN" b="0" dirty="0"/>
              <a:t>)=f(x)+f(y)</a:t>
            </a:r>
            <a:r>
              <a:rPr lang="zh-CN" altLang="es-ES" b="0" dirty="0"/>
              <a:t>成立</a:t>
            </a:r>
            <a:endParaRPr lang="es-ES" altLang="zh-CN" b="0" dirty="0"/>
          </a:p>
          <a:p>
            <a:r>
              <a:rPr lang="es-ES" altLang="zh-CN" b="0" dirty="0"/>
              <a:t>f:</a:t>
            </a:r>
            <a:r>
              <a:rPr lang="zh-CN" altLang="es-ES" b="0" dirty="0"/>
              <a:t>二进制向量</a:t>
            </a:r>
            <a:r>
              <a:rPr lang="es-ES" altLang="zh-CN" b="0" dirty="0"/>
              <a:t>-&gt;</a:t>
            </a:r>
            <a:r>
              <a:rPr lang="zh-CN" altLang="es-ES" b="0" dirty="0"/>
              <a:t>整数，</a:t>
            </a:r>
            <a:r>
              <a:rPr lang="es-ES" altLang="zh-CN" b="0" dirty="0" err="1"/>
              <a:t>x,y</a:t>
            </a:r>
            <a:r>
              <a:rPr lang="zh-CN" altLang="es-ES" b="0" dirty="0"/>
              <a:t>是两个二进制向量</a:t>
            </a:r>
            <a:endParaRPr lang="en-GB" b="0" dirty="0"/>
          </a:p>
        </p:txBody>
      </p:sp>
      <p:sp>
        <p:nvSpPr>
          <p:cNvPr id="5" name="矩形 4">
            <a:extLst>
              <a:ext uri="{FF2B5EF4-FFF2-40B4-BE49-F238E27FC236}">
                <a16:creationId xmlns:a16="http://schemas.microsoft.com/office/drawing/2014/main" id="{691C102F-D340-4786-8176-2D8056558F6E}"/>
              </a:ext>
            </a:extLst>
          </p:cNvPr>
          <p:cNvSpPr/>
          <p:nvPr/>
        </p:nvSpPr>
        <p:spPr>
          <a:xfrm>
            <a:off x="1219200" y="3530045"/>
            <a:ext cx="6705600" cy="707886"/>
          </a:xfrm>
          <a:prstGeom prst="rect">
            <a:avLst/>
          </a:prstGeom>
        </p:spPr>
        <p:txBody>
          <a:bodyPr wrap="square">
            <a:spAutoFit/>
          </a:bodyPr>
          <a:lstStyle/>
          <a:p>
            <a:pPr lvl="1"/>
            <a:r>
              <a:rPr lang="zh-CN" altLang="es-ES" b="0" dirty="0"/>
              <a:t>交换律</a:t>
            </a:r>
            <a:r>
              <a:rPr lang="es-ES" altLang="zh-CN" b="0" dirty="0"/>
              <a:t>: 001 + 010 = 010 + 001 = 011</a:t>
            </a:r>
          </a:p>
          <a:p>
            <a:pPr lvl="1"/>
            <a:r>
              <a:rPr lang="zh-CN" altLang="es-ES" b="0" dirty="0"/>
              <a:t>结合律</a:t>
            </a:r>
            <a:r>
              <a:rPr lang="es-ES" altLang="zh-CN" b="0" dirty="0"/>
              <a:t>: 000 + 010 + (001 = 000 + 010) + 001 </a:t>
            </a:r>
          </a:p>
        </p:txBody>
      </p:sp>
      <p:sp>
        <p:nvSpPr>
          <p:cNvPr id="6" name="矩形 5">
            <a:extLst>
              <a:ext uri="{FF2B5EF4-FFF2-40B4-BE49-F238E27FC236}">
                <a16:creationId xmlns:a16="http://schemas.microsoft.com/office/drawing/2014/main" id="{B7C1C6C2-A662-49C9-8DBA-8D798F79EDCF}"/>
              </a:ext>
            </a:extLst>
          </p:cNvPr>
          <p:cNvSpPr/>
          <p:nvPr/>
        </p:nvSpPr>
        <p:spPr>
          <a:xfrm>
            <a:off x="1219200" y="4634748"/>
            <a:ext cx="4572000" cy="707886"/>
          </a:xfrm>
          <a:prstGeom prst="rect">
            <a:avLst/>
          </a:prstGeom>
        </p:spPr>
        <p:txBody>
          <a:bodyPr>
            <a:spAutoFit/>
          </a:bodyPr>
          <a:lstStyle/>
          <a:p>
            <a:pPr lvl="1"/>
            <a:r>
              <a:rPr lang="es-ES" altLang="zh-CN" b="0" dirty="0"/>
              <a:t>111+001=1000-&gt;000</a:t>
            </a:r>
          </a:p>
          <a:p>
            <a:pPr lvl="1"/>
            <a:r>
              <a:rPr lang="es-ES" altLang="zh-CN" b="0" dirty="0"/>
              <a:t>111+010=1001 -&gt;001</a:t>
            </a:r>
          </a:p>
        </p:txBody>
      </p:sp>
    </p:spTree>
    <p:extLst>
      <p:ext uri="{BB962C8B-B14F-4D97-AF65-F5344CB8AC3E}">
        <p14:creationId xmlns:p14="http://schemas.microsoft.com/office/powerpoint/2010/main" val="427203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22C67-1152-4335-B817-2477C57A2AB8}"/>
              </a:ext>
            </a:extLst>
          </p:cNvPr>
          <p:cNvSpPr>
            <a:spLocks noGrp="1"/>
          </p:cNvSpPr>
          <p:nvPr>
            <p:ph type="title"/>
          </p:nvPr>
        </p:nvSpPr>
        <p:spPr/>
        <p:txBody>
          <a:bodyPr/>
          <a:lstStyle/>
          <a:p>
            <a:r>
              <a:rPr lang="zh-CN" altLang="es-ES" dirty="0"/>
              <a:t>无符号整数编码：</a:t>
            </a:r>
            <a:r>
              <a:rPr lang="es-ES" altLang="zh-CN" dirty="0"/>
              <a:t>B2U</a:t>
            </a:r>
            <a:endParaRPr lang="en-GB" dirty="0"/>
          </a:p>
        </p:txBody>
      </p:sp>
      <p:sp>
        <p:nvSpPr>
          <p:cNvPr id="3" name="内容占位符 2">
            <a:extLst>
              <a:ext uri="{FF2B5EF4-FFF2-40B4-BE49-F238E27FC236}">
                <a16:creationId xmlns:a16="http://schemas.microsoft.com/office/drawing/2014/main" id="{91B31AFD-BFB7-487E-8996-577D8E8C1C08}"/>
              </a:ext>
            </a:extLst>
          </p:cNvPr>
          <p:cNvSpPr>
            <a:spLocks noGrp="1"/>
          </p:cNvSpPr>
          <p:nvPr>
            <p:ph idx="1"/>
          </p:nvPr>
        </p:nvSpPr>
        <p:spPr/>
        <p:txBody>
          <a:bodyPr/>
          <a:lstStyle/>
          <a:p>
            <a:r>
              <a:rPr lang="zh-CN" altLang="es-ES" dirty="0"/>
              <a:t>记二进制向量</a:t>
            </a:r>
            <a:r>
              <a:rPr lang="es-ES" altLang="zh-CN" dirty="0"/>
              <a:t>(</a:t>
            </a:r>
            <a:r>
              <a:rPr lang="es-ES" altLang="zh-CN" b="1" dirty="0" err="1"/>
              <a:t>B</a:t>
            </a:r>
            <a:r>
              <a:rPr lang="es-ES" altLang="zh-CN" dirty="0" err="1"/>
              <a:t>inary</a:t>
            </a:r>
            <a:r>
              <a:rPr lang="es-ES" altLang="zh-CN" dirty="0"/>
              <a:t>)</a:t>
            </a:r>
            <a:r>
              <a:rPr lang="zh-CN" altLang="es-ES" dirty="0"/>
              <a:t>到无符号整数</a:t>
            </a:r>
            <a:r>
              <a:rPr lang="es-ES" altLang="zh-CN" dirty="0"/>
              <a:t>(</a:t>
            </a:r>
            <a:r>
              <a:rPr lang="es-ES" altLang="zh-CN" b="1" dirty="0" err="1"/>
              <a:t>U</a:t>
            </a:r>
            <a:r>
              <a:rPr lang="es-ES" altLang="zh-CN" dirty="0" err="1"/>
              <a:t>nsigned</a:t>
            </a:r>
            <a:r>
              <a:rPr lang="es-ES" altLang="zh-CN" dirty="0"/>
              <a:t> </a:t>
            </a:r>
            <a:r>
              <a:rPr lang="es-ES" altLang="zh-CN" dirty="0" err="1"/>
              <a:t>Int</a:t>
            </a:r>
            <a:r>
              <a:rPr lang="es-ES" altLang="zh-CN" dirty="0"/>
              <a:t>)</a:t>
            </a:r>
            <a:r>
              <a:rPr lang="zh-CN" altLang="es-ES" dirty="0"/>
              <a:t>映射为：</a:t>
            </a:r>
            <a:r>
              <a:rPr lang="es-ES" altLang="zh-CN" dirty="0"/>
              <a:t>B2U</a:t>
            </a:r>
          </a:p>
          <a:p>
            <a:r>
              <a:rPr lang="zh-CN" altLang="es-ES" dirty="0"/>
              <a:t>向量</a:t>
            </a:r>
            <a:r>
              <a:rPr lang="es-ES" altLang="zh-CN" dirty="0"/>
              <a:t>x=[xn-1,…,x0]</a:t>
            </a:r>
          </a:p>
          <a:p>
            <a:endParaRPr lang="es-ES" altLang="zh-CN" dirty="0"/>
          </a:p>
          <a:p>
            <a:endParaRPr lang="es-ES" altLang="zh-CN" dirty="0"/>
          </a:p>
          <a:p>
            <a:endParaRPr lang="es-ES" altLang="zh-CN" dirty="0"/>
          </a:p>
          <a:p>
            <a:r>
              <a:rPr lang="es-ES" altLang="zh-CN" dirty="0"/>
              <a:t>B2U</a:t>
            </a:r>
            <a:r>
              <a:rPr lang="zh-CN" altLang="es-ES" dirty="0"/>
              <a:t>是一个双射（既是单射又是射）：</a:t>
            </a:r>
            <a:endParaRPr lang="es-ES" altLang="zh-CN" dirty="0"/>
          </a:p>
          <a:p>
            <a:r>
              <a:rPr lang="zh-CN" altLang="es-ES" dirty="0"/>
              <a:t>因此</a:t>
            </a:r>
            <a:r>
              <a:rPr lang="es-ES" altLang="zh-CN" dirty="0"/>
              <a:t>B2U</a:t>
            </a:r>
            <a:r>
              <a:rPr lang="zh-CN" altLang="es-ES" dirty="0"/>
              <a:t>存在逆映射</a:t>
            </a:r>
            <a:r>
              <a:rPr lang="es-ES" altLang="zh-CN" dirty="0"/>
              <a:t>U2B</a:t>
            </a:r>
            <a:r>
              <a:rPr lang="zh-CN" altLang="es-ES" dirty="0"/>
              <a:t>，表示从无符号整数到有符号整数的映射</a:t>
            </a:r>
            <a:endParaRPr lang="es-ES" altLang="zh-CN" dirty="0"/>
          </a:p>
          <a:p>
            <a:endParaRPr lang="es-ES" altLang="zh-CN" dirty="0"/>
          </a:p>
          <a:p>
            <a:endParaRPr lang="es-ES" altLang="zh-CN" dirty="0"/>
          </a:p>
          <a:p>
            <a:pPr lvl="1"/>
            <a:endParaRPr lang="en-GB" dirty="0"/>
          </a:p>
        </p:txBody>
      </p:sp>
      <p:pic>
        <p:nvPicPr>
          <p:cNvPr id="4" name="图片 3">
            <a:extLst>
              <a:ext uri="{FF2B5EF4-FFF2-40B4-BE49-F238E27FC236}">
                <a16:creationId xmlns:a16="http://schemas.microsoft.com/office/drawing/2014/main" id="{9ACF3EFE-65A2-4948-B2A7-D972960AA9E9}"/>
              </a:ext>
            </a:extLst>
          </p:cNvPr>
          <p:cNvPicPr>
            <a:picLocks noChangeAspect="1"/>
          </p:cNvPicPr>
          <p:nvPr/>
        </p:nvPicPr>
        <p:blipFill>
          <a:blip r:embed="rId3"/>
          <a:stretch>
            <a:fillRect/>
          </a:stretch>
        </p:blipFill>
        <p:spPr>
          <a:xfrm>
            <a:off x="2057400" y="3074581"/>
            <a:ext cx="3048000" cy="1470837"/>
          </a:xfrm>
          <a:prstGeom prst="rect">
            <a:avLst/>
          </a:prstGeom>
        </p:spPr>
      </p:pic>
    </p:spTree>
    <p:extLst>
      <p:ext uri="{BB962C8B-B14F-4D97-AF65-F5344CB8AC3E}">
        <p14:creationId xmlns:p14="http://schemas.microsoft.com/office/powerpoint/2010/main" val="1742376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0"/>
          <p:cNvSpPr txBox="1">
            <a:spLocks noGrp="1"/>
          </p:cNvSpPr>
          <p:nvPr>
            <p:ph type="sldNum" sz="quarter" idx="4"/>
          </p:nvPr>
        </p:nvSpPr>
        <p:spPr>
          <a:ln/>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itchFamily="2" charset="-122"/>
              </a:rPr>
              <a:t>27</a:t>
            </a:fld>
            <a:endParaRPr lang="zh-CN" altLang="en-US" sz="1400">
              <a:latin typeface="Times New Roman" panose="02020603050405020304" pitchFamily="18" charset="0"/>
              <a:ea typeface="宋体" pitchFamily="2" charset="-122"/>
            </a:endParaRPr>
          </a:p>
        </p:txBody>
      </p:sp>
      <p:sp>
        <p:nvSpPr>
          <p:cNvPr id="16386" name="Rectangle 2"/>
          <p:cNvSpPr>
            <a:spLocks noGrp="1"/>
          </p:cNvSpPr>
          <p:nvPr>
            <p:ph type="ctrTitle"/>
          </p:nvPr>
        </p:nvSpPr>
        <p:spPr>
          <a:xfrm>
            <a:off x="685800" y="2133600"/>
            <a:ext cx="7772400" cy="1828800"/>
          </a:xfrm>
          <a:ln/>
        </p:spPr>
        <p:txBody>
          <a:bodyPr vert="horz" wrap="square" lIns="91440" tIns="45720" rIns="91440" bIns="45720" anchor="ctr" anchorCtr="0"/>
          <a:lstStyle/>
          <a:p>
            <a:pPr>
              <a:buClrTx/>
              <a:buSzTx/>
              <a:buFontTx/>
            </a:pPr>
            <a:r>
              <a:rPr lang="zh-CN" altLang="es-ES" sz="3600" dirty="0">
                <a:latin typeface="宋体" pitchFamily="2" charset="-122"/>
                <a:ea typeface="宋体" pitchFamily="2" charset="-122"/>
                <a:cs typeface="+mj-cs"/>
              </a:rPr>
              <a:t>有符号数表示</a:t>
            </a:r>
            <a:endParaRPr lang="en-US" altLang="zh-CN" sz="3600" dirty="0">
              <a:latin typeface="宋体" pitchFamily="2" charset="-122"/>
              <a:ea typeface="宋体" pitchFamily="2" charset="-122"/>
              <a:cs typeface="+mj-cs"/>
            </a:endParaRPr>
          </a:p>
        </p:txBody>
      </p:sp>
    </p:spTree>
    <p:extLst>
      <p:ext uri="{BB962C8B-B14F-4D97-AF65-F5344CB8AC3E}">
        <p14:creationId xmlns:p14="http://schemas.microsoft.com/office/powerpoint/2010/main" val="1178483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5CC26-774E-4354-A169-4A27D56F11D1}"/>
              </a:ext>
            </a:extLst>
          </p:cNvPr>
          <p:cNvSpPr>
            <a:spLocks noGrp="1"/>
          </p:cNvSpPr>
          <p:nvPr>
            <p:ph type="title"/>
          </p:nvPr>
        </p:nvSpPr>
        <p:spPr/>
        <p:txBody>
          <a:bodyPr/>
          <a:lstStyle/>
          <a:p>
            <a:r>
              <a:rPr lang="zh-CN" altLang="es-ES" dirty="0"/>
              <a:t>有符号数编码规则</a:t>
            </a:r>
            <a:r>
              <a:rPr lang="es-ES" altLang="zh-CN" dirty="0"/>
              <a:t>:</a:t>
            </a:r>
            <a:r>
              <a:rPr lang="zh-CN" altLang="es-ES" dirty="0"/>
              <a:t>补码</a:t>
            </a:r>
            <a:r>
              <a:rPr lang="es-ES" altLang="zh-CN" dirty="0"/>
              <a:t>(</a:t>
            </a:r>
            <a:r>
              <a:rPr lang="es-ES" altLang="zh-CN" dirty="0" err="1"/>
              <a:t>Two’s</a:t>
            </a:r>
            <a:r>
              <a:rPr lang="es-ES" altLang="zh-CN" dirty="0"/>
              <a:t> </a:t>
            </a:r>
            <a:r>
              <a:rPr lang="es-ES" altLang="zh-CN" dirty="0" err="1"/>
              <a:t>Complement</a:t>
            </a:r>
            <a:r>
              <a:rPr lang="es-ES" altLang="zh-CN" dirty="0"/>
              <a:t>)</a:t>
            </a:r>
            <a:endParaRPr lang="en-GB" dirty="0"/>
          </a:p>
        </p:txBody>
      </p:sp>
      <p:sp>
        <p:nvSpPr>
          <p:cNvPr id="3" name="内容占位符 2">
            <a:extLst>
              <a:ext uri="{FF2B5EF4-FFF2-40B4-BE49-F238E27FC236}">
                <a16:creationId xmlns:a16="http://schemas.microsoft.com/office/drawing/2014/main" id="{6A89784F-6957-407E-B0EB-77FAA889DC12}"/>
              </a:ext>
            </a:extLst>
          </p:cNvPr>
          <p:cNvSpPr>
            <a:spLocks noGrp="1"/>
          </p:cNvSpPr>
          <p:nvPr>
            <p:ph idx="1"/>
          </p:nvPr>
        </p:nvSpPr>
        <p:spPr/>
        <p:txBody>
          <a:bodyPr/>
          <a:lstStyle/>
          <a:p>
            <a:r>
              <a:rPr lang="zh-CN" altLang="es-ES" dirty="0"/>
              <a:t>补码编码把字的最高位解释为负权重，</a:t>
            </a:r>
            <a:endParaRPr lang="es-ES" altLang="zh-CN" dirty="0"/>
          </a:p>
          <a:p>
            <a:r>
              <a:rPr lang="zh-CN" altLang="es-ES" dirty="0"/>
              <a:t>补码编码即记为</a:t>
            </a:r>
            <a:r>
              <a:rPr lang="es-ES" altLang="zh-CN" dirty="0"/>
              <a:t>B2T(x)</a:t>
            </a:r>
          </a:p>
          <a:p>
            <a:endParaRPr lang="es-ES" dirty="0"/>
          </a:p>
          <a:p>
            <a:endParaRPr lang="es-ES" dirty="0"/>
          </a:p>
          <a:p>
            <a:r>
              <a:rPr lang="es-ES" dirty="0"/>
              <a:t> </a:t>
            </a:r>
            <a:r>
              <a:rPr lang="zh-CN" altLang="es-ES" dirty="0"/>
              <a:t>补码编码的性质</a:t>
            </a:r>
            <a:endParaRPr lang="es-ES" altLang="zh-CN" dirty="0"/>
          </a:p>
          <a:p>
            <a:endParaRPr lang="es-ES" altLang="zh-CN" dirty="0"/>
          </a:p>
          <a:p>
            <a:endParaRPr lang="es-ES" altLang="zh-CN" dirty="0"/>
          </a:p>
          <a:p>
            <a:r>
              <a:rPr lang="zh-CN" altLang="es-ES" dirty="0"/>
              <a:t>结合编码方式可以推导出有无符号数转换规则：</a:t>
            </a:r>
            <a:endParaRPr lang="es-ES" altLang="zh-CN" dirty="0"/>
          </a:p>
          <a:p>
            <a:endParaRPr lang="es-ES" altLang="zh-CN" dirty="0"/>
          </a:p>
          <a:p>
            <a:endParaRPr lang="es-ES" dirty="0"/>
          </a:p>
          <a:p>
            <a:endParaRPr lang="es-ES" dirty="0"/>
          </a:p>
          <a:p>
            <a:endParaRPr lang="en-GB" dirty="0"/>
          </a:p>
        </p:txBody>
      </p:sp>
      <p:sp>
        <p:nvSpPr>
          <p:cNvPr id="4" name="矩形 3">
            <a:extLst>
              <a:ext uri="{FF2B5EF4-FFF2-40B4-BE49-F238E27FC236}">
                <a16:creationId xmlns:a16="http://schemas.microsoft.com/office/drawing/2014/main" id="{5A534448-9D5F-4E4D-A7A6-158AE09903B2}"/>
              </a:ext>
            </a:extLst>
          </p:cNvPr>
          <p:cNvSpPr/>
          <p:nvPr/>
        </p:nvSpPr>
        <p:spPr>
          <a:xfrm>
            <a:off x="990600" y="2667000"/>
            <a:ext cx="7772400" cy="707886"/>
          </a:xfrm>
          <a:prstGeom prst="rect">
            <a:avLst/>
          </a:prstGeom>
        </p:spPr>
        <p:txBody>
          <a:bodyPr wrap="square">
            <a:spAutoFit/>
          </a:bodyPr>
          <a:lstStyle/>
          <a:p>
            <a:r>
              <a:rPr lang="zh-CN" altLang="es-ES" b="0" dirty="0"/>
              <a:t>考虑</a:t>
            </a:r>
            <a:r>
              <a:rPr lang="es-ES" altLang="zh-CN" b="0" dirty="0"/>
              <a:t>x</a:t>
            </a:r>
            <a:r>
              <a:rPr lang="zh-CN" altLang="es-ES" b="0" dirty="0"/>
              <a:t>是</a:t>
            </a:r>
            <a:r>
              <a:rPr lang="es-ES" altLang="zh-CN" b="0" dirty="0"/>
              <a:t>w</a:t>
            </a:r>
            <a:r>
              <a:rPr lang="zh-CN" altLang="es-ES" b="0" dirty="0"/>
              <a:t>维位向量</a:t>
            </a:r>
            <a:r>
              <a:rPr lang="es-ES" altLang="zh-CN" b="0" dirty="0"/>
              <a:t>x=[xw-1,…,x0]</a:t>
            </a:r>
            <a:endParaRPr lang="en-GB" b="0" dirty="0"/>
          </a:p>
          <a:p>
            <a:r>
              <a:rPr lang="en-GB" b="0" dirty="0"/>
              <a:t>B2T_w=-x_{w-1}2^{w-1}+\sum_{</a:t>
            </a:r>
            <a:r>
              <a:rPr lang="en-GB" b="0" dirty="0" err="1"/>
              <a:t>i</a:t>
            </a:r>
            <a:r>
              <a:rPr lang="en-GB" b="0" dirty="0"/>
              <a:t>=0}^{w-2} </a:t>
            </a:r>
            <a:r>
              <a:rPr lang="en-GB" b="0" dirty="0" err="1"/>
              <a:t>x_i</a:t>
            </a:r>
            <a:r>
              <a:rPr lang="en-GB" b="0" dirty="0"/>
              <a:t> 2^2^i</a:t>
            </a:r>
          </a:p>
        </p:txBody>
      </p:sp>
      <p:sp>
        <p:nvSpPr>
          <p:cNvPr id="5" name="矩形 4">
            <a:extLst>
              <a:ext uri="{FF2B5EF4-FFF2-40B4-BE49-F238E27FC236}">
                <a16:creationId xmlns:a16="http://schemas.microsoft.com/office/drawing/2014/main" id="{1F33C6EA-E1AA-4542-9022-279ACBFD1F7F}"/>
              </a:ext>
            </a:extLst>
          </p:cNvPr>
          <p:cNvSpPr/>
          <p:nvPr/>
        </p:nvSpPr>
        <p:spPr>
          <a:xfrm>
            <a:off x="990600" y="4267200"/>
            <a:ext cx="6781800" cy="707886"/>
          </a:xfrm>
          <a:prstGeom prst="rect">
            <a:avLst/>
          </a:prstGeom>
        </p:spPr>
        <p:txBody>
          <a:bodyPr wrap="square">
            <a:spAutoFit/>
          </a:bodyPr>
          <a:lstStyle/>
          <a:p>
            <a:r>
              <a:rPr lang="es-ES" altLang="zh-CN" b="0" dirty="0"/>
              <a:t>1. </a:t>
            </a:r>
            <a:r>
              <a:rPr lang="zh-CN" altLang="es-ES" b="0" dirty="0"/>
              <a:t>补码编码是一个双射，因此存在逆映射</a:t>
            </a:r>
            <a:r>
              <a:rPr lang="es-ES" altLang="zh-CN" b="0" dirty="0"/>
              <a:t>T2B</a:t>
            </a:r>
          </a:p>
          <a:p>
            <a:r>
              <a:rPr lang="es-ES" altLang="zh-CN" b="0" dirty="0"/>
              <a:t>2.</a:t>
            </a:r>
            <a:r>
              <a:rPr lang="zh-CN" altLang="es-ES" b="0" dirty="0"/>
              <a:t>补码编码的范围： </a:t>
            </a:r>
            <a:r>
              <a:rPr lang="es-ES" altLang="zh-CN" b="0" dirty="0"/>
              <a:t>[</a:t>
            </a:r>
            <a:r>
              <a:rPr lang="en-GB" b="0" dirty="0"/>
              <a:t>-x_{w-1}2^{w-1}, -x_{w-1}2^{w-1}]</a:t>
            </a:r>
          </a:p>
        </p:txBody>
      </p:sp>
      <p:sp>
        <p:nvSpPr>
          <p:cNvPr id="6" name="矩形 5">
            <a:extLst>
              <a:ext uri="{FF2B5EF4-FFF2-40B4-BE49-F238E27FC236}">
                <a16:creationId xmlns:a16="http://schemas.microsoft.com/office/drawing/2014/main" id="{D5EFA7BA-CC2F-4E69-A0D2-32A378FBCC49}"/>
              </a:ext>
            </a:extLst>
          </p:cNvPr>
          <p:cNvSpPr/>
          <p:nvPr/>
        </p:nvSpPr>
        <p:spPr>
          <a:xfrm>
            <a:off x="1066800" y="5692914"/>
            <a:ext cx="7772400" cy="707886"/>
          </a:xfrm>
          <a:prstGeom prst="rect">
            <a:avLst/>
          </a:prstGeom>
        </p:spPr>
        <p:txBody>
          <a:bodyPr wrap="square">
            <a:spAutoFit/>
          </a:bodyPr>
          <a:lstStyle/>
          <a:p>
            <a:r>
              <a:rPr lang="zh-CN" altLang="es-ES" b="0" dirty="0"/>
              <a:t>对于无符号数</a:t>
            </a:r>
            <a:r>
              <a:rPr lang="es-ES" altLang="zh-CN" b="0" dirty="0" err="1"/>
              <a:t>ux</a:t>
            </a:r>
            <a:r>
              <a:rPr lang="zh-CN" altLang="es-ES" b="0" dirty="0"/>
              <a:t>，其对应的有符号数为 </a:t>
            </a:r>
            <a:r>
              <a:rPr lang="es-ES" altLang="zh-CN" b="0" dirty="0"/>
              <a:t>U2T(</a:t>
            </a:r>
            <a:r>
              <a:rPr lang="es-ES" altLang="zh-CN" b="0" dirty="0" err="1"/>
              <a:t>ux</a:t>
            </a:r>
            <a:r>
              <a:rPr lang="es-ES" altLang="zh-CN" b="0" dirty="0"/>
              <a:t>)=B2T(U2B(</a:t>
            </a:r>
            <a:r>
              <a:rPr lang="es-ES" altLang="zh-CN" b="0" dirty="0" err="1"/>
              <a:t>ux</a:t>
            </a:r>
            <a:r>
              <a:rPr lang="es-ES" altLang="zh-CN" b="0" dirty="0"/>
              <a:t>))</a:t>
            </a:r>
          </a:p>
          <a:p>
            <a:r>
              <a:rPr lang="zh-CN" altLang="es-ES" b="0" dirty="0"/>
              <a:t>对于有符号数</a:t>
            </a:r>
            <a:r>
              <a:rPr lang="es-ES" altLang="zh-CN" b="0" dirty="0" err="1"/>
              <a:t>tx</a:t>
            </a:r>
            <a:r>
              <a:rPr lang="es-ES" altLang="zh-CN" b="0" dirty="0"/>
              <a:t>,   </a:t>
            </a:r>
            <a:r>
              <a:rPr lang="zh-CN" altLang="es-ES" b="0" dirty="0"/>
              <a:t>其对应的无符号数为 </a:t>
            </a:r>
            <a:r>
              <a:rPr lang="es-ES" altLang="zh-CN" b="0" dirty="0"/>
              <a:t>T2U(</a:t>
            </a:r>
            <a:r>
              <a:rPr lang="es-ES" altLang="zh-CN" b="0" dirty="0" err="1"/>
              <a:t>tx</a:t>
            </a:r>
            <a:r>
              <a:rPr lang="es-ES" altLang="zh-CN" b="0" dirty="0"/>
              <a:t>)=B2U(T2B(</a:t>
            </a:r>
            <a:r>
              <a:rPr lang="es-ES" altLang="zh-CN" b="0" dirty="0" err="1"/>
              <a:t>tx</a:t>
            </a:r>
            <a:r>
              <a:rPr lang="es-ES" altLang="zh-CN" b="0" dirty="0"/>
              <a:t>))</a:t>
            </a:r>
            <a:endParaRPr lang="en-GB" b="0" dirty="0"/>
          </a:p>
        </p:txBody>
      </p:sp>
    </p:spTree>
    <p:extLst>
      <p:ext uri="{BB962C8B-B14F-4D97-AF65-F5344CB8AC3E}">
        <p14:creationId xmlns:p14="http://schemas.microsoft.com/office/powerpoint/2010/main" val="696412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61CF8-67C8-4564-AF78-4606CA5D68F2}"/>
              </a:ext>
            </a:extLst>
          </p:cNvPr>
          <p:cNvSpPr>
            <a:spLocks noGrp="1"/>
          </p:cNvSpPr>
          <p:nvPr>
            <p:ph type="title"/>
          </p:nvPr>
        </p:nvSpPr>
        <p:spPr/>
        <p:txBody>
          <a:bodyPr/>
          <a:lstStyle/>
          <a:p>
            <a:r>
              <a:rPr lang="zh-CN" altLang="es-ES" dirty="0"/>
              <a:t>其他编码方式</a:t>
            </a:r>
            <a:endParaRPr lang="en-GB" dirty="0"/>
          </a:p>
        </p:txBody>
      </p:sp>
      <p:sp>
        <p:nvSpPr>
          <p:cNvPr id="3" name="内容占位符 2">
            <a:extLst>
              <a:ext uri="{FF2B5EF4-FFF2-40B4-BE49-F238E27FC236}">
                <a16:creationId xmlns:a16="http://schemas.microsoft.com/office/drawing/2014/main" id="{F73DAA66-F9CE-4504-B9DA-603A82B02925}"/>
              </a:ext>
            </a:extLst>
          </p:cNvPr>
          <p:cNvSpPr>
            <a:spLocks noGrp="1"/>
          </p:cNvSpPr>
          <p:nvPr>
            <p:ph idx="1"/>
          </p:nvPr>
        </p:nvSpPr>
        <p:spPr/>
        <p:txBody>
          <a:bodyPr/>
          <a:lstStyle/>
          <a:p>
            <a:r>
              <a:rPr lang="zh-CN" altLang="es-ES" dirty="0"/>
              <a:t>反码（</a:t>
            </a:r>
            <a:r>
              <a:rPr lang="es-ES" altLang="zh-CN" dirty="0" err="1"/>
              <a:t>Ones</a:t>
            </a:r>
            <a:r>
              <a:rPr lang="zh-CN" altLang="es-ES" dirty="0"/>
              <a:t>‘</a:t>
            </a:r>
            <a:r>
              <a:rPr lang="es-ES" altLang="zh-CN" dirty="0"/>
              <a:t> </a:t>
            </a:r>
            <a:r>
              <a:rPr lang="es-ES" altLang="zh-CN" dirty="0" err="1"/>
              <a:t>Complement</a:t>
            </a:r>
            <a:r>
              <a:rPr lang="zh-CN" altLang="es-ES" dirty="0"/>
              <a:t>）</a:t>
            </a:r>
            <a:endParaRPr lang="es-ES" altLang="zh-CN" dirty="0"/>
          </a:p>
          <a:p>
            <a:endParaRPr lang="es-ES" dirty="0"/>
          </a:p>
          <a:p>
            <a:endParaRPr lang="es-ES" dirty="0"/>
          </a:p>
          <a:p>
            <a:endParaRPr lang="es-ES" dirty="0"/>
          </a:p>
          <a:p>
            <a:r>
              <a:rPr lang="zh-CN" altLang="es-ES" dirty="0"/>
              <a:t>原码（</a:t>
            </a:r>
            <a:r>
              <a:rPr lang="es-ES" altLang="zh-CN" dirty="0" err="1"/>
              <a:t>Sign</a:t>
            </a:r>
            <a:r>
              <a:rPr lang="es-ES" altLang="zh-CN" dirty="0"/>
              <a:t> </a:t>
            </a:r>
            <a:r>
              <a:rPr lang="es-ES" altLang="zh-CN" dirty="0" err="1"/>
              <a:t>Complement</a:t>
            </a:r>
            <a:r>
              <a:rPr lang="zh-CN" altLang="es-ES" dirty="0"/>
              <a:t>）</a:t>
            </a:r>
            <a:endParaRPr lang="en-GB" dirty="0"/>
          </a:p>
        </p:txBody>
      </p:sp>
      <p:pic>
        <p:nvPicPr>
          <p:cNvPr id="4" name="图片 3">
            <a:extLst>
              <a:ext uri="{FF2B5EF4-FFF2-40B4-BE49-F238E27FC236}">
                <a16:creationId xmlns:a16="http://schemas.microsoft.com/office/drawing/2014/main" id="{9F1D6A6A-D1B9-4AB4-943D-D6F37535E58C}"/>
              </a:ext>
            </a:extLst>
          </p:cNvPr>
          <p:cNvPicPr>
            <a:picLocks noChangeAspect="1"/>
          </p:cNvPicPr>
          <p:nvPr/>
        </p:nvPicPr>
        <p:blipFill>
          <a:blip r:embed="rId2"/>
          <a:stretch>
            <a:fillRect/>
          </a:stretch>
        </p:blipFill>
        <p:spPr>
          <a:xfrm>
            <a:off x="1143000" y="2321512"/>
            <a:ext cx="4648200" cy="1097328"/>
          </a:xfrm>
          <a:prstGeom prst="rect">
            <a:avLst/>
          </a:prstGeom>
        </p:spPr>
      </p:pic>
      <p:pic>
        <p:nvPicPr>
          <p:cNvPr id="5" name="图片 4">
            <a:extLst>
              <a:ext uri="{FF2B5EF4-FFF2-40B4-BE49-F238E27FC236}">
                <a16:creationId xmlns:a16="http://schemas.microsoft.com/office/drawing/2014/main" id="{7C7D4B77-4CCA-46EF-A1E6-27D83D51E1E4}"/>
              </a:ext>
            </a:extLst>
          </p:cNvPr>
          <p:cNvPicPr>
            <a:picLocks noChangeAspect="1"/>
          </p:cNvPicPr>
          <p:nvPr/>
        </p:nvPicPr>
        <p:blipFill>
          <a:blip r:embed="rId3"/>
          <a:stretch>
            <a:fillRect/>
          </a:stretch>
        </p:blipFill>
        <p:spPr>
          <a:xfrm>
            <a:off x="1143000" y="4267200"/>
            <a:ext cx="5146040" cy="1612938"/>
          </a:xfrm>
          <a:prstGeom prst="rect">
            <a:avLst/>
          </a:prstGeom>
        </p:spPr>
      </p:pic>
    </p:spTree>
    <p:extLst>
      <p:ext uri="{BB962C8B-B14F-4D97-AF65-F5344CB8AC3E}">
        <p14:creationId xmlns:p14="http://schemas.microsoft.com/office/powerpoint/2010/main" val="270667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计算机中的数据存储</a:t>
            </a:r>
          </a:p>
        </p:txBody>
      </p:sp>
      <p:sp>
        <p:nvSpPr>
          <p:cNvPr id="20483"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3</a:t>
            </a:fld>
            <a:endParaRPr lang="zh-CN" altLang="en-US" sz="1400">
              <a:latin typeface="Times New Roman" panose="02020603050405020304" pitchFamily="18" charset="0"/>
              <a:ea typeface="宋体" panose="02010600030101010101" pitchFamily="2" charset="-122"/>
            </a:endParaRPr>
          </a:p>
        </p:txBody>
      </p:sp>
      <p:pic>
        <p:nvPicPr>
          <p:cNvPr id="2" name="内容占位符 1" descr="二进制1"/>
          <p:cNvPicPr>
            <a:picLocks noGrp="1" noChangeAspect="1"/>
          </p:cNvPicPr>
          <p:nvPr>
            <p:ph idx="1"/>
          </p:nvPr>
        </p:nvPicPr>
        <p:blipFill>
          <a:blip r:embed="rId2"/>
          <a:stretch>
            <a:fillRect/>
          </a:stretch>
        </p:blipFill>
        <p:spPr>
          <a:xfrm>
            <a:off x="5334000" y="2362200"/>
            <a:ext cx="3355340" cy="2239010"/>
          </a:xfrm>
          <a:prstGeom prst="rect">
            <a:avLst/>
          </a:prstGeom>
        </p:spPr>
      </p:pic>
      <p:sp>
        <p:nvSpPr>
          <p:cNvPr id="3" name="文本框 2"/>
          <p:cNvSpPr txBox="1"/>
          <p:nvPr/>
        </p:nvSpPr>
        <p:spPr>
          <a:xfrm>
            <a:off x="606425" y="1586230"/>
            <a:ext cx="3048000" cy="1014730"/>
          </a:xfrm>
          <a:prstGeom prst="rect">
            <a:avLst/>
          </a:prstGeom>
          <a:noFill/>
        </p:spPr>
        <p:txBody>
          <a:bodyPr wrap="square" rtlCol="0">
            <a:spAutoFit/>
          </a:bodyPr>
          <a:lstStyle/>
          <a:p>
            <a:r>
              <a:rPr lang="zh-CN" altLang="en-US"/>
              <a:t>众所周知，在计算机内部，数据是以二进制形式的方式存储的。</a:t>
            </a:r>
          </a:p>
        </p:txBody>
      </p:sp>
      <p:sp>
        <p:nvSpPr>
          <p:cNvPr id="4" name="文本框 3"/>
          <p:cNvSpPr txBox="1"/>
          <p:nvPr/>
        </p:nvSpPr>
        <p:spPr>
          <a:xfrm>
            <a:off x="678180" y="2973070"/>
            <a:ext cx="3048000" cy="2245360"/>
          </a:xfrm>
          <a:prstGeom prst="rect">
            <a:avLst/>
          </a:prstGeom>
          <a:noFill/>
        </p:spPr>
        <p:txBody>
          <a:bodyPr wrap="square" rtlCol="0">
            <a:spAutoFit/>
          </a:bodyPr>
          <a:lstStyle/>
          <a:p>
            <a:r>
              <a:rPr lang="zh-CN" altLang="en-US" dirty="0"/>
              <a:t>当你写</a:t>
            </a:r>
            <a:r>
              <a:rPr lang="en-US" altLang="zh-CN" dirty="0" err="1"/>
              <a:t>printf</a:t>
            </a:r>
            <a:r>
              <a:rPr lang="en-US" altLang="zh-CN" dirty="0"/>
              <a:t>(“mamba is back\n”);</a:t>
            </a:r>
            <a:r>
              <a:rPr lang="zh-CN" altLang="en-US" dirty="0"/>
              <a:t>的时候，从机器底层来看这段代码，也是以</a:t>
            </a:r>
            <a:r>
              <a:rPr lang="en-US" altLang="zh-CN" dirty="0"/>
              <a:t>01</a:t>
            </a:r>
            <a:r>
              <a:rPr lang="zh-CN" altLang="en-US" dirty="0"/>
              <a:t>二进制串的形式展现的，机器能够对这些</a:t>
            </a:r>
            <a:r>
              <a:rPr lang="en-US" altLang="zh-CN" dirty="0"/>
              <a:t>01</a:t>
            </a:r>
            <a:r>
              <a:rPr lang="zh-CN" altLang="en-US" dirty="0"/>
              <a:t>二进制串做出相应的</a:t>
            </a:r>
            <a:r>
              <a:rPr lang="en-US" altLang="zh-CN" dirty="0"/>
              <a:t>“</a:t>
            </a:r>
            <a:r>
              <a:rPr lang="zh-CN" altLang="en-US" dirty="0"/>
              <a:t>解释</a:t>
            </a:r>
            <a:r>
              <a:rPr lang="en-US" altLang="zh-CN" dirty="0"/>
              <a:t>”</a:t>
            </a:r>
            <a:r>
              <a:rPr lang="zh-CN" alt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61737B-BBB1-4DC2-88A5-5A7495296399}"/>
              </a:ext>
            </a:extLst>
          </p:cNvPr>
          <p:cNvSpPr>
            <a:spLocks noGrp="1"/>
          </p:cNvSpPr>
          <p:nvPr>
            <p:ph type="title"/>
          </p:nvPr>
        </p:nvSpPr>
        <p:spPr/>
        <p:txBody>
          <a:bodyPr/>
          <a:lstStyle/>
          <a:p>
            <a:r>
              <a:rPr lang="zh-CN" altLang="es-ES" dirty="0"/>
              <a:t>补码编码的优势</a:t>
            </a:r>
            <a:endParaRPr lang="en-GB" dirty="0"/>
          </a:p>
        </p:txBody>
      </p:sp>
      <p:sp>
        <p:nvSpPr>
          <p:cNvPr id="3" name="内容占位符 2">
            <a:extLst>
              <a:ext uri="{FF2B5EF4-FFF2-40B4-BE49-F238E27FC236}">
                <a16:creationId xmlns:a16="http://schemas.microsoft.com/office/drawing/2014/main" id="{AA42C80A-C33E-439A-BC22-DC52BF50F04E}"/>
              </a:ext>
            </a:extLst>
          </p:cNvPr>
          <p:cNvSpPr>
            <a:spLocks noGrp="1"/>
          </p:cNvSpPr>
          <p:nvPr>
            <p:ph idx="1"/>
          </p:nvPr>
        </p:nvSpPr>
        <p:spPr/>
        <p:txBody>
          <a:bodyPr/>
          <a:lstStyle/>
          <a:p>
            <a:r>
              <a:rPr lang="zh-CN" altLang="es-ES" dirty="0"/>
              <a:t>补码只有一个</a:t>
            </a:r>
            <a:r>
              <a:rPr lang="es-ES" altLang="zh-CN" dirty="0"/>
              <a:t>0</a:t>
            </a:r>
            <a:r>
              <a:rPr lang="zh-CN" altLang="es-ES" dirty="0"/>
              <a:t>，原码和反码有</a:t>
            </a:r>
            <a:r>
              <a:rPr lang="es-ES" altLang="zh-CN" dirty="0"/>
              <a:t>2</a:t>
            </a:r>
            <a:r>
              <a:rPr lang="zh-CN" altLang="es-ES" dirty="0"/>
              <a:t>个</a:t>
            </a:r>
            <a:r>
              <a:rPr lang="es-ES" altLang="zh-CN" dirty="0"/>
              <a:t>0</a:t>
            </a:r>
            <a:r>
              <a:rPr lang="zh-CN" altLang="es-ES" dirty="0"/>
              <a:t>，</a:t>
            </a:r>
            <a:r>
              <a:rPr lang="es-ES" altLang="zh-CN" dirty="0"/>
              <a:t>+0</a:t>
            </a:r>
            <a:r>
              <a:rPr lang="zh-CN" altLang="es-ES" dirty="0"/>
              <a:t>，</a:t>
            </a:r>
            <a:r>
              <a:rPr lang="es-ES" altLang="zh-CN" dirty="0"/>
              <a:t>-0</a:t>
            </a:r>
          </a:p>
          <a:p>
            <a:endParaRPr lang="es-ES" dirty="0"/>
          </a:p>
          <a:p>
            <a:r>
              <a:rPr lang="zh-CN" altLang="es-ES" dirty="0"/>
              <a:t>补码加减法机制统一，减法表示为加相反数</a:t>
            </a:r>
            <a:endParaRPr lang="es-ES" altLang="zh-CN" dirty="0"/>
          </a:p>
          <a:p>
            <a:endParaRPr lang="es-ES" altLang="zh-CN" dirty="0"/>
          </a:p>
          <a:p>
            <a:r>
              <a:rPr lang="zh-CN" altLang="es-ES" dirty="0"/>
              <a:t>补码和无符号数编码运算有相同的位级表示</a:t>
            </a:r>
            <a:endParaRPr lang="es-ES" altLang="zh-CN" dirty="0"/>
          </a:p>
        </p:txBody>
      </p:sp>
    </p:spTree>
    <p:extLst>
      <p:ext uri="{BB962C8B-B14F-4D97-AF65-F5344CB8AC3E}">
        <p14:creationId xmlns:p14="http://schemas.microsoft.com/office/powerpoint/2010/main" val="2877852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0"/>
          <p:cNvSpPr txBox="1">
            <a:spLocks noGrp="1"/>
          </p:cNvSpPr>
          <p:nvPr>
            <p:ph type="sldNum" sz="quarter" idx="4"/>
          </p:nvPr>
        </p:nvSpPr>
        <p:spPr>
          <a:ln/>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itchFamily="2" charset="-122"/>
              </a:rPr>
              <a:t>31</a:t>
            </a:fld>
            <a:endParaRPr lang="zh-CN" altLang="en-US" sz="1400">
              <a:latin typeface="Times New Roman" panose="02020603050405020304" pitchFamily="18" charset="0"/>
              <a:ea typeface="宋体" pitchFamily="2" charset="-122"/>
            </a:endParaRPr>
          </a:p>
        </p:txBody>
      </p:sp>
      <p:sp>
        <p:nvSpPr>
          <p:cNvPr id="16386" name="Rectangle 2"/>
          <p:cNvSpPr>
            <a:spLocks noGrp="1"/>
          </p:cNvSpPr>
          <p:nvPr>
            <p:ph type="ctrTitle"/>
          </p:nvPr>
        </p:nvSpPr>
        <p:spPr>
          <a:xfrm>
            <a:off x="685800" y="2133600"/>
            <a:ext cx="7772400" cy="1828800"/>
          </a:xfrm>
          <a:ln/>
        </p:spPr>
        <p:txBody>
          <a:bodyPr vert="horz" wrap="square" lIns="91440" tIns="45720" rIns="91440" bIns="45720" anchor="ctr" anchorCtr="0"/>
          <a:lstStyle/>
          <a:p>
            <a:pPr>
              <a:buClrTx/>
              <a:buSzTx/>
              <a:buFontTx/>
            </a:pPr>
            <a:r>
              <a:rPr lang="zh-CN" altLang="es-ES" sz="3600" dirty="0"/>
              <a:t>整数运算（</a:t>
            </a:r>
            <a:r>
              <a:rPr lang="es-ES" altLang="zh-CN" sz="3600" dirty="0"/>
              <a:t>1</a:t>
            </a:r>
            <a:r>
              <a:rPr lang="zh-CN" altLang="es-ES" sz="3600" dirty="0"/>
              <a:t>）</a:t>
            </a:r>
            <a:endParaRPr lang="en-US" altLang="zh-CN" sz="3600" dirty="0">
              <a:latin typeface="宋体" pitchFamily="2" charset="-122"/>
              <a:ea typeface="宋体" pitchFamily="2" charset="-122"/>
              <a:cs typeface="+mj-cs"/>
            </a:endParaRPr>
          </a:p>
        </p:txBody>
      </p:sp>
    </p:spTree>
    <p:extLst>
      <p:ext uri="{BB962C8B-B14F-4D97-AF65-F5344CB8AC3E}">
        <p14:creationId xmlns:p14="http://schemas.microsoft.com/office/powerpoint/2010/main" val="1115888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EF8A8-F0B9-4FD3-A142-49E58BAD5553}"/>
              </a:ext>
            </a:extLst>
          </p:cNvPr>
          <p:cNvSpPr>
            <a:spLocks noGrp="1"/>
          </p:cNvSpPr>
          <p:nvPr>
            <p:ph type="title"/>
          </p:nvPr>
        </p:nvSpPr>
        <p:spPr/>
        <p:txBody>
          <a:bodyPr/>
          <a:lstStyle/>
          <a:p>
            <a:r>
              <a:rPr lang="zh-CN" altLang="es-ES" dirty="0"/>
              <a:t>整数加法</a:t>
            </a:r>
            <a:endParaRPr lang="en-GB" dirty="0"/>
          </a:p>
        </p:txBody>
      </p:sp>
      <p:sp>
        <p:nvSpPr>
          <p:cNvPr id="3" name="内容占位符 2">
            <a:extLst>
              <a:ext uri="{FF2B5EF4-FFF2-40B4-BE49-F238E27FC236}">
                <a16:creationId xmlns:a16="http://schemas.microsoft.com/office/drawing/2014/main" id="{56091B68-3128-4714-949A-FAAF6BD664DB}"/>
              </a:ext>
            </a:extLst>
          </p:cNvPr>
          <p:cNvSpPr>
            <a:spLocks noGrp="1"/>
          </p:cNvSpPr>
          <p:nvPr>
            <p:ph idx="1"/>
          </p:nvPr>
        </p:nvSpPr>
        <p:spPr>
          <a:xfrm>
            <a:off x="419100" y="1600200"/>
            <a:ext cx="8305800" cy="4419600"/>
          </a:xfrm>
        </p:spPr>
        <p:txBody>
          <a:bodyPr/>
          <a:lstStyle/>
          <a:p>
            <a:r>
              <a:rPr lang="zh-CN" altLang="es-ES" dirty="0"/>
              <a:t>无符号整数加法</a:t>
            </a:r>
            <a:endParaRPr lang="es-ES" altLang="zh-CN" dirty="0"/>
          </a:p>
          <a:p>
            <a:endParaRPr lang="es-ES" dirty="0"/>
          </a:p>
          <a:p>
            <a:pPr marL="0" indent="0">
              <a:buNone/>
            </a:pPr>
            <a:endParaRPr lang="es-ES" dirty="0"/>
          </a:p>
          <a:p>
            <a:r>
              <a:rPr lang="zh-CN" altLang="es-ES" dirty="0"/>
              <a:t>溢出</a:t>
            </a:r>
            <a:endParaRPr lang="es-ES" altLang="zh-CN" dirty="0"/>
          </a:p>
          <a:p>
            <a:endParaRPr lang="es-ES" dirty="0"/>
          </a:p>
          <a:p>
            <a:endParaRPr lang="es-ES" dirty="0"/>
          </a:p>
          <a:p>
            <a:r>
              <a:rPr lang="zh-CN" altLang="es-ES" dirty="0"/>
              <a:t>无符号整数加法是模数加法。 </a:t>
            </a:r>
            <a:endParaRPr lang="en-GB" dirty="0"/>
          </a:p>
          <a:p>
            <a:endParaRPr lang="en-GB" dirty="0"/>
          </a:p>
        </p:txBody>
      </p:sp>
      <p:sp>
        <p:nvSpPr>
          <p:cNvPr id="4" name="矩形 3">
            <a:extLst>
              <a:ext uri="{FF2B5EF4-FFF2-40B4-BE49-F238E27FC236}">
                <a16:creationId xmlns:a16="http://schemas.microsoft.com/office/drawing/2014/main" id="{7F34AB7D-6762-41F1-AB22-1BB1932922F8}"/>
              </a:ext>
            </a:extLst>
          </p:cNvPr>
          <p:cNvSpPr/>
          <p:nvPr/>
        </p:nvSpPr>
        <p:spPr>
          <a:xfrm>
            <a:off x="914400" y="2209800"/>
            <a:ext cx="6705600" cy="1015663"/>
          </a:xfrm>
          <a:prstGeom prst="rect">
            <a:avLst/>
          </a:prstGeom>
        </p:spPr>
        <p:txBody>
          <a:bodyPr wrap="square">
            <a:spAutoFit/>
          </a:bodyPr>
          <a:lstStyle/>
          <a:p>
            <a:r>
              <a:rPr lang="zh-CN" altLang="es-ES" b="0" dirty="0"/>
              <a:t>一个长度为</a:t>
            </a:r>
            <a:r>
              <a:rPr lang="es-ES" altLang="zh-CN" b="0" dirty="0"/>
              <a:t>w</a:t>
            </a:r>
            <a:r>
              <a:rPr lang="zh-CN" altLang="es-ES" b="0" dirty="0"/>
              <a:t>的二进制向量能够表示的无符号整数的范围是</a:t>
            </a:r>
            <a:r>
              <a:rPr lang="es-ES" altLang="zh-CN" b="0" dirty="0"/>
              <a:t>[0,2^w-1]</a:t>
            </a:r>
            <a:r>
              <a:rPr lang="zh-CN" altLang="es-ES" b="0" dirty="0"/>
              <a:t>。 若两个整数相加不超过上界，就可以正常运行。 否则就会产生溢出。 </a:t>
            </a:r>
            <a:endParaRPr lang="es-ES" altLang="zh-CN" b="0" dirty="0"/>
          </a:p>
        </p:txBody>
      </p:sp>
      <p:sp>
        <p:nvSpPr>
          <p:cNvPr id="5" name="矩形 4">
            <a:extLst>
              <a:ext uri="{FF2B5EF4-FFF2-40B4-BE49-F238E27FC236}">
                <a16:creationId xmlns:a16="http://schemas.microsoft.com/office/drawing/2014/main" id="{3983AF26-00E3-48CA-9C4D-D7F4A45CF2FC}"/>
              </a:ext>
            </a:extLst>
          </p:cNvPr>
          <p:cNvSpPr/>
          <p:nvPr/>
        </p:nvSpPr>
        <p:spPr>
          <a:xfrm>
            <a:off x="898003" y="3781678"/>
            <a:ext cx="6324600" cy="707886"/>
          </a:xfrm>
          <a:prstGeom prst="rect">
            <a:avLst/>
          </a:prstGeom>
        </p:spPr>
        <p:txBody>
          <a:bodyPr wrap="square">
            <a:spAutoFit/>
          </a:bodyPr>
          <a:lstStyle/>
          <a:p>
            <a:r>
              <a:rPr lang="zh-CN" altLang="es-ES" b="0" dirty="0"/>
              <a:t>整数加法的结果无法完整放入数据类型字长的限制。</a:t>
            </a:r>
            <a:endParaRPr lang="es-ES" altLang="zh-CN" b="0" dirty="0"/>
          </a:p>
          <a:p>
            <a:r>
              <a:rPr lang="zh-CN" altLang="es-ES" b="0" dirty="0"/>
              <a:t>无符号整数加法的溢出会导致最高位的</a:t>
            </a:r>
            <a:r>
              <a:rPr lang="es-ES" altLang="zh-CN" b="0" dirty="0"/>
              <a:t>1</a:t>
            </a:r>
            <a:r>
              <a:rPr lang="zh-CN" altLang="es-ES" b="0" dirty="0"/>
              <a:t>被舍去 </a:t>
            </a:r>
            <a:endParaRPr lang="en-GB" b="0" dirty="0"/>
          </a:p>
        </p:txBody>
      </p:sp>
      <p:sp>
        <p:nvSpPr>
          <p:cNvPr id="6" name="矩形 5">
            <a:extLst>
              <a:ext uri="{FF2B5EF4-FFF2-40B4-BE49-F238E27FC236}">
                <a16:creationId xmlns:a16="http://schemas.microsoft.com/office/drawing/2014/main" id="{F359BB04-9E9E-4DF5-89AB-8F5F72EA0D10}"/>
              </a:ext>
            </a:extLst>
          </p:cNvPr>
          <p:cNvSpPr/>
          <p:nvPr/>
        </p:nvSpPr>
        <p:spPr>
          <a:xfrm>
            <a:off x="920187" y="5281770"/>
            <a:ext cx="7558479" cy="1015663"/>
          </a:xfrm>
          <a:prstGeom prst="rect">
            <a:avLst/>
          </a:prstGeom>
        </p:spPr>
        <p:txBody>
          <a:bodyPr wrap="none">
            <a:spAutoFit/>
          </a:bodyPr>
          <a:lstStyle/>
          <a:p>
            <a:r>
              <a:rPr lang="zh-CN" altLang="es-ES" b="0" dirty="0"/>
              <a:t>最高位的值是</a:t>
            </a:r>
            <a:r>
              <a:rPr lang="es-ES" altLang="zh-CN" b="0" dirty="0"/>
              <a:t>2^w</a:t>
            </a:r>
            <a:r>
              <a:rPr lang="zh-CN" altLang="es-ES" b="0" dirty="0"/>
              <a:t>，因此溢出会导致正确结果和计算结果相差</a:t>
            </a:r>
            <a:r>
              <a:rPr lang="es-ES" altLang="zh-CN" b="0" dirty="0"/>
              <a:t>2^w</a:t>
            </a:r>
          </a:p>
          <a:p>
            <a:r>
              <a:rPr lang="zh-CN" altLang="es-ES" b="0" dirty="0"/>
              <a:t>从而整数加法的结果模</a:t>
            </a:r>
            <a:r>
              <a:rPr lang="es-ES" altLang="zh-CN" b="0" dirty="0"/>
              <a:t>2^w</a:t>
            </a:r>
            <a:r>
              <a:rPr lang="zh-CN" altLang="es-ES" b="0" dirty="0"/>
              <a:t>就是无符号数加法得到的结果</a:t>
            </a:r>
            <a:endParaRPr lang="es-ES" altLang="zh-CN" b="0" dirty="0"/>
          </a:p>
          <a:p>
            <a:r>
              <a:rPr lang="zh-CN" altLang="es-ES" b="0" dirty="0"/>
              <a:t>因此无符号整数的加法是模数加法</a:t>
            </a:r>
            <a:r>
              <a:rPr lang="zh-CN" altLang="es-ES" dirty="0"/>
              <a:t> </a:t>
            </a:r>
            <a:endParaRPr lang="en-GB" dirty="0"/>
          </a:p>
        </p:txBody>
      </p:sp>
    </p:spTree>
    <p:extLst>
      <p:ext uri="{BB962C8B-B14F-4D97-AF65-F5344CB8AC3E}">
        <p14:creationId xmlns:p14="http://schemas.microsoft.com/office/powerpoint/2010/main" val="65961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4F8FC-16F2-457B-A5E2-03BD22F7E288}"/>
              </a:ext>
            </a:extLst>
          </p:cNvPr>
          <p:cNvSpPr>
            <a:spLocks noGrp="1"/>
          </p:cNvSpPr>
          <p:nvPr>
            <p:ph type="title"/>
          </p:nvPr>
        </p:nvSpPr>
        <p:spPr/>
        <p:txBody>
          <a:bodyPr/>
          <a:lstStyle/>
          <a:p>
            <a:r>
              <a:rPr lang="es-ES" altLang="zh-CN" dirty="0"/>
              <a:t>【</a:t>
            </a:r>
            <a:r>
              <a:rPr lang="zh-CN" altLang="es-ES" dirty="0"/>
              <a:t>补充</a:t>
            </a:r>
            <a:r>
              <a:rPr lang="es-ES" altLang="zh-CN" dirty="0"/>
              <a:t>】</a:t>
            </a:r>
            <a:r>
              <a:rPr lang="zh-CN" altLang="es-ES" dirty="0"/>
              <a:t>模数加法构成阿贝尔群</a:t>
            </a:r>
            <a:endParaRPr lang="en-GB" dirty="0"/>
          </a:p>
        </p:txBody>
      </p:sp>
      <p:sp>
        <p:nvSpPr>
          <p:cNvPr id="3" name="内容占位符 2">
            <a:extLst>
              <a:ext uri="{FF2B5EF4-FFF2-40B4-BE49-F238E27FC236}">
                <a16:creationId xmlns:a16="http://schemas.microsoft.com/office/drawing/2014/main" id="{81AFC52B-6F3E-471B-AE20-77D509EDC948}"/>
              </a:ext>
            </a:extLst>
          </p:cNvPr>
          <p:cNvSpPr>
            <a:spLocks noGrp="1"/>
          </p:cNvSpPr>
          <p:nvPr>
            <p:ph idx="1"/>
          </p:nvPr>
        </p:nvSpPr>
        <p:spPr>
          <a:xfrm>
            <a:off x="457200" y="1600200"/>
            <a:ext cx="8305800" cy="4191000"/>
          </a:xfrm>
        </p:spPr>
        <p:txBody>
          <a:bodyPr/>
          <a:lstStyle/>
          <a:p>
            <a:r>
              <a:rPr lang="zh-CN" altLang="es-ES" dirty="0"/>
              <a:t>群： 集合和二元运算满足封闭性结合性单位元和逆元。 </a:t>
            </a:r>
            <a:endParaRPr lang="es-ES" altLang="zh-CN" dirty="0"/>
          </a:p>
          <a:p>
            <a:r>
              <a:rPr lang="zh-CN" altLang="es-ES" dirty="0"/>
              <a:t>阿贝尔群：满足交换律的群</a:t>
            </a:r>
            <a:endParaRPr lang="es-ES" altLang="zh-CN" dirty="0"/>
          </a:p>
          <a:p>
            <a:r>
              <a:rPr lang="zh-CN" altLang="es-ES" dirty="0"/>
              <a:t>二进制向量的模数加法构成阿贝尔群：</a:t>
            </a:r>
            <a:endParaRPr lang="es-ES" altLang="zh-CN" dirty="0"/>
          </a:p>
          <a:p>
            <a:pPr lvl="1"/>
            <a:r>
              <a:rPr lang="zh-CN" altLang="es-ES" dirty="0"/>
              <a:t>逆元存在： 对二进制向量取反可得</a:t>
            </a:r>
            <a:r>
              <a:rPr lang="es-ES" altLang="zh-CN" dirty="0"/>
              <a:t>~x=2^w-x</a:t>
            </a:r>
          </a:p>
          <a:p>
            <a:pPr lvl="1"/>
            <a:r>
              <a:rPr lang="zh-CN" altLang="es-ES" dirty="0"/>
              <a:t>单位元存在： </a:t>
            </a:r>
            <a:r>
              <a:rPr lang="es-ES" altLang="zh-CN" dirty="0"/>
              <a:t>0 </a:t>
            </a:r>
            <a:r>
              <a:rPr lang="zh-CN" altLang="es-ES" dirty="0"/>
              <a:t>∈ </a:t>
            </a:r>
            <a:r>
              <a:rPr lang="es-ES" altLang="zh-CN" dirty="0"/>
              <a:t>{</a:t>
            </a:r>
            <a:r>
              <a:rPr lang="es-ES" altLang="zh-CN" dirty="0" err="1"/>
              <a:t>x_w</a:t>
            </a:r>
            <a:r>
              <a:rPr lang="es-ES" altLang="zh-CN" dirty="0"/>
              <a:t>}</a:t>
            </a:r>
          </a:p>
          <a:p>
            <a:pPr lvl="1"/>
            <a:r>
              <a:rPr lang="zh-CN" altLang="es-ES" dirty="0"/>
              <a:t>封闭性： 取</a:t>
            </a:r>
            <a:r>
              <a:rPr lang="es-ES" altLang="zh-CN" dirty="0"/>
              <a:t>2^w</a:t>
            </a:r>
            <a:r>
              <a:rPr lang="zh-CN" altLang="es-ES" dirty="0"/>
              <a:t>模保证加法结果小于</a:t>
            </a:r>
            <a:r>
              <a:rPr lang="es-ES" altLang="zh-CN" dirty="0"/>
              <a:t>2^w</a:t>
            </a:r>
          </a:p>
          <a:p>
            <a:pPr lvl="1"/>
            <a:r>
              <a:rPr lang="zh-CN" altLang="es-ES" dirty="0"/>
              <a:t>结合性： </a:t>
            </a:r>
            <a:r>
              <a:rPr lang="es-ES" altLang="zh-CN" dirty="0" err="1"/>
              <a:t>a+b+c</a:t>
            </a:r>
            <a:r>
              <a:rPr lang="es-ES" altLang="zh-CN" dirty="0"/>
              <a:t> = a+(</a:t>
            </a:r>
            <a:r>
              <a:rPr lang="es-ES" altLang="zh-CN" dirty="0" err="1"/>
              <a:t>b+c</a:t>
            </a:r>
            <a:r>
              <a:rPr lang="es-ES" altLang="zh-CN" dirty="0"/>
              <a:t>) </a:t>
            </a:r>
            <a:r>
              <a:rPr lang="zh-CN" altLang="es-ES" dirty="0"/>
              <a:t>对二进制向量成立</a:t>
            </a:r>
            <a:endParaRPr lang="es-ES" altLang="zh-CN" dirty="0"/>
          </a:p>
          <a:p>
            <a:pPr lvl="1"/>
            <a:r>
              <a:rPr lang="zh-CN" altLang="es-ES" dirty="0"/>
              <a:t>交换律： </a:t>
            </a:r>
            <a:r>
              <a:rPr lang="es-ES" altLang="zh-CN" dirty="0" err="1"/>
              <a:t>a+b</a:t>
            </a:r>
            <a:r>
              <a:rPr lang="es-ES" altLang="zh-CN" dirty="0"/>
              <a:t> = </a:t>
            </a:r>
            <a:r>
              <a:rPr lang="es-ES" altLang="zh-CN" dirty="0" err="1"/>
              <a:t>b+a</a:t>
            </a:r>
            <a:r>
              <a:rPr lang="es-ES" altLang="zh-CN" dirty="0"/>
              <a:t> </a:t>
            </a:r>
          </a:p>
          <a:p>
            <a:pPr lvl="1"/>
            <a:endParaRPr lang="es-ES" altLang="zh-CN" dirty="0"/>
          </a:p>
        </p:txBody>
      </p:sp>
      <p:sp>
        <p:nvSpPr>
          <p:cNvPr id="4" name="矩形 3">
            <a:extLst>
              <a:ext uri="{FF2B5EF4-FFF2-40B4-BE49-F238E27FC236}">
                <a16:creationId xmlns:a16="http://schemas.microsoft.com/office/drawing/2014/main" id="{171D0B41-A88C-4ACF-A323-4B5767DADFAB}"/>
              </a:ext>
            </a:extLst>
          </p:cNvPr>
          <p:cNvSpPr/>
          <p:nvPr/>
        </p:nvSpPr>
        <p:spPr>
          <a:xfrm>
            <a:off x="838200" y="6019800"/>
            <a:ext cx="7543800" cy="400110"/>
          </a:xfrm>
          <a:prstGeom prst="rect">
            <a:avLst/>
          </a:prstGeom>
        </p:spPr>
        <p:txBody>
          <a:bodyPr wrap="square">
            <a:spAutoFit/>
          </a:bodyPr>
          <a:lstStyle/>
          <a:p>
            <a:r>
              <a:rPr lang="zh-CN" altLang="es-ES" dirty="0"/>
              <a:t>注意： 浮点数和其上的加法不满足结合律因此不是阿贝尔群</a:t>
            </a:r>
            <a:endParaRPr lang="en-GB" dirty="0"/>
          </a:p>
        </p:txBody>
      </p:sp>
    </p:spTree>
    <p:extLst>
      <p:ext uri="{BB962C8B-B14F-4D97-AF65-F5344CB8AC3E}">
        <p14:creationId xmlns:p14="http://schemas.microsoft.com/office/powerpoint/2010/main" val="2683590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710D5-21B9-448A-B9A9-A7C803244816}"/>
              </a:ext>
            </a:extLst>
          </p:cNvPr>
          <p:cNvSpPr>
            <a:spLocks noGrp="1"/>
          </p:cNvSpPr>
          <p:nvPr>
            <p:ph type="title"/>
          </p:nvPr>
        </p:nvSpPr>
        <p:spPr/>
        <p:txBody>
          <a:bodyPr/>
          <a:lstStyle/>
          <a:p>
            <a:r>
              <a:rPr lang="zh-CN" altLang="es-ES" dirty="0"/>
              <a:t>整数加法</a:t>
            </a:r>
            <a:endParaRPr lang="en-GB" dirty="0"/>
          </a:p>
        </p:txBody>
      </p:sp>
      <p:sp>
        <p:nvSpPr>
          <p:cNvPr id="3" name="内容占位符 2">
            <a:extLst>
              <a:ext uri="{FF2B5EF4-FFF2-40B4-BE49-F238E27FC236}">
                <a16:creationId xmlns:a16="http://schemas.microsoft.com/office/drawing/2014/main" id="{364FA7E1-710B-4106-96D8-2D89F76FDE1C}"/>
              </a:ext>
            </a:extLst>
          </p:cNvPr>
          <p:cNvSpPr>
            <a:spLocks noGrp="1"/>
          </p:cNvSpPr>
          <p:nvPr>
            <p:ph idx="1"/>
          </p:nvPr>
        </p:nvSpPr>
        <p:spPr/>
        <p:txBody>
          <a:bodyPr/>
          <a:lstStyle/>
          <a:p>
            <a:r>
              <a:rPr lang="zh-CN" altLang="es-ES" dirty="0"/>
              <a:t>补码加法</a:t>
            </a:r>
            <a:endParaRPr lang="en-GB" dirty="0"/>
          </a:p>
        </p:txBody>
      </p:sp>
      <p:pic>
        <p:nvPicPr>
          <p:cNvPr id="4" name="图片 3">
            <a:extLst>
              <a:ext uri="{FF2B5EF4-FFF2-40B4-BE49-F238E27FC236}">
                <a16:creationId xmlns:a16="http://schemas.microsoft.com/office/drawing/2014/main" id="{4869A267-B8CF-4796-8561-9385EEB9AB0C}"/>
              </a:ext>
            </a:extLst>
          </p:cNvPr>
          <p:cNvPicPr>
            <a:picLocks noChangeAspect="1"/>
          </p:cNvPicPr>
          <p:nvPr/>
        </p:nvPicPr>
        <p:blipFill rotWithShape="1">
          <a:blip r:embed="rId3"/>
          <a:srcRect l="2083" t="26966" r="23750" b="17755"/>
          <a:stretch/>
        </p:blipFill>
        <p:spPr>
          <a:xfrm>
            <a:off x="952982" y="2514600"/>
            <a:ext cx="6781800" cy="1828800"/>
          </a:xfrm>
          <a:prstGeom prst="rect">
            <a:avLst/>
          </a:prstGeom>
        </p:spPr>
      </p:pic>
      <p:sp>
        <p:nvSpPr>
          <p:cNvPr id="5" name="矩形 4">
            <a:extLst>
              <a:ext uri="{FF2B5EF4-FFF2-40B4-BE49-F238E27FC236}">
                <a16:creationId xmlns:a16="http://schemas.microsoft.com/office/drawing/2014/main" id="{4759CAC1-4A84-4F3D-B3B6-973BDACED4C1}"/>
              </a:ext>
            </a:extLst>
          </p:cNvPr>
          <p:cNvSpPr/>
          <p:nvPr/>
        </p:nvSpPr>
        <p:spPr>
          <a:xfrm>
            <a:off x="685800" y="4734580"/>
            <a:ext cx="7848600" cy="523220"/>
          </a:xfrm>
          <a:prstGeom prst="rect">
            <a:avLst/>
          </a:prstGeom>
        </p:spPr>
        <p:txBody>
          <a:bodyPr wrap="square">
            <a:spAutoFit/>
          </a:bodyPr>
          <a:lstStyle/>
          <a:p>
            <a:r>
              <a:rPr lang="zh-CN" altLang="es-ES" sz="2800" b="0" dirty="0"/>
              <a:t>无符号数加法和有符号数加法的</a:t>
            </a:r>
            <a:r>
              <a:rPr lang="zh-CN" altLang="es-ES" sz="2800" dirty="0"/>
              <a:t>位级表示一致</a:t>
            </a:r>
            <a:endParaRPr lang="en-GB" sz="2800" dirty="0"/>
          </a:p>
        </p:txBody>
      </p:sp>
    </p:spTree>
    <p:extLst>
      <p:ext uri="{BB962C8B-B14F-4D97-AF65-F5344CB8AC3E}">
        <p14:creationId xmlns:p14="http://schemas.microsoft.com/office/powerpoint/2010/main" val="877647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0"/>
          <p:cNvSpPr txBox="1">
            <a:spLocks noGrp="1"/>
          </p:cNvSpPr>
          <p:nvPr>
            <p:ph type="sldNum" sz="quarter" idx="4"/>
          </p:nvPr>
        </p:nvSpPr>
        <p:spPr>
          <a:ln/>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itchFamily="2" charset="-122"/>
              </a:rPr>
              <a:t>35</a:t>
            </a:fld>
            <a:endParaRPr lang="zh-CN" altLang="en-US" sz="1400">
              <a:latin typeface="Times New Roman" panose="02020603050405020304" pitchFamily="18" charset="0"/>
              <a:ea typeface="宋体" pitchFamily="2" charset="-122"/>
            </a:endParaRPr>
          </a:p>
        </p:txBody>
      </p:sp>
      <p:sp>
        <p:nvSpPr>
          <p:cNvPr id="16386" name="Rectangle 2"/>
          <p:cNvSpPr>
            <a:spLocks noGrp="1"/>
          </p:cNvSpPr>
          <p:nvPr>
            <p:ph type="ctrTitle"/>
          </p:nvPr>
        </p:nvSpPr>
        <p:spPr>
          <a:xfrm>
            <a:off x="685800" y="2133600"/>
            <a:ext cx="7772400" cy="1828800"/>
          </a:xfrm>
          <a:ln/>
        </p:spPr>
        <p:txBody>
          <a:bodyPr vert="horz" wrap="square" lIns="91440" tIns="45720" rIns="91440" bIns="45720" anchor="ctr" anchorCtr="0"/>
          <a:lstStyle/>
          <a:p>
            <a:pPr>
              <a:buClrTx/>
              <a:buSzTx/>
              <a:buFontTx/>
            </a:pPr>
            <a:r>
              <a:rPr lang="zh-CN" altLang="es-ES" sz="3600" dirty="0"/>
              <a:t>整数运算（</a:t>
            </a:r>
            <a:r>
              <a:rPr lang="es-ES" altLang="zh-CN" sz="3600" dirty="0"/>
              <a:t>2</a:t>
            </a:r>
            <a:r>
              <a:rPr lang="zh-CN" altLang="es-ES" sz="3600" dirty="0"/>
              <a:t>）</a:t>
            </a:r>
            <a:endParaRPr lang="en-US" altLang="zh-CN" sz="3600" dirty="0">
              <a:latin typeface="宋体" pitchFamily="2" charset="-122"/>
              <a:ea typeface="宋体" pitchFamily="2" charset="-122"/>
              <a:cs typeface="+mj-cs"/>
            </a:endParaRPr>
          </a:p>
        </p:txBody>
      </p:sp>
    </p:spTree>
    <p:extLst>
      <p:ext uri="{BB962C8B-B14F-4D97-AF65-F5344CB8AC3E}">
        <p14:creationId xmlns:p14="http://schemas.microsoft.com/office/powerpoint/2010/main" val="3471457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2048C-BCEB-4EF4-94F7-29EEBA09CA9B}"/>
              </a:ext>
            </a:extLst>
          </p:cNvPr>
          <p:cNvSpPr>
            <a:spLocks noGrp="1"/>
          </p:cNvSpPr>
          <p:nvPr>
            <p:ph type="title"/>
          </p:nvPr>
        </p:nvSpPr>
        <p:spPr/>
        <p:txBody>
          <a:bodyPr/>
          <a:lstStyle/>
          <a:p>
            <a:r>
              <a:rPr lang="zh-CN" altLang="es-ES" dirty="0"/>
              <a:t>整数乘法</a:t>
            </a:r>
            <a:endParaRPr lang="en-GB" dirty="0"/>
          </a:p>
        </p:txBody>
      </p:sp>
      <p:sp>
        <p:nvSpPr>
          <p:cNvPr id="3" name="内容占位符 2">
            <a:extLst>
              <a:ext uri="{FF2B5EF4-FFF2-40B4-BE49-F238E27FC236}">
                <a16:creationId xmlns:a16="http://schemas.microsoft.com/office/drawing/2014/main" id="{6616FC58-7C2B-47B3-ADCB-1E671CE9E571}"/>
              </a:ext>
            </a:extLst>
          </p:cNvPr>
          <p:cNvSpPr>
            <a:spLocks noGrp="1"/>
          </p:cNvSpPr>
          <p:nvPr>
            <p:ph idx="1"/>
          </p:nvPr>
        </p:nvSpPr>
        <p:spPr/>
        <p:txBody>
          <a:bodyPr/>
          <a:lstStyle/>
          <a:p>
            <a:r>
              <a:rPr lang="zh-CN" altLang="es-ES" dirty="0"/>
              <a:t>无符号数乘法是模数乘法</a:t>
            </a:r>
            <a:endParaRPr lang="es-ES" altLang="zh-CN" dirty="0"/>
          </a:p>
          <a:p>
            <a:endParaRPr lang="es-ES" altLang="zh-CN" dirty="0"/>
          </a:p>
          <a:p>
            <a:endParaRPr lang="es-ES" altLang="zh-CN" dirty="0"/>
          </a:p>
          <a:p>
            <a:r>
              <a:rPr lang="zh-CN" altLang="es-ES" dirty="0"/>
              <a:t>补码乘法和无符号数乘法的位级等价</a:t>
            </a:r>
            <a:endParaRPr lang="es-ES" altLang="zh-CN" dirty="0"/>
          </a:p>
          <a:p>
            <a:endParaRPr lang="es-ES" altLang="zh-CN" dirty="0"/>
          </a:p>
          <a:p>
            <a:endParaRPr lang="es-ES" dirty="0"/>
          </a:p>
          <a:p>
            <a:pPr marL="0" indent="0">
              <a:buNone/>
            </a:pPr>
            <a:endParaRPr lang="en-GB" dirty="0"/>
          </a:p>
        </p:txBody>
      </p:sp>
      <p:sp>
        <p:nvSpPr>
          <p:cNvPr id="4" name="矩形 3">
            <a:extLst>
              <a:ext uri="{FF2B5EF4-FFF2-40B4-BE49-F238E27FC236}">
                <a16:creationId xmlns:a16="http://schemas.microsoft.com/office/drawing/2014/main" id="{08B3A247-6665-4D11-A890-3A87C10FD06E}"/>
              </a:ext>
            </a:extLst>
          </p:cNvPr>
          <p:cNvSpPr/>
          <p:nvPr/>
        </p:nvSpPr>
        <p:spPr>
          <a:xfrm>
            <a:off x="838200" y="2343090"/>
            <a:ext cx="6858000" cy="400110"/>
          </a:xfrm>
          <a:prstGeom prst="rect">
            <a:avLst/>
          </a:prstGeom>
        </p:spPr>
        <p:txBody>
          <a:bodyPr wrap="square">
            <a:spAutoFit/>
          </a:bodyPr>
          <a:lstStyle/>
          <a:p>
            <a:r>
              <a:rPr lang="es-ES" b="0" dirty="0" err="1"/>
              <a:t>x,y</a:t>
            </a:r>
            <a:r>
              <a:rPr lang="zh-CN" altLang="es-ES" b="0" dirty="0"/>
              <a:t>分别是</a:t>
            </a:r>
            <a:r>
              <a:rPr lang="es-ES" altLang="zh-CN" b="0" dirty="0"/>
              <a:t>n</a:t>
            </a:r>
            <a:r>
              <a:rPr lang="zh-CN" altLang="es-ES" b="0" dirty="0"/>
              <a:t>位无符号整数 </a:t>
            </a:r>
            <a:r>
              <a:rPr lang="es-ES" altLang="zh-CN" b="0" dirty="0"/>
              <a:t>x*y :=(x*y)mod 2^n</a:t>
            </a:r>
            <a:endParaRPr lang="en-GB" b="0" dirty="0"/>
          </a:p>
        </p:txBody>
      </p:sp>
      <p:sp>
        <p:nvSpPr>
          <p:cNvPr id="5" name="矩形 4">
            <a:extLst>
              <a:ext uri="{FF2B5EF4-FFF2-40B4-BE49-F238E27FC236}">
                <a16:creationId xmlns:a16="http://schemas.microsoft.com/office/drawing/2014/main" id="{65AF0393-9A14-4B56-8547-9E4EAA9A3ABC}"/>
              </a:ext>
            </a:extLst>
          </p:cNvPr>
          <p:cNvSpPr/>
          <p:nvPr/>
        </p:nvSpPr>
        <p:spPr>
          <a:xfrm>
            <a:off x="838200" y="4267200"/>
            <a:ext cx="6858000" cy="400110"/>
          </a:xfrm>
          <a:prstGeom prst="rect">
            <a:avLst/>
          </a:prstGeom>
        </p:spPr>
        <p:txBody>
          <a:bodyPr wrap="square">
            <a:spAutoFit/>
          </a:bodyPr>
          <a:lstStyle/>
          <a:p>
            <a:r>
              <a:rPr lang="es-ES" b="0" dirty="0" err="1"/>
              <a:t>x,y</a:t>
            </a:r>
            <a:r>
              <a:rPr lang="zh-CN" altLang="es-ES" b="0" dirty="0"/>
              <a:t>分别是</a:t>
            </a:r>
            <a:r>
              <a:rPr lang="es-ES" altLang="zh-CN" b="0" dirty="0"/>
              <a:t>n</a:t>
            </a:r>
            <a:r>
              <a:rPr lang="zh-CN" altLang="es-ES" b="0" dirty="0"/>
              <a:t>位有符号整数 </a:t>
            </a:r>
            <a:r>
              <a:rPr lang="es-ES" altLang="zh-CN" b="0" dirty="0"/>
              <a:t>x*y :=</a:t>
            </a:r>
            <a:r>
              <a:rPr lang="zh-CN" altLang="es-ES" b="0" dirty="0"/>
              <a:t> </a:t>
            </a:r>
            <a:r>
              <a:rPr lang="es-ES" altLang="zh-CN" b="0" dirty="0"/>
              <a:t>U2T((x*y)mod 2^n)</a:t>
            </a:r>
            <a:endParaRPr lang="en-GB" b="0" dirty="0"/>
          </a:p>
        </p:txBody>
      </p:sp>
    </p:spTree>
    <p:extLst>
      <p:ext uri="{BB962C8B-B14F-4D97-AF65-F5344CB8AC3E}">
        <p14:creationId xmlns:p14="http://schemas.microsoft.com/office/powerpoint/2010/main" val="2993538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FFCE6-B155-48BC-8F75-D1D524266A7B}"/>
              </a:ext>
            </a:extLst>
          </p:cNvPr>
          <p:cNvSpPr>
            <a:spLocks noGrp="1"/>
          </p:cNvSpPr>
          <p:nvPr>
            <p:ph type="title"/>
          </p:nvPr>
        </p:nvSpPr>
        <p:spPr/>
        <p:txBody>
          <a:bodyPr/>
          <a:lstStyle/>
          <a:p>
            <a:r>
              <a:rPr lang="zh-CN" altLang="es-ES" dirty="0"/>
              <a:t>常数乘除法优化</a:t>
            </a:r>
            <a:endParaRPr lang="en-GB" dirty="0"/>
          </a:p>
        </p:txBody>
      </p:sp>
      <p:sp>
        <p:nvSpPr>
          <p:cNvPr id="3" name="内容占位符 2">
            <a:extLst>
              <a:ext uri="{FF2B5EF4-FFF2-40B4-BE49-F238E27FC236}">
                <a16:creationId xmlns:a16="http://schemas.microsoft.com/office/drawing/2014/main" id="{4454D619-1906-454B-8A86-5CEC16A5FDD9}"/>
              </a:ext>
            </a:extLst>
          </p:cNvPr>
          <p:cNvSpPr>
            <a:spLocks noGrp="1"/>
          </p:cNvSpPr>
          <p:nvPr>
            <p:ph idx="1"/>
          </p:nvPr>
        </p:nvSpPr>
        <p:spPr/>
        <p:txBody>
          <a:bodyPr/>
          <a:lstStyle/>
          <a:p>
            <a:r>
              <a:rPr lang="zh-CN" altLang="es-ES" dirty="0"/>
              <a:t>时钟周期是衡量程序开销的时间单位。</a:t>
            </a:r>
            <a:endParaRPr lang="es-ES" altLang="zh-CN" dirty="0"/>
          </a:p>
          <a:p>
            <a:endParaRPr lang="en-GB" dirty="0"/>
          </a:p>
          <a:p>
            <a:endParaRPr lang="en-GB" dirty="0"/>
          </a:p>
          <a:p>
            <a:endParaRPr lang="en-GB" dirty="0"/>
          </a:p>
          <a:p>
            <a:r>
              <a:rPr lang="zh-CN" altLang="es-ES" dirty="0"/>
              <a:t>常数乘法通常用移位和加法进行优化</a:t>
            </a:r>
            <a:endParaRPr lang="es-ES" altLang="zh-CN" dirty="0"/>
          </a:p>
          <a:p>
            <a:r>
              <a:rPr lang="zh-CN" altLang="es-ES" dirty="0"/>
              <a:t>优化乘以</a:t>
            </a:r>
            <a:r>
              <a:rPr lang="es-ES" altLang="zh-CN" dirty="0"/>
              <a:t>2</a:t>
            </a:r>
            <a:r>
              <a:rPr lang="zh-CN" altLang="es-ES" dirty="0"/>
              <a:t>的幂</a:t>
            </a:r>
            <a:endParaRPr lang="es-ES" altLang="zh-CN" dirty="0"/>
          </a:p>
          <a:p>
            <a:endParaRPr lang="en-GB" dirty="0"/>
          </a:p>
        </p:txBody>
      </p:sp>
      <p:sp>
        <p:nvSpPr>
          <p:cNvPr id="4" name="矩形 3">
            <a:extLst>
              <a:ext uri="{FF2B5EF4-FFF2-40B4-BE49-F238E27FC236}">
                <a16:creationId xmlns:a16="http://schemas.microsoft.com/office/drawing/2014/main" id="{5907FC48-FEE8-47A8-ADCF-DD6683B0B601}"/>
              </a:ext>
            </a:extLst>
          </p:cNvPr>
          <p:cNvSpPr/>
          <p:nvPr/>
        </p:nvSpPr>
        <p:spPr>
          <a:xfrm>
            <a:off x="838200" y="2133600"/>
            <a:ext cx="6781800" cy="1323439"/>
          </a:xfrm>
          <a:prstGeom prst="rect">
            <a:avLst/>
          </a:prstGeom>
        </p:spPr>
        <p:txBody>
          <a:bodyPr wrap="square">
            <a:spAutoFit/>
          </a:bodyPr>
          <a:lstStyle/>
          <a:p>
            <a:r>
              <a:rPr lang="zh-CN" altLang="es-ES" b="0" dirty="0"/>
              <a:t>位运算是</a:t>
            </a:r>
            <a:r>
              <a:rPr lang="es-ES" altLang="zh-CN" b="0" dirty="0"/>
              <a:t>1</a:t>
            </a:r>
            <a:r>
              <a:rPr lang="zh-CN" altLang="es-ES" b="0" dirty="0"/>
              <a:t>个周期</a:t>
            </a:r>
            <a:endParaRPr lang="es-ES" altLang="zh-CN" b="0" dirty="0"/>
          </a:p>
          <a:p>
            <a:r>
              <a:rPr lang="zh-CN" altLang="es-ES" b="0" dirty="0"/>
              <a:t>整数加法是</a:t>
            </a:r>
            <a:r>
              <a:rPr lang="es-ES" altLang="zh-CN" b="0" dirty="0"/>
              <a:t>1</a:t>
            </a:r>
            <a:r>
              <a:rPr lang="zh-CN" altLang="es-ES" b="0" dirty="0"/>
              <a:t>个周期</a:t>
            </a:r>
            <a:endParaRPr lang="es-ES" altLang="zh-CN" b="0" dirty="0"/>
          </a:p>
          <a:p>
            <a:r>
              <a:rPr lang="zh-CN" altLang="es-ES" b="0" dirty="0"/>
              <a:t>整数乘法是</a:t>
            </a:r>
            <a:r>
              <a:rPr lang="es-ES" altLang="zh-CN" b="0" dirty="0"/>
              <a:t>3</a:t>
            </a:r>
            <a:r>
              <a:rPr lang="zh-CN" altLang="es-ES" b="0" dirty="0"/>
              <a:t>个周期</a:t>
            </a:r>
            <a:endParaRPr lang="es-ES" altLang="zh-CN" b="0" dirty="0"/>
          </a:p>
          <a:p>
            <a:r>
              <a:rPr lang="zh-CN" altLang="es-ES" b="0" dirty="0"/>
              <a:t>整数出发时</a:t>
            </a:r>
            <a:r>
              <a:rPr lang="es-ES" altLang="zh-CN" b="0" dirty="0"/>
              <a:t>3-30</a:t>
            </a:r>
            <a:r>
              <a:rPr lang="zh-CN" altLang="es-ES" b="0" dirty="0"/>
              <a:t>个周期</a:t>
            </a:r>
            <a:endParaRPr lang="en-GB" b="0" dirty="0"/>
          </a:p>
        </p:txBody>
      </p:sp>
      <p:sp>
        <p:nvSpPr>
          <p:cNvPr id="5" name="矩形 4">
            <a:extLst>
              <a:ext uri="{FF2B5EF4-FFF2-40B4-BE49-F238E27FC236}">
                <a16:creationId xmlns:a16="http://schemas.microsoft.com/office/drawing/2014/main" id="{0BBF6887-9A3A-4EF0-A10D-430B1002DC34}"/>
              </a:ext>
            </a:extLst>
          </p:cNvPr>
          <p:cNvSpPr/>
          <p:nvPr/>
        </p:nvSpPr>
        <p:spPr>
          <a:xfrm>
            <a:off x="990600" y="4749968"/>
            <a:ext cx="7467600" cy="1600438"/>
          </a:xfrm>
          <a:prstGeom prst="rect">
            <a:avLst/>
          </a:prstGeom>
        </p:spPr>
        <p:txBody>
          <a:bodyPr wrap="square">
            <a:spAutoFit/>
          </a:bodyPr>
          <a:lstStyle/>
          <a:p>
            <a:pPr lvl="0">
              <a:spcBef>
                <a:spcPct val="30000"/>
              </a:spcBef>
              <a:defRPr/>
            </a:pPr>
            <a:r>
              <a:rPr lang="zh-CN" altLang="es-ES" b="0" dirty="0"/>
              <a:t>考虑一个</a:t>
            </a:r>
            <a:r>
              <a:rPr lang="es-ES" altLang="zh-CN" b="0" dirty="0"/>
              <a:t>n</a:t>
            </a:r>
            <a:r>
              <a:rPr lang="zh-CN" altLang="es-ES" b="0" dirty="0"/>
              <a:t>位二进制位向量</a:t>
            </a:r>
            <a:r>
              <a:rPr lang="es-ES" altLang="zh-CN" b="0" dirty="0"/>
              <a:t>x=[xn-1,…,x0]*2^k</a:t>
            </a:r>
          </a:p>
          <a:p>
            <a:pPr lvl="0">
              <a:spcBef>
                <a:spcPct val="30000"/>
              </a:spcBef>
              <a:defRPr/>
            </a:pPr>
            <a:r>
              <a:rPr lang="zh-CN" altLang="es-ES" b="0" dirty="0"/>
              <a:t>得一个长度为</a:t>
            </a:r>
            <a:r>
              <a:rPr lang="es-ES" altLang="zh-CN" b="0" dirty="0" err="1"/>
              <a:t>n+k</a:t>
            </a:r>
            <a:r>
              <a:rPr lang="zh-CN" altLang="es-ES" b="0" dirty="0"/>
              <a:t>的向量</a:t>
            </a:r>
            <a:r>
              <a:rPr lang="es-ES" altLang="zh-CN" b="0" dirty="0"/>
              <a:t>x=[xn-1,…,x0,0,0,…,0]</a:t>
            </a:r>
          </a:p>
          <a:p>
            <a:pPr lvl="0">
              <a:spcBef>
                <a:spcPct val="30000"/>
              </a:spcBef>
              <a:defRPr/>
            </a:pPr>
            <a:r>
              <a:rPr lang="zh-CN" altLang="es-ES" b="0" dirty="0"/>
              <a:t>对</a:t>
            </a:r>
            <a:r>
              <a:rPr lang="es-ES" altLang="zh-CN" b="0" dirty="0"/>
              <a:t>2^n</a:t>
            </a:r>
            <a:r>
              <a:rPr lang="zh-CN" altLang="es-ES" b="0" dirty="0"/>
              <a:t>取模得到</a:t>
            </a:r>
            <a:r>
              <a:rPr lang="es-ES" altLang="zh-CN" b="0" dirty="0"/>
              <a:t>n</a:t>
            </a:r>
            <a:r>
              <a:rPr lang="zh-CN" altLang="es-ES" b="0" dirty="0"/>
              <a:t>位结果</a:t>
            </a:r>
            <a:r>
              <a:rPr lang="es-ES" altLang="zh-CN" b="0" dirty="0"/>
              <a:t>x=[xn-k-1,…,x0,0,…,0]</a:t>
            </a:r>
          </a:p>
          <a:p>
            <a:pPr lvl="0">
              <a:spcBef>
                <a:spcPct val="30000"/>
              </a:spcBef>
              <a:defRPr/>
            </a:pPr>
            <a:r>
              <a:rPr lang="zh-CN" altLang="es-ES" b="0" dirty="0"/>
              <a:t>因此 </a:t>
            </a:r>
            <a:r>
              <a:rPr lang="es-ES" altLang="zh-CN" b="0" dirty="0"/>
              <a:t>x*2^k=x&lt;&lt;k,</a:t>
            </a:r>
            <a:r>
              <a:rPr lang="zh-CN" altLang="es-ES" b="0" dirty="0"/>
              <a:t>前者</a:t>
            </a:r>
            <a:r>
              <a:rPr lang="es-ES" altLang="zh-CN" b="0" dirty="0"/>
              <a:t>3</a:t>
            </a:r>
            <a:r>
              <a:rPr lang="zh-CN" altLang="es-ES" b="0" dirty="0"/>
              <a:t>个周期后者</a:t>
            </a:r>
            <a:r>
              <a:rPr lang="es-ES" altLang="zh-CN" b="0" dirty="0"/>
              <a:t>1</a:t>
            </a:r>
            <a:r>
              <a:rPr lang="zh-CN" altLang="es-ES" b="0" dirty="0"/>
              <a:t>个周期</a:t>
            </a:r>
            <a:endParaRPr lang="es-ES" altLang="zh-CN" b="0" dirty="0"/>
          </a:p>
        </p:txBody>
      </p:sp>
    </p:spTree>
    <p:extLst>
      <p:ext uri="{BB962C8B-B14F-4D97-AF65-F5344CB8AC3E}">
        <p14:creationId xmlns:p14="http://schemas.microsoft.com/office/powerpoint/2010/main" val="4262628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5F9B8-2141-4EAF-811D-12F63749C87A}"/>
              </a:ext>
            </a:extLst>
          </p:cNvPr>
          <p:cNvSpPr>
            <a:spLocks noGrp="1"/>
          </p:cNvSpPr>
          <p:nvPr>
            <p:ph type="title"/>
          </p:nvPr>
        </p:nvSpPr>
        <p:spPr/>
        <p:txBody>
          <a:bodyPr/>
          <a:lstStyle/>
          <a:p>
            <a:r>
              <a:rPr lang="zh-CN" altLang="es-ES" dirty="0"/>
              <a:t>常数乘除法优化</a:t>
            </a:r>
            <a:endParaRPr lang="en-GB" dirty="0"/>
          </a:p>
        </p:txBody>
      </p:sp>
      <p:sp>
        <p:nvSpPr>
          <p:cNvPr id="3" name="内容占位符 2">
            <a:extLst>
              <a:ext uri="{FF2B5EF4-FFF2-40B4-BE49-F238E27FC236}">
                <a16:creationId xmlns:a16="http://schemas.microsoft.com/office/drawing/2014/main" id="{6BABBA0D-EF0C-4005-AF4F-CB35B50CC483}"/>
              </a:ext>
            </a:extLst>
          </p:cNvPr>
          <p:cNvSpPr>
            <a:spLocks noGrp="1"/>
          </p:cNvSpPr>
          <p:nvPr>
            <p:ph idx="1"/>
          </p:nvPr>
        </p:nvSpPr>
        <p:spPr>
          <a:xfrm>
            <a:off x="342900" y="1524000"/>
            <a:ext cx="8305800" cy="4419600"/>
          </a:xfrm>
        </p:spPr>
        <p:txBody>
          <a:bodyPr/>
          <a:lstStyle/>
          <a:p>
            <a:r>
              <a:rPr lang="zh-CN" altLang="es-ES"/>
              <a:t>补码乘法和无符号乘法移位运算拥有一样的效果</a:t>
            </a:r>
            <a:endParaRPr lang="es-ES" altLang="zh-CN"/>
          </a:p>
          <a:p>
            <a:r>
              <a:rPr lang="zh-CN" altLang="es-ES"/>
              <a:t>除以</a:t>
            </a:r>
            <a:r>
              <a:rPr lang="es-ES" altLang="zh-CN"/>
              <a:t>2</a:t>
            </a:r>
            <a:r>
              <a:rPr lang="zh-CN" altLang="es-ES"/>
              <a:t>的幂：右移运算</a:t>
            </a:r>
            <a:endParaRPr lang="es-ES" altLang="zh-CN" dirty="0"/>
          </a:p>
        </p:txBody>
      </p:sp>
      <p:sp>
        <p:nvSpPr>
          <p:cNvPr id="4" name="矩形 3">
            <a:extLst>
              <a:ext uri="{FF2B5EF4-FFF2-40B4-BE49-F238E27FC236}">
                <a16:creationId xmlns:a16="http://schemas.microsoft.com/office/drawing/2014/main" id="{487367F4-4D00-4984-91C3-CC03CB57782A}"/>
              </a:ext>
            </a:extLst>
          </p:cNvPr>
          <p:cNvSpPr/>
          <p:nvPr/>
        </p:nvSpPr>
        <p:spPr>
          <a:xfrm>
            <a:off x="762000" y="2667000"/>
            <a:ext cx="4434227" cy="1323439"/>
          </a:xfrm>
          <a:prstGeom prst="rect">
            <a:avLst/>
          </a:prstGeom>
        </p:spPr>
        <p:txBody>
          <a:bodyPr wrap="none">
            <a:spAutoFit/>
          </a:bodyPr>
          <a:lstStyle/>
          <a:p>
            <a:r>
              <a:rPr lang="zh-CN" altLang="es-ES" b="0" dirty="0"/>
              <a:t>无符号数的右移</a:t>
            </a:r>
            <a:r>
              <a:rPr lang="es-ES" altLang="zh-CN" b="0" dirty="0"/>
              <a:t>: </a:t>
            </a:r>
            <a:r>
              <a:rPr lang="zh-CN" altLang="es-ES" b="0" dirty="0"/>
              <a:t>最高位永远补</a:t>
            </a:r>
            <a:r>
              <a:rPr lang="es-ES" altLang="zh-CN" b="0" dirty="0"/>
              <a:t>0</a:t>
            </a:r>
            <a:r>
              <a:rPr lang="zh-CN" altLang="es-ES" b="0" dirty="0"/>
              <a:t>即可</a:t>
            </a:r>
            <a:endParaRPr lang="es-ES" altLang="zh-CN" b="0" dirty="0"/>
          </a:p>
          <a:p>
            <a:r>
              <a:rPr lang="zh-CN" altLang="es-ES" b="0" dirty="0"/>
              <a:t>补码右移： </a:t>
            </a:r>
            <a:endParaRPr lang="es-ES" altLang="zh-CN" b="0" dirty="0"/>
          </a:p>
          <a:p>
            <a:r>
              <a:rPr lang="zh-CN" altLang="es-ES" b="0" dirty="0"/>
              <a:t>当</a:t>
            </a:r>
            <a:r>
              <a:rPr lang="es-ES" altLang="zh-CN" b="0" dirty="0"/>
              <a:t>x</a:t>
            </a:r>
            <a:r>
              <a:rPr lang="zh-CN" altLang="es-ES" b="0" dirty="0"/>
              <a:t>非负，首位为</a:t>
            </a:r>
            <a:r>
              <a:rPr lang="es-ES" altLang="zh-CN" b="0" dirty="0"/>
              <a:t>0</a:t>
            </a:r>
            <a:r>
              <a:rPr lang="zh-CN" altLang="es-ES" b="0" dirty="0"/>
              <a:t>，右移补</a:t>
            </a:r>
            <a:r>
              <a:rPr lang="es-ES" altLang="zh-CN" b="0" dirty="0"/>
              <a:t>0 </a:t>
            </a:r>
          </a:p>
          <a:p>
            <a:r>
              <a:rPr lang="zh-CN" altLang="es-ES" b="0" dirty="0"/>
              <a:t>当</a:t>
            </a:r>
            <a:r>
              <a:rPr lang="es-ES" altLang="zh-CN" b="0" dirty="0"/>
              <a:t>x</a:t>
            </a:r>
            <a:r>
              <a:rPr lang="zh-CN" altLang="es-ES" b="0" dirty="0"/>
              <a:t>为负，首位为</a:t>
            </a:r>
            <a:r>
              <a:rPr lang="es-ES" altLang="zh-CN" b="0" dirty="0"/>
              <a:t>1</a:t>
            </a:r>
            <a:r>
              <a:rPr lang="zh-CN" altLang="es-ES" b="0" dirty="0"/>
              <a:t>，右移补</a:t>
            </a:r>
            <a:r>
              <a:rPr lang="es-ES" altLang="zh-CN" b="0" dirty="0"/>
              <a:t>1</a:t>
            </a:r>
          </a:p>
        </p:txBody>
      </p:sp>
    </p:spTree>
    <p:extLst>
      <p:ext uri="{BB962C8B-B14F-4D97-AF65-F5344CB8AC3E}">
        <p14:creationId xmlns:p14="http://schemas.microsoft.com/office/powerpoint/2010/main" val="3966956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09D4A-D3EB-49A7-9CE7-9287CD39C115}"/>
              </a:ext>
            </a:extLst>
          </p:cNvPr>
          <p:cNvSpPr>
            <a:spLocks noGrp="1"/>
          </p:cNvSpPr>
          <p:nvPr>
            <p:ph type="title"/>
          </p:nvPr>
        </p:nvSpPr>
        <p:spPr/>
        <p:txBody>
          <a:bodyPr/>
          <a:lstStyle/>
          <a:p>
            <a:r>
              <a:rPr lang="es-ES" altLang="zh-CN" dirty="0"/>
              <a:t>【</a:t>
            </a:r>
            <a:r>
              <a:rPr lang="zh-CN" altLang="es-ES" dirty="0"/>
              <a:t>补充</a:t>
            </a:r>
            <a:r>
              <a:rPr lang="es-ES" altLang="zh-CN" dirty="0"/>
              <a:t>】</a:t>
            </a:r>
            <a:r>
              <a:rPr lang="zh-CN" altLang="es-ES" dirty="0"/>
              <a:t>用魔法数加速平方根倒数计算</a:t>
            </a:r>
            <a:endParaRPr lang="en-GB" dirty="0"/>
          </a:p>
        </p:txBody>
      </p:sp>
      <p:pic>
        <p:nvPicPr>
          <p:cNvPr id="5" name="内容占位符 4">
            <a:extLst>
              <a:ext uri="{FF2B5EF4-FFF2-40B4-BE49-F238E27FC236}">
                <a16:creationId xmlns:a16="http://schemas.microsoft.com/office/drawing/2014/main" id="{22C8EC2C-9E6B-491D-A3B7-23D3A60F469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42900" y="1676400"/>
            <a:ext cx="8305800" cy="3837988"/>
          </a:xfrm>
        </p:spPr>
      </p:pic>
    </p:spTree>
    <p:extLst>
      <p:ext uri="{BB962C8B-B14F-4D97-AF65-F5344CB8AC3E}">
        <p14:creationId xmlns:p14="http://schemas.microsoft.com/office/powerpoint/2010/main" val="3393382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计算机中的数据存储</a:t>
            </a:r>
          </a:p>
        </p:txBody>
      </p:sp>
      <p:sp>
        <p:nvSpPr>
          <p:cNvPr id="21506" name="内容占位符 2"/>
          <p:cNvSpPr>
            <a:spLocks noGrp="1"/>
          </p:cNvSpPr>
          <p:nvPr>
            <p:ph idx="1"/>
          </p:nvPr>
        </p:nvSpPr>
        <p:spPr/>
        <p:txBody>
          <a:bodyPr vert="horz" wrap="square" lIns="91440" tIns="45720" rIns="91440" bIns="45720" anchor="t" anchorCtr="0"/>
          <a:lstStyle/>
          <a:p>
            <a:pPr marL="0" indent="0">
              <a:buNone/>
            </a:pPr>
            <a:r>
              <a:rPr lang="zh-CN" altLang="en-US" sz="1800" b="1">
                <a:ea typeface="宋体" panose="02010600030101010101" pitchFamily="2" charset="-122"/>
              </a:rPr>
              <a:t>为什么用二进制，其他进制不行吗？</a:t>
            </a:r>
          </a:p>
          <a:p>
            <a:pPr marL="0" indent="0">
              <a:buNone/>
            </a:pPr>
            <a:r>
              <a:rPr lang="zh-CN" altLang="en-US" sz="1600">
                <a:ea typeface="宋体" panose="02010600030101010101" pitchFamily="2" charset="-122"/>
              </a:rPr>
              <a:t>还真不行，首先硬件就是个大问题。</a:t>
            </a:r>
          </a:p>
          <a:p>
            <a:pPr marL="0" indent="0">
              <a:buNone/>
            </a:pPr>
            <a:r>
              <a:rPr lang="zh-CN" altLang="en-US" sz="1600">
                <a:ea typeface="宋体" panose="02010600030101010101" pitchFamily="2" charset="-122"/>
              </a:rPr>
              <a:t>二进制的“0”和“1”可以直观地映射到</a:t>
            </a:r>
          </a:p>
          <a:p>
            <a:pPr marL="0" indent="0">
              <a:buNone/>
            </a:pPr>
            <a:r>
              <a:rPr lang="zh-CN" altLang="en-US" sz="1600">
                <a:ea typeface="宋体" panose="02010600030101010101" pitchFamily="2" charset="-122"/>
              </a:rPr>
              <a:t>电路中的两种状态：“开”和“关”。</a:t>
            </a:r>
          </a:p>
          <a:p>
            <a:pPr marL="0" indent="0">
              <a:buNone/>
            </a:pPr>
            <a:r>
              <a:rPr lang="zh-CN" altLang="en-US" sz="1600">
                <a:ea typeface="宋体" panose="02010600030101010101" pitchFamily="2" charset="-122"/>
              </a:rPr>
              <a:t>这种直接的物理对应关系使得硬件设计</a:t>
            </a:r>
          </a:p>
          <a:p>
            <a:pPr marL="0" indent="0">
              <a:buNone/>
            </a:pPr>
            <a:r>
              <a:rPr lang="zh-CN" altLang="en-US" sz="1600">
                <a:ea typeface="宋体" panose="02010600030101010101" pitchFamily="2" charset="-122"/>
              </a:rPr>
              <a:t>更为简单可靠，降低了出错率和能耗。</a:t>
            </a:r>
          </a:p>
          <a:p>
            <a:pPr marL="0" indent="0">
              <a:buNone/>
            </a:pPr>
            <a:endParaRPr lang="zh-CN" altLang="en-US" sz="1600">
              <a:ea typeface="宋体" panose="02010600030101010101" pitchFamily="2" charset="-122"/>
            </a:endParaRPr>
          </a:p>
          <a:p>
            <a:pPr marL="0" indent="0">
              <a:buNone/>
            </a:pPr>
            <a:r>
              <a:rPr lang="zh-CN" altLang="en-US" sz="1600">
                <a:ea typeface="宋体" panose="02010600030101010101" pitchFamily="2" charset="-122"/>
              </a:rPr>
              <a:t>除此之外，由于二进制信号只有两个状态，</a:t>
            </a:r>
          </a:p>
          <a:p>
            <a:pPr marL="0" indent="0">
              <a:buNone/>
            </a:pPr>
            <a:r>
              <a:rPr lang="zh-CN" altLang="en-US" sz="1600">
                <a:ea typeface="宋体" panose="02010600030101010101" pitchFamily="2" charset="-122"/>
              </a:rPr>
              <a:t>任何外部干扰或噪声对信号的影响</a:t>
            </a:r>
          </a:p>
          <a:p>
            <a:pPr marL="0" indent="0">
              <a:buNone/>
            </a:pPr>
            <a:r>
              <a:rPr lang="zh-CN" altLang="en-US" sz="1600">
                <a:ea typeface="宋体" panose="02010600030101010101" pitchFamily="2" charset="-122"/>
              </a:rPr>
              <a:t>更容易被检测和纠正，从而提高了数</a:t>
            </a:r>
          </a:p>
          <a:p>
            <a:pPr marL="0" indent="0">
              <a:buNone/>
            </a:pPr>
            <a:r>
              <a:rPr lang="zh-CN" altLang="en-US" sz="1600">
                <a:ea typeface="宋体" panose="02010600030101010101" pitchFamily="2" charset="-122"/>
              </a:rPr>
              <a:t>据传输的准确性和安全性</a:t>
            </a:r>
          </a:p>
        </p:txBody>
      </p:sp>
      <p:sp>
        <p:nvSpPr>
          <p:cNvPr id="21507"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4</a:t>
            </a:fld>
            <a:endParaRPr lang="zh-CN" altLang="en-US" sz="140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4572000" y="2461895"/>
            <a:ext cx="3810000" cy="2540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0"/>
          <p:cNvSpPr txBox="1">
            <a:spLocks noGrp="1"/>
          </p:cNvSpPr>
          <p:nvPr>
            <p:ph type="sldNum" sz="quarter" idx="4"/>
          </p:nvPr>
        </p:nvSpPr>
        <p:spPr>
          <a:ln/>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itchFamily="2" charset="-122"/>
              </a:rPr>
              <a:t>40</a:t>
            </a:fld>
            <a:endParaRPr lang="zh-CN" altLang="en-US" sz="1400">
              <a:latin typeface="Times New Roman" panose="02020603050405020304" pitchFamily="18" charset="0"/>
              <a:ea typeface="宋体" pitchFamily="2" charset="-122"/>
            </a:endParaRPr>
          </a:p>
        </p:txBody>
      </p:sp>
      <p:sp>
        <p:nvSpPr>
          <p:cNvPr id="16386" name="Rectangle 2"/>
          <p:cNvSpPr>
            <a:spLocks noGrp="1"/>
          </p:cNvSpPr>
          <p:nvPr>
            <p:ph type="ctrTitle"/>
          </p:nvPr>
        </p:nvSpPr>
        <p:spPr>
          <a:xfrm>
            <a:off x="685800" y="2133600"/>
            <a:ext cx="7772400" cy="1828800"/>
          </a:xfrm>
          <a:ln/>
        </p:spPr>
        <p:txBody>
          <a:bodyPr vert="horz" wrap="square" lIns="91440" tIns="45720" rIns="91440" bIns="45720" anchor="ctr" anchorCtr="0"/>
          <a:lstStyle/>
          <a:p>
            <a:pPr>
              <a:buClrTx/>
              <a:buSzTx/>
              <a:buFontTx/>
            </a:pPr>
            <a:r>
              <a:rPr lang="zh-CN" altLang="es-ES" sz="3600" dirty="0"/>
              <a:t>字节顺序和类型转换</a:t>
            </a:r>
            <a:endParaRPr lang="en-US" altLang="zh-CN" sz="3600" dirty="0">
              <a:latin typeface="宋体" pitchFamily="2" charset="-122"/>
              <a:ea typeface="宋体" pitchFamily="2" charset="-122"/>
              <a:cs typeface="+mj-cs"/>
            </a:endParaRPr>
          </a:p>
        </p:txBody>
      </p:sp>
      <p:sp>
        <p:nvSpPr>
          <p:cNvPr id="3" name="矩形 2">
            <a:extLst>
              <a:ext uri="{FF2B5EF4-FFF2-40B4-BE49-F238E27FC236}">
                <a16:creationId xmlns:a16="http://schemas.microsoft.com/office/drawing/2014/main" id="{B83BD920-AAFC-419F-AB8F-2ACFE280B36C}"/>
              </a:ext>
            </a:extLst>
          </p:cNvPr>
          <p:cNvSpPr/>
          <p:nvPr/>
        </p:nvSpPr>
        <p:spPr>
          <a:xfrm>
            <a:off x="2415247" y="4505235"/>
            <a:ext cx="4314001" cy="400110"/>
          </a:xfrm>
          <a:prstGeom prst="rect">
            <a:avLst/>
          </a:prstGeom>
        </p:spPr>
        <p:txBody>
          <a:bodyPr wrap="none">
            <a:spAutoFit/>
          </a:bodyPr>
          <a:lstStyle/>
          <a:p>
            <a:pPr lvl="0" eaLnBrk="1" hangingPunct="1"/>
            <a:r>
              <a:rPr lang="zh-CN" altLang="es-ES" dirty="0"/>
              <a:t>机器表示二进制向量的两个实现问题</a:t>
            </a:r>
            <a:endParaRPr lang="zh-CN" altLang="en-US" dirty="0"/>
          </a:p>
        </p:txBody>
      </p:sp>
    </p:spTree>
    <p:extLst>
      <p:ext uri="{BB962C8B-B14F-4D97-AF65-F5344CB8AC3E}">
        <p14:creationId xmlns:p14="http://schemas.microsoft.com/office/powerpoint/2010/main" val="62597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1BEE1-B20F-43B4-B0FD-2D179B0037E9}"/>
              </a:ext>
            </a:extLst>
          </p:cNvPr>
          <p:cNvSpPr>
            <a:spLocks noGrp="1"/>
          </p:cNvSpPr>
          <p:nvPr>
            <p:ph type="title"/>
          </p:nvPr>
        </p:nvSpPr>
        <p:spPr/>
        <p:txBody>
          <a:bodyPr/>
          <a:lstStyle/>
          <a:p>
            <a:r>
              <a:rPr lang="zh-CN" altLang="es-ES" dirty="0"/>
              <a:t>字节排列</a:t>
            </a:r>
            <a:r>
              <a:rPr lang="es-ES" altLang="zh-CN" dirty="0"/>
              <a:t>:</a:t>
            </a:r>
            <a:r>
              <a:rPr lang="zh-CN" altLang="es-ES" dirty="0"/>
              <a:t>多字节程序对象的表示规则</a:t>
            </a:r>
            <a:r>
              <a:rPr lang="es-ES" altLang="zh-CN" dirty="0"/>
              <a:t> </a:t>
            </a:r>
            <a:endParaRPr lang="en-GB" dirty="0"/>
          </a:p>
        </p:txBody>
      </p:sp>
      <p:sp>
        <p:nvSpPr>
          <p:cNvPr id="4" name="矩形 3">
            <a:extLst>
              <a:ext uri="{FF2B5EF4-FFF2-40B4-BE49-F238E27FC236}">
                <a16:creationId xmlns:a16="http://schemas.microsoft.com/office/drawing/2014/main" id="{EDC0601C-5893-42D5-A8DB-B0CD5F83396C}"/>
              </a:ext>
            </a:extLst>
          </p:cNvPr>
          <p:cNvSpPr/>
          <p:nvPr/>
        </p:nvSpPr>
        <p:spPr>
          <a:xfrm>
            <a:off x="609600" y="1590645"/>
            <a:ext cx="8115300" cy="707886"/>
          </a:xfrm>
          <a:prstGeom prst="rect">
            <a:avLst/>
          </a:prstGeom>
        </p:spPr>
        <p:txBody>
          <a:bodyPr wrap="square">
            <a:spAutoFit/>
          </a:bodyPr>
          <a:lstStyle/>
          <a:p>
            <a:r>
              <a:rPr lang="zh-CN" altLang="es-ES" dirty="0"/>
              <a:t>多个字节组成程序对象必要的两个规则</a:t>
            </a:r>
            <a:r>
              <a:rPr lang="es-ES" altLang="zh-CN" dirty="0"/>
              <a:t>:</a:t>
            </a:r>
            <a:endParaRPr lang="en-GB" altLang="zh-CN" dirty="0"/>
          </a:p>
          <a:p>
            <a:r>
              <a:rPr lang="en-GB" altLang="zh-CN" dirty="0"/>
              <a:t>	</a:t>
            </a:r>
            <a:endParaRPr lang="es-ES" altLang="zh-CN" dirty="0"/>
          </a:p>
        </p:txBody>
      </p:sp>
      <p:sp>
        <p:nvSpPr>
          <p:cNvPr id="5" name="矩形 4">
            <a:extLst>
              <a:ext uri="{FF2B5EF4-FFF2-40B4-BE49-F238E27FC236}">
                <a16:creationId xmlns:a16="http://schemas.microsoft.com/office/drawing/2014/main" id="{E74E4C8B-B11F-4292-9F2C-A5849C21F9E9}"/>
              </a:ext>
            </a:extLst>
          </p:cNvPr>
          <p:cNvSpPr/>
          <p:nvPr/>
        </p:nvSpPr>
        <p:spPr>
          <a:xfrm>
            <a:off x="685800" y="3049911"/>
            <a:ext cx="3023585" cy="400110"/>
          </a:xfrm>
          <a:prstGeom prst="rect">
            <a:avLst/>
          </a:prstGeom>
        </p:spPr>
        <p:txBody>
          <a:bodyPr wrap="none">
            <a:spAutoFit/>
          </a:bodyPr>
          <a:lstStyle/>
          <a:p>
            <a:r>
              <a:rPr lang="zh-CN" altLang="es-ES" dirty="0"/>
              <a:t>为什么需要这两个规则？</a:t>
            </a:r>
            <a:endParaRPr lang="en-GB" dirty="0"/>
          </a:p>
        </p:txBody>
      </p:sp>
      <p:sp>
        <p:nvSpPr>
          <p:cNvPr id="6" name="矩形 5">
            <a:extLst>
              <a:ext uri="{FF2B5EF4-FFF2-40B4-BE49-F238E27FC236}">
                <a16:creationId xmlns:a16="http://schemas.microsoft.com/office/drawing/2014/main" id="{779EEE92-E298-48FB-A887-8C9780EFA78F}"/>
              </a:ext>
            </a:extLst>
          </p:cNvPr>
          <p:cNvSpPr/>
          <p:nvPr/>
        </p:nvSpPr>
        <p:spPr>
          <a:xfrm>
            <a:off x="1747345" y="3568979"/>
            <a:ext cx="6582251" cy="707886"/>
          </a:xfrm>
          <a:prstGeom prst="rect">
            <a:avLst/>
          </a:prstGeom>
        </p:spPr>
        <p:txBody>
          <a:bodyPr wrap="none">
            <a:spAutoFit/>
          </a:bodyPr>
          <a:lstStyle/>
          <a:p>
            <a:pPr marL="457200" indent="-457200">
              <a:buAutoNum type="arabicPeriod"/>
            </a:pPr>
            <a:r>
              <a:rPr lang="zh-CN" altLang="es-ES" dirty="0"/>
              <a:t>每个字节都有一个地址，但一个对象只需要一个地址</a:t>
            </a:r>
            <a:endParaRPr lang="es-ES" altLang="zh-CN" dirty="0"/>
          </a:p>
          <a:p>
            <a:pPr marL="457200" indent="-457200">
              <a:buAutoNum type="arabicPeriod"/>
            </a:pPr>
            <a:r>
              <a:rPr lang="zh-CN" altLang="es-ES" dirty="0"/>
              <a:t>在不同排列顺序的机器上交换信息需要避免歧义</a:t>
            </a:r>
            <a:endParaRPr lang="en-GB" dirty="0"/>
          </a:p>
        </p:txBody>
      </p:sp>
      <p:sp>
        <p:nvSpPr>
          <p:cNvPr id="7" name="矩形 6">
            <a:extLst>
              <a:ext uri="{FF2B5EF4-FFF2-40B4-BE49-F238E27FC236}">
                <a16:creationId xmlns:a16="http://schemas.microsoft.com/office/drawing/2014/main" id="{C2385AE1-8D7A-4EA6-94B0-3B946F4BEDBB}"/>
              </a:ext>
            </a:extLst>
          </p:cNvPr>
          <p:cNvSpPr/>
          <p:nvPr/>
        </p:nvSpPr>
        <p:spPr>
          <a:xfrm>
            <a:off x="1752600" y="2109713"/>
            <a:ext cx="4572000" cy="707886"/>
          </a:xfrm>
          <a:prstGeom prst="rect">
            <a:avLst/>
          </a:prstGeom>
        </p:spPr>
        <p:txBody>
          <a:bodyPr>
            <a:spAutoFit/>
          </a:bodyPr>
          <a:lstStyle/>
          <a:p>
            <a:r>
              <a:rPr lang="en-GB" altLang="zh-CN" dirty="0"/>
              <a:t>1.  </a:t>
            </a:r>
            <a:r>
              <a:rPr lang="zh-CN" altLang="es-ES" dirty="0"/>
              <a:t>对象地址是什么</a:t>
            </a:r>
            <a:endParaRPr lang="es-ES" altLang="zh-CN" dirty="0"/>
          </a:p>
          <a:p>
            <a:r>
              <a:rPr lang="es-ES" altLang="zh-CN" dirty="0"/>
              <a:t>2.  </a:t>
            </a:r>
            <a:r>
              <a:rPr lang="zh-CN" altLang="es-ES" dirty="0"/>
              <a:t>内存中字节的排列顺序</a:t>
            </a:r>
            <a:endParaRPr lang="es-ES" altLang="zh-CN" dirty="0"/>
          </a:p>
        </p:txBody>
      </p:sp>
      <p:sp>
        <p:nvSpPr>
          <p:cNvPr id="9" name="矩形 8">
            <a:extLst>
              <a:ext uri="{FF2B5EF4-FFF2-40B4-BE49-F238E27FC236}">
                <a16:creationId xmlns:a16="http://schemas.microsoft.com/office/drawing/2014/main" id="{AF46DB52-6312-4382-970A-5E2FB15ABD30}"/>
              </a:ext>
            </a:extLst>
          </p:cNvPr>
          <p:cNvSpPr/>
          <p:nvPr/>
        </p:nvSpPr>
        <p:spPr>
          <a:xfrm>
            <a:off x="716564" y="4755712"/>
            <a:ext cx="7374135" cy="400110"/>
          </a:xfrm>
          <a:prstGeom prst="rect">
            <a:avLst/>
          </a:prstGeom>
        </p:spPr>
        <p:txBody>
          <a:bodyPr wrap="none">
            <a:spAutoFit/>
          </a:bodyPr>
          <a:lstStyle/>
          <a:p>
            <a:r>
              <a:rPr lang="zh-CN" altLang="es-ES" dirty="0"/>
              <a:t>对象地址</a:t>
            </a:r>
            <a:r>
              <a:rPr lang="es-ES" altLang="zh-CN" dirty="0"/>
              <a:t>: </a:t>
            </a:r>
            <a:r>
              <a:rPr lang="zh-CN" altLang="es-ES" dirty="0"/>
              <a:t>绝大多数机器都以字节最小的地址作为整个对象地址</a:t>
            </a:r>
            <a:endParaRPr lang="es-ES" altLang="zh-CN" dirty="0"/>
          </a:p>
        </p:txBody>
      </p:sp>
    </p:spTree>
    <p:extLst>
      <p:ext uri="{BB962C8B-B14F-4D97-AF65-F5344CB8AC3E}">
        <p14:creationId xmlns:p14="http://schemas.microsoft.com/office/powerpoint/2010/main" val="2722982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F234C-9E50-477A-898B-EBA0E98EF836}"/>
              </a:ext>
            </a:extLst>
          </p:cNvPr>
          <p:cNvSpPr>
            <a:spLocks noGrp="1"/>
          </p:cNvSpPr>
          <p:nvPr>
            <p:ph type="title"/>
          </p:nvPr>
        </p:nvSpPr>
        <p:spPr/>
        <p:txBody>
          <a:bodyPr/>
          <a:lstStyle/>
          <a:p>
            <a:r>
              <a:rPr lang="zh-CN" altLang="es-ES" dirty="0"/>
              <a:t>字节排列顺序</a:t>
            </a:r>
            <a:r>
              <a:rPr lang="es-ES" altLang="zh-CN" dirty="0"/>
              <a:t>: </a:t>
            </a:r>
            <a:r>
              <a:rPr lang="zh-CN" altLang="es-ES" dirty="0"/>
              <a:t>大端法和小端法</a:t>
            </a:r>
            <a:endParaRPr lang="en-GB" dirty="0"/>
          </a:p>
        </p:txBody>
      </p:sp>
      <p:pic>
        <p:nvPicPr>
          <p:cNvPr id="4" name="图片 3">
            <a:extLst>
              <a:ext uri="{FF2B5EF4-FFF2-40B4-BE49-F238E27FC236}">
                <a16:creationId xmlns:a16="http://schemas.microsoft.com/office/drawing/2014/main" id="{65117350-ACE6-42CE-B9A1-BB4311E39A61}"/>
              </a:ext>
            </a:extLst>
          </p:cNvPr>
          <p:cNvPicPr>
            <a:picLocks noChangeAspect="1"/>
          </p:cNvPicPr>
          <p:nvPr/>
        </p:nvPicPr>
        <p:blipFill>
          <a:blip r:embed="rId3"/>
          <a:stretch>
            <a:fillRect/>
          </a:stretch>
        </p:blipFill>
        <p:spPr>
          <a:xfrm>
            <a:off x="533400" y="4125755"/>
            <a:ext cx="5953956" cy="733527"/>
          </a:xfrm>
          <a:prstGeom prst="rect">
            <a:avLst/>
          </a:prstGeom>
        </p:spPr>
      </p:pic>
      <p:pic>
        <p:nvPicPr>
          <p:cNvPr id="5" name="图片 4">
            <a:extLst>
              <a:ext uri="{FF2B5EF4-FFF2-40B4-BE49-F238E27FC236}">
                <a16:creationId xmlns:a16="http://schemas.microsoft.com/office/drawing/2014/main" id="{E0FC4FA0-C012-4D47-91CF-2CA2A505F25B}"/>
              </a:ext>
            </a:extLst>
          </p:cNvPr>
          <p:cNvPicPr>
            <a:picLocks noChangeAspect="1"/>
          </p:cNvPicPr>
          <p:nvPr/>
        </p:nvPicPr>
        <p:blipFill>
          <a:blip r:embed="rId4"/>
          <a:stretch>
            <a:fillRect/>
          </a:stretch>
        </p:blipFill>
        <p:spPr>
          <a:xfrm>
            <a:off x="488731" y="5811724"/>
            <a:ext cx="5877745" cy="781159"/>
          </a:xfrm>
          <a:prstGeom prst="rect">
            <a:avLst/>
          </a:prstGeom>
        </p:spPr>
      </p:pic>
      <p:sp>
        <p:nvSpPr>
          <p:cNvPr id="6" name="矩形 5">
            <a:extLst>
              <a:ext uri="{FF2B5EF4-FFF2-40B4-BE49-F238E27FC236}">
                <a16:creationId xmlns:a16="http://schemas.microsoft.com/office/drawing/2014/main" id="{F03DAF72-E7B9-45B1-B3DE-EF907F0E58AB}"/>
              </a:ext>
            </a:extLst>
          </p:cNvPr>
          <p:cNvSpPr/>
          <p:nvPr/>
        </p:nvSpPr>
        <p:spPr>
          <a:xfrm>
            <a:off x="438807" y="1491131"/>
            <a:ext cx="5328703" cy="400110"/>
          </a:xfrm>
          <a:prstGeom prst="rect">
            <a:avLst/>
          </a:prstGeom>
        </p:spPr>
        <p:txBody>
          <a:bodyPr wrap="none">
            <a:spAutoFit/>
          </a:bodyPr>
          <a:lstStyle/>
          <a:p>
            <a:r>
              <a:rPr lang="zh-CN" altLang="es-ES" dirty="0"/>
              <a:t>一般的</a:t>
            </a:r>
            <a:r>
              <a:rPr lang="es-ES" altLang="zh-CN" dirty="0"/>
              <a:t>n</a:t>
            </a:r>
            <a:r>
              <a:rPr lang="zh-CN" altLang="es-ES" dirty="0"/>
              <a:t>维二进制向量可记为</a:t>
            </a:r>
            <a:r>
              <a:rPr lang="es-ES" altLang="zh-CN" dirty="0"/>
              <a:t>:x=[xn-1,…,x0]</a:t>
            </a:r>
          </a:p>
        </p:txBody>
      </p:sp>
      <p:sp>
        <p:nvSpPr>
          <p:cNvPr id="7" name="矩形 6">
            <a:extLst>
              <a:ext uri="{FF2B5EF4-FFF2-40B4-BE49-F238E27FC236}">
                <a16:creationId xmlns:a16="http://schemas.microsoft.com/office/drawing/2014/main" id="{FBCAAEDB-14B0-471D-8BD5-EA0D2336C3F1}"/>
              </a:ext>
            </a:extLst>
          </p:cNvPr>
          <p:cNvSpPr/>
          <p:nvPr/>
        </p:nvSpPr>
        <p:spPr>
          <a:xfrm>
            <a:off x="438807" y="2070859"/>
            <a:ext cx="5541570" cy="707886"/>
          </a:xfrm>
          <a:prstGeom prst="rect">
            <a:avLst/>
          </a:prstGeom>
        </p:spPr>
        <p:txBody>
          <a:bodyPr wrap="square">
            <a:spAutoFit/>
          </a:bodyPr>
          <a:lstStyle/>
          <a:p>
            <a:r>
              <a:rPr lang="zh-CN" altLang="es-ES" dirty="0"/>
              <a:t>表示四字节整数</a:t>
            </a:r>
            <a:r>
              <a:rPr lang="es-ES" altLang="zh-CN" dirty="0"/>
              <a:t>0x01234567</a:t>
            </a:r>
            <a:r>
              <a:rPr lang="zh-CN" altLang="es-ES" dirty="0"/>
              <a:t>需要四个字节分别是</a:t>
            </a:r>
            <a:r>
              <a:rPr lang="es-ES" altLang="zh-CN" dirty="0"/>
              <a:t>0x01,0x23,0x34,0x67</a:t>
            </a:r>
          </a:p>
        </p:txBody>
      </p:sp>
      <p:sp>
        <p:nvSpPr>
          <p:cNvPr id="8" name="矩形 7">
            <a:extLst>
              <a:ext uri="{FF2B5EF4-FFF2-40B4-BE49-F238E27FC236}">
                <a16:creationId xmlns:a16="http://schemas.microsoft.com/office/drawing/2014/main" id="{3B5E4B3C-8A0C-4329-91FB-129608B29471}"/>
              </a:ext>
            </a:extLst>
          </p:cNvPr>
          <p:cNvSpPr/>
          <p:nvPr/>
        </p:nvSpPr>
        <p:spPr>
          <a:xfrm>
            <a:off x="438807" y="2895600"/>
            <a:ext cx="5715000" cy="707886"/>
          </a:xfrm>
          <a:prstGeom prst="rect">
            <a:avLst/>
          </a:prstGeom>
        </p:spPr>
        <p:txBody>
          <a:bodyPr wrap="square">
            <a:spAutoFit/>
          </a:bodyPr>
          <a:lstStyle/>
          <a:p>
            <a:r>
              <a:rPr lang="zh-CN" altLang="es-ES" dirty="0"/>
              <a:t>字节排列顺序规定了在一个四字节的整数对象内部，内存字节对应到整数的对应关系</a:t>
            </a:r>
            <a:endParaRPr lang="en-GB" dirty="0"/>
          </a:p>
        </p:txBody>
      </p:sp>
      <p:sp>
        <p:nvSpPr>
          <p:cNvPr id="9" name="矩形 8">
            <a:extLst>
              <a:ext uri="{FF2B5EF4-FFF2-40B4-BE49-F238E27FC236}">
                <a16:creationId xmlns:a16="http://schemas.microsoft.com/office/drawing/2014/main" id="{D436E608-BAB2-47A6-A656-2E31A67B7D9E}"/>
              </a:ext>
            </a:extLst>
          </p:cNvPr>
          <p:cNvSpPr/>
          <p:nvPr/>
        </p:nvSpPr>
        <p:spPr>
          <a:xfrm>
            <a:off x="438807" y="3603486"/>
            <a:ext cx="6532170" cy="400110"/>
          </a:xfrm>
          <a:prstGeom prst="rect">
            <a:avLst/>
          </a:prstGeom>
        </p:spPr>
        <p:txBody>
          <a:bodyPr wrap="square">
            <a:spAutoFit/>
          </a:bodyPr>
          <a:lstStyle/>
          <a:p>
            <a:r>
              <a:rPr lang="zh-CN" altLang="es-ES" dirty="0">
                <a:solidFill>
                  <a:srgbClr val="FF0000"/>
                </a:solidFill>
              </a:rPr>
              <a:t>大</a:t>
            </a:r>
            <a:r>
              <a:rPr lang="zh-CN" altLang="es-ES" dirty="0"/>
              <a:t>端法</a:t>
            </a:r>
            <a:r>
              <a:rPr lang="es-ES" altLang="zh-CN" dirty="0"/>
              <a:t>: </a:t>
            </a:r>
            <a:r>
              <a:rPr lang="zh-CN" altLang="es-ES" dirty="0"/>
              <a:t>整数低位存入内存地址</a:t>
            </a:r>
            <a:r>
              <a:rPr lang="zh-CN" altLang="es-ES" dirty="0">
                <a:solidFill>
                  <a:srgbClr val="FF0000"/>
                </a:solidFill>
              </a:rPr>
              <a:t>大</a:t>
            </a:r>
            <a:r>
              <a:rPr lang="zh-CN" altLang="es-ES" dirty="0"/>
              <a:t>的地址</a:t>
            </a:r>
            <a:endParaRPr lang="en-GB" dirty="0"/>
          </a:p>
        </p:txBody>
      </p:sp>
      <p:sp>
        <p:nvSpPr>
          <p:cNvPr id="10" name="矩形 9">
            <a:extLst>
              <a:ext uri="{FF2B5EF4-FFF2-40B4-BE49-F238E27FC236}">
                <a16:creationId xmlns:a16="http://schemas.microsoft.com/office/drawing/2014/main" id="{1E561E86-D1FF-4F4C-81C1-9C1A4CF938A6}"/>
              </a:ext>
            </a:extLst>
          </p:cNvPr>
          <p:cNvSpPr/>
          <p:nvPr/>
        </p:nvSpPr>
        <p:spPr>
          <a:xfrm>
            <a:off x="438807" y="5200676"/>
            <a:ext cx="6532170" cy="400110"/>
          </a:xfrm>
          <a:prstGeom prst="rect">
            <a:avLst/>
          </a:prstGeom>
        </p:spPr>
        <p:txBody>
          <a:bodyPr wrap="square">
            <a:spAutoFit/>
          </a:bodyPr>
          <a:lstStyle/>
          <a:p>
            <a:r>
              <a:rPr lang="zh-CN" altLang="es-ES" dirty="0">
                <a:solidFill>
                  <a:srgbClr val="FF0000"/>
                </a:solidFill>
              </a:rPr>
              <a:t>小</a:t>
            </a:r>
            <a:r>
              <a:rPr lang="zh-CN" altLang="es-ES" dirty="0"/>
              <a:t>端法</a:t>
            </a:r>
            <a:r>
              <a:rPr lang="es-ES" altLang="zh-CN" dirty="0"/>
              <a:t>: </a:t>
            </a:r>
            <a:r>
              <a:rPr lang="zh-CN" altLang="es-ES" dirty="0"/>
              <a:t>整数低位存入内存地址</a:t>
            </a:r>
            <a:r>
              <a:rPr lang="zh-CN" altLang="es-ES" dirty="0">
                <a:solidFill>
                  <a:srgbClr val="FF0000"/>
                </a:solidFill>
              </a:rPr>
              <a:t>小</a:t>
            </a:r>
            <a:r>
              <a:rPr lang="zh-CN" altLang="es-ES" dirty="0"/>
              <a:t>的地址</a:t>
            </a:r>
            <a:endParaRPr lang="en-GB" dirty="0"/>
          </a:p>
        </p:txBody>
      </p:sp>
    </p:spTree>
    <p:extLst>
      <p:ext uri="{BB962C8B-B14F-4D97-AF65-F5344CB8AC3E}">
        <p14:creationId xmlns:p14="http://schemas.microsoft.com/office/powerpoint/2010/main" val="1951509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0527F-1EEF-4D22-8F58-EEBFC112D7B3}"/>
              </a:ext>
            </a:extLst>
          </p:cNvPr>
          <p:cNvSpPr>
            <a:spLocks noGrp="1"/>
          </p:cNvSpPr>
          <p:nvPr>
            <p:ph type="title"/>
          </p:nvPr>
        </p:nvSpPr>
        <p:spPr/>
        <p:txBody>
          <a:bodyPr/>
          <a:lstStyle/>
          <a:p>
            <a:r>
              <a:rPr lang="zh-CN" altLang="es-ES" dirty="0"/>
              <a:t>类型转换： 以</a:t>
            </a:r>
            <a:r>
              <a:rPr lang="es-ES" altLang="zh-CN" dirty="0"/>
              <a:t>C</a:t>
            </a:r>
            <a:r>
              <a:rPr lang="zh-CN" altLang="es-ES" dirty="0"/>
              <a:t>语言实现为例</a:t>
            </a:r>
            <a:endParaRPr lang="en-GB" dirty="0"/>
          </a:p>
        </p:txBody>
      </p:sp>
      <p:sp>
        <p:nvSpPr>
          <p:cNvPr id="3" name="内容占位符 2">
            <a:extLst>
              <a:ext uri="{FF2B5EF4-FFF2-40B4-BE49-F238E27FC236}">
                <a16:creationId xmlns:a16="http://schemas.microsoft.com/office/drawing/2014/main" id="{DF3AFB9C-21FA-4416-9684-7B01E868BB0D}"/>
              </a:ext>
            </a:extLst>
          </p:cNvPr>
          <p:cNvSpPr>
            <a:spLocks noGrp="1"/>
          </p:cNvSpPr>
          <p:nvPr>
            <p:ph idx="1"/>
          </p:nvPr>
        </p:nvSpPr>
        <p:spPr/>
        <p:txBody>
          <a:bodyPr/>
          <a:lstStyle/>
          <a:p>
            <a:r>
              <a:rPr lang="zh-CN" altLang="es-ES" dirty="0"/>
              <a:t>有符号数和无符号数位级转换</a:t>
            </a:r>
            <a:endParaRPr lang="es-ES" altLang="zh-CN" dirty="0"/>
          </a:p>
        </p:txBody>
      </p:sp>
      <p:sp>
        <p:nvSpPr>
          <p:cNvPr id="4" name="矩形 3">
            <a:extLst>
              <a:ext uri="{FF2B5EF4-FFF2-40B4-BE49-F238E27FC236}">
                <a16:creationId xmlns:a16="http://schemas.microsoft.com/office/drawing/2014/main" id="{9C1AA9EB-6FC4-4C83-85D5-E93787758A87}"/>
              </a:ext>
            </a:extLst>
          </p:cNvPr>
          <p:cNvSpPr/>
          <p:nvPr/>
        </p:nvSpPr>
        <p:spPr>
          <a:xfrm>
            <a:off x="914400" y="2286000"/>
            <a:ext cx="7620000" cy="707886"/>
          </a:xfrm>
          <a:prstGeom prst="rect">
            <a:avLst/>
          </a:prstGeom>
        </p:spPr>
        <p:txBody>
          <a:bodyPr wrap="square">
            <a:spAutoFit/>
          </a:bodyPr>
          <a:lstStyle/>
          <a:p>
            <a:r>
              <a:rPr lang="zh-CN" altLang="es-ES" b="0" dirty="0"/>
              <a:t>在</a:t>
            </a:r>
            <a:r>
              <a:rPr lang="es-ES" altLang="zh-CN" b="0" dirty="0"/>
              <a:t>C</a:t>
            </a:r>
            <a:r>
              <a:rPr lang="zh-CN" altLang="es-ES" b="0" dirty="0"/>
              <a:t>语言中，有无符号数之间的强制类型转换保持位级表示不变，但是改变了位的</a:t>
            </a:r>
            <a:r>
              <a:rPr lang="zh-CN" altLang="es-ES" dirty="0"/>
              <a:t>解释方式</a:t>
            </a:r>
            <a:endParaRPr lang="en-GB" dirty="0"/>
          </a:p>
        </p:txBody>
      </p:sp>
      <p:sp>
        <p:nvSpPr>
          <p:cNvPr id="5" name="矩形 4">
            <a:extLst>
              <a:ext uri="{FF2B5EF4-FFF2-40B4-BE49-F238E27FC236}">
                <a16:creationId xmlns:a16="http://schemas.microsoft.com/office/drawing/2014/main" id="{645859CF-8BD7-453A-8FE7-BE0FA62A833D}"/>
              </a:ext>
            </a:extLst>
          </p:cNvPr>
          <p:cNvSpPr/>
          <p:nvPr/>
        </p:nvSpPr>
        <p:spPr>
          <a:xfrm>
            <a:off x="2590800" y="3196210"/>
            <a:ext cx="3204723" cy="400110"/>
          </a:xfrm>
          <a:prstGeom prst="rect">
            <a:avLst/>
          </a:prstGeom>
        </p:spPr>
        <p:txBody>
          <a:bodyPr wrap="none">
            <a:spAutoFit/>
          </a:bodyPr>
          <a:lstStyle/>
          <a:p>
            <a:r>
              <a:rPr lang="en-GB" b="0" dirty="0" err="1"/>
              <a:t>Umax</a:t>
            </a:r>
            <a:r>
              <a:rPr lang="en-GB" b="0" dirty="0"/>
              <a:t> 529496729u </a:t>
            </a:r>
            <a:r>
              <a:rPr lang="es-ES" b="0" dirty="0">
                <a:sym typeface="Wingdings" panose="05000000000000000000" pitchFamily="2" charset="2"/>
              </a:rPr>
              <a:t> </a:t>
            </a:r>
            <a:r>
              <a:rPr lang="en-GB" b="0" dirty="0"/>
              <a:t>-1 </a:t>
            </a:r>
          </a:p>
        </p:txBody>
      </p:sp>
      <p:sp>
        <p:nvSpPr>
          <p:cNvPr id="6" name="矩形 5">
            <a:extLst>
              <a:ext uri="{FF2B5EF4-FFF2-40B4-BE49-F238E27FC236}">
                <a16:creationId xmlns:a16="http://schemas.microsoft.com/office/drawing/2014/main" id="{875DB3EC-3CED-4786-BEB6-27E542774131}"/>
              </a:ext>
            </a:extLst>
          </p:cNvPr>
          <p:cNvSpPr/>
          <p:nvPr/>
        </p:nvSpPr>
        <p:spPr>
          <a:xfrm>
            <a:off x="911772" y="3999011"/>
            <a:ext cx="6936828" cy="707886"/>
          </a:xfrm>
          <a:prstGeom prst="rect">
            <a:avLst/>
          </a:prstGeom>
        </p:spPr>
        <p:txBody>
          <a:bodyPr wrap="square">
            <a:spAutoFit/>
          </a:bodyPr>
          <a:lstStyle/>
          <a:p>
            <a:r>
              <a:rPr lang="zh-CN" altLang="es-ES" b="0" dirty="0"/>
              <a:t>设</a:t>
            </a:r>
            <a:r>
              <a:rPr lang="es-ES" altLang="zh-CN" b="0" dirty="0"/>
              <a:t>x</a:t>
            </a:r>
            <a:r>
              <a:rPr lang="zh-CN" altLang="es-ES" b="0" dirty="0"/>
              <a:t>是一个有符号整数，</a:t>
            </a:r>
            <a:r>
              <a:rPr lang="es-ES" altLang="zh-CN" b="0" dirty="0"/>
              <a:t>T2U</a:t>
            </a:r>
            <a:r>
              <a:rPr lang="zh-CN" altLang="es-ES" b="0" dirty="0"/>
              <a:t>是补码整数到无符号整数的转换函数</a:t>
            </a:r>
            <a:r>
              <a:rPr lang="es-ES" altLang="zh-CN" b="0" dirty="0"/>
              <a:t>:</a:t>
            </a:r>
          </a:p>
        </p:txBody>
      </p:sp>
      <p:sp>
        <p:nvSpPr>
          <p:cNvPr id="9" name="矩形 8">
            <a:extLst>
              <a:ext uri="{FF2B5EF4-FFF2-40B4-BE49-F238E27FC236}">
                <a16:creationId xmlns:a16="http://schemas.microsoft.com/office/drawing/2014/main" id="{39210363-ACE3-41F1-ACCC-7EEB4AB1101E}"/>
              </a:ext>
            </a:extLst>
          </p:cNvPr>
          <p:cNvSpPr/>
          <p:nvPr/>
        </p:nvSpPr>
        <p:spPr>
          <a:xfrm>
            <a:off x="1715580" y="4898711"/>
            <a:ext cx="5789039" cy="400110"/>
          </a:xfrm>
          <a:prstGeom prst="rect">
            <a:avLst/>
          </a:prstGeom>
        </p:spPr>
        <p:txBody>
          <a:bodyPr wrap="square">
            <a:spAutoFit/>
          </a:bodyPr>
          <a:lstStyle/>
          <a:p>
            <a:r>
              <a:rPr lang="es-ES" altLang="zh-CN" b="0" dirty="0"/>
              <a:t>T2U(x)</a:t>
            </a:r>
            <a:r>
              <a:rPr lang="zh-CN" altLang="es-ES" b="0" dirty="0"/>
              <a:t> </a:t>
            </a:r>
            <a:r>
              <a:rPr lang="es-ES" altLang="zh-CN" b="0" dirty="0"/>
              <a:t>=</a:t>
            </a:r>
            <a:r>
              <a:rPr lang="zh-CN" altLang="es-ES" b="0" dirty="0"/>
              <a:t> </a:t>
            </a:r>
            <a:r>
              <a:rPr lang="es-ES" altLang="zh-CN" b="0" dirty="0"/>
              <a:t>B2U(T2B(x))</a:t>
            </a:r>
            <a:r>
              <a:rPr lang="zh-CN" altLang="es-ES" b="0" dirty="0"/>
              <a:t>  </a:t>
            </a:r>
            <a:r>
              <a:rPr lang="es-ES" altLang="zh-CN" b="0" dirty="0"/>
              <a:t>=</a:t>
            </a:r>
            <a:r>
              <a:rPr lang="zh-CN" altLang="es-ES" b="0" dirty="0"/>
              <a:t> </a:t>
            </a:r>
            <a:r>
              <a:rPr lang="es-ES" altLang="zh-CN" b="0" dirty="0"/>
              <a:t>x+</a:t>
            </a:r>
            <a:r>
              <a:rPr lang="zh-CN" altLang="es-ES" b="0" dirty="0"/>
              <a:t> </a:t>
            </a:r>
            <a:r>
              <a:rPr lang="es-ES" altLang="zh-CN" b="0" dirty="0"/>
              <a:t>x_{w-1}2^w</a:t>
            </a:r>
            <a:endParaRPr lang="en-GB" b="0" dirty="0"/>
          </a:p>
        </p:txBody>
      </p:sp>
      <p:sp>
        <p:nvSpPr>
          <p:cNvPr id="10" name="矩形 9">
            <a:extLst>
              <a:ext uri="{FF2B5EF4-FFF2-40B4-BE49-F238E27FC236}">
                <a16:creationId xmlns:a16="http://schemas.microsoft.com/office/drawing/2014/main" id="{AC05BCAA-D000-4510-89A1-936C0629447F}"/>
              </a:ext>
            </a:extLst>
          </p:cNvPr>
          <p:cNvSpPr/>
          <p:nvPr/>
        </p:nvSpPr>
        <p:spPr>
          <a:xfrm>
            <a:off x="882869" y="5503728"/>
            <a:ext cx="6936828" cy="400110"/>
          </a:xfrm>
          <a:prstGeom prst="rect">
            <a:avLst/>
          </a:prstGeom>
        </p:spPr>
        <p:txBody>
          <a:bodyPr wrap="square">
            <a:spAutoFit/>
          </a:bodyPr>
          <a:lstStyle/>
          <a:p>
            <a:r>
              <a:rPr lang="es-ES" altLang="zh-CN" b="0" dirty="0"/>
              <a:t>U2T</a:t>
            </a:r>
            <a:r>
              <a:rPr lang="zh-CN" altLang="es-ES" b="0" dirty="0"/>
              <a:t>是无符号整数到补码整数的转换函数： </a:t>
            </a:r>
            <a:endParaRPr lang="es-ES" altLang="zh-CN" b="0" dirty="0"/>
          </a:p>
        </p:txBody>
      </p:sp>
      <p:sp>
        <p:nvSpPr>
          <p:cNvPr id="11" name="矩形 10">
            <a:extLst>
              <a:ext uri="{FF2B5EF4-FFF2-40B4-BE49-F238E27FC236}">
                <a16:creationId xmlns:a16="http://schemas.microsoft.com/office/drawing/2014/main" id="{9F46CB71-B19C-4705-BD2C-6001FA81A400}"/>
              </a:ext>
            </a:extLst>
          </p:cNvPr>
          <p:cNvSpPr/>
          <p:nvPr/>
        </p:nvSpPr>
        <p:spPr>
          <a:xfrm>
            <a:off x="1806846" y="6076086"/>
            <a:ext cx="6093839" cy="400110"/>
          </a:xfrm>
          <a:prstGeom prst="rect">
            <a:avLst/>
          </a:prstGeom>
        </p:spPr>
        <p:txBody>
          <a:bodyPr wrap="square">
            <a:spAutoFit/>
          </a:bodyPr>
          <a:lstStyle/>
          <a:p>
            <a:r>
              <a:rPr lang="es-ES" altLang="zh-CN" b="0" dirty="0"/>
              <a:t>U2T(x)</a:t>
            </a:r>
            <a:r>
              <a:rPr lang="zh-CN" altLang="es-ES" b="0" dirty="0"/>
              <a:t> </a:t>
            </a:r>
            <a:r>
              <a:rPr lang="es-ES" altLang="zh-CN" b="0" dirty="0"/>
              <a:t>= -u_{w-1} 2^w + u </a:t>
            </a:r>
            <a:endParaRPr lang="en-GB" b="0" dirty="0"/>
          </a:p>
        </p:txBody>
      </p:sp>
    </p:spTree>
    <p:extLst>
      <p:ext uri="{BB962C8B-B14F-4D97-AF65-F5344CB8AC3E}">
        <p14:creationId xmlns:p14="http://schemas.microsoft.com/office/powerpoint/2010/main" val="143656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7EE03-6571-4529-BC85-77D094449A5C}"/>
              </a:ext>
            </a:extLst>
          </p:cNvPr>
          <p:cNvSpPr>
            <a:spLocks noGrp="1"/>
          </p:cNvSpPr>
          <p:nvPr>
            <p:ph type="title"/>
          </p:nvPr>
        </p:nvSpPr>
        <p:spPr/>
        <p:txBody>
          <a:bodyPr/>
          <a:lstStyle/>
          <a:p>
            <a:r>
              <a:rPr lang="zh-CN" altLang="es-ES" dirty="0"/>
              <a:t>显</a:t>
            </a:r>
            <a:r>
              <a:rPr lang="es-ES" altLang="zh-CN" dirty="0"/>
              <a:t>/</a:t>
            </a:r>
            <a:r>
              <a:rPr lang="zh-CN" altLang="es-ES" dirty="0"/>
              <a:t>隐式类型转换</a:t>
            </a:r>
            <a:endParaRPr lang="en-GB" dirty="0"/>
          </a:p>
        </p:txBody>
      </p:sp>
      <p:sp>
        <p:nvSpPr>
          <p:cNvPr id="4" name="矩形 3">
            <a:extLst>
              <a:ext uri="{FF2B5EF4-FFF2-40B4-BE49-F238E27FC236}">
                <a16:creationId xmlns:a16="http://schemas.microsoft.com/office/drawing/2014/main" id="{524CCDE6-20FE-4F1F-BAAF-E3BAD53E9DC4}"/>
              </a:ext>
            </a:extLst>
          </p:cNvPr>
          <p:cNvSpPr/>
          <p:nvPr/>
        </p:nvSpPr>
        <p:spPr>
          <a:xfrm>
            <a:off x="270641" y="1676400"/>
            <a:ext cx="8602717" cy="400110"/>
          </a:xfrm>
          <a:prstGeom prst="rect">
            <a:avLst/>
          </a:prstGeom>
        </p:spPr>
        <p:txBody>
          <a:bodyPr wrap="square">
            <a:spAutoFit/>
          </a:bodyPr>
          <a:lstStyle/>
          <a:p>
            <a:r>
              <a:rPr lang="zh-CN" altLang="es-ES" b="0" dirty="0"/>
              <a:t>常量在声明时默认是有符号的，在整数末尾加上</a:t>
            </a:r>
            <a:r>
              <a:rPr lang="es-ES" altLang="zh-CN" b="0" dirty="0"/>
              <a:t>U</a:t>
            </a:r>
            <a:r>
              <a:rPr lang="zh-CN" altLang="es-ES" b="0" dirty="0"/>
              <a:t>或者</a:t>
            </a:r>
            <a:r>
              <a:rPr lang="es-ES" altLang="zh-CN" b="0" dirty="0"/>
              <a:t>u</a:t>
            </a:r>
            <a:r>
              <a:rPr lang="zh-CN" altLang="es-ES" b="0" dirty="0"/>
              <a:t>来声明有符号常量</a:t>
            </a:r>
            <a:endParaRPr lang="es-ES" altLang="zh-CN" b="0" dirty="0"/>
          </a:p>
        </p:txBody>
      </p:sp>
      <p:sp>
        <p:nvSpPr>
          <p:cNvPr id="7" name="矩形 6">
            <a:extLst>
              <a:ext uri="{FF2B5EF4-FFF2-40B4-BE49-F238E27FC236}">
                <a16:creationId xmlns:a16="http://schemas.microsoft.com/office/drawing/2014/main" id="{9F610D94-A061-4E01-AC2C-B5E699114B08}"/>
              </a:ext>
            </a:extLst>
          </p:cNvPr>
          <p:cNvSpPr/>
          <p:nvPr/>
        </p:nvSpPr>
        <p:spPr>
          <a:xfrm>
            <a:off x="1361440" y="2196644"/>
            <a:ext cx="6172200" cy="369332"/>
          </a:xfrm>
          <a:prstGeom prst="rect">
            <a:avLst/>
          </a:prstGeom>
        </p:spPr>
        <p:txBody>
          <a:bodyPr wrap="square">
            <a:spAutoFit/>
          </a:bodyPr>
          <a:lstStyle/>
          <a:p>
            <a:r>
              <a:rPr lang="zh-CN" altLang="es-ES" sz="1800" b="0" dirty="0"/>
              <a:t>有符号常量 </a:t>
            </a:r>
            <a:r>
              <a:rPr lang="en-GB" sz="1800" b="0" dirty="0"/>
              <a:t>0x1234 </a:t>
            </a:r>
            <a:r>
              <a:rPr lang="zh-CN" altLang="es-ES" sz="1800" b="0" dirty="0"/>
              <a:t> 无符号常量 </a:t>
            </a:r>
            <a:r>
              <a:rPr lang="es-ES" altLang="zh-CN" sz="1800" b="0" dirty="0"/>
              <a:t>0x1234U 0x345U </a:t>
            </a:r>
            <a:r>
              <a:rPr lang="en-GB" sz="1800" b="0" dirty="0"/>
              <a:t> </a:t>
            </a:r>
          </a:p>
        </p:txBody>
      </p:sp>
      <p:sp>
        <p:nvSpPr>
          <p:cNvPr id="8" name="矩形 7">
            <a:extLst>
              <a:ext uri="{FF2B5EF4-FFF2-40B4-BE49-F238E27FC236}">
                <a16:creationId xmlns:a16="http://schemas.microsoft.com/office/drawing/2014/main" id="{351580D0-7882-4F65-8CE8-8CB70D417C42}"/>
              </a:ext>
            </a:extLst>
          </p:cNvPr>
          <p:cNvSpPr/>
          <p:nvPr/>
        </p:nvSpPr>
        <p:spPr>
          <a:xfrm>
            <a:off x="523240" y="2949380"/>
            <a:ext cx="1954381" cy="400110"/>
          </a:xfrm>
          <a:prstGeom prst="rect">
            <a:avLst/>
          </a:prstGeom>
        </p:spPr>
        <p:txBody>
          <a:bodyPr wrap="none">
            <a:spAutoFit/>
          </a:bodyPr>
          <a:lstStyle/>
          <a:p>
            <a:r>
              <a:rPr lang="zh-CN" altLang="es-ES" dirty="0"/>
              <a:t>显式类型转换</a:t>
            </a:r>
            <a:r>
              <a:rPr lang="es-ES" altLang="zh-CN" dirty="0"/>
              <a:t>: </a:t>
            </a:r>
          </a:p>
        </p:txBody>
      </p:sp>
      <p:sp>
        <p:nvSpPr>
          <p:cNvPr id="9" name="矩形 8">
            <a:extLst>
              <a:ext uri="{FF2B5EF4-FFF2-40B4-BE49-F238E27FC236}">
                <a16:creationId xmlns:a16="http://schemas.microsoft.com/office/drawing/2014/main" id="{07651913-7C36-4820-A337-3875788514D3}"/>
              </a:ext>
            </a:extLst>
          </p:cNvPr>
          <p:cNvSpPr/>
          <p:nvPr/>
        </p:nvSpPr>
        <p:spPr>
          <a:xfrm>
            <a:off x="523240" y="3228059"/>
            <a:ext cx="2601228" cy="1200329"/>
          </a:xfrm>
          <a:prstGeom prst="rect">
            <a:avLst/>
          </a:prstGeom>
        </p:spPr>
        <p:txBody>
          <a:bodyPr wrap="square">
            <a:spAutoFit/>
          </a:bodyPr>
          <a:lstStyle/>
          <a:p>
            <a:r>
              <a:rPr lang="es-ES" sz="1800" b="0" dirty="0" err="1"/>
              <a:t>int</a:t>
            </a:r>
            <a:r>
              <a:rPr lang="es-ES" sz="1800" b="0" dirty="0"/>
              <a:t> </a:t>
            </a:r>
            <a:r>
              <a:rPr lang="es-ES" sz="1800" b="0" dirty="0" err="1"/>
              <a:t>tx,ty</a:t>
            </a:r>
            <a:r>
              <a:rPr lang="es-ES" sz="1800" b="0" dirty="0"/>
              <a:t>; </a:t>
            </a:r>
          </a:p>
          <a:p>
            <a:r>
              <a:rPr lang="es-ES" sz="1800" b="0" dirty="0" err="1"/>
              <a:t>unsigned</a:t>
            </a:r>
            <a:r>
              <a:rPr lang="es-ES" sz="1800" b="0" dirty="0"/>
              <a:t> </a:t>
            </a:r>
            <a:r>
              <a:rPr lang="es-ES" sz="1800" b="0" dirty="0" err="1"/>
              <a:t>ux,uy</a:t>
            </a:r>
            <a:r>
              <a:rPr lang="es-ES" sz="1800" b="0" dirty="0"/>
              <a:t>;</a:t>
            </a:r>
          </a:p>
          <a:p>
            <a:r>
              <a:rPr lang="es-ES" sz="1800" b="0" dirty="0" err="1"/>
              <a:t>tx</a:t>
            </a:r>
            <a:r>
              <a:rPr lang="es-ES" sz="1800" b="0" dirty="0"/>
              <a:t> = (</a:t>
            </a:r>
            <a:r>
              <a:rPr lang="es-ES" sz="1800" b="0" dirty="0" err="1"/>
              <a:t>int</a:t>
            </a:r>
            <a:r>
              <a:rPr lang="es-ES" sz="1800" b="0" dirty="0"/>
              <a:t>)</a:t>
            </a:r>
            <a:r>
              <a:rPr lang="es-ES" sz="1800" b="0" dirty="0" err="1"/>
              <a:t>ux</a:t>
            </a:r>
            <a:endParaRPr lang="es-ES" sz="1800" b="0" dirty="0"/>
          </a:p>
          <a:p>
            <a:r>
              <a:rPr lang="es-ES" sz="1800" b="0" dirty="0"/>
              <a:t>uy = (</a:t>
            </a:r>
            <a:r>
              <a:rPr lang="es-ES" sz="1800" b="0" dirty="0" err="1"/>
              <a:t>unsigned</a:t>
            </a:r>
            <a:r>
              <a:rPr lang="es-ES" sz="1800" b="0" dirty="0"/>
              <a:t>) </a:t>
            </a:r>
            <a:r>
              <a:rPr lang="es-ES" sz="1800" b="0" dirty="0" err="1"/>
              <a:t>ty</a:t>
            </a:r>
            <a:r>
              <a:rPr lang="es-ES" sz="1800" b="0" dirty="0"/>
              <a:t>;</a:t>
            </a:r>
          </a:p>
        </p:txBody>
      </p:sp>
      <p:sp>
        <p:nvSpPr>
          <p:cNvPr id="10" name="矩形 9">
            <a:extLst>
              <a:ext uri="{FF2B5EF4-FFF2-40B4-BE49-F238E27FC236}">
                <a16:creationId xmlns:a16="http://schemas.microsoft.com/office/drawing/2014/main" id="{25D3FE87-CD5B-4BD3-91CA-2BC89AF1F143}"/>
              </a:ext>
            </a:extLst>
          </p:cNvPr>
          <p:cNvSpPr/>
          <p:nvPr/>
        </p:nvSpPr>
        <p:spPr>
          <a:xfrm>
            <a:off x="4257040" y="2894140"/>
            <a:ext cx="1733167" cy="400110"/>
          </a:xfrm>
          <a:prstGeom prst="rect">
            <a:avLst/>
          </a:prstGeom>
        </p:spPr>
        <p:txBody>
          <a:bodyPr wrap="none">
            <a:spAutoFit/>
          </a:bodyPr>
          <a:lstStyle/>
          <a:p>
            <a:r>
              <a:rPr lang="zh-CN" altLang="es-ES" dirty="0"/>
              <a:t>隐式类型转换</a:t>
            </a:r>
            <a:endParaRPr lang="es-ES" dirty="0"/>
          </a:p>
        </p:txBody>
      </p:sp>
      <p:sp>
        <p:nvSpPr>
          <p:cNvPr id="11" name="矩形 10">
            <a:extLst>
              <a:ext uri="{FF2B5EF4-FFF2-40B4-BE49-F238E27FC236}">
                <a16:creationId xmlns:a16="http://schemas.microsoft.com/office/drawing/2014/main" id="{6700B2D4-9753-42D0-8D54-772A0DC92BC5}"/>
              </a:ext>
            </a:extLst>
          </p:cNvPr>
          <p:cNvSpPr/>
          <p:nvPr/>
        </p:nvSpPr>
        <p:spPr>
          <a:xfrm>
            <a:off x="4257040" y="3278126"/>
            <a:ext cx="2673381" cy="1200329"/>
          </a:xfrm>
          <a:prstGeom prst="rect">
            <a:avLst/>
          </a:prstGeom>
        </p:spPr>
        <p:txBody>
          <a:bodyPr wrap="square">
            <a:spAutoFit/>
          </a:bodyPr>
          <a:lstStyle/>
          <a:p>
            <a:r>
              <a:rPr lang="es-ES" sz="1800" b="0" dirty="0" err="1"/>
              <a:t>int</a:t>
            </a:r>
            <a:r>
              <a:rPr lang="es-ES" sz="1800" b="0" dirty="0"/>
              <a:t> </a:t>
            </a:r>
            <a:r>
              <a:rPr lang="es-ES" sz="1800" b="0" dirty="0" err="1"/>
              <a:t>tx,ty</a:t>
            </a:r>
            <a:r>
              <a:rPr lang="es-ES" sz="1800" b="0" dirty="0"/>
              <a:t>; </a:t>
            </a:r>
          </a:p>
          <a:p>
            <a:r>
              <a:rPr lang="es-ES" sz="1800" b="0" dirty="0" err="1"/>
              <a:t>unsigned</a:t>
            </a:r>
            <a:r>
              <a:rPr lang="es-ES" sz="1800" b="0" dirty="0"/>
              <a:t> </a:t>
            </a:r>
            <a:r>
              <a:rPr lang="es-ES" sz="1800" b="0" dirty="0" err="1"/>
              <a:t>ux,uy</a:t>
            </a:r>
            <a:r>
              <a:rPr lang="es-ES" sz="1800" b="0" dirty="0"/>
              <a:t>;</a:t>
            </a:r>
          </a:p>
          <a:p>
            <a:r>
              <a:rPr lang="es-ES" sz="1800" b="0" dirty="0" err="1"/>
              <a:t>tx</a:t>
            </a:r>
            <a:r>
              <a:rPr lang="es-ES" sz="1800" b="0" dirty="0"/>
              <a:t> = </a:t>
            </a:r>
            <a:r>
              <a:rPr lang="es-ES" sz="1800" b="0" dirty="0" err="1"/>
              <a:t>ux</a:t>
            </a:r>
            <a:endParaRPr lang="es-ES" sz="1800" b="0" dirty="0"/>
          </a:p>
          <a:p>
            <a:r>
              <a:rPr lang="es-ES" sz="1800" b="0" dirty="0"/>
              <a:t>uy = </a:t>
            </a:r>
            <a:r>
              <a:rPr lang="es-ES" sz="1800" b="0" dirty="0" err="1"/>
              <a:t>ty</a:t>
            </a:r>
            <a:r>
              <a:rPr lang="es-ES" sz="1800" b="0" dirty="0"/>
              <a:t>;</a:t>
            </a:r>
          </a:p>
        </p:txBody>
      </p:sp>
      <p:sp>
        <p:nvSpPr>
          <p:cNvPr id="12" name="矩形 11">
            <a:extLst>
              <a:ext uri="{FF2B5EF4-FFF2-40B4-BE49-F238E27FC236}">
                <a16:creationId xmlns:a16="http://schemas.microsoft.com/office/drawing/2014/main" id="{4741A68B-EF44-4924-AAD1-7BF160A9152F}"/>
              </a:ext>
            </a:extLst>
          </p:cNvPr>
          <p:cNvSpPr/>
          <p:nvPr/>
        </p:nvSpPr>
        <p:spPr>
          <a:xfrm>
            <a:off x="447040" y="4642991"/>
            <a:ext cx="6186309" cy="677108"/>
          </a:xfrm>
          <a:prstGeom prst="rect">
            <a:avLst/>
          </a:prstGeom>
        </p:spPr>
        <p:txBody>
          <a:bodyPr wrap="none">
            <a:spAutoFit/>
          </a:bodyPr>
          <a:lstStyle/>
          <a:p>
            <a:r>
              <a:rPr lang="zh-CN" altLang="es-ES" dirty="0"/>
              <a:t>隐式类型转换带来的安全问题：</a:t>
            </a:r>
            <a:endParaRPr lang="es-ES" altLang="zh-CN" dirty="0"/>
          </a:p>
          <a:p>
            <a:r>
              <a:rPr lang="es-ES" altLang="zh-CN" sz="1800" b="0" dirty="0"/>
              <a:t>	</a:t>
            </a:r>
            <a:r>
              <a:rPr lang="zh-CN" altLang="es-ES" sz="1800" b="0" dirty="0"/>
              <a:t>有无符号数参加运算时所有数都被转换为无符号数</a:t>
            </a:r>
            <a:endParaRPr lang="es-ES" sz="1800" b="0" dirty="0"/>
          </a:p>
        </p:txBody>
      </p:sp>
      <p:sp>
        <p:nvSpPr>
          <p:cNvPr id="13" name="矩形 12">
            <a:extLst>
              <a:ext uri="{FF2B5EF4-FFF2-40B4-BE49-F238E27FC236}">
                <a16:creationId xmlns:a16="http://schemas.microsoft.com/office/drawing/2014/main" id="{0A2ADE9A-A903-4931-BFAB-C04BB04D1677}"/>
              </a:ext>
            </a:extLst>
          </p:cNvPr>
          <p:cNvSpPr/>
          <p:nvPr/>
        </p:nvSpPr>
        <p:spPr>
          <a:xfrm>
            <a:off x="447040" y="5355141"/>
            <a:ext cx="5257800" cy="1200329"/>
          </a:xfrm>
          <a:prstGeom prst="rect">
            <a:avLst/>
          </a:prstGeom>
        </p:spPr>
        <p:txBody>
          <a:bodyPr wrap="square">
            <a:spAutoFit/>
          </a:bodyPr>
          <a:lstStyle/>
          <a:p>
            <a:r>
              <a:rPr lang="zh-CN" altLang="es-ES" sz="1800" b="0" dirty="0"/>
              <a:t>判断下列不等式真假：</a:t>
            </a:r>
            <a:endParaRPr lang="es-ES" altLang="zh-CN" sz="1800" b="0" dirty="0"/>
          </a:p>
          <a:p>
            <a:pPr marL="342900" indent="-342900">
              <a:buAutoNum type="arabicPeriod"/>
            </a:pPr>
            <a:r>
              <a:rPr lang="es-ES" altLang="zh-CN" sz="1800" b="0" dirty="0"/>
              <a:t>-1 &lt; 0U </a:t>
            </a:r>
          </a:p>
          <a:p>
            <a:pPr marL="342900" indent="-342900">
              <a:buAutoNum type="arabicPeriod"/>
            </a:pPr>
            <a:r>
              <a:rPr lang="es-ES" altLang="zh-CN" sz="1800" b="0" dirty="0"/>
              <a:t> 21478364U &gt; -21478364-1 </a:t>
            </a:r>
          </a:p>
          <a:p>
            <a:pPr marL="342900" indent="-342900">
              <a:buAutoNum type="arabicPeriod"/>
            </a:pPr>
            <a:r>
              <a:rPr lang="es-ES" altLang="zh-CN" sz="1800" b="0" dirty="0"/>
              <a:t>215783647 &gt; (</a:t>
            </a:r>
            <a:r>
              <a:rPr lang="es-ES" altLang="zh-CN" sz="1800" b="0" dirty="0" err="1"/>
              <a:t>int</a:t>
            </a:r>
            <a:r>
              <a:rPr lang="es-ES" altLang="zh-CN" sz="1800" b="0" dirty="0"/>
              <a:t>) 214783648U </a:t>
            </a:r>
          </a:p>
        </p:txBody>
      </p:sp>
    </p:spTree>
    <p:extLst>
      <p:ext uri="{BB962C8B-B14F-4D97-AF65-F5344CB8AC3E}">
        <p14:creationId xmlns:p14="http://schemas.microsoft.com/office/powerpoint/2010/main" val="1483039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BE53F-1C2E-4824-B3EC-87C55FA0C9AC}"/>
              </a:ext>
            </a:extLst>
          </p:cNvPr>
          <p:cNvSpPr>
            <a:spLocks noGrp="1"/>
          </p:cNvSpPr>
          <p:nvPr>
            <p:ph type="title"/>
          </p:nvPr>
        </p:nvSpPr>
        <p:spPr/>
        <p:txBody>
          <a:bodyPr/>
          <a:lstStyle/>
          <a:p>
            <a:r>
              <a:rPr lang="zh-CN" altLang="es-ES" dirty="0"/>
              <a:t>扩展和截断</a:t>
            </a:r>
            <a:endParaRPr lang="en-GB" dirty="0"/>
          </a:p>
        </p:txBody>
      </p:sp>
      <p:sp>
        <p:nvSpPr>
          <p:cNvPr id="3" name="内容占位符 2">
            <a:extLst>
              <a:ext uri="{FF2B5EF4-FFF2-40B4-BE49-F238E27FC236}">
                <a16:creationId xmlns:a16="http://schemas.microsoft.com/office/drawing/2014/main" id="{37B8B719-068D-4F38-81B5-40479EF49E5A}"/>
              </a:ext>
            </a:extLst>
          </p:cNvPr>
          <p:cNvSpPr>
            <a:spLocks noGrp="1"/>
          </p:cNvSpPr>
          <p:nvPr>
            <p:ph idx="1"/>
          </p:nvPr>
        </p:nvSpPr>
        <p:spPr/>
        <p:txBody>
          <a:bodyPr/>
          <a:lstStyle/>
          <a:p>
            <a:r>
              <a:rPr lang="zh-CN" altLang="es-ES" dirty="0"/>
              <a:t>无符号数扩展： </a:t>
            </a:r>
            <a:r>
              <a:rPr lang="es-ES" altLang="zh-CN" dirty="0"/>
              <a:t>0</a:t>
            </a:r>
            <a:r>
              <a:rPr lang="zh-CN" altLang="es-ES" dirty="0"/>
              <a:t>扩展</a:t>
            </a:r>
            <a:endParaRPr lang="es-ES" altLang="zh-CN" dirty="0"/>
          </a:p>
          <a:p>
            <a:endParaRPr lang="es-ES" dirty="0"/>
          </a:p>
          <a:p>
            <a:endParaRPr lang="es-ES" dirty="0"/>
          </a:p>
          <a:p>
            <a:endParaRPr lang="es-ES" altLang="zh-CN" dirty="0"/>
          </a:p>
          <a:p>
            <a:r>
              <a:rPr lang="zh-CN" altLang="es-ES" dirty="0"/>
              <a:t>有符号数扩展： 符号扩展</a:t>
            </a:r>
            <a:endParaRPr lang="es-ES" altLang="zh-CN" dirty="0"/>
          </a:p>
          <a:p>
            <a:endParaRPr lang="en-GB" dirty="0"/>
          </a:p>
        </p:txBody>
      </p:sp>
      <p:sp>
        <p:nvSpPr>
          <p:cNvPr id="4" name="矩形 3">
            <a:extLst>
              <a:ext uri="{FF2B5EF4-FFF2-40B4-BE49-F238E27FC236}">
                <a16:creationId xmlns:a16="http://schemas.microsoft.com/office/drawing/2014/main" id="{EFFF828F-25D5-4196-A186-516CF2860D7E}"/>
              </a:ext>
            </a:extLst>
          </p:cNvPr>
          <p:cNvSpPr/>
          <p:nvPr/>
        </p:nvSpPr>
        <p:spPr>
          <a:xfrm>
            <a:off x="685800" y="4267200"/>
            <a:ext cx="8229600" cy="2246769"/>
          </a:xfrm>
          <a:prstGeom prst="rect">
            <a:avLst/>
          </a:prstGeom>
        </p:spPr>
        <p:txBody>
          <a:bodyPr wrap="square">
            <a:spAutoFit/>
          </a:bodyPr>
          <a:lstStyle/>
          <a:p>
            <a:r>
              <a:rPr lang="es-ES" altLang="zh-CN" b="0" dirty="0"/>
              <a:t> </a:t>
            </a:r>
            <a:r>
              <a:rPr lang="zh-CN" altLang="es-ES" b="0" dirty="0"/>
              <a:t>高位补充首位数数值，若是负数则高位补</a:t>
            </a:r>
            <a:r>
              <a:rPr lang="es-ES" altLang="zh-CN" b="0" dirty="0"/>
              <a:t>1</a:t>
            </a:r>
            <a:r>
              <a:rPr lang="zh-CN" altLang="es-ES" b="0" dirty="0"/>
              <a:t>否则高位补</a:t>
            </a:r>
            <a:r>
              <a:rPr lang="es-ES" altLang="zh-CN" b="0" dirty="0"/>
              <a:t>0,</a:t>
            </a:r>
            <a:r>
              <a:rPr lang="zh-CN" altLang="es-ES" b="0" dirty="0"/>
              <a:t>则可以保持扩展前后数值不变</a:t>
            </a:r>
            <a:endParaRPr lang="es-ES" altLang="zh-CN" b="0" dirty="0"/>
          </a:p>
          <a:p>
            <a:r>
              <a:rPr lang="es-ES" altLang="zh-CN" dirty="0" err="1"/>
              <a:t>x_n</a:t>
            </a:r>
            <a:r>
              <a:rPr lang="es-ES" altLang="zh-CN" dirty="0"/>
              <a:t>=[xn-1,…,x0]=x_{</a:t>
            </a:r>
            <a:r>
              <a:rPr lang="es-ES" altLang="zh-CN" dirty="0" err="1"/>
              <a:t>n+k</a:t>
            </a:r>
            <a:r>
              <a:rPr lang="es-ES" altLang="zh-CN" dirty="0"/>
              <a:t>}[xn-1,.., xn-1,xn-1,…,x0]</a:t>
            </a:r>
          </a:p>
          <a:p>
            <a:r>
              <a:rPr lang="zh-CN" altLang="es-ES" b="0" dirty="0"/>
              <a:t>若</a:t>
            </a:r>
            <a:r>
              <a:rPr lang="es-ES" altLang="zh-CN" b="0" dirty="0"/>
              <a:t>x_n-1=0</a:t>
            </a:r>
            <a:r>
              <a:rPr lang="zh-CN" altLang="es-ES" b="0" dirty="0"/>
              <a:t>：原数非负，与无符号数情况一致</a:t>
            </a:r>
            <a:endParaRPr lang="es-ES" altLang="zh-CN" b="0" dirty="0"/>
          </a:p>
          <a:p>
            <a:r>
              <a:rPr lang="zh-CN" altLang="es-ES" b="0" dirty="0"/>
              <a:t>若</a:t>
            </a:r>
            <a:r>
              <a:rPr lang="es-ES" altLang="zh-CN" b="0" dirty="0"/>
              <a:t>x_n-1=1: -1*2^{</a:t>
            </a:r>
            <a:r>
              <a:rPr lang="es-ES" altLang="zh-CN" b="0" dirty="0" err="1"/>
              <a:t>n+k</a:t>
            </a:r>
            <a:r>
              <a:rPr lang="es-ES" altLang="zh-CN" b="0" dirty="0"/>
              <a:t>}+ 1*2^{n+k-1}+ 1*2^{n+k-2}… +1*2^{n-1}=-2^{n-1}</a:t>
            </a:r>
          </a:p>
          <a:p>
            <a:r>
              <a:rPr lang="es-ES" altLang="zh-CN" b="0" dirty="0"/>
              <a:t> </a:t>
            </a:r>
            <a:endParaRPr lang="en-GB" b="0" dirty="0"/>
          </a:p>
        </p:txBody>
      </p:sp>
      <p:sp>
        <p:nvSpPr>
          <p:cNvPr id="5" name="矩形 4">
            <a:extLst>
              <a:ext uri="{FF2B5EF4-FFF2-40B4-BE49-F238E27FC236}">
                <a16:creationId xmlns:a16="http://schemas.microsoft.com/office/drawing/2014/main" id="{7D40B1D4-73CD-48B1-8C4E-E0272B71471D}"/>
              </a:ext>
            </a:extLst>
          </p:cNvPr>
          <p:cNvSpPr/>
          <p:nvPr/>
        </p:nvSpPr>
        <p:spPr>
          <a:xfrm>
            <a:off x="838201" y="2206824"/>
            <a:ext cx="8229600" cy="1631216"/>
          </a:xfrm>
          <a:prstGeom prst="rect">
            <a:avLst/>
          </a:prstGeom>
        </p:spPr>
        <p:txBody>
          <a:bodyPr wrap="square">
            <a:spAutoFit/>
          </a:bodyPr>
          <a:lstStyle/>
          <a:p>
            <a:r>
              <a:rPr lang="zh-CN" altLang="es-ES" b="0" dirty="0"/>
              <a:t>高位补</a:t>
            </a:r>
            <a:r>
              <a:rPr lang="es-ES" altLang="zh-CN" b="0" dirty="0"/>
              <a:t>0</a:t>
            </a:r>
            <a:r>
              <a:rPr lang="zh-CN" altLang="es-ES" b="0" dirty="0"/>
              <a:t>： 考虑一个</a:t>
            </a:r>
            <a:r>
              <a:rPr lang="es-ES" altLang="zh-CN" b="0" dirty="0"/>
              <a:t>n</a:t>
            </a:r>
            <a:r>
              <a:rPr lang="zh-CN" altLang="es-ES" b="0" dirty="0"/>
              <a:t>位的二进制向量，扩展</a:t>
            </a:r>
            <a:r>
              <a:rPr lang="es-ES" altLang="zh-CN" b="0" dirty="0"/>
              <a:t>k</a:t>
            </a:r>
            <a:r>
              <a:rPr lang="zh-CN" altLang="es-ES" b="0" dirty="0"/>
              <a:t>位，高位补</a:t>
            </a:r>
            <a:r>
              <a:rPr lang="es-ES" altLang="zh-CN" b="0" dirty="0"/>
              <a:t>0</a:t>
            </a:r>
            <a:r>
              <a:rPr lang="zh-CN" altLang="es-ES" b="0" dirty="0"/>
              <a:t>，则扩展后的数与扩展前是一致的：</a:t>
            </a:r>
            <a:endParaRPr lang="es-ES" altLang="zh-CN" b="0" dirty="0"/>
          </a:p>
          <a:p>
            <a:r>
              <a:rPr lang="es-ES" altLang="zh-CN" dirty="0" err="1"/>
              <a:t>x_n</a:t>
            </a:r>
            <a:r>
              <a:rPr lang="es-ES" altLang="zh-CN" dirty="0"/>
              <a:t>=[xn-1,…,x0]=x_{</a:t>
            </a:r>
            <a:r>
              <a:rPr lang="es-ES" altLang="zh-CN" dirty="0" err="1"/>
              <a:t>n+k</a:t>
            </a:r>
            <a:r>
              <a:rPr lang="es-ES" altLang="zh-CN" dirty="0"/>
              <a:t>}[0,..,0,xn-1,…,x0]</a:t>
            </a:r>
            <a:endParaRPr lang="es-ES" altLang="zh-CN" b="0" dirty="0"/>
          </a:p>
          <a:p>
            <a:endParaRPr lang="es-ES" altLang="zh-CN" b="0" dirty="0"/>
          </a:p>
          <a:p>
            <a:endParaRPr lang="en-GB" b="0" dirty="0"/>
          </a:p>
        </p:txBody>
      </p:sp>
    </p:spTree>
    <p:extLst>
      <p:ext uri="{BB962C8B-B14F-4D97-AF65-F5344CB8AC3E}">
        <p14:creationId xmlns:p14="http://schemas.microsoft.com/office/powerpoint/2010/main" val="35528792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C0513-5C87-4188-9684-6062C7F3705F}"/>
              </a:ext>
            </a:extLst>
          </p:cNvPr>
          <p:cNvSpPr>
            <a:spLocks noGrp="1"/>
          </p:cNvSpPr>
          <p:nvPr>
            <p:ph type="title"/>
          </p:nvPr>
        </p:nvSpPr>
        <p:spPr/>
        <p:txBody>
          <a:bodyPr/>
          <a:lstStyle/>
          <a:p>
            <a:r>
              <a:rPr lang="zh-CN" altLang="es-ES" dirty="0"/>
              <a:t>扩展与截断</a:t>
            </a:r>
            <a:endParaRPr lang="en-GB" dirty="0"/>
          </a:p>
        </p:txBody>
      </p:sp>
      <p:sp>
        <p:nvSpPr>
          <p:cNvPr id="3" name="内容占位符 2">
            <a:extLst>
              <a:ext uri="{FF2B5EF4-FFF2-40B4-BE49-F238E27FC236}">
                <a16:creationId xmlns:a16="http://schemas.microsoft.com/office/drawing/2014/main" id="{01C3A5DD-8CC2-4C9F-8224-32CC143A0F64}"/>
              </a:ext>
            </a:extLst>
          </p:cNvPr>
          <p:cNvSpPr>
            <a:spLocks noGrp="1"/>
          </p:cNvSpPr>
          <p:nvPr>
            <p:ph idx="1"/>
          </p:nvPr>
        </p:nvSpPr>
        <p:spPr/>
        <p:txBody>
          <a:bodyPr/>
          <a:lstStyle/>
          <a:p>
            <a:r>
              <a:rPr lang="zh-CN" altLang="es-ES" dirty="0"/>
              <a:t>无符号数的截断</a:t>
            </a:r>
            <a:endParaRPr lang="es-ES" altLang="zh-CN" dirty="0"/>
          </a:p>
          <a:p>
            <a:endParaRPr lang="es-ES" altLang="zh-CN" dirty="0"/>
          </a:p>
          <a:p>
            <a:endParaRPr lang="es-ES" altLang="zh-CN" dirty="0"/>
          </a:p>
          <a:p>
            <a:r>
              <a:rPr lang="zh-CN" altLang="es-ES" dirty="0"/>
              <a:t>有符号数的截断</a:t>
            </a:r>
            <a:br>
              <a:rPr lang="es-ES" altLang="zh-CN" dirty="0"/>
            </a:br>
            <a:endParaRPr lang="es-ES" altLang="zh-CN" dirty="0"/>
          </a:p>
          <a:p>
            <a:endParaRPr lang="en-GB" dirty="0"/>
          </a:p>
        </p:txBody>
      </p:sp>
      <p:sp>
        <p:nvSpPr>
          <p:cNvPr id="4" name="矩形 3">
            <a:extLst>
              <a:ext uri="{FF2B5EF4-FFF2-40B4-BE49-F238E27FC236}">
                <a16:creationId xmlns:a16="http://schemas.microsoft.com/office/drawing/2014/main" id="{878D4DD1-6BCC-4127-B116-64166DD1C17C}"/>
              </a:ext>
            </a:extLst>
          </p:cNvPr>
          <p:cNvSpPr/>
          <p:nvPr/>
        </p:nvSpPr>
        <p:spPr>
          <a:xfrm>
            <a:off x="838200" y="2286000"/>
            <a:ext cx="7010400" cy="707886"/>
          </a:xfrm>
          <a:prstGeom prst="rect">
            <a:avLst/>
          </a:prstGeom>
        </p:spPr>
        <p:txBody>
          <a:bodyPr wrap="square">
            <a:spAutoFit/>
          </a:bodyPr>
          <a:lstStyle/>
          <a:p>
            <a:r>
              <a:rPr lang="zh-CN" altLang="es-ES" b="0" dirty="0"/>
              <a:t>截断为</a:t>
            </a:r>
            <a:r>
              <a:rPr lang="es-ES" altLang="zh-CN" b="0" dirty="0"/>
              <a:t>k</a:t>
            </a:r>
            <a:r>
              <a:rPr lang="zh-CN" altLang="es-ES" b="0" dirty="0"/>
              <a:t>位则会丢弃最高的</a:t>
            </a:r>
            <a:r>
              <a:rPr lang="es-ES" altLang="zh-CN" b="0" dirty="0"/>
              <a:t>n-k</a:t>
            </a:r>
            <a:r>
              <a:rPr lang="zh-CN" altLang="es-ES" b="0" dirty="0"/>
              <a:t>位，因此截断等效于右移</a:t>
            </a:r>
            <a:r>
              <a:rPr lang="es-ES" altLang="zh-CN" b="0" dirty="0"/>
              <a:t>n-k</a:t>
            </a:r>
            <a:r>
              <a:rPr lang="zh-CN" altLang="es-ES" b="0" dirty="0"/>
              <a:t>位，即模</a:t>
            </a:r>
            <a:r>
              <a:rPr lang="es-ES" altLang="zh-CN" b="0" dirty="0"/>
              <a:t>2^k</a:t>
            </a:r>
            <a:endParaRPr lang="en-GB" b="0" dirty="0"/>
          </a:p>
        </p:txBody>
      </p:sp>
      <p:sp>
        <p:nvSpPr>
          <p:cNvPr id="5" name="矩形 4">
            <a:extLst>
              <a:ext uri="{FF2B5EF4-FFF2-40B4-BE49-F238E27FC236}">
                <a16:creationId xmlns:a16="http://schemas.microsoft.com/office/drawing/2014/main" id="{AA276534-B1DE-43FB-9C01-7EB96C1AAE50}"/>
              </a:ext>
            </a:extLst>
          </p:cNvPr>
          <p:cNvSpPr/>
          <p:nvPr/>
        </p:nvSpPr>
        <p:spPr>
          <a:xfrm>
            <a:off x="990600" y="3959244"/>
            <a:ext cx="6083717" cy="1015663"/>
          </a:xfrm>
          <a:prstGeom prst="rect">
            <a:avLst/>
          </a:prstGeom>
        </p:spPr>
        <p:txBody>
          <a:bodyPr wrap="none">
            <a:spAutoFit/>
          </a:bodyPr>
          <a:lstStyle/>
          <a:p>
            <a:r>
              <a:rPr lang="zh-CN" altLang="es-ES" b="0" dirty="0"/>
              <a:t>把最高有效位的权重从</a:t>
            </a:r>
            <a:r>
              <a:rPr lang="es-ES" altLang="zh-CN" b="0" dirty="0"/>
              <a:t>2^k</a:t>
            </a:r>
            <a:r>
              <a:rPr lang="zh-CN" altLang="es-ES" b="0" dirty="0"/>
              <a:t>解释为</a:t>
            </a:r>
            <a:r>
              <a:rPr lang="es-ES" altLang="zh-CN" b="0" dirty="0"/>
              <a:t>-2^k</a:t>
            </a:r>
          </a:p>
          <a:p>
            <a:r>
              <a:rPr lang="zh-CN" altLang="es-ES" b="0" dirty="0"/>
              <a:t>可以视为将这个二进制向量先按照无符号数规则截断</a:t>
            </a:r>
            <a:endParaRPr lang="es-ES" altLang="zh-CN" b="0" dirty="0"/>
          </a:p>
          <a:p>
            <a:r>
              <a:rPr lang="zh-CN" altLang="es-ES" b="0" dirty="0"/>
              <a:t>再解释为有符号数</a:t>
            </a:r>
            <a:endParaRPr lang="en-GB" b="0" dirty="0"/>
          </a:p>
        </p:txBody>
      </p:sp>
    </p:spTree>
    <p:extLst>
      <p:ext uri="{BB962C8B-B14F-4D97-AF65-F5344CB8AC3E}">
        <p14:creationId xmlns:p14="http://schemas.microsoft.com/office/powerpoint/2010/main" val="324843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E8BCE-D008-418D-9DA6-B5D6CA7CDE29}"/>
              </a:ext>
            </a:extLst>
          </p:cNvPr>
          <p:cNvSpPr>
            <a:spLocks noGrp="1"/>
          </p:cNvSpPr>
          <p:nvPr>
            <p:ph type="title"/>
          </p:nvPr>
        </p:nvSpPr>
        <p:spPr/>
        <p:txBody>
          <a:bodyPr/>
          <a:lstStyle/>
          <a:p>
            <a:r>
              <a:rPr lang="zh-CN" altLang="es-ES" dirty="0"/>
              <a:t>测验</a:t>
            </a:r>
            <a:endParaRPr lang="en-GB" dirty="0"/>
          </a:p>
        </p:txBody>
      </p:sp>
      <p:sp>
        <p:nvSpPr>
          <p:cNvPr id="3" name="内容占位符 2">
            <a:extLst>
              <a:ext uri="{FF2B5EF4-FFF2-40B4-BE49-F238E27FC236}">
                <a16:creationId xmlns:a16="http://schemas.microsoft.com/office/drawing/2014/main" id="{FE2598D1-389C-4A6C-91EB-975466CC7184}"/>
              </a:ext>
            </a:extLst>
          </p:cNvPr>
          <p:cNvSpPr>
            <a:spLocks noGrp="1"/>
          </p:cNvSpPr>
          <p:nvPr>
            <p:ph idx="1"/>
          </p:nvPr>
        </p:nvSpPr>
        <p:spPr/>
        <p:txBody>
          <a:bodyPr/>
          <a:lstStyle/>
          <a:p>
            <a:r>
              <a:rPr lang="zh-CN" altLang="es-ES" dirty="0"/>
              <a:t>有符号整数转无符号整数</a:t>
            </a:r>
            <a:r>
              <a:rPr lang="es-ES" altLang="zh-CN" dirty="0"/>
              <a:t>: -8,-3,-2,0</a:t>
            </a:r>
          </a:p>
          <a:p>
            <a:r>
              <a:rPr lang="zh-CN" altLang="es-ES" dirty="0"/>
              <a:t>无符号整数转有符号整数：</a:t>
            </a:r>
            <a:endParaRPr lang="es-ES" altLang="zh-CN" dirty="0"/>
          </a:p>
          <a:p>
            <a:pPr lvl="1"/>
            <a:r>
              <a:rPr lang="es-ES" altLang="zh-CN" dirty="0"/>
              <a:t>215783647U</a:t>
            </a:r>
          </a:p>
          <a:p>
            <a:pPr lvl="1"/>
            <a:r>
              <a:rPr lang="es-ES" altLang="zh-CN" dirty="0"/>
              <a:t>21478364U</a:t>
            </a:r>
          </a:p>
          <a:p>
            <a:pPr lvl="1"/>
            <a:r>
              <a:rPr lang="es-ES" dirty="0"/>
              <a:t>0</a:t>
            </a:r>
            <a:r>
              <a:rPr lang="es-ES" altLang="zh-CN" dirty="0"/>
              <a:t>U</a:t>
            </a:r>
          </a:p>
          <a:p>
            <a:endParaRPr lang="en-GB" dirty="0"/>
          </a:p>
        </p:txBody>
      </p:sp>
    </p:spTree>
    <p:extLst>
      <p:ext uri="{BB962C8B-B14F-4D97-AF65-F5344CB8AC3E}">
        <p14:creationId xmlns:p14="http://schemas.microsoft.com/office/powerpoint/2010/main" val="3291842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0"/>
          <p:cNvSpPr txBox="1">
            <a:spLocks noGrp="1"/>
          </p:cNvSpPr>
          <p:nvPr>
            <p:ph type="sldNum" sz="quarter" idx="4"/>
          </p:nvPr>
        </p:nvSpPr>
        <p:spPr>
          <a:ln/>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itchFamily="2" charset="-122"/>
              </a:rPr>
              <a:t>48</a:t>
            </a:fld>
            <a:endParaRPr lang="zh-CN" altLang="en-US" sz="1400">
              <a:latin typeface="Times New Roman" panose="02020603050405020304" pitchFamily="18" charset="0"/>
              <a:ea typeface="宋体" pitchFamily="2" charset="-122"/>
            </a:endParaRPr>
          </a:p>
        </p:txBody>
      </p:sp>
      <p:sp>
        <p:nvSpPr>
          <p:cNvPr id="16386" name="Rectangle 2"/>
          <p:cNvSpPr>
            <a:spLocks noGrp="1"/>
          </p:cNvSpPr>
          <p:nvPr>
            <p:ph type="ctrTitle"/>
          </p:nvPr>
        </p:nvSpPr>
        <p:spPr>
          <a:xfrm>
            <a:off x="685800" y="2133600"/>
            <a:ext cx="7772400" cy="1828800"/>
          </a:xfrm>
          <a:ln/>
        </p:spPr>
        <p:txBody>
          <a:bodyPr vert="horz" wrap="square" lIns="91440" tIns="45720" rIns="91440" bIns="45720" anchor="ctr" anchorCtr="0"/>
          <a:lstStyle/>
          <a:p>
            <a:pPr>
              <a:buClrTx/>
              <a:buSzTx/>
              <a:buFontTx/>
            </a:pPr>
            <a:r>
              <a:rPr lang="zh-CN" altLang="es-ES" sz="3600" dirty="0"/>
              <a:t>浮点数表示</a:t>
            </a:r>
            <a:endParaRPr lang="en-US" altLang="zh-CN" sz="3600" dirty="0">
              <a:latin typeface="宋体" pitchFamily="2" charset="-122"/>
              <a:ea typeface="宋体" pitchFamily="2" charset="-122"/>
              <a:cs typeface="+mj-cs"/>
            </a:endParaRPr>
          </a:p>
        </p:txBody>
      </p:sp>
    </p:spTree>
    <p:extLst>
      <p:ext uri="{BB962C8B-B14F-4D97-AF65-F5344CB8AC3E}">
        <p14:creationId xmlns:p14="http://schemas.microsoft.com/office/powerpoint/2010/main" val="2278852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F4706-6019-4262-91EA-C5ABDBF508F8}"/>
              </a:ext>
            </a:extLst>
          </p:cNvPr>
          <p:cNvSpPr>
            <a:spLocks noGrp="1"/>
          </p:cNvSpPr>
          <p:nvPr>
            <p:ph type="title"/>
          </p:nvPr>
        </p:nvSpPr>
        <p:spPr/>
        <p:txBody>
          <a:bodyPr/>
          <a:lstStyle/>
          <a:p>
            <a:r>
              <a:rPr lang="zh-CN" altLang="es-ES" dirty="0"/>
              <a:t>二进制向量表示小数</a:t>
            </a:r>
            <a:endParaRPr lang="en-GB" dirty="0"/>
          </a:p>
        </p:txBody>
      </p:sp>
      <p:sp>
        <p:nvSpPr>
          <p:cNvPr id="3" name="内容占位符 2">
            <a:extLst>
              <a:ext uri="{FF2B5EF4-FFF2-40B4-BE49-F238E27FC236}">
                <a16:creationId xmlns:a16="http://schemas.microsoft.com/office/drawing/2014/main" id="{C75D8046-4296-402F-9FED-7725481778BC}"/>
              </a:ext>
            </a:extLst>
          </p:cNvPr>
          <p:cNvSpPr>
            <a:spLocks noGrp="1"/>
          </p:cNvSpPr>
          <p:nvPr>
            <p:ph idx="1"/>
          </p:nvPr>
        </p:nvSpPr>
        <p:spPr/>
        <p:txBody>
          <a:bodyPr/>
          <a:lstStyle/>
          <a:p>
            <a:r>
              <a:rPr lang="zh-CN" altLang="es-ES" dirty="0"/>
              <a:t>定点数表示</a:t>
            </a:r>
            <a:endParaRPr lang="es-ES" altLang="zh-CN" dirty="0"/>
          </a:p>
          <a:p>
            <a:endParaRPr lang="es-ES" dirty="0"/>
          </a:p>
          <a:p>
            <a:endParaRPr lang="es-ES" dirty="0"/>
          </a:p>
          <a:p>
            <a:endParaRPr lang="es-ES" dirty="0"/>
          </a:p>
          <a:p>
            <a:r>
              <a:rPr lang="zh-CN" altLang="es-ES" dirty="0"/>
              <a:t>定点数表示的问题：</a:t>
            </a:r>
            <a:endParaRPr lang="es-ES" altLang="zh-CN" dirty="0"/>
          </a:p>
          <a:p>
            <a:endParaRPr lang="es-ES" dirty="0"/>
          </a:p>
        </p:txBody>
      </p:sp>
      <p:sp>
        <p:nvSpPr>
          <p:cNvPr id="4" name="矩形 3">
            <a:extLst>
              <a:ext uri="{FF2B5EF4-FFF2-40B4-BE49-F238E27FC236}">
                <a16:creationId xmlns:a16="http://schemas.microsoft.com/office/drawing/2014/main" id="{09157B96-C1C9-436E-B0D2-941512138CA7}"/>
              </a:ext>
            </a:extLst>
          </p:cNvPr>
          <p:cNvSpPr/>
          <p:nvPr/>
        </p:nvSpPr>
        <p:spPr>
          <a:xfrm>
            <a:off x="762000" y="2057400"/>
            <a:ext cx="7239000" cy="1200329"/>
          </a:xfrm>
          <a:prstGeom prst="rect">
            <a:avLst/>
          </a:prstGeom>
        </p:spPr>
        <p:txBody>
          <a:bodyPr wrap="square">
            <a:spAutoFit/>
          </a:bodyPr>
          <a:lstStyle/>
          <a:p>
            <a:pPr lvl="0">
              <a:spcBef>
                <a:spcPct val="30000"/>
              </a:spcBef>
              <a:defRPr/>
            </a:pPr>
            <a:r>
              <a:rPr lang="zh-CN" altLang="es-ES" dirty="0"/>
              <a:t>考虑一个</a:t>
            </a:r>
            <a:r>
              <a:rPr lang="es-ES" altLang="zh-CN" dirty="0"/>
              <a:t>n</a:t>
            </a:r>
            <a:r>
              <a:rPr lang="zh-CN" altLang="es-ES" dirty="0"/>
              <a:t>维二进制向量： </a:t>
            </a:r>
            <a:r>
              <a:rPr lang="es-ES" altLang="zh-CN" b="0" dirty="0"/>
              <a:t>x=[xn-1,…,x0]</a:t>
            </a:r>
          </a:p>
          <a:p>
            <a:pPr lvl="0">
              <a:spcBef>
                <a:spcPct val="30000"/>
              </a:spcBef>
              <a:defRPr/>
            </a:pPr>
            <a:r>
              <a:rPr lang="zh-CN" altLang="es-ES" b="0" dirty="0"/>
              <a:t>定义这个向量表示的数</a:t>
            </a:r>
            <a:r>
              <a:rPr lang="es-ES" altLang="zh-CN" b="0" dirty="0"/>
              <a:t>y = \</a:t>
            </a:r>
            <a:r>
              <a:rPr lang="es-ES" altLang="zh-CN" b="0" dirty="0" err="1"/>
              <a:t>sum_i</a:t>
            </a:r>
            <a:r>
              <a:rPr lang="es-ES" altLang="zh-CN" b="0" dirty="0"/>
              <a:t>=0^n 2^{</a:t>
            </a:r>
            <a:r>
              <a:rPr lang="es-ES" altLang="zh-CN" b="0" dirty="0" err="1"/>
              <a:t>m_i</a:t>
            </a:r>
            <a:r>
              <a:rPr lang="es-ES" altLang="zh-CN" b="0" dirty="0"/>
              <a:t>}</a:t>
            </a:r>
            <a:r>
              <a:rPr lang="es-ES" altLang="zh-CN" b="0" dirty="0" err="1"/>
              <a:t>x_i</a:t>
            </a:r>
            <a:endParaRPr lang="es-ES" altLang="zh-CN" b="0" dirty="0"/>
          </a:p>
          <a:p>
            <a:pPr lvl="0">
              <a:spcBef>
                <a:spcPct val="30000"/>
              </a:spcBef>
              <a:defRPr/>
            </a:pPr>
            <a:r>
              <a:rPr lang="zh-CN" altLang="es-ES" b="0" dirty="0"/>
              <a:t>其中</a:t>
            </a:r>
            <a:r>
              <a:rPr lang="es-ES" altLang="zh-CN" b="0" dirty="0" err="1"/>
              <a:t>m_i</a:t>
            </a:r>
            <a:r>
              <a:rPr lang="zh-CN" altLang="es-ES" b="0" dirty="0"/>
              <a:t>表示每个位所需要的权重</a:t>
            </a:r>
            <a:r>
              <a:rPr lang="es-ES" altLang="zh-CN" b="0" dirty="0"/>
              <a:t> </a:t>
            </a:r>
            <a:endParaRPr lang="en-GB" dirty="0"/>
          </a:p>
        </p:txBody>
      </p:sp>
      <p:sp>
        <p:nvSpPr>
          <p:cNvPr id="5" name="矩形 4">
            <a:extLst>
              <a:ext uri="{FF2B5EF4-FFF2-40B4-BE49-F238E27FC236}">
                <a16:creationId xmlns:a16="http://schemas.microsoft.com/office/drawing/2014/main" id="{A74F622D-2F8A-401E-8EA8-0BCA4CD51D1B}"/>
              </a:ext>
            </a:extLst>
          </p:cNvPr>
          <p:cNvSpPr/>
          <p:nvPr/>
        </p:nvSpPr>
        <p:spPr>
          <a:xfrm>
            <a:off x="990600" y="4191000"/>
            <a:ext cx="6477000" cy="1107996"/>
          </a:xfrm>
          <a:prstGeom prst="rect">
            <a:avLst/>
          </a:prstGeom>
        </p:spPr>
        <p:txBody>
          <a:bodyPr wrap="square">
            <a:spAutoFit/>
          </a:bodyPr>
          <a:lstStyle/>
          <a:p>
            <a:pPr lvl="0">
              <a:spcBef>
                <a:spcPct val="30000"/>
              </a:spcBef>
              <a:defRPr/>
            </a:pPr>
            <a:r>
              <a:rPr lang="zh-CN" altLang="es-ES" b="0" dirty="0"/>
              <a:t>精度问题：很多小数例如</a:t>
            </a:r>
            <a:r>
              <a:rPr lang="es-ES" altLang="zh-CN" b="0" dirty="0"/>
              <a:t>0.20</a:t>
            </a:r>
            <a:r>
              <a:rPr lang="zh-CN" altLang="es-ES" b="0" dirty="0"/>
              <a:t>不能准确表示，且小数点精度低</a:t>
            </a:r>
            <a:endParaRPr lang="es-ES" altLang="zh-CN" b="0" dirty="0"/>
          </a:p>
          <a:p>
            <a:pPr lvl="0">
              <a:spcBef>
                <a:spcPct val="30000"/>
              </a:spcBef>
              <a:defRPr/>
            </a:pPr>
            <a:r>
              <a:rPr lang="zh-CN" altLang="es-ES" b="0" dirty="0"/>
              <a:t>范围问题： 定点数表示范围小</a:t>
            </a:r>
            <a:endParaRPr lang="en-GB" b="0" dirty="0"/>
          </a:p>
        </p:txBody>
      </p:sp>
    </p:spTree>
    <p:extLst>
      <p:ext uri="{BB962C8B-B14F-4D97-AF65-F5344CB8AC3E}">
        <p14:creationId xmlns:p14="http://schemas.microsoft.com/office/powerpoint/2010/main" val="318451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计算机中的数据存储</a:t>
            </a:r>
          </a:p>
        </p:txBody>
      </p:sp>
      <p:sp>
        <p:nvSpPr>
          <p:cNvPr id="22530" name="内容占位符 2"/>
          <p:cNvSpPr>
            <a:spLocks noGrp="1"/>
          </p:cNvSpPr>
          <p:nvPr>
            <p:ph idx="1"/>
          </p:nvPr>
        </p:nvSpPr>
        <p:spPr/>
        <p:txBody>
          <a:bodyPr vert="horz" wrap="square" lIns="91440" tIns="45720" rIns="91440" bIns="45720" anchor="t" anchorCtr="0"/>
          <a:lstStyle/>
          <a:p>
            <a:pPr marL="457200" lvl="1" indent="0">
              <a:buNone/>
            </a:pPr>
            <a:endParaRPr lang="zh-CN" altLang="en-US">
              <a:ea typeface="宋体" panose="02010600030101010101" pitchFamily="2" charset="-122"/>
            </a:endParaRPr>
          </a:p>
          <a:p>
            <a:pPr marL="0" indent="0">
              <a:buNone/>
            </a:pPr>
            <a:endParaRPr lang="en-US" altLang="zh-CN">
              <a:ea typeface="宋体" panose="02010600030101010101" pitchFamily="2" charset="-122"/>
            </a:endParaRPr>
          </a:p>
        </p:txBody>
      </p:sp>
      <p:sp>
        <p:nvSpPr>
          <p:cNvPr id="22531"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5</a:t>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609600" y="1728470"/>
            <a:ext cx="3048000" cy="1014730"/>
          </a:xfrm>
          <a:prstGeom prst="rect">
            <a:avLst/>
          </a:prstGeom>
          <a:noFill/>
        </p:spPr>
        <p:txBody>
          <a:bodyPr wrap="square" rtlCol="0">
            <a:spAutoFit/>
          </a:bodyPr>
          <a:lstStyle/>
          <a:p>
            <a:r>
              <a:rPr lang="zh-CN" altLang="en-US"/>
              <a:t>题外话：为什么历史上只出现过二进制计算器和三进制计算器？</a:t>
            </a:r>
          </a:p>
        </p:txBody>
      </p:sp>
      <p:sp>
        <p:nvSpPr>
          <p:cNvPr id="3" name="文本框 2"/>
          <p:cNvSpPr txBox="1"/>
          <p:nvPr/>
        </p:nvSpPr>
        <p:spPr>
          <a:xfrm>
            <a:off x="582930" y="2743200"/>
            <a:ext cx="3048000" cy="3169285"/>
          </a:xfrm>
          <a:prstGeom prst="rect">
            <a:avLst/>
          </a:prstGeom>
          <a:noFill/>
        </p:spPr>
        <p:txBody>
          <a:bodyPr wrap="square" rtlCol="0">
            <a:spAutoFit/>
          </a:bodyPr>
          <a:lstStyle/>
          <a:p>
            <a:r>
              <a:rPr lang="zh-CN" altLang="en-US"/>
              <a:t>这就涉及到了不同进制表示不同数的效率问题了。例如，</a:t>
            </a:r>
            <a:r>
              <a:rPr lang="en-US" altLang="zh-CN"/>
              <a:t>01</a:t>
            </a:r>
            <a:r>
              <a:rPr lang="zh-CN" altLang="en-US"/>
              <a:t>去表示</a:t>
            </a:r>
            <a:r>
              <a:rPr lang="en-US" altLang="zh-CN"/>
              <a:t>0-999</a:t>
            </a:r>
            <a:r>
              <a:rPr lang="zh-CN" altLang="en-US"/>
              <a:t>的数，那么</a:t>
            </a:r>
            <a:r>
              <a:rPr lang="en-US" altLang="zh-CN"/>
              <a:t>10</a:t>
            </a:r>
            <a:r>
              <a:rPr lang="zh-CN" altLang="en-US"/>
              <a:t>个位置就</a:t>
            </a:r>
            <a:r>
              <a:rPr lang="en-US" altLang="zh-CN"/>
              <a:t>ok</a:t>
            </a:r>
            <a:r>
              <a:rPr lang="zh-CN" altLang="en-US"/>
              <a:t>了。每个位置上</a:t>
            </a:r>
            <a:r>
              <a:rPr lang="en-US" altLang="zh-CN"/>
              <a:t>0,1</a:t>
            </a:r>
            <a:r>
              <a:rPr lang="zh-CN" altLang="en-US"/>
              <a:t>都可能出现，这就需要</a:t>
            </a:r>
            <a:r>
              <a:rPr lang="en-US" altLang="zh-CN"/>
              <a:t>20</a:t>
            </a:r>
            <a:r>
              <a:rPr lang="zh-CN" altLang="en-US"/>
              <a:t>个</a:t>
            </a:r>
            <a:r>
              <a:rPr lang="en-US" altLang="zh-CN"/>
              <a:t>“</a:t>
            </a:r>
            <a:r>
              <a:rPr lang="zh-CN" altLang="en-US"/>
              <a:t>牌子</a:t>
            </a:r>
            <a:r>
              <a:rPr lang="en-US" altLang="zh-CN"/>
              <a:t>”</a:t>
            </a:r>
            <a:r>
              <a:rPr lang="zh-CN" altLang="en-US"/>
              <a:t>。如果</a:t>
            </a:r>
            <a:r>
              <a:rPr lang="en-US" altLang="zh-CN"/>
              <a:t>10</a:t>
            </a:r>
            <a:r>
              <a:rPr lang="zh-CN" altLang="en-US"/>
              <a:t>进制的话，那就是</a:t>
            </a:r>
            <a:r>
              <a:rPr lang="en-US" altLang="zh-CN"/>
              <a:t>3</a:t>
            </a:r>
            <a:r>
              <a:rPr lang="zh-CN" altLang="en-US"/>
              <a:t>个位置，每个位置上都会有</a:t>
            </a:r>
            <a:r>
              <a:rPr lang="en-US" altLang="zh-CN"/>
              <a:t>0-9</a:t>
            </a:r>
            <a:r>
              <a:rPr lang="zh-CN" altLang="en-US"/>
              <a:t>，共计</a:t>
            </a:r>
            <a:r>
              <a:rPr lang="en-US" altLang="zh-CN"/>
              <a:t>30</a:t>
            </a:r>
            <a:r>
              <a:rPr lang="zh-CN" altLang="en-US"/>
              <a:t>的牌子。</a:t>
            </a:r>
          </a:p>
        </p:txBody>
      </p:sp>
      <p:sp>
        <p:nvSpPr>
          <p:cNvPr id="4" name="文本框 3"/>
          <p:cNvSpPr txBox="1"/>
          <p:nvPr/>
        </p:nvSpPr>
        <p:spPr>
          <a:xfrm>
            <a:off x="4419600" y="1728470"/>
            <a:ext cx="3329940" cy="1938020"/>
          </a:xfrm>
          <a:prstGeom prst="rect">
            <a:avLst/>
          </a:prstGeom>
          <a:noFill/>
        </p:spPr>
        <p:txBody>
          <a:bodyPr wrap="square" rtlCol="0">
            <a:spAutoFit/>
          </a:bodyPr>
          <a:lstStyle/>
          <a:p>
            <a:r>
              <a:rPr lang="zh-CN" altLang="en-US"/>
              <a:t>但是还有个问题</a:t>
            </a:r>
            <a:r>
              <a:rPr lang="en-US" altLang="zh-CN"/>
              <a:t>10</a:t>
            </a:r>
            <a:r>
              <a:rPr lang="zh-CN" altLang="en-US"/>
              <a:t>个位置上的</a:t>
            </a:r>
            <a:r>
              <a:rPr lang="en-US" altLang="zh-CN"/>
              <a:t>01</a:t>
            </a:r>
            <a:r>
              <a:rPr lang="zh-CN" altLang="en-US"/>
              <a:t>串其实可以表示到</a:t>
            </a:r>
            <a:r>
              <a:rPr lang="en-US" altLang="zh-CN"/>
              <a:t>1023(</a:t>
            </a:r>
            <a:r>
              <a:rPr lang="zh-CN" altLang="en-US"/>
              <a:t>别急</a:t>
            </a:r>
            <a:r>
              <a:rPr lang="en-US" altLang="zh-CN"/>
              <a:t>,</a:t>
            </a:r>
            <a:r>
              <a:rPr lang="zh-CN" altLang="en-US"/>
              <a:t>后面我们会讲为什么</a:t>
            </a:r>
            <a:r>
              <a:rPr lang="en-US" altLang="zh-CN"/>
              <a:t>)</a:t>
            </a:r>
            <a:r>
              <a:rPr lang="zh-CN" altLang="en-US"/>
              <a:t>，这就浪费了</a:t>
            </a:r>
            <a:r>
              <a:rPr lang="en-US" altLang="zh-CN"/>
              <a:t>24</a:t>
            </a:r>
            <a:r>
              <a:rPr lang="zh-CN" altLang="en-US"/>
              <a:t>个数。因此，研究者发现进制效率的公式可以如下提出：</a:t>
            </a:r>
          </a:p>
        </p:txBody>
      </p:sp>
      <mc:AlternateContent xmlns:mc="http://schemas.openxmlformats.org/markup-compatibility/2006" xmlns:a14="http://schemas.microsoft.com/office/drawing/2010/main">
        <mc:Choice Requires="a14">
          <p:sp>
            <p:nvSpPr>
              <p:cNvPr id="5" name="文本框 4"/>
              <p:cNvSpPr txBox="1"/>
              <p:nvPr/>
            </p:nvSpPr>
            <p:spPr>
              <a:xfrm>
                <a:off x="4114800" y="3810000"/>
                <a:ext cx="4572000" cy="1885315"/>
              </a:xfrm>
              <a:prstGeom prst="rect">
                <a:avLst/>
              </a:prstGeom>
              <a:noFill/>
            </p:spPr>
            <p:txBody>
              <a:bodyPr wrap="square" rtlCol="0" anchor="t">
                <a:spAutoFit/>
              </a:bodyPr>
              <a:lstStyle/>
              <a:p>
                <a:r>
                  <a:rPr lang="zh-CN" altLang="en-US" sz="1600"/>
                  <a:t>为了表示M个数，在x进制下，</a:t>
                </a:r>
                <a14:m>
                  <m:oMath xmlns:m="http://schemas.openxmlformats.org/officeDocument/2006/math">
                    <a:fld id="{265E803D-B883-4E9C-9CE3-FD10C96CBB3D}" type="mathplaceholder">
                      <a:rPr lang="zh-CN" altLang="en-US" sz="1600" i="1">
                        <a:latin typeface="Cambria Math" panose="02040503050406030204" charset="0"/>
                      </a:rPr>
                      <a:t>在此处键入公式。</a:t>
                    </a:fld>
                  </m:oMath>
                </a14:m>
                <a:r>
                  <a:rPr lang="zh-CN" altLang="en-US" sz="1600"/>
                  <a:t>需要 x*</a:t>
                </a:r>
                <a14:m>
                  <m:oMath xmlns:m="http://schemas.openxmlformats.org/officeDocument/2006/math">
                    <m:func>
                      <m:funcPr>
                        <m:ctrlPr>
                          <a:rPr lang="en-US" altLang="zh-CN" sz="1600" i="1">
                            <a:latin typeface="Cambria Math" panose="02040503050406030204" pitchFamily="18" charset="0"/>
                            <a:cs typeface="Cambria Math" panose="02040503050406030204" charset="0"/>
                          </a:rPr>
                        </m:ctrlPr>
                      </m:funcPr>
                      <m:fName>
                        <m:sSub>
                          <m:sSubPr>
                            <m:ctrlPr>
                              <a:rPr lang="en-US" altLang="zh-CN" sz="1600" i="1">
                                <a:latin typeface="Cambria Math" panose="02040503050406030204" pitchFamily="18" charset="0"/>
                                <a:cs typeface="Cambria Math" panose="02040503050406030204" charset="0"/>
                              </a:rPr>
                            </m:ctrlPr>
                          </m:sSubPr>
                          <m:e>
                            <m:r>
                              <m:rPr>
                                <m:sty m:val="p"/>
                              </m:rPr>
                              <a:rPr lang="en-US" altLang="zh-CN" sz="1600">
                                <a:latin typeface="Cambria Math" panose="02040503050406030204" charset="0"/>
                                <a:cs typeface="Cambria Math" panose="02040503050406030204" charset="0"/>
                              </a:rPr>
                              <m:t>log</m:t>
                            </m:r>
                          </m:e>
                          <m:sub>
                            <m:r>
                              <a:rPr lang="en-US" altLang="zh-CN" sz="1600" i="1">
                                <a:latin typeface="Cambria Math" panose="02040503050406030204" charset="0"/>
                                <a:cs typeface="Cambria Math" panose="02040503050406030204" charset="0"/>
                              </a:rPr>
                              <m:t>𝑥</m:t>
                            </m:r>
                          </m:sub>
                        </m:sSub>
                      </m:fName>
                      <m:e>
                        <m:r>
                          <a:rPr lang="en-US" altLang="zh-CN" sz="1600" i="1">
                            <a:latin typeface="Cambria Math" panose="02040503050406030204" charset="0"/>
                            <a:cs typeface="Cambria Math" panose="02040503050406030204" charset="0"/>
                          </a:rPr>
                          <m:t>𝑴</m:t>
                        </m:r>
                      </m:e>
                    </m:func>
                  </m:oMath>
                </a14:m>
                <a:r>
                  <a:rPr lang="zh-CN" altLang="en-US" sz="1600"/>
                  <a:t> 个牌子</a:t>
                </a:r>
                <a:r>
                  <a:rPr lang="zh-CN" altLang="en-US"/>
                  <a:t>。效率</a:t>
                </a:r>
                <a:r>
                  <a:rPr lang="en-US" altLang="zh-CN"/>
                  <a:t>E=M/</a:t>
                </a:r>
                <a:r>
                  <a:rPr lang="zh-CN" altLang="en-US"/>
                  <a:t>牌子数</a:t>
                </a:r>
              </a:p>
              <a:p>
                <a:r>
                  <a:rPr lang="zh-CN" altLang="en-US"/>
                  <a:t>求下导会发现，最佳进制是</a:t>
                </a:r>
                <a:r>
                  <a:rPr lang="en-US" altLang="zh-CN"/>
                  <a:t>e</a:t>
                </a:r>
                <a:r>
                  <a:rPr lang="zh-CN" altLang="en-US"/>
                  <a:t>。但是用</a:t>
                </a:r>
                <a:r>
                  <a:rPr lang="en-US" altLang="zh-CN"/>
                  <a:t>e</a:t>
                </a:r>
                <a:r>
                  <a:rPr lang="zh-CN" altLang="en-US"/>
                  <a:t>做进制多少有点倒反天罡。因此，历史上只出现过</a:t>
                </a:r>
                <a:r>
                  <a:rPr lang="en-US" altLang="zh-CN"/>
                  <a:t>2</a:t>
                </a:r>
                <a:r>
                  <a:rPr lang="zh-CN" altLang="en-US"/>
                  <a:t>，</a:t>
                </a:r>
                <a:r>
                  <a:rPr lang="en-US" altLang="zh-CN"/>
                  <a:t>3</a:t>
                </a:r>
                <a:r>
                  <a:rPr lang="zh-CN" altLang="en-US"/>
                  <a:t>进制的计算机</a:t>
                </a:r>
                <a:r>
                  <a:rPr lang="en-US" altLang="zh-CN"/>
                  <a:t>(</a:t>
                </a:r>
                <a:r>
                  <a:rPr lang="zh-CN" altLang="en-US"/>
                  <a:t>接近</a:t>
                </a:r>
                <a:r>
                  <a:rPr lang="en-US" altLang="zh-CN"/>
                  <a:t>e)</a:t>
                </a:r>
                <a:r>
                  <a:rPr lang="zh-CN" altLang="en-US"/>
                  <a:t>。</a:t>
                </a:r>
              </a:p>
            </p:txBody>
          </p:sp>
        </mc:Choice>
        <mc:Fallback xmlns="">
          <p:sp>
            <p:nvSpPr>
              <p:cNvPr id="5" name="文本框 4"/>
              <p:cNvSpPr txBox="1">
                <a:spLocks noRot="1" noChangeAspect="1" noMove="1" noResize="1" noEditPoints="1" noAdjustHandles="1" noChangeArrowheads="1" noChangeShapeType="1" noTextEdit="1"/>
              </p:cNvSpPr>
              <p:nvPr/>
            </p:nvSpPr>
            <p:spPr>
              <a:xfrm>
                <a:off x="4114800" y="3810000"/>
                <a:ext cx="4572000" cy="188531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17F1C-9864-4BA2-B045-A11AA280BC38}"/>
              </a:ext>
            </a:extLst>
          </p:cNvPr>
          <p:cNvSpPr>
            <a:spLocks noGrp="1"/>
          </p:cNvSpPr>
          <p:nvPr>
            <p:ph type="title"/>
          </p:nvPr>
        </p:nvSpPr>
        <p:spPr/>
        <p:txBody>
          <a:bodyPr/>
          <a:lstStyle/>
          <a:p>
            <a:r>
              <a:rPr lang="zh-CN" altLang="es-ES" dirty="0"/>
              <a:t>二进制向量表示小数</a:t>
            </a:r>
            <a:endParaRPr lang="en-GB" dirty="0"/>
          </a:p>
        </p:txBody>
      </p:sp>
      <p:sp>
        <p:nvSpPr>
          <p:cNvPr id="3" name="内容占位符 2">
            <a:extLst>
              <a:ext uri="{FF2B5EF4-FFF2-40B4-BE49-F238E27FC236}">
                <a16:creationId xmlns:a16="http://schemas.microsoft.com/office/drawing/2014/main" id="{8256162C-97BF-44C6-A931-42085CDEC2B6}"/>
              </a:ext>
            </a:extLst>
          </p:cNvPr>
          <p:cNvSpPr>
            <a:spLocks noGrp="1"/>
          </p:cNvSpPr>
          <p:nvPr>
            <p:ph idx="1"/>
          </p:nvPr>
        </p:nvSpPr>
        <p:spPr>
          <a:xfrm>
            <a:off x="457200" y="1600200"/>
            <a:ext cx="8305800" cy="5257800"/>
          </a:xfrm>
        </p:spPr>
        <p:txBody>
          <a:bodyPr/>
          <a:lstStyle/>
          <a:p>
            <a:r>
              <a:rPr lang="zh-CN" altLang="es-ES" dirty="0"/>
              <a:t>浮点数表示</a:t>
            </a:r>
            <a:r>
              <a:rPr lang="es-ES" altLang="zh-CN" dirty="0"/>
              <a:t>IEEE754</a:t>
            </a:r>
            <a:r>
              <a:rPr lang="zh-CN" altLang="es-ES" dirty="0"/>
              <a:t>标准：</a:t>
            </a:r>
            <a:r>
              <a:rPr lang="es-ES" altLang="zh-CN" dirty="0"/>
              <a:t>V=(-1)^s × M × 2^E</a:t>
            </a:r>
            <a:endParaRPr lang="en-GB" dirty="0"/>
          </a:p>
          <a:p>
            <a:endParaRPr lang="en-GB" dirty="0"/>
          </a:p>
          <a:p>
            <a:pPr marL="0" indent="0">
              <a:buNone/>
            </a:pPr>
            <a:endParaRPr lang="en-GB" dirty="0"/>
          </a:p>
          <a:p>
            <a:endParaRPr lang="en-GB" dirty="0"/>
          </a:p>
          <a:p>
            <a:r>
              <a:rPr lang="zh-CN" altLang="es-ES" dirty="0"/>
              <a:t>单双精度的划分规则</a:t>
            </a:r>
            <a:endParaRPr lang="es-ES" altLang="zh-CN" dirty="0"/>
          </a:p>
          <a:p>
            <a:endParaRPr lang="es-ES" dirty="0"/>
          </a:p>
          <a:p>
            <a:pPr marL="0" indent="0">
              <a:buNone/>
            </a:pPr>
            <a:endParaRPr lang="es-ES" altLang="zh-CN" dirty="0"/>
          </a:p>
        </p:txBody>
      </p:sp>
      <p:sp>
        <p:nvSpPr>
          <p:cNvPr id="4" name="矩形 3">
            <a:extLst>
              <a:ext uri="{FF2B5EF4-FFF2-40B4-BE49-F238E27FC236}">
                <a16:creationId xmlns:a16="http://schemas.microsoft.com/office/drawing/2014/main" id="{C53EB239-632D-46E6-A5FB-C417A4FA2C09}"/>
              </a:ext>
            </a:extLst>
          </p:cNvPr>
          <p:cNvSpPr/>
          <p:nvPr/>
        </p:nvSpPr>
        <p:spPr>
          <a:xfrm>
            <a:off x="1066800" y="2286000"/>
            <a:ext cx="6553200" cy="1631216"/>
          </a:xfrm>
          <a:prstGeom prst="rect">
            <a:avLst/>
          </a:prstGeom>
        </p:spPr>
        <p:txBody>
          <a:bodyPr wrap="square">
            <a:spAutoFit/>
          </a:bodyPr>
          <a:lstStyle/>
          <a:p>
            <a:r>
              <a:rPr lang="en-GB" b="0" dirty="0"/>
              <a:t>IEEE</a:t>
            </a:r>
            <a:r>
              <a:rPr lang="zh-CN" altLang="es-ES" b="0" dirty="0"/>
              <a:t>浮点标准将一个二进制向量分为</a:t>
            </a:r>
            <a:endParaRPr lang="es-ES" altLang="zh-CN" b="0" dirty="0"/>
          </a:p>
          <a:p>
            <a:pPr marL="457200" indent="-457200">
              <a:buAutoNum type="arabicPeriod"/>
            </a:pPr>
            <a:r>
              <a:rPr lang="zh-CN" altLang="es-ES" b="0" dirty="0"/>
              <a:t>符号位</a:t>
            </a:r>
            <a:r>
              <a:rPr lang="es-ES" altLang="zh-CN" b="0" dirty="0"/>
              <a:t>s, s=0</a:t>
            </a:r>
            <a:r>
              <a:rPr lang="zh-CN" altLang="es-ES" b="0" dirty="0"/>
              <a:t>表示正数，</a:t>
            </a:r>
            <a:r>
              <a:rPr lang="es-ES" altLang="zh-CN" b="0" dirty="0"/>
              <a:t>s=1</a:t>
            </a:r>
            <a:r>
              <a:rPr lang="zh-CN" altLang="es-ES" b="0" dirty="0"/>
              <a:t>表示负数</a:t>
            </a:r>
            <a:endParaRPr lang="es-ES" altLang="zh-CN" b="0" dirty="0"/>
          </a:p>
          <a:p>
            <a:pPr marL="457200" indent="-457200">
              <a:buAutoNum type="arabicPeriod"/>
            </a:pPr>
            <a:r>
              <a:rPr lang="zh-CN" altLang="es-ES" b="0" dirty="0"/>
              <a:t>阶码</a:t>
            </a:r>
            <a:r>
              <a:rPr lang="es-ES" altLang="zh-CN" b="0" dirty="0"/>
              <a:t>E,</a:t>
            </a:r>
            <a:r>
              <a:rPr lang="zh-CN" altLang="es-ES" b="0" dirty="0"/>
              <a:t>作为</a:t>
            </a:r>
            <a:r>
              <a:rPr lang="es-ES" altLang="zh-CN" b="0" dirty="0"/>
              <a:t>2</a:t>
            </a:r>
            <a:r>
              <a:rPr lang="zh-CN" altLang="es-ES" b="0" dirty="0"/>
              <a:t>的幂次数进行加权</a:t>
            </a:r>
            <a:r>
              <a:rPr lang="es-ES" altLang="zh-CN" b="0" dirty="0"/>
              <a:t>,e</a:t>
            </a:r>
            <a:r>
              <a:rPr lang="zh-CN" altLang="es-ES" b="0" dirty="0"/>
              <a:t>表示阶码</a:t>
            </a:r>
            <a:endParaRPr lang="es-ES" altLang="zh-CN" b="0" dirty="0"/>
          </a:p>
          <a:p>
            <a:pPr marL="457200" indent="-457200">
              <a:buAutoNum type="arabicPeriod"/>
            </a:pPr>
            <a:r>
              <a:rPr lang="zh-CN" altLang="es-ES" b="0" dirty="0"/>
              <a:t>尾数</a:t>
            </a:r>
            <a:r>
              <a:rPr lang="es-ES" altLang="zh-CN" b="0" dirty="0"/>
              <a:t>M,M</a:t>
            </a:r>
            <a:r>
              <a:rPr lang="zh-CN" altLang="es-ES" b="0" dirty="0"/>
              <a:t>是一个二进制小数</a:t>
            </a:r>
            <a:r>
              <a:rPr lang="es-ES" altLang="zh-CN" b="0" dirty="0"/>
              <a:t>,f</a:t>
            </a:r>
            <a:r>
              <a:rPr lang="zh-CN" altLang="es-ES" b="0" dirty="0"/>
              <a:t>表示尾数</a:t>
            </a:r>
            <a:endParaRPr lang="es-ES" altLang="zh-CN" b="0" dirty="0"/>
          </a:p>
          <a:p>
            <a:pPr marL="457200" indent="-457200">
              <a:buAutoNum type="arabicPeriod"/>
            </a:pPr>
            <a:endParaRPr lang="es-ES" altLang="zh-CN" b="0" dirty="0"/>
          </a:p>
        </p:txBody>
      </p:sp>
      <p:pic>
        <p:nvPicPr>
          <p:cNvPr id="1026" name="Picture 2" descr="https://upload.wikimedia.org/wikipedia/commons/thumb/7/75/General_floating_point_frac.svg/490px-General_floating_point_frac.svg.png">
            <a:extLst>
              <a:ext uri="{FF2B5EF4-FFF2-40B4-BE49-F238E27FC236}">
                <a16:creationId xmlns:a16="http://schemas.microsoft.com/office/drawing/2014/main" id="{5DA66819-5F50-4DB2-A142-BDD34DBAC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514" y="4269839"/>
            <a:ext cx="6786572" cy="76971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DFF8CD63-A5B6-4A3B-8F4D-ACA61006F77F}"/>
              </a:ext>
            </a:extLst>
          </p:cNvPr>
          <p:cNvSpPr/>
          <p:nvPr/>
        </p:nvSpPr>
        <p:spPr>
          <a:xfrm>
            <a:off x="838200" y="5283398"/>
            <a:ext cx="4572000" cy="707886"/>
          </a:xfrm>
          <a:prstGeom prst="rect">
            <a:avLst/>
          </a:prstGeom>
        </p:spPr>
        <p:txBody>
          <a:bodyPr>
            <a:spAutoFit/>
          </a:bodyPr>
          <a:lstStyle/>
          <a:p>
            <a:r>
              <a:rPr lang="zh-CN" altLang="es-ES" b="0" dirty="0"/>
              <a:t>单精度 </a:t>
            </a:r>
            <a:r>
              <a:rPr lang="es-ES" altLang="zh-CN" b="0" dirty="0"/>
              <a:t>s 1</a:t>
            </a:r>
            <a:r>
              <a:rPr lang="zh-CN" altLang="es-ES" b="0" dirty="0"/>
              <a:t>位</a:t>
            </a:r>
            <a:r>
              <a:rPr lang="es-ES" altLang="zh-CN" b="0" dirty="0"/>
              <a:t>,e 8</a:t>
            </a:r>
            <a:r>
              <a:rPr lang="zh-CN" altLang="es-ES" b="0" dirty="0"/>
              <a:t>位</a:t>
            </a:r>
            <a:r>
              <a:rPr lang="es-ES" altLang="zh-CN" b="0" dirty="0"/>
              <a:t>, f 23</a:t>
            </a:r>
            <a:r>
              <a:rPr lang="zh-CN" altLang="es-ES" b="0" dirty="0"/>
              <a:t>位</a:t>
            </a:r>
            <a:endParaRPr lang="es-ES" altLang="zh-CN" b="0" dirty="0"/>
          </a:p>
          <a:p>
            <a:r>
              <a:rPr lang="zh-CN" altLang="es-ES" b="0" dirty="0"/>
              <a:t>双精度 </a:t>
            </a:r>
            <a:r>
              <a:rPr lang="es-ES" altLang="zh-CN" b="0" dirty="0"/>
              <a:t>s 1</a:t>
            </a:r>
            <a:r>
              <a:rPr lang="zh-CN" altLang="es-ES" b="0" dirty="0"/>
              <a:t>位</a:t>
            </a:r>
            <a:r>
              <a:rPr lang="es-ES" altLang="zh-CN" b="0" dirty="0"/>
              <a:t>,e 11</a:t>
            </a:r>
            <a:r>
              <a:rPr lang="zh-CN" altLang="es-ES" b="0" dirty="0"/>
              <a:t>位</a:t>
            </a:r>
            <a:r>
              <a:rPr lang="es-ES" altLang="zh-CN" b="0" dirty="0"/>
              <a:t>,f 52</a:t>
            </a:r>
            <a:r>
              <a:rPr lang="zh-CN" altLang="es-ES" b="0" dirty="0"/>
              <a:t>位</a:t>
            </a:r>
            <a:endParaRPr lang="en-GB" b="0" dirty="0"/>
          </a:p>
        </p:txBody>
      </p:sp>
    </p:spTree>
    <p:extLst>
      <p:ext uri="{BB962C8B-B14F-4D97-AF65-F5344CB8AC3E}">
        <p14:creationId xmlns:p14="http://schemas.microsoft.com/office/powerpoint/2010/main" val="4067177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6BE0E-5F3D-4EC3-8CCC-6EEEE4DBC47A}"/>
              </a:ext>
            </a:extLst>
          </p:cNvPr>
          <p:cNvSpPr>
            <a:spLocks noGrp="1"/>
          </p:cNvSpPr>
          <p:nvPr>
            <p:ph type="title"/>
          </p:nvPr>
        </p:nvSpPr>
        <p:spPr/>
        <p:txBody>
          <a:bodyPr/>
          <a:lstStyle/>
          <a:p>
            <a:r>
              <a:rPr lang="zh-CN" altLang="es-ES" dirty="0"/>
              <a:t>浮点数表示</a:t>
            </a:r>
            <a:r>
              <a:rPr lang="es-ES" altLang="zh-CN" dirty="0"/>
              <a:t>IEEE754</a:t>
            </a:r>
            <a:endParaRPr lang="en-GB" dirty="0"/>
          </a:p>
        </p:txBody>
      </p:sp>
      <p:sp>
        <p:nvSpPr>
          <p:cNvPr id="3" name="内容占位符 2">
            <a:extLst>
              <a:ext uri="{FF2B5EF4-FFF2-40B4-BE49-F238E27FC236}">
                <a16:creationId xmlns:a16="http://schemas.microsoft.com/office/drawing/2014/main" id="{019D7D79-C92F-4C75-997E-CB489FB12811}"/>
              </a:ext>
            </a:extLst>
          </p:cNvPr>
          <p:cNvSpPr>
            <a:spLocks noGrp="1"/>
          </p:cNvSpPr>
          <p:nvPr>
            <p:ph idx="1"/>
          </p:nvPr>
        </p:nvSpPr>
        <p:spPr>
          <a:xfrm>
            <a:off x="419100" y="1371600"/>
            <a:ext cx="8305800" cy="5334000"/>
          </a:xfrm>
        </p:spPr>
        <p:txBody>
          <a:bodyPr/>
          <a:lstStyle/>
          <a:p>
            <a:r>
              <a:rPr lang="zh-CN" altLang="es-ES" dirty="0"/>
              <a:t>规格化：</a:t>
            </a:r>
            <a:r>
              <a:rPr lang="es-ES" altLang="zh-CN" dirty="0"/>
              <a:t>E!=0 </a:t>
            </a:r>
            <a:r>
              <a:rPr lang="zh-CN" altLang="es-ES" dirty="0"/>
              <a:t>且</a:t>
            </a:r>
            <a:r>
              <a:rPr lang="es-ES" altLang="zh-CN" dirty="0"/>
              <a:t>E!=255</a:t>
            </a:r>
          </a:p>
          <a:p>
            <a:endParaRPr lang="es-ES" altLang="zh-CN" dirty="0"/>
          </a:p>
          <a:p>
            <a:endParaRPr lang="es-ES" altLang="zh-CN" dirty="0"/>
          </a:p>
          <a:p>
            <a:r>
              <a:rPr lang="zh-CN" altLang="es-ES" dirty="0"/>
              <a:t>非规格化</a:t>
            </a:r>
            <a:r>
              <a:rPr lang="es-ES" altLang="zh-CN" dirty="0"/>
              <a:t>: E=0</a:t>
            </a:r>
          </a:p>
          <a:p>
            <a:pPr marL="0" indent="0">
              <a:buNone/>
            </a:pPr>
            <a:endParaRPr lang="es-ES" altLang="zh-CN" dirty="0"/>
          </a:p>
          <a:p>
            <a:endParaRPr lang="es-ES" altLang="zh-CN" dirty="0"/>
          </a:p>
          <a:p>
            <a:r>
              <a:rPr lang="zh-CN" altLang="es-ES" dirty="0"/>
              <a:t>无穷大： </a:t>
            </a:r>
            <a:r>
              <a:rPr lang="es-ES" altLang="zh-CN" dirty="0"/>
              <a:t>E=255,f=0</a:t>
            </a:r>
          </a:p>
          <a:p>
            <a:pPr marL="0" indent="0">
              <a:buNone/>
            </a:pPr>
            <a:endParaRPr lang="es-ES" altLang="zh-CN" dirty="0"/>
          </a:p>
          <a:p>
            <a:r>
              <a:rPr lang="es-ES" altLang="zh-CN" dirty="0" err="1"/>
              <a:t>NaN</a:t>
            </a:r>
            <a:r>
              <a:rPr lang="es-ES" altLang="zh-CN" dirty="0"/>
              <a:t>: E=255,f!=0</a:t>
            </a:r>
          </a:p>
          <a:p>
            <a:endParaRPr lang="es-ES" altLang="zh-CN" dirty="0"/>
          </a:p>
        </p:txBody>
      </p:sp>
    </p:spTree>
    <p:extLst>
      <p:ext uri="{BB962C8B-B14F-4D97-AF65-F5344CB8AC3E}">
        <p14:creationId xmlns:p14="http://schemas.microsoft.com/office/powerpoint/2010/main" val="1219017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33AD5-1F9E-4734-BA30-6D37E0FAB9C2}"/>
              </a:ext>
            </a:extLst>
          </p:cNvPr>
          <p:cNvSpPr>
            <a:spLocks noGrp="1"/>
          </p:cNvSpPr>
          <p:nvPr>
            <p:ph type="title"/>
          </p:nvPr>
        </p:nvSpPr>
        <p:spPr/>
        <p:txBody>
          <a:bodyPr/>
          <a:lstStyle/>
          <a:p>
            <a:r>
              <a:rPr lang="zh-CN" altLang="es-ES" dirty="0"/>
              <a:t>浮点数表示范围分布</a:t>
            </a:r>
            <a:endParaRPr lang="en-GB" dirty="0"/>
          </a:p>
        </p:txBody>
      </p:sp>
      <p:sp>
        <p:nvSpPr>
          <p:cNvPr id="3" name="内容占位符 2">
            <a:extLst>
              <a:ext uri="{FF2B5EF4-FFF2-40B4-BE49-F238E27FC236}">
                <a16:creationId xmlns:a16="http://schemas.microsoft.com/office/drawing/2014/main" id="{9846CD02-8E42-44B0-AC14-FDB0EC4973CF}"/>
              </a:ext>
            </a:extLst>
          </p:cNvPr>
          <p:cNvSpPr>
            <a:spLocks noGrp="1"/>
          </p:cNvSpPr>
          <p:nvPr>
            <p:ph idx="1"/>
          </p:nvPr>
        </p:nvSpPr>
        <p:spPr>
          <a:xfrm>
            <a:off x="419100" y="1600200"/>
            <a:ext cx="8305800" cy="4419600"/>
          </a:xfrm>
        </p:spPr>
        <p:txBody>
          <a:bodyPr/>
          <a:lstStyle/>
          <a:p>
            <a:r>
              <a:rPr lang="zh-CN" altLang="es-ES" dirty="0"/>
              <a:t>定点数表示范围</a:t>
            </a:r>
            <a:endParaRPr lang="es-ES" altLang="zh-CN" dirty="0"/>
          </a:p>
          <a:p>
            <a:endParaRPr lang="es-ES" altLang="zh-CN" dirty="0"/>
          </a:p>
          <a:p>
            <a:endParaRPr lang="es-ES" altLang="zh-CN" dirty="0"/>
          </a:p>
          <a:p>
            <a:r>
              <a:rPr lang="zh-CN" altLang="es-ES" dirty="0"/>
              <a:t>浮点数表示范围</a:t>
            </a:r>
            <a:endParaRPr lang="en-GB" dirty="0"/>
          </a:p>
        </p:txBody>
      </p:sp>
      <p:pic>
        <p:nvPicPr>
          <p:cNvPr id="4" name="图片 3">
            <a:extLst>
              <a:ext uri="{FF2B5EF4-FFF2-40B4-BE49-F238E27FC236}">
                <a16:creationId xmlns:a16="http://schemas.microsoft.com/office/drawing/2014/main" id="{0863F484-A32D-406C-980C-1EFC12A82B19}"/>
              </a:ext>
            </a:extLst>
          </p:cNvPr>
          <p:cNvPicPr>
            <a:picLocks noChangeAspect="1"/>
          </p:cNvPicPr>
          <p:nvPr/>
        </p:nvPicPr>
        <p:blipFill>
          <a:blip r:embed="rId2"/>
          <a:stretch>
            <a:fillRect/>
          </a:stretch>
        </p:blipFill>
        <p:spPr>
          <a:xfrm>
            <a:off x="457200" y="4114800"/>
            <a:ext cx="7478169" cy="1362265"/>
          </a:xfrm>
          <a:prstGeom prst="rect">
            <a:avLst/>
          </a:prstGeom>
        </p:spPr>
      </p:pic>
    </p:spTree>
    <p:extLst>
      <p:ext uri="{BB962C8B-B14F-4D97-AF65-F5344CB8AC3E}">
        <p14:creationId xmlns:p14="http://schemas.microsoft.com/office/powerpoint/2010/main" val="1863817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7992B-216C-4EDD-B30C-B40EC1B3362C}"/>
              </a:ext>
            </a:extLst>
          </p:cNvPr>
          <p:cNvSpPr>
            <a:spLocks noGrp="1"/>
          </p:cNvSpPr>
          <p:nvPr>
            <p:ph type="title"/>
          </p:nvPr>
        </p:nvSpPr>
        <p:spPr/>
        <p:txBody>
          <a:bodyPr/>
          <a:lstStyle/>
          <a:p>
            <a:r>
              <a:rPr lang="zh-CN" altLang="es-ES" dirty="0"/>
              <a:t>浮点数的舍入</a:t>
            </a:r>
            <a:endParaRPr lang="en-GB" dirty="0"/>
          </a:p>
        </p:txBody>
      </p:sp>
      <p:sp>
        <p:nvSpPr>
          <p:cNvPr id="3" name="内容占位符 2">
            <a:extLst>
              <a:ext uri="{FF2B5EF4-FFF2-40B4-BE49-F238E27FC236}">
                <a16:creationId xmlns:a16="http://schemas.microsoft.com/office/drawing/2014/main" id="{DF0B9E64-A4D1-455C-9959-39FF3FC5C15A}"/>
              </a:ext>
            </a:extLst>
          </p:cNvPr>
          <p:cNvSpPr>
            <a:spLocks noGrp="1"/>
          </p:cNvSpPr>
          <p:nvPr>
            <p:ph idx="1"/>
          </p:nvPr>
        </p:nvSpPr>
        <p:spPr>
          <a:xfrm>
            <a:off x="457200" y="1600200"/>
            <a:ext cx="8305800" cy="4419600"/>
          </a:xfrm>
        </p:spPr>
        <p:txBody>
          <a:bodyPr/>
          <a:lstStyle/>
          <a:p>
            <a:r>
              <a:rPr lang="zh-CN" altLang="es-ES" dirty="0"/>
              <a:t>浮点数只能近似表示实数</a:t>
            </a:r>
            <a:endParaRPr lang="es-ES" altLang="zh-CN" dirty="0"/>
          </a:p>
          <a:p>
            <a:endParaRPr lang="es-ES" altLang="zh-CN" dirty="0"/>
          </a:p>
          <a:p>
            <a:endParaRPr lang="es-ES" altLang="zh-CN" dirty="0"/>
          </a:p>
          <a:p>
            <a:r>
              <a:rPr lang="zh-CN" altLang="es-ES" dirty="0"/>
              <a:t>舍入方法：</a:t>
            </a:r>
            <a:r>
              <a:rPr lang="es-ES" altLang="zh-CN" dirty="0"/>
              <a:t>IEEE754</a:t>
            </a:r>
            <a:r>
              <a:rPr lang="zh-CN" altLang="es-ES" dirty="0"/>
              <a:t>规定向偶数舍入</a:t>
            </a:r>
            <a:endParaRPr lang="es-ES" altLang="zh-CN" dirty="0"/>
          </a:p>
        </p:txBody>
      </p:sp>
      <p:sp>
        <p:nvSpPr>
          <p:cNvPr id="4" name="矩形 3">
            <a:extLst>
              <a:ext uri="{FF2B5EF4-FFF2-40B4-BE49-F238E27FC236}">
                <a16:creationId xmlns:a16="http://schemas.microsoft.com/office/drawing/2014/main" id="{F5FACFB2-3B12-4FBD-B818-6CF62EEC02C0}"/>
              </a:ext>
            </a:extLst>
          </p:cNvPr>
          <p:cNvSpPr/>
          <p:nvPr/>
        </p:nvSpPr>
        <p:spPr>
          <a:xfrm>
            <a:off x="838200" y="2209800"/>
            <a:ext cx="6477000" cy="1015663"/>
          </a:xfrm>
          <a:prstGeom prst="rect">
            <a:avLst/>
          </a:prstGeom>
        </p:spPr>
        <p:txBody>
          <a:bodyPr wrap="square">
            <a:spAutoFit/>
          </a:bodyPr>
          <a:lstStyle/>
          <a:p>
            <a:r>
              <a:rPr lang="zh-CN" altLang="es-ES" b="0" dirty="0"/>
              <a:t>对于一个实数</a:t>
            </a:r>
            <a:r>
              <a:rPr lang="es-ES" altLang="zh-CN" b="0" dirty="0"/>
              <a:t>x,</a:t>
            </a:r>
            <a:r>
              <a:rPr lang="zh-CN" altLang="es-ES" b="0" dirty="0"/>
              <a:t>可以找到浮点数</a:t>
            </a:r>
            <a:r>
              <a:rPr lang="es-ES" altLang="zh-CN" b="0" dirty="0"/>
              <a:t>x1,x2</a:t>
            </a:r>
            <a:r>
              <a:rPr lang="zh-CN" altLang="es-ES" b="0" dirty="0"/>
              <a:t>满足</a:t>
            </a:r>
            <a:r>
              <a:rPr lang="es-ES" altLang="zh-CN" b="0" dirty="0"/>
              <a:t>: x1&lt;x&lt;x2,</a:t>
            </a:r>
            <a:r>
              <a:rPr lang="zh-CN" altLang="es-ES" b="0" dirty="0"/>
              <a:t>并且使得</a:t>
            </a:r>
            <a:r>
              <a:rPr lang="es-ES" altLang="zh-CN" b="0" dirty="0"/>
              <a:t>x1</a:t>
            </a:r>
            <a:r>
              <a:rPr lang="zh-CN" altLang="es-ES" b="0" dirty="0"/>
              <a:t>和</a:t>
            </a:r>
            <a:r>
              <a:rPr lang="es-ES" altLang="zh-CN" b="0" dirty="0"/>
              <a:t>x</a:t>
            </a:r>
            <a:r>
              <a:rPr lang="zh-CN" altLang="es-ES" b="0" dirty="0"/>
              <a:t>之间没有其他浮点数，</a:t>
            </a:r>
            <a:r>
              <a:rPr lang="es-ES" altLang="zh-CN" b="0" dirty="0"/>
              <a:t>x</a:t>
            </a:r>
            <a:r>
              <a:rPr lang="zh-CN" altLang="es-ES" b="0" dirty="0"/>
              <a:t>和</a:t>
            </a:r>
            <a:r>
              <a:rPr lang="es-ES" altLang="zh-CN" b="0" dirty="0"/>
              <a:t>x2</a:t>
            </a:r>
            <a:r>
              <a:rPr lang="zh-CN" altLang="es-ES" b="0" dirty="0"/>
              <a:t>之间没有其他浮点数</a:t>
            </a:r>
            <a:endParaRPr lang="en-GB" b="0" dirty="0"/>
          </a:p>
        </p:txBody>
      </p:sp>
      <p:sp>
        <p:nvSpPr>
          <p:cNvPr id="5" name="矩形 4">
            <a:extLst>
              <a:ext uri="{FF2B5EF4-FFF2-40B4-BE49-F238E27FC236}">
                <a16:creationId xmlns:a16="http://schemas.microsoft.com/office/drawing/2014/main" id="{6CCBD0E7-751F-448B-A0D7-80857678F336}"/>
              </a:ext>
            </a:extLst>
          </p:cNvPr>
          <p:cNvSpPr/>
          <p:nvPr/>
        </p:nvSpPr>
        <p:spPr>
          <a:xfrm>
            <a:off x="838200" y="3850303"/>
            <a:ext cx="7086600" cy="1323439"/>
          </a:xfrm>
          <a:prstGeom prst="rect">
            <a:avLst/>
          </a:prstGeom>
        </p:spPr>
        <p:txBody>
          <a:bodyPr wrap="square">
            <a:spAutoFit/>
          </a:bodyPr>
          <a:lstStyle/>
          <a:p>
            <a:r>
              <a:rPr lang="zh-CN" altLang="es-ES" dirty="0"/>
              <a:t>向下舍入： 舍入为</a:t>
            </a:r>
            <a:r>
              <a:rPr lang="es-ES" altLang="zh-CN" dirty="0"/>
              <a:t>x1</a:t>
            </a:r>
          </a:p>
          <a:p>
            <a:r>
              <a:rPr lang="zh-CN" altLang="es-ES" dirty="0"/>
              <a:t>向上舍入： 舍入为</a:t>
            </a:r>
            <a:r>
              <a:rPr lang="es-ES" altLang="zh-CN" dirty="0"/>
              <a:t>x2</a:t>
            </a:r>
          </a:p>
          <a:p>
            <a:r>
              <a:rPr lang="zh-CN" altLang="es-ES" dirty="0"/>
              <a:t>向</a:t>
            </a:r>
            <a:r>
              <a:rPr lang="es-ES" altLang="zh-CN" dirty="0"/>
              <a:t>0</a:t>
            </a:r>
            <a:r>
              <a:rPr lang="zh-CN" altLang="es-ES" dirty="0"/>
              <a:t>舍入</a:t>
            </a:r>
            <a:r>
              <a:rPr lang="es-ES" altLang="zh-CN" dirty="0"/>
              <a:t>: </a:t>
            </a:r>
            <a:r>
              <a:rPr lang="zh-CN" altLang="es-ES" dirty="0"/>
              <a:t>正数向下舍入，负数向上舍入</a:t>
            </a:r>
            <a:endParaRPr lang="es-ES" altLang="zh-CN" dirty="0"/>
          </a:p>
          <a:p>
            <a:r>
              <a:rPr lang="zh-CN" altLang="es-ES" dirty="0"/>
              <a:t>向偶数舍入</a:t>
            </a:r>
            <a:r>
              <a:rPr lang="es-ES" altLang="zh-CN" dirty="0"/>
              <a:t>:</a:t>
            </a:r>
            <a:r>
              <a:rPr lang="zh-CN" altLang="es-ES" dirty="0"/>
              <a:t>向上舍入或者向下舍入使得最低为偶数</a:t>
            </a:r>
            <a:endParaRPr lang="es-ES" altLang="zh-CN" dirty="0"/>
          </a:p>
        </p:txBody>
      </p:sp>
    </p:spTree>
    <p:extLst>
      <p:ext uri="{BB962C8B-B14F-4D97-AF65-F5344CB8AC3E}">
        <p14:creationId xmlns:p14="http://schemas.microsoft.com/office/powerpoint/2010/main" val="2309880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6C68D-DC92-4141-BC81-9A9D78368BCC}"/>
              </a:ext>
            </a:extLst>
          </p:cNvPr>
          <p:cNvSpPr>
            <a:spLocks noGrp="1"/>
          </p:cNvSpPr>
          <p:nvPr>
            <p:ph type="title"/>
          </p:nvPr>
        </p:nvSpPr>
        <p:spPr/>
        <p:txBody>
          <a:bodyPr/>
          <a:lstStyle/>
          <a:p>
            <a:r>
              <a:rPr lang="es-ES" altLang="zh-CN" dirty="0"/>
              <a:t>【</a:t>
            </a:r>
            <a:r>
              <a:rPr lang="zh-CN" altLang="es-ES" dirty="0"/>
              <a:t>补充</a:t>
            </a:r>
            <a:r>
              <a:rPr lang="es-ES" altLang="zh-CN" dirty="0"/>
              <a:t>】</a:t>
            </a:r>
            <a:r>
              <a:rPr lang="zh-CN" altLang="es-ES" dirty="0"/>
              <a:t>浮点数表示方法的约定</a:t>
            </a:r>
            <a:endParaRPr lang="en-GB" dirty="0"/>
          </a:p>
        </p:txBody>
      </p:sp>
      <p:sp>
        <p:nvSpPr>
          <p:cNvPr id="3" name="内容占位符 2">
            <a:extLst>
              <a:ext uri="{FF2B5EF4-FFF2-40B4-BE49-F238E27FC236}">
                <a16:creationId xmlns:a16="http://schemas.microsoft.com/office/drawing/2014/main" id="{339821C7-636B-456C-807A-43CD588AE901}"/>
              </a:ext>
            </a:extLst>
          </p:cNvPr>
          <p:cNvSpPr>
            <a:spLocks noGrp="1"/>
          </p:cNvSpPr>
          <p:nvPr>
            <p:ph idx="1"/>
          </p:nvPr>
        </p:nvSpPr>
        <p:spPr/>
        <p:txBody>
          <a:bodyPr/>
          <a:lstStyle/>
          <a:p>
            <a:r>
              <a:rPr lang="zh-CN" altLang="es-ES" dirty="0"/>
              <a:t>从</a:t>
            </a:r>
            <a:r>
              <a:rPr lang="es-ES" altLang="zh-CN" dirty="0"/>
              <a:t>fp16</a:t>
            </a:r>
            <a:r>
              <a:rPr lang="zh-CN" altLang="es-ES" dirty="0"/>
              <a:t>到</a:t>
            </a:r>
            <a:r>
              <a:rPr lang="es-ES" altLang="zh-CN" dirty="0"/>
              <a:t>bf16 </a:t>
            </a:r>
            <a:endParaRPr lang="en-GB" dirty="0"/>
          </a:p>
        </p:txBody>
      </p:sp>
    </p:spTree>
    <p:extLst>
      <p:ext uri="{BB962C8B-B14F-4D97-AF65-F5344CB8AC3E}">
        <p14:creationId xmlns:p14="http://schemas.microsoft.com/office/powerpoint/2010/main" val="294144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0"/>
          <p:cNvSpPr txBox="1">
            <a:spLocks noGrp="1"/>
          </p:cNvSpPr>
          <p:nvPr>
            <p:ph type="sldNum" sz="quarter" idx="4"/>
          </p:nvPr>
        </p:nvSpPr>
        <p:spPr>
          <a:ln/>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itchFamily="2" charset="-122"/>
              </a:rPr>
              <a:t>55</a:t>
            </a:fld>
            <a:endParaRPr lang="zh-CN" altLang="en-US" sz="1400">
              <a:latin typeface="Times New Roman" panose="02020603050405020304" pitchFamily="18" charset="0"/>
              <a:ea typeface="宋体" pitchFamily="2" charset="-122"/>
            </a:endParaRPr>
          </a:p>
        </p:txBody>
      </p:sp>
      <p:sp>
        <p:nvSpPr>
          <p:cNvPr id="16386" name="Rectangle 2"/>
          <p:cNvSpPr>
            <a:spLocks noGrp="1"/>
          </p:cNvSpPr>
          <p:nvPr>
            <p:ph type="ctrTitle"/>
          </p:nvPr>
        </p:nvSpPr>
        <p:spPr>
          <a:xfrm>
            <a:off x="685800" y="2133600"/>
            <a:ext cx="7772400" cy="1828800"/>
          </a:xfrm>
          <a:ln/>
        </p:spPr>
        <p:txBody>
          <a:bodyPr vert="horz" wrap="square" lIns="91440" tIns="45720" rIns="91440" bIns="45720" anchor="ctr" anchorCtr="0"/>
          <a:lstStyle/>
          <a:p>
            <a:pPr>
              <a:buClrTx/>
              <a:buSzTx/>
              <a:buFontTx/>
            </a:pPr>
            <a:r>
              <a:rPr lang="zh-CN" altLang="es-ES" sz="3600" dirty="0"/>
              <a:t>浮点数运算</a:t>
            </a:r>
            <a:r>
              <a:rPr lang="es-ES" altLang="zh-CN" sz="3600" dirty="0"/>
              <a:t>(1)</a:t>
            </a:r>
            <a:endParaRPr lang="en-US" altLang="zh-CN" sz="3600" dirty="0">
              <a:latin typeface="宋体" pitchFamily="2" charset="-122"/>
              <a:ea typeface="宋体" pitchFamily="2" charset="-122"/>
              <a:cs typeface="+mj-cs"/>
            </a:endParaRPr>
          </a:p>
        </p:txBody>
      </p:sp>
    </p:spTree>
    <p:extLst>
      <p:ext uri="{BB962C8B-B14F-4D97-AF65-F5344CB8AC3E}">
        <p14:creationId xmlns:p14="http://schemas.microsoft.com/office/powerpoint/2010/main" val="24220653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C8543-3D39-47E0-A067-2540F8BF7B23}"/>
              </a:ext>
            </a:extLst>
          </p:cNvPr>
          <p:cNvSpPr>
            <a:spLocks noGrp="1"/>
          </p:cNvSpPr>
          <p:nvPr>
            <p:ph type="title"/>
          </p:nvPr>
        </p:nvSpPr>
        <p:spPr/>
        <p:txBody>
          <a:bodyPr/>
          <a:lstStyle/>
          <a:p>
            <a:r>
              <a:rPr lang="zh-CN" altLang="es-ES" dirty="0"/>
              <a:t>浮点数运算的性质</a:t>
            </a:r>
            <a:endParaRPr lang="en-GB" dirty="0"/>
          </a:p>
        </p:txBody>
      </p:sp>
      <p:sp>
        <p:nvSpPr>
          <p:cNvPr id="3" name="内容占位符 2">
            <a:extLst>
              <a:ext uri="{FF2B5EF4-FFF2-40B4-BE49-F238E27FC236}">
                <a16:creationId xmlns:a16="http://schemas.microsoft.com/office/drawing/2014/main" id="{9FE93AC8-9D36-46F3-983B-8A715BF90715}"/>
              </a:ext>
            </a:extLst>
          </p:cNvPr>
          <p:cNvSpPr>
            <a:spLocks noGrp="1"/>
          </p:cNvSpPr>
          <p:nvPr>
            <p:ph idx="1"/>
          </p:nvPr>
        </p:nvSpPr>
        <p:spPr>
          <a:xfrm>
            <a:off x="457200" y="1600200"/>
            <a:ext cx="8305800" cy="4419600"/>
          </a:xfrm>
        </p:spPr>
        <p:txBody>
          <a:bodyPr/>
          <a:lstStyle/>
          <a:p>
            <a:r>
              <a:rPr lang="zh-CN" altLang="es-ES" dirty="0"/>
              <a:t>针对浮点数编码规则的特殊规则</a:t>
            </a:r>
            <a:endParaRPr lang="es-ES" altLang="zh-CN" dirty="0"/>
          </a:p>
          <a:p>
            <a:endParaRPr lang="es-ES" dirty="0"/>
          </a:p>
          <a:p>
            <a:endParaRPr lang="es-ES" dirty="0"/>
          </a:p>
          <a:p>
            <a:endParaRPr lang="es-ES" dirty="0"/>
          </a:p>
          <a:p>
            <a:r>
              <a:rPr lang="zh-CN" altLang="es-ES" dirty="0"/>
              <a:t>浮点数加法不具有结合性</a:t>
            </a:r>
            <a:endParaRPr lang="es-ES" altLang="zh-CN" dirty="0"/>
          </a:p>
          <a:p>
            <a:pPr lvl="1"/>
            <a:r>
              <a:rPr lang="es-ES" dirty="0"/>
              <a:t>1e20*1e20*1e-20 ?= 1e20*(1e20*1e-20)</a:t>
            </a:r>
            <a:endParaRPr lang="en-GB" dirty="0"/>
          </a:p>
        </p:txBody>
      </p:sp>
      <p:sp>
        <p:nvSpPr>
          <p:cNvPr id="4" name="矩形 3">
            <a:extLst>
              <a:ext uri="{FF2B5EF4-FFF2-40B4-BE49-F238E27FC236}">
                <a16:creationId xmlns:a16="http://schemas.microsoft.com/office/drawing/2014/main" id="{FA7DC9F0-F43F-45CB-88D6-9A9E18B814A1}"/>
              </a:ext>
            </a:extLst>
          </p:cNvPr>
          <p:cNvSpPr/>
          <p:nvPr/>
        </p:nvSpPr>
        <p:spPr>
          <a:xfrm>
            <a:off x="914400" y="2286000"/>
            <a:ext cx="2587568" cy="400110"/>
          </a:xfrm>
          <a:prstGeom prst="rect">
            <a:avLst/>
          </a:prstGeom>
        </p:spPr>
        <p:txBody>
          <a:bodyPr wrap="none">
            <a:spAutoFit/>
          </a:bodyPr>
          <a:lstStyle/>
          <a:p>
            <a:r>
              <a:rPr lang="en-GB" b="0" dirty="0"/>
              <a:t>1</a:t>
            </a:r>
            <a:r>
              <a:rPr lang="es-ES" b="0" dirty="0"/>
              <a:t>/-0 = -</a:t>
            </a:r>
            <a:r>
              <a:rPr lang="es-ES" b="0" dirty="0" err="1"/>
              <a:t>oo</a:t>
            </a:r>
            <a:r>
              <a:rPr lang="es-ES" b="0" dirty="0"/>
              <a:t>, 1/0 = +</a:t>
            </a:r>
            <a:r>
              <a:rPr lang="es-ES" b="0" dirty="0" err="1"/>
              <a:t>oo</a:t>
            </a:r>
            <a:endParaRPr lang="en-GB" b="0" dirty="0"/>
          </a:p>
        </p:txBody>
      </p:sp>
    </p:spTree>
    <p:extLst>
      <p:ext uri="{BB962C8B-B14F-4D97-AF65-F5344CB8AC3E}">
        <p14:creationId xmlns:p14="http://schemas.microsoft.com/office/powerpoint/2010/main" val="7138429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1D60C-7412-4B82-853F-952B6E2A5424}"/>
              </a:ext>
            </a:extLst>
          </p:cNvPr>
          <p:cNvSpPr>
            <a:spLocks noGrp="1"/>
          </p:cNvSpPr>
          <p:nvPr>
            <p:ph type="title"/>
          </p:nvPr>
        </p:nvSpPr>
        <p:spPr>
          <a:xfrm>
            <a:off x="457200" y="457200"/>
            <a:ext cx="8077200" cy="914400"/>
          </a:xfrm>
        </p:spPr>
        <p:txBody>
          <a:bodyPr/>
          <a:lstStyle/>
          <a:p>
            <a:r>
              <a:rPr lang="zh-CN" altLang="es-ES" dirty="0"/>
              <a:t>浮点数运算规则</a:t>
            </a:r>
            <a:endParaRPr lang="en-GB" dirty="0"/>
          </a:p>
        </p:txBody>
      </p:sp>
      <p:sp>
        <p:nvSpPr>
          <p:cNvPr id="3" name="内容占位符 2">
            <a:extLst>
              <a:ext uri="{FF2B5EF4-FFF2-40B4-BE49-F238E27FC236}">
                <a16:creationId xmlns:a16="http://schemas.microsoft.com/office/drawing/2014/main" id="{B54E7E18-517A-4378-9F5E-093C126D6CCD}"/>
              </a:ext>
            </a:extLst>
          </p:cNvPr>
          <p:cNvSpPr>
            <a:spLocks noGrp="1"/>
          </p:cNvSpPr>
          <p:nvPr>
            <p:ph idx="1"/>
          </p:nvPr>
        </p:nvSpPr>
        <p:spPr>
          <a:xfrm>
            <a:off x="457200" y="1600200"/>
            <a:ext cx="8305800" cy="4419600"/>
          </a:xfrm>
        </p:spPr>
        <p:txBody>
          <a:bodyPr/>
          <a:lstStyle/>
          <a:p>
            <a:r>
              <a:rPr lang="zh-CN" altLang="es-ES" dirty="0"/>
              <a:t>浮点数乘法：</a:t>
            </a:r>
            <a:endParaRPr lang="es-ES" altLang="zh-CN" dirty="0"/>
          </a:p>
          <a:p>
            <a:endParaRPr lang="es-ES" dirty="0"/>
          </a:p>
          <a:p>
            <a:endParaRPr lang="es-ES" dirty="0"/>
          </a:p>
          <a:p>
            <a:endParaRPr lang="es-ES" dirty="0"/>
          </a:p>
          <a:p>
            <a:r>
              <a:rPr lang="zh-CN" altLang="es-ES" dirty="0"/>
              <a:t>浮点数加法</a:t>
            </a:r>
            <a:r>
              <a:rPr lang="es-ES" altLang="zh-CN" dirty="0"/>
              <a:t>:</a:t>
            </a:r>
          </a:p>
          <a:p>
            <a:pPr marL="457200" lvl="1" indent="0">
              <a:buNone/>
            </a:pPr>
            <a:endParaRPr lang="es-ES" altLang="zh-CN" dirty="0"/>
          </a:p>
        </p:txBody>
      </p:sp>
      <p:sp>
        <p:nvSpPr>
          <p:cNvPr id="4" name="矩形 3">
            <a:extLst>
              <a:ext uri="{FF2B5EF4-FFF2-40B4-BE49-F238E27FC236}">
                <a16:creationId xmlns:a16="http://schemas.microsoft.com/office/drawing/2014/main" id="{F3BAE7FE-3A68-4EA2-B74D-6FD0BA683907}"/>
              </a:ext>
            </a:extLst>
          </p:cNvPr>
          <p:cNvSpPr/>
          <p:nvPr/>
        </p:nvSpPr>
        <p:spPr>
          <a:xfrm>
            <a:off x="838200" y="2209800"/>
            <a:ext cx="6477000" cy="400110"/>
          </a:xfrm>
          <a:prstGeom prst="rect">
            <a:avLst/>
          </a:prstGeom>
        </p:spPr>
        <p:txBody>
          <a:bodyPr wrap="square">
            <a:spAutoFit/>
          </a:bodyPr>
          <a:lstStyle/>
          <a:p>
            <a:r>
              <a:rPr lang="zh-CN" altLang="es-ES" b="0" dirty="0"/>
              <a:t>由于浮点数编码利用了指数，因此浮点数乘法更加自然</a:t>
            </a:r>
            <a:endParaRPr lang="en-GB" b="0" dirty="0"/>
          </a:p>
        </p:txBody>
      </p:sp>
      <p:sp>
        <p:nvSpPr>
          <p:cNvPr id="5" name="矩形 4">
            <a:extLst>
              <a:ext uri="{FF2B5EF4-FFF2-40B4-BE49-F238E27FC236}">
                <a16:creationId xmlns:a16="http://schemas.microsoft.com/office/drawing/2014/main" id="{AC3CA531-AB7C-4BD2-B58E-676EA587C973}"/>
              </a:ext>
            </a:extLst>
          </p:cNvPr>
          <p:cNvSpPr/>
          <p:nvPr/>
        </p:nvSpPr>
        <p:spPr>
          <a:xfrm>
            <a:off x="853440" y="4343400"/>
            <a:ext cx="6477000" cy="400110"/>
          </a:xfrm>
          <a:prstGeom prst="rect">
            <a:avLst/>
          </a:prstGeom>
        </p:spPr>
        <p:txBody>
          <a:bodyPr wrap="square">
            <a:spAutoFit/>
          </a:bodyPr>
          <a:lstStyle/>
          <a:p>
            <a:r>
              <a:rPr lang="zh-CN" altLang="es-ES" b="0" dirty="0"/>
              <a:t>由于浮点数编码利用了指数，因此浮点数乘法更加自然</a:t>
            </a:r>
            <a:endParaRPr lang="en-GB" b="0" dirty="0"/>
          </a:p>
        </p:txBody>
      </p:sp>
    </p:spTree>
    <p:extLst>
      <p:ext uri="{BB962C8B-B14F-4D97-AF65-F5344CB8AC3E}">
        <p14:creationId xmlns:p14="http://schemas.microsoft.com/office/powerpoint/2010/main" val="335430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sym typeface="+mn-ea"/>
              </a:rPr>
              <a:t>计算机中的数据存储</a:t>
            </a:r>
            <a:endParaRPr lang="zh-CN" altLang="en-US">
              <a:ea typeface="宋体" panose="02010600030101010101" pitchFamily="2" charset="-122"/>
            </a:endParaRPr>
          </a:p>
        </p:txBody>
      </p:sp>
      <p:sp>
        <p:nvSpPr>
          <p:cNvPr id="23554" name="内容占位符 2"/>
          <p:cNvSpPr>
            <a:spLocks noGrp="1"/>
          </p:cNvSpPr>
          <p:nvPr>
            <p:ph idx="1"/>
          </p:nvPr>
        </p:nvSpPr>
        <p:spPr>
          <a:xfrm>
            <a:off x="457200" y="1600200"/>
            <a:ext cx="8305800" cy="4419600"/>
          </a:xfrm>
        </p:spPr>
        <p:txBody>
          <a:bodyPr vert="horz" wrap="square" lIns="91440" tIns="45720" rIns="91440" bIns="45720" anchor="t" anchorCtr="0"/>
          <a:lstStyle/>
          <a:p>
            <a:pPr marL="0" indent="0">
              <a:buNone/>
            </a:pPr>
            <a:endParaRPr lang="zh-CN" altLang="en-US">
              <a:ea typeface="宋体" panose="02010600030101010101" pitchFamily="2" charset="-122"/>
            </a:endParaRPr>
          </a:p>
          <a:p>
            <a:pPr marL="0" indent="0">
              <a:buNone/>
            </a:pPr>
            <a:endParaRPr lang="zh-CN" altLang="en-US">
              <a:ea typeface="宋体" panose="02010600030101010101" pitchFamily="2" charset="-122"/>
            </a:endParaRPr>
          </a:p>
        </p:txBody>
      </p:sp>
      <p:sp>
        <p:nvSpPr>
          <p:cNvPr id="23555"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6</a:t>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688340" y="1718945"/>
            <a:ext cx="3323590" cy="3169285"/>
          </a:xfrm>
          <a:prstGeom prst="rect">
            <a:avLst/>
          </a:prstGeom>
          <a:noFill/>
        </p:spPr>
        <p:txBody>
          <a:bodyPr wrap="square" rtlCol="0">
            <a:spAutoFit/>
          </a:bodyPr>
          <a:lstStyle/>
          <a:p>
            <a:r>
              <a:rPr lang="zh-CN" altLang="en-US"/>
              <a:t>有意思的是，三进制计算机从苏联当时的实验结果来看稳定性、性能、性价比等都好于二进制计算机。</a:t>
            </a:r>
          </a:p>
          <a:p>
            <a:r>
              <a:rPr lang="zh-CN" altLang="en-US"/>
              <a:t>不过后面还是进了历史的收藏夹吃灰，一方面是很难找到有三种稳定状态的材料</a:t>
            </a:r>
            <a:r>
              <a:rPr lang="en-US" altLang="zh-CN"/>
              <a:t>(</a:t>
            </a:r>
            <a:r>
              <a:rPr lang="zh-CN" altLang="en-US"/>
              <a:t>三进制中是负电压、零电压、正电压</a:t>
            </a:r>
            <a:r>
              <a:rPr lang="en-US" altLang="zh-CN"/>
              <a:t>)</a:t>
            </a:r>
            <a:r>
              <a:rPr lang="zh-CN" altLang="en-US"/>
              <a:t>，另一方面就是政治因素了。</a:t>
            </a:r>
          </a:p>
        </p:txBody>
      </p:sp>
      <p:pic>
        <p:nvPicPr>
          <p:cNvPr id="3" name="图片 2" descr="bca7266b-c97c-4b30-9731-7201bbe7c4bd"/>
          <p:cNvPicPr>
            <a:picLocks noChangeAspect="1"/>
          </p:cNvPicPr>
          <p:nvPr/>
        </p:nvPicPr>
        <p:blipFill>
          <a:blip r:embed="rId2"/>
          <a:stretch>
            <a:fillRect/>
          </a:stretch>
        </p:blipFill>
        <p:spPr>
          <a:xfrm>
            <a:off x="4038600" y="1913255"/>
            <a:ext cx="4670425" cy="30314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vert="horz" wrap="square" lIns="91440" tIns="45720" rIns="91440" bIns="45720" anchor="ctr" anchorCtr="0"/>
          <a:lstStyle/>
          <a:p>
            <a:r>
              <a:rPr lang="zh-CN" altLang="en-US" dirty="0">
                <a:ea typeface="宋体" panose="02010600030101010101" pitchFamily="2" charset="-122"/>
              </a:rPr>
              <a:t>进制转换</a:t>
            </a:r>
          </a:p>
        </p:txBody>
      </p:sp>
      <mc:AlternateContent xmlns:mc="http://schemas.openxmlformats.org/markup-compatibility/2006" xmlns:a14="http://schemas.microsoft.com/office/drawing/2010/main">
        <mc:Choice Requires="a14">
          <p:sp>
            <p:nvSpPr>
              <p:cNvPr id="24578" name="内容占位符 2"/>
              <p:cNvSpPr>
                <a:spLocks noGrp="1"/>
              </p:cNvSpPr>
              <p:nvPr>
                <p:ph idx="1"/>
              </p:nvPr>
            </p:nvSpPr>
            <p:spPr/>
            <p:txBody>
              <a:bodyPr vert="horz" wrap="square" lIns="91440" tIns="45720" rIns="91440" bIns="45720" anchor="t" anchorCtr="0"/>
              <a:lstStyle/>
              <a:p>
                <a:r>
                  <a:rPr lang="zh-CN" altLang="en-US" sz="1600" dirty="0">
                    <a:ea typeface="宋体" panose="02010600030101010101" pitchFamily="2" charset="-122"/>
                  </a:rPr>
                  <a:t>现实中的数据一般是十进制的，那么交由计算机存储就必定需要进行二进制的转换。</a:t>
                </a:r>
              </a:p>
              <a:p>
                <a:r>
                  <a:rPr lang="zh-CN" altLang="en-US" sz="1600" dirty="0">
                    <a:ea typeface="宋体" panose="02010600030101010101" pitchFamily="2" charset="-122"/>
                  </a:rPr>
                  <a:t>我们先来介绍一下十进制是怎么表述一个数字的：</a:t>
                </a:r>
              </a:p>
              <a:p>
                <a:r>
                  <a:rPr lang="en-US" altLang="zh-CN" sz="1600" dirty="0">
                    <a:ea typeface="宋体" panose="02010600030101010101" pitchFamily="2" charset="-122"/>
                  </a:rPr>
                  <a:t>114514=1*10^6+1*10^5+4*10^4+5*10^3+1*10+4</a:t>
                </a:r>
              </a:p>
              <a:p>
                <a:r>
                  <a:rPr lang="zh-CN" altLang="en-US" sz="1600" dirty="0">
                    <a:ea typeface="宋体" panose="02010600030101010101" pitchFamily="2" charset="-122"/>
                  </a:rPr>
                  <a:t>相应的，</a:t>
                </a:r>
                <a:r>
                  <a:rPr lang="en-US" altLang="zh-CN" sz="1600" dirty="0">
                    <a:ea typeface="宋体" panose="02010600030101010101" pitchFamily="2" charset="-122"/>
                  </a:rPr>
                  <a:t>114514</a:t>
                </a:r>
                <a:r>
                  <a:rPr lang="zh-CN" altLang="en-US" sz="1600" dirty="0">
                    <a:ea typeface="宋体" panose="02010600030101010101" pitchFamily="2" charset="-122"/>
                  </a:rPr>
                  <a:t>的二进制表示如下：</a:t>
                </a:r>
              </a:p>
              <a:p>
                <a:r>
                  <a:rPr lang="en-US" altLang="zh-CN" sz="1600" dirty="0">
                    <a:ea typeface="宋体" panose="02010600030101010101" pitchFamily="2" charset="-122"/>
                  </a:rPr>
                  <a:t>114514=1*2^16+1*2^15+0*2^14+1*2^13+1*2^12+1*2^11+1*2^10+1*2^9+1*2^8+0*2^7+1*2^6+0*2^5+1*2^4+0*2^3+0*2^2+1*2^1+0*2^0</a:t>
                </a:r>
              </a:p>
              <a:p>
                <a:r>
                  <a:rPr lang="zh-CN" altLang="en-US" sz="1600" dirty="0">
                    <a:ea typeface="宋体" panose="02010600030101010101" pitchFamily="2" charset="-122"/>
                  </a:rPr>
                  <a:t>那么</a:t>
                </a:r>
                <a:r>
                  <a:rPr lang="en-US" altLang="zh-CN" sz="1600" dirty="0">
                    <a:ea typeface="宋体" panose="02010600030101010101" pitchFamily="2" charset="-122"/>
                  </a:rPr>
                  <a:t>114514 </a:t>
                </a:r>
                <a:r>
                  <a:rPr lang="zh-CN" altLang="en-US" sz="1600" dirty="0">
                    <a:ea typeface="宋体" panose="02010600030101010101" pitchFamily="2" charset="-122"/>
                  </a:rPr>
                  <a:t>在对应的二进制下的表示就是</a:t>
                </a:r>
                <a:r>
                  <a:rPr lang="zh-CN" altLang="en-US" sz="1600" dirty="0">
                    <a:ea typeface="宋体" panose="02010600030101010101" pitchFamily="2" charset="-122"/>
                    <a:sym typeface="+mn-ea"/>
                  </a:rPr>
                  <a:t>11011111101010010</a:t>
                </a:r>
              </a:p>
              <a:p>
                <a:r>
                  <a:rPr lang="zh-CN" altLang="en-US" sz="1600" dirty="0">
                    <a:ea typeface="宋体" panose="02010600030101010101" pitchFamily="2" charset="-122"/>
                    <a:sym typeface="+mn-ea"/>
                  </a:rPr>
                  <a:t>现在，我们用数学语言规范一下将一个十进制数整数</a:t>
                </a:r>
                <a:r>
                  <a:rPr lang="en-US" altLang="zh-CN" sz="1600" dirty="0">
                    <a:ea typeface="宋体" panose="02010600030101010101" pitchFamily="2" charset="-122"/>
                    <a:sym typeface="+mn-ea"/>
                  </a:rPr>
                  <a:t>x</a:t>
                </a:r>
                <a:r>
                  <a:rPr lang="zh-CN" altLang="en-US" sz="1600" dirty="0">
                    <a:ea typeface="宋体" panose="02010600030101010101" pitchFamily="2" charset="-122"/>
                    <a:sym typeface="+mn-ea"/>
                  </a:rPr>
                  <a:t>转换为</a:t>
                </a:r>
                <a:r>
                  <a:rPr lang="en-US" altLang="zh-CN" sz="1600" dirty="0">
                    <a:ea typeface="宋体" panose="02010600030101010101" pitchFamily="2" charset="-122"/>
                    <a:sym typeface="+mn-ea"/>
                  </a:rPr>
                  <a:t>n</a:t>
                </a:r>
                <a:r>
                  <a:rPr lang="zh-CN" altLang="en-US" sz="1600" dirty="0">
                    <a:ea typeface="宋体" panose="02010600030101010101" pitchFamily="2" charset="-122"/>
                    <a:sym typeface="+mn-ea"/>
                  </a:rPr>
                  <a:t>进制的这件事</a:t>
                </a:r>
              </a:p>
              <a:p>
                <a:r>
                  <a:rPr lang="zh-CN" altLang="en-US" sz="1600" dirty="0">
                    <a:ea typeface="宋体" panose="02010600030101010101" pitchFamily="2" charset="-122"/>
                    <a:sym typeface="+mn-ea"/>
                  </a:rPr>
                  <a:t>将</a:t>
                </a:r>
                <a:r>
                  <a:rPr lang="en-US" altLang="zh-CN" sz="1600" dirty="0">
                    <a:ea typeface="宋体" panose="02010600030101010101" pitchFamily="2" charset="-122"/>
                    <a:sym typeface="+mn-ea"/>
                  </a:rPr>
                  <a:t>x</a:t>
                </a:r>
                <a:r>
                  <a:rPr lang="zh-CN" altLang="en-US" sz="1600" dirty="0">
                    <a:ea typeface="宋体" panose="02010600030101010101" pitchFamily="2" charset="-122"/>
                    <a:sym typeface="+mn-ea"/>
                  </a:rPr>
                  <a:t>展开为</a:t>
                </a:r>
                <a14:m>
                  <m:oMath xmlns:m="http://schemas.openxmlformats.org/officeDocument/2006/math">
                    <m:nary>
                      <m:naryPr>
                        <m:chr m:val="∑"/>
                        <m:limLoc m:val="undOvr"/>
                        <m:ctrlPr>
                          <a:rPr lang="en-US" altLang="zh-CN" sz="1600" i="1">
                            <a:latin typeface="Cambria Math" panose="02040503050406030204" pitchFamily="18" charset="0"/>
                            <a:ea typeface="宋体" panose="02010600030101010101" pitchFamily="2" charset="-122"/>
                            <a:cs typeface="Cambria Math" panose="02040503050406030204" charset="0"/>
                            <a:sym typeface="+mn-ea"/>
                          </a:rPr>
                        </m:ctrlPr>
                      </m:naryPr>
                      <m:sub>
                        <m:r>
                          <a:rPr lang="en-US" altLang="zh-CN" sz="1600" i="1">
                            <a:latin typeface="Cambria Math" panose="02040503050406030204" charset="0"/>
                            <a:ea typeface="宋体" panose="02010600030101010101" pitchFamily="2" charset="-122"/>
                            <a:cs typeface="Cambria Math" panose="02040503050406030204" charset="0"/>
                            <a:sym typeface="+mn-ea"/>
                          </a:rPr>
                          <m:t>𝑖</m:t>
                        </m:r>
                        <m:r>
                          <a:rPr lang="en-US" altLang="zh-CN" sz="1600" i="1">
                            <a:latin typeface="Cambria Math" panose="02040503050406030204" charset="0"/>
                            <a:ea typeface="宋体" panose="02010600030101010101" pitchFamily="2" charset="-122"/>
                            <a:cs typeface="Cambria Math" panose="02040503050406030204" charset="0"/>
                            <a:sym typeface="+mn-ea"/>
                          </a:rPr>
                          <m:t>=0</m:t>
                        </m:r>
                      </m:sub>
                      <m:sup>
                        <m:r>
                          <a:rPr lang="en-US" altLang="zh-CN" sz="1600" i="1">
                            <a:latin typeface="Cambria Math" panose="02040503050406030204" charset="0"/>
                            <a:ea typeface="宋体" panose="02010600030101010101" pitchFamily="2" charset="-122"/>
                            <a:cs typeface="Cambria Math" panose="02040503050406030204" charset="0"/>
                            <a:sym typeface="+mn-ea"/>
                          </a:rPr>
                          <m:t>𝑛</m:t>
                        </m:r>
                      </m:sup>
                      <m:e>
                        <m:r>
                          <a:rPr lang="en-US" altLang="zh-CN" sz="1600" i="1">
                            <a:latin typeface="Cambria Math" panose="02040503050406030204" charset="0"/>
                            <a:ea typeface="宋体" panose="02010600030101010101" pitchFamily="2" charset="-122"/>
                            <a:cs typeface="Cambria Math" panose="02040503050406030204" charset="0"/>
                            <a:sym typeface="+mn-ea"/>
                          </a:rPr>
                          <m:t>𝑎𝑖</m:t>
                        </m:r>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𝑛</m:t>
                        </m:r>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𝑖</m:t>
                        </m:r>
                      </m:e>
                    </m:nary>
                  </m:oMath>
                </a14:m>
                <a:r>
                  <a:rPr lang="en-US" altLang="zh-CN" sz="1600" i="1" dirty="0">
                    <a:latin typeface="Cambria Math" panose="02040503050406030204" charset="0"/>
                    <a:ea typeface="宋体" panose="02010600030101010101" pitchFamily="2" charset="-122"/>
                    <a:cs typeface="Cambria Math" panose="02040503050406030204" charset="0"/>
                    <a:sym typeface="+mn-ea"/>
                  </a:rPr>
                  <a:t>     </a:t>
                </a:r>
                <a:r>
                  <a:rPr lang="zh-CN" altLang="en-US" sz="1600" dirty="0">
                    <a:latin typeface="Cambria Math" panose="02040503050406030204" charset="0"/>
                    <a:ea typeface="宋体" panose="02010600030101010101" pitchFamily="2" charset="-122"/>
                    <a:cs typeface="Cambria Math" panose="02040503050406030204" charset="0"/>
                    <a:sym typeface="+mn-ea"/>
                  </a:rPr>
                  <a:t>其中有</a:t>
                </a:r>
                <a14:m>
                  <m:oMath xmlns:m="http://schemas.openxmlformats.org/officeDocument/2006/math">
                    <m:r>
                      <a:rPr lang="en-US" altLang="zh-CN" sz="1600" i="1">
                        <a:latin typeface="Cambria Math" panose="02040503050406030204" charset="0"/>
                        <a:ea typeface="宋体" panose="02010600030101010101" pitchFamily="2" charset="-122"/>
                        <a:cs typeface="Cambria Math" panose="02040503050406030204" charset="0"/>
                        <a:sym typeface="+mn-ea"/>
                      </a:rPr>
                      <m:t>𝑎𝑖</m:t>
                    </m:r>
                    <m:r>
                      <a:rPr lang="en-US" altLang="zh-CN" sz="1600" i="1">
                        <a:latin typeface="Cambria Math" panose="02040503050406030204" charset="0"/>
                        <a:ea typeface="宋体" panose="02010600030101010101" pitchFamily="2" charset="-122"/>
                        <a:cs typeface="Cambria Math" panose="02040503050406030204" charset="0"/>
                        <a:sym typeface="+mn-ea"/>
                      </a:rPr>
                      <m:t>∈</m:t>
                    </m:r>
                  </m:oMath>
                </a14:m>
                <a:r>
                  <a:rPr lang="en-US" altLang="zh-CN" sz="1600" i="1" dirty="0">
                    <a:latin typeface="Cambria Math" panose="02040503050406030204" charset="0"/>
                    <a:ea typeface="宋体" panose="02010600030101010101" pitchFamily="2" charset="-122"/>
                    <a:cs typeface="Cambria Math" panose="02040503050406030204" charset="0"/>
                    <a:sym typeface="+mn-ea"/>
                  </a:rPr>
                  <a:t>N</a:t>
                </a:r>
                <a14:m>
                  <m:oMath xmlns:m="http://schemas.openxmlformats.org/officeDocument/2006/math">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𝑎𝑖</m:t>
                    </m:r>
                    <m:r>
                      <a:rPr lang="en-US" altLang="zh-CN" sz="1600" i="1">
                        <a:latin typeface="Cambria Math" panose="02040503050406030204" charset="0"/>
                        <a:ea typeface="宋体" panose="02010600030101010101" pitchFamily="2" charset="-122"/>
                        <a:cs typeface="Cambria Math" panose="02040503050406030204" charset="0"/>
                        <a:sym typeface="+mn-ea"/>
                      </a:rPr>
                      <m:t>∈[0,</m:t>
                    </m:r>
                    <m:r>
                      <a:rPr lang="en-US" altLang="zh-CN" sz="1600" i="1">
                        <a:latin typeface="Cambria Math" panose="02040503050406030204" charset="0"/>
                        <a:ea typeface="宋体" panose="02010600030101010101" pitchFamily="2" charset="-122"/>
                        <a:cs typeface="Cambria Math" panose="02040503050406030204" charset="0"/>
                        <a:sym typeface="+mn-ea"/>
                      </a:rPr>
                      <m:t>𝑛</m:t>
                    </m:r>
                    <m:r>
                      <a:rPr lang="en-US" altLang="zh-CN" sz="1600" i="1">
                        <a:latin typeface="Cambria Math" panose="02040503050406030204" charset="0"/>
                        <a:ea typeface="宋体" panose="02010600030101010101" pitchFamily="2" charset="-122"/>
                        <a:cs typeface="Cambria Math" panose="02040503050406030204" charset="0"/>
                        <a:sym typeface="+mn-ea"/>
                      </a:rPr>
                      <m:t>)</m:t>
                    </m:r>
                  </m:oMath>
                </a14:m>
                <a:endParaRPr lang="en-US" altLang="zh-CN" sz="1600" i="1" dirty="0">
                  <a:latin typeface="Cambria Math" panose="02040503050406030204" charset="0"/>
                  <a:ea typeface="宋体" panose="02010600030101010101" pitchFamily="2" charset="-122"/>
                  <a:cs typeface="Cambria Math" panose="02040503050406030204" charset="0"/>
                  <a:sym typeface="+mn-ea"/>
                </a:endParaRPr>
              </a:p>
              <a:p>
                <a:r>
                  <a:rPr lang="zh-CN" altLang="en-US" sz="1600" dirty="0">
                    <a:latin typeface="Cambria Math" panose="02040503050406030204" charset="0"/>
                    <a:ea typeface="宋体" panose="02010600030101010101" pitchFamily="2" charset="-122"/>
                    <a:cs typeface="Cambria Math" panose="02040503050406030204" charset="0"/>
                    <a:sym typeface="+mn-ea"/>
                  </a:rPr>
                  <a:t>所得到的数字串</a:t>
                </a:r>
                <a:r>
                  <a:rPr lang="en-US" altLang="zh-CN" sz="1600" dirty="0">
                    <a:latin typeface="Cambria Math" panose="02040503050406030204" charset="0"/>
                    <a:ea typeface="宋体" panose="02010600030101010101" pitchFamily="2" charset="-122"/>
                    <a:cs typeface="Cambria Math" panose="02040503050406030204" charset="0"/>
                    <a:sym typeface="+mn-ea"/>
                  </a:rPr>
                  <a:t>an……a0</a:t>
                </a:r>
                <a:r>
                  <a:rPr lang="zh-CN" altLang="en-US" sz="1600" dirty="0">
                    <a:latin typeface="Cambria Math" panose="02040503050406030204" charset="0"/>
                    <a:ea typeface="宋体" panose="02010600030101010101" pitchFamily="2" charset="-122"/>
                    <a:cs typeface="Cambria Math" panose="02040503050406030204" charset="0"/>
                    <a:sym typeface="+mn-ea"/>
                  </a:rPr>
                  <a:t>即十进制数</a:t>
                </a:r>
                <a:r>
                  <a:rPr lang="en-US" altLang="zh-CN" sz="1600" dirty="0">
                    <a:latin typeface="Cambria Math" panose="02040503050406030204" charset="0"/>
                    <a:ea typeface="宋体" panose="02010600030101010101" pitchFamily="2" charset="-122"/>
                    <a:cs typeface="Cambria Math" panose="02040503050406030204" charset="0"/>
                    <a:sym typeface="+mn-ea"/>
                  </a:rPr>
                  <a:t>x</a:t>
                </a:r>
                <a:r>
                  <a:rPr lang="zh-CN" altLang="en-US" sz="1600" dirty="0">
                    <a:latin typeface="Cambria Math" panose="02040503050406030204" charset="0"/>
                    <a:ea typeface="宋体" panose="02010600030101010101" pitchFamily="2" charset="-122"/>
                    <a:cs typeface="Cambria Math" panose="02040503050406030204" charset="0"/>
                    <a:sym typeface="+mn-ea"/>
                  </a:rPr>
                  <a:t>在</a:t>
                </a:r>
                <a:r>
                  <a:rPr lang="en-US" altLang="zh-CN" sz="1600" dirty="0">
                    <a:latin typeface="Cambria Math" panose="02040503050406030204" charset="0"/>
                    <a:ea typeface="宋体" panose="02010600030101010101" pitchFamily="2" charset="-122"/>
                    <a:cs typeface="Cambria Math" panose="02040503050406030204" charset="0"/>
                    <a:sym typeface="+mn-ea"/>
                  </a:rPr>
                  <a:t>n</a:t>
                </a:r>
                <a:r>
                  <a:rPr lang="zh-CN" altLang="en-US" sz="1600" dirty="0">
                    <a:latin typeface="Cambria Math" panose="02040503050406030204" charset="0"/>
                    <a:ea typeface="宋体" panose="02010600030101010101" pitchFamily="2" charset="-122"/>
                    <a:cs typeface="Cambria Math" panose="02040503050406030204" charset="0"/>
                    <a:sym typeface="+mn-ea"/>
                  </a:rPr>
                  <a:t>进制下的表示</a:t>
                </a:r>
              </a:p>
              <a:p>
                <a:r>
                  <a:rPr lang="zh-CN" altLang="en-US" sz="1600" dirty="0">
                    <a:latin typeface="Cambria Math" panose="02040503050406030204" charset="0"/>
                    <a:ea typeface="宋体" panose="02010600030101010101" pitchFamily="2" charset="-122"/>
                    <a:cs typeface="Cambria Math" panose="02040503050406030204" charset="0"/>
                    <a:sym typeface="+mn-ea"/>
                  </a:rPr>
                  <a:t>别的进制转到十进制很简单</a:t>
                </a:r>
                <a:r>
                  <a:rPr lang="en-US" altLang="zh-CN" sz="1600" dirty="0">
                    <a:latin typeface="Cambria Math" panose="02040503050406030204" charset="0"/>
                    <a:ea typeface="宋体" panose="02010600030101010101" pitchFamily="2" charset="-122"/>
                    <a:cs typeface="Cambria Math" panose="02040503050406030204" charset="0"/>
                    <a:sym typeface="+mn-ea"/>
                  </a:rPr>
                  <a:t> </a:t>
                </a:r>
                <a:r>
                  <a:rPr lang="zh-CN" altLang="en-US" sz="1600" dirty="0">
                    <a:latin typeface="Cambria Math" panose="02040503050406030204" charset="0"/>
                    <a:ea typeface="宋体" panose="02010600030101010101" pitchFamily="2" charset="-122"/>
                    <a:cs typeface="Cambria Math" panose="02040503050406030204" charset="0"/>
                    <a:sym typeface="+mn-ea"/>
                  </a:rPr>
                  <a:t>比如</a:t>
                </a:r>
                <a:r>
                  <a:rPr lang="en-US" altLang="zh-CN" sz="1600" dirty="0">
                    <a:latin typeface="Cambria Math" panose="02040503050406030204" charset="0"/>
                    <a:ea typeface="宋体" panose="02010600030101010101" pitchFamily="2" charset="-122"/>
                    <a:cs typeface="Cambria Math" panose="02040503050406030204" charset="0"/>
                    <a:sym typeface="+mn-ea"/>
                  </a:rPr>
                  <a:t>1101(7</a:t>
                </a:r>
                <a:r>
                  <a:rPr lang="zh-CN" altLang="en-US" sz="1600" dirty="0">
                    <a:latin typeface="Cambria Math" panose="02040503050406030204" charset="0"/>
                    <a:ea typeface="宋体" panose="02010600030101010101" pitchFamily="2" charset="-122"/>
                    <a:cs typeface="Cambria Math" panose="02040503050406030204" charset="0"/>
                    <a:sym typeface="+mn-ea"/>
                  </a:rPr>
                  <a:t>进制</a:t>
                </a:r>
                <a:r>
                  <a:rPr lang="en-US" altLang="zh-CN" sz="1600" dirty="0">
                    <a:latin typeface="Cambria Math" panose="02040503050406030204" charset="0"/>
                    <a:ea typeface="宋体" panose="02010600030101010101" pitchFamily="2" charset="-122"/>
                    <a:cs typeface="Cambria Math" panose="02040503050406030204" charset="0"/>
                    <a:sym typeface="+mn-ea"/>
                  </a:rPr>
                  <a:t>)</a:t>
                </a:r>
                <a:r>
                  <a:rPr lang="zh-CN" altLang="en-US" sz="1600" dirty="0">
                    <a:latin typeface="Cambria Math" panose="02040503050406030204" charset="0"/>
                    <a:ea typeface="宋体" panose="02010600030101010101" pitchFamily="2" charset="-122"/>
                    <a:cs typeface="Cambria Math" panose="02040503050406030204" charset="0"/>
                    <a:sym typeface="+mn-ea"/>
                  </a:rPr>
                  <a:t>对应的十进制就是</a:t>
                </a:r>
                <a:r>
                  <a:rPr lang="en-US" altLang="zh-CN" sz="1600" dirty="0">
                    <a:latin typeface="Cambria Math" panose="02040503050406030204" charset="0"/>
                    <a:ea typeface="宋体" panose="02010600030101010101" pitchFamily="2" charset="-122"/>
                    <a:cs typeface="Cambria Math" panose="02040503050406030204" charset="0"/>
                    <a:sym typeface="+mn-ea"/>
                  </a:rPr>
                  <a:t>1*7^3+1*7^2+0*7^1+1=393</a:t>
                </a:r>
                <a:endParaRPr lang="zh-CN" altLang="en-US" sz="1600" dirty="0">
                  <a:latin typeface="Cambria Math" panose="02040503050406030204" charset="0"/>
                  <a:ea typeface="宋体" panose="02010600030101010101" pitchFamily="2" charset="-122"/>
                  <a:cs typeface="Cambria Math" panose="02040503050406030204" charset="0"/>
                  <a:sym typeface="+mn-ea"/>
                </a:endParaRPr>
              </a:p>
              <a:p>
                <a:endParaRPr lang="en-US" altLang="zh-CN" sz="1600" i="1" dirty="0">
                  <a:latin typeface="Cambria Math" panose="02040503050406030204" charset="0"/>
                  <a:ea typeface="宋体" panose="02010600030101010101" pitchFamily="2" charset="-122"/>
                  <a:cs typeface="Cambria Math" panose="02040503050406030204" charset="0"/>
                  <a:sym typeface="+mn-ea"/>
                </a:endParaRPr>
              </a:p>
              <a:p>
                <a:pPr marL="0" indent="0">
                  <a:buNone/>
                </a:pPr>
                <a:endParaRPr lang="en-US" altLang="zh-CN" sz="1600" i="1" dirty="0">
                  <a:latin typeface="Cambria Math" panose="02040503050406030204" charset="0"/>
                  <a:ea typeface="宋体" panose="02010600030101010101" pitchFamily="2" charset="-122"/>
                  <a:cs typeface="Cambria Math" panose="02040503050406030204" charset="0"/>
                  <a:sym typeface="+mn-ea"/>
                </a:endParaRPr>
              </a:p>
              <a:p>
                <a:pPr marL="0" indent="0">
                  <a:buNone/>
                </a:pPr>
                <a:endParaRPr lang="zh-CN" altLang="en-US" sz="1600" dirty="0">
                  <a:ea typeface="宋体" panose="02010600030101010101" pitchFamily="2" charset="-122"/>
                  <a:sym typeface="+mn-ea"/>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p:txBody>
          </p:sp>
        </mc:Choice>
        <mc:Fallback xmlns="">
          <p:sp>
            <p:nvSpPr>
              <p:cNvPr id="24578" name="内容占位符 2"/>
              <p:cNvSpPr>
                <a:spLocks noRot="1" noChangeAspect="1" noMove="1" noResize="1" noEditPoints="1" noAdjustHandles="1" noChangeArrowheads="1" noChangeShapeType="1" noTextEdit="1"/>
              </p:cNvSpPr>
              <p:nvPr>
                <p:ph idx="1"/>
              </p:nvPr>
            </p:nvSpPr>
            <p:spPr>
              <a:blipFill rotWithShape="1">
                <a:blip r:embed="rId2"/>
                <a:stretch>
                  <a:fillRect b="-11322"/>
                </a:stretch>
              </a:blipFill>
            </p:spPr>
            <p:txBody>
              <a:bodyPr/>
              <a:lstStyle/>
              <a:p>
                <a:r>
                  <a:rPr lang="zh-CN" altLang="en-US">
                    <a:noFill/>
                  </a:rPr>
                  <a:t> </a:t>
                </a:r>
              </a:p>
            </p:txBody>
          </p:sp>
        </mc:Fallback>
      </mc:AlternateContent>
      <p:sp>
        <p:nvSpPr>
          <p:cNvPr id="24579"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7</a:t>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vert="horz" wrap="square" lIns="91440" tIns="45720" rIns="91440" bIns="45720" anchor="ctr" anchorCtr="0"/>
          <a:lstStyle/>
          <a:p>
            <a:r>
              <a:rPr lang="zh-CN" altLang="en-US" dirty="0">
                <a:ea typeface="宋体" panose="02010600030101010101" pitchFamily="2" charset="-122"/>
              </a:rPr>
              <a:t>数的表示</a:t>
            </a:r>
            <a:r>
              <a:rPr lang="en-US" altLang="zh-CN" dirty="0">
                <a:ea typeface="宋体" panose="02010600030101010101" pitchFamily="2" charset="-122"/>
              </a:rPr>
              <a:t> </a:t>
            </a:r>
            <a:endParaRPr lang="zh-CN" altLang="en-US" dirty="0">
              <a:ea typeface="宋体" panose="02010600030101010101" pitchFamily="2" charset="-122"/>
            </a:endParaRPr>
          </a:p>
        </p:txBody>
      </p:sp>
      <p:sp>
        <p:nvSpPr>
          <p:cNvPr id="25602" name="内容占位符 2"/>
          <p:cNvSpPr>
            <a:spLocks noGrp="1"/>
          </p:cNvSpPr>
          <p:nvPr>
            <p:ph idx="1"/>
          </p:nvPr>
        </p:nvSpPr>
        <p:spPr/>
        <p:txBody>
          <a:bodyPr vert="horz" wrap="square" lIns="91440" tIns="45720" rIns="91440" bIns="45720" anchor="t" anchorCtr="0"/>
          <a:lstStyle/>
          <a:p>
            <a:pPr marL="0" indent="0">
              <a:buNone/>
            </a:pPr>
            <a:r>
              <a:rPr lang="zh-CN" altLang="en-US" sz="1600" dirty="0">
                <a:ea typeface="宋体" panose="02010600030101010101" pitchFamily="2" charset="-122"/>
              </a:rPr>
              <a:t>那么十进制整数换到别的进制具体该如何操作呢，很简单，将十进制整数</a:t>
            </a:r>
            <a:r>
              <a:rPr lang="en-US" altLang="zh-CN" sz="1600" dirty="0">
                <a:ea typeface="宋体" panose="02010600030101010101" pitchFamily="2" charset="-122"/>
              </a:rPr>
              <a:t>x</a:t>
            </a:r>
            <a:r>
              <a:rPr lang="zh-CN" altLang="en-US" sz="1600" dirty="0">
                <a:ea typeface="宋体" panose="02010600030101010101" pitchFamily="2" charset="-122"/>
              </a:rPr>
              <a:t>转换为</a:t>
            </a:r>
            <a:r>
              <a:rPr lang="en-US" altLang="zh-CN" sz="1600" dirty="0">
                <a:ea typeface="宋体" panose="02010600030101010101" pitchFamily="2" charset="-122"/>
              </a:rPr>
              <a:t>n</a:t>
            </a:r>
            <a:r>
              <a:rPr lang="zh-CN" altLang="en-US" sz="1600" dirty="0">
                <a:ea typeface="宋体" panose="02010600030101010101" pitchFamily="2" charset="-122"/>
              </a:rPr>
              <a:t>进制下的表示，只需不断用</a:t>
            </a:r>
            <a:r>
              <a:rPr lang="en-US" altLang="zh-CN" sz="1600" dirty="0">
                <a:ea typeface="宋体" panose="02010600030101010101" pitchFamily="2" charset="-122"/>
              </a:rPr>
              <a:t>n</a:t>
            </a:r>
            <a:r>
              <a:rPr lang="zh-CN" altLang="en-US" sz="1600" dirty="0">
                <a:ea typeface="宋体" panose="02010600030101010101" pitchFamily="2" charset="-122"/>
              </a:rPr>
              <a:t>去除整数</a:t>
            </a:r>
            <a:r>
              <a:rPr lang="en-US" altLang="zh-CN" sz="1600" dirty="0">
                <a:ea typeface="宋体" panose="02010600030101010101" pitchFamily="2" charset="-122"/>
              </a:rPr>
              <a:t>x </a:t>
            </a:r>
            <a:r>
              <a:rPr lang="zh-CN" altLang="en-US" sz="1600" dirty="0">
                <a:ea typeface="宋体" panose="02010600030101010101" pitchFamily="2" charset="-122"/>
              </a:rPr>
              <a:t>将每次所得到的余数从右到左排列好就</a:t>
            </a:r>
            <a:r>
              <a:rPr lang="en-US" altLang="zh-CN" sz="1600" dirty="0">
                <a:ea typeface="宋体" panose="02010600030101010101" pitchFamily="2" charset="-122"/>
              </a:rPr>
              <a:t>ok</a:t>
            </a:r>
            <a:r>
              <a:rPr lang="zh-CN" altLang="en-US" sz="1600" dirty="0">
                <a:ea typeface="宋体" panose="02010600030101010101" pitchFamily="2" charset="-122"/>
              </a:rPr>
              <a:t>了，这个过程在商等于</a:t>
            </a:r>
            <a:r>
              <a:rPr lang="en-US" altLang="zh-CN" sz="1600" dirty="0">
                <a:ea typeface="宋体" panose="02010600030101010101" pitchFamily="2" charset="-122"/>
              </a:rPr>
              <a:t>0</a:t>
            </a:r>
            <a:r>
              <a:rPr lang="zh-CN" altLang="en-US" sz="1600" dirty="0">
                <a:ea typeface="宋体" panose="02010600030101010101" pitchFamily="2" charset="-122"/>
              </a:rPr>
              <a:t>的时候停止。我们详细描述一下这个过程。</a:t>
            </a:r>
          </a:p>
          <a:p>
            <a:pPr marL="0" indent="0">
              <a:buNone/>
            </a:pPr>
            <a:r>
              <a:rPr lang="zh-CN" altLang="en-US" sz="1600" dirty="0">
                <a:ea typeface="宋体" panose="02010600030101010101" pitchFamily="2" charset="-122"/>
              </a:rPr>
              <a:t>我们用</a:t>
            </a:r>
            <a:r>
              <a:rPr lang="en-US" altLang="zh-CN" sz="1600" dirty="0">
                <a:ea typeface="宋体" panose="02010600030101010101" pitchFamily="2" charset="-122"/>
              </a:rPr>
              <a:t>2024(10 </a:t>
            </a:r>
            <a:r>
              <a:rPr lang="zh-CN" altLang="en-US" sz="1600" dirty="0">
                <a:ea typeface="宋体" panose="02010600030101010101" pitchFamily="2" charset="-122"/>
              </a:rPr>
              <a:t>进制</a:t>
            </a:r>
            <a:r>
              <a:rPr lang="en-US" altLang="zh-CN" sz="1600" dirty="0">
                <a:ea typeface="宋体" panose="02010600030101010101" pitchFamily="2" charset="-122"/>
              </a:rPr>
              <a:t>)</a:t>
            </a:r>
            <a:r>
              <a:rPr lang="zh-CN" altLang="en-US" sz="1600" dirty="0">
                <a:ea typeface="宋体" panose="02010600030101010101" pitchFamily="2" charset="-122"/>
              </a:rPr>
              <a:t>作为例子，转换为</a:t>
            </a:r>
            <a:r>
              <a:rPr lang="en-US" altLang="zh-CN" sz="1600" dirty="0">
                <a:ea typeface="宋体" panose="02010600030101010101" pitchFamily="2" charset="-122"/>
              </a:rPr>
              <a:t>8</a:t>
            </a:r>
            <a:r>
              <a:rPr lang="zh-CN" altLang="en-US" sz="1600" dirty="0">
                <a:ea typeface="宋体" panose="02010600030101010101" pitchFamily="2" charset="-122"/>
              </a:rPr>
              <a:t>进制</a:t>
            </a:r>
          </a:p>
          <a:p>
            <a:pPr marL="0" indent="0">
              <a:buNone/>
            </a:pPr>
            <a:r>
              <a:rPr lang="en-US" altLang="zh-CN" sz="1600" dirty="0">
                <a:ea typeface="宋体" panose="02010600030101010101" pitchFamily="2" charset="-122"/>
              </a:rPr>
              <a:t>2024/8=253.......0</a:t>
            </a:r>
          </a:p>
          <a:p>
            <a:pPr marL="0" indent="0">
              <a:buNone/>
            </a:pPr>
            <a:r>
              <a:rPr lang="en-US" altLang="zh-CN" sz="1600" dirty="0">
                <a:ea typeface="宋体" panose="02010600030101010101" pitchFamily="2" charset="-122"/>
              </a:rPr>
              <a:t>253/8=31......5</a:t>
            </a:r>
          </a:p>
          <a:p>
            <a:pPr marL="0" indent="0">
              <a:buNone/>
            </a:pPr>
            <a:r>
              <a:rPr lang="en-US" altLang="zh-CN" sz="1600" dirty="0">
                <a:ea typeface="宋体" panose="02010600030101010101" pitchFamily="2" charset="-122"/>
              </a:rPr>
              <a:t>31/8=3......7</a:t>
            </a:r>
          </a:p>
          <a:p>
            <a:pPr marL="0" indent="0">
              <a:buNone/>
            </a:pPr>
            <a:r>
              <a:rPr lang="en-US" altLang="zh-CN" sz="1600" dirty="0">
                <a:ea typeface="宋体" panose="02010600030101010101" pitchFamily="2" charset="-122"/>
              </a:rPr>
              <a:t>3/8=0.......3(</a:t>
            </a:r>
            <a:r>
              <a:rPr lang="zh-CN" altLang="en-US" sz="1600" dirty="0">
                <a:ea typeface="宋体" panose="02010600030101010101" pitchFamily="2" charset="-122"/>
              </a:rPr>
              <a:t>终止</a:t>
            </a:r>
            <a:r>
              <a:rPr lang="en-US" altLang="zh-CN" sz="1600" dirty="0">
                <a:ea typeface="宋体" panose="02010600030101010101" pitchFamily="2" charset="-122"/>
              </a:rPr>
              <a:t>)</a:t>
            </a:r>
          </a:p>
          <a:p>
            <a:pPr marL="0" indent="0">
              <a:buNone/>
            </a:pPr>
            <a:r>
              <a:rPr lang="zh-CN" altLang="en-US" sz="1600" dirty="0">
                <a:ea typeface="宋体" panose="02010600030101010101" pitchFamily="2" charset="-122"/>
              </a:rPr>
              <a:t>我们将上面所有的余数，从上往下依次从右向左排列好</a:t>
            </a:r>
            <a:r>
              <a:rPr lang="en-US" altLang="zh-CN" sz="1600" dirty="0">
                <a:ea typeface="宋体" panose="02010600030101010101" pitchFamily="2" charset="-122"/>
              </a:rPr>
              <a:t> </a:t>
            </a:r>
            <a:r>
              <a:rPr lang="zh-CN" altLang="en-US" sz="1600" dirty="0">
                <a:ea typeface="宋体" panose="02010600030101010101" pitchFamily="2" charset="-122"/>
              </a:rPr>
              <a:t>得到</a:t>
            </a:r>
            <a:r>
              <a:rPr lang="en-US" altLang="zh-CN" sz="1600" dirty="0">
                <a:ea typeface="宋体" panose="02010600030101010101" pitchFamily="2" charset="-122"/>
              </a:rPr>
              <a:t>3750(8</a:t>
            </a:r>
            <a:r>
              <a:rPr lang="zh-CN" altLang="en-US" sz="1600" dirty="0">
                <a:ea typeface="宋体" panose="02010600030101010101" pitchFamily="2" charset="-122"/>
              </a:rPr>
              <a:t>进制</a:t>
            </a:r>
            <a:r>
              <a:rPr lang="en-US" altLang="zh-CN" sz="1600" dirty="0">
                <a:ea typeface="宋体" panose="02010600030101010101" pitchFamily="2" charset="-122"/>
              </a:rPr>
              <a:t>)</a:t>
            </a:r>
          </a:p>
          <a:p>
            <a:pPr marL="0" indent="0">
              <a:buNone/>
            </a:pPr>
            <a:r>
              <a:rPr lang="zh-CN" altLang="en-US" sz="1600" dirty="0">
                <a:ea typeface="宋体" panose="02010600030101010101" pitchFamily="2" charset="-122"/>
              </a:rPr>
              <a:t>为什么从右往左？</a:t>
            </a:r>
          </a:p>
          <a:p>
            <a:pPr marL="0" indent="0">
              <a:buNone/>
            </a:pPr>
            <a:r>
              <a:rPr lang="en-US" altLang="zh-CN" sz="1600" dirty="0">
                <a:ea typeface="宋体" panose="02010600030101010101" pitchFamily="2" charset="-122"/>
              </a:rPr>
              <a:t>2024=3*8^3+7*8^2+5*8^1+0*8^0</a:t>
            </a:r>
          </a:p>
          <a:p>
            <a:pPr marL="0" indent="0">
              <a:buNone/>
            </a:pPr>
            <a:r>
              <a:rPr lang="zh-CN" altLang="en-US" sz="1600" dirty="0">
                <a:ea typeface="宋体" panose="02010600030101010101" pitchFamily="2" charset="-122"/>
              </a:rPr>
              <a:t>咱们每次做除法的时候所得到的余数</a:t>
            </a:r>
            <a:r>
              <a:rPr lang="en-US" altLang="zh-CN" sz="1600" dirty="0">
                <a:ea typeface="宋体" panose="02010600030101010101" pitchFamily="2" charset="-122"/>
              </a:rPr>
              <a:t> </a:t>
            </a:r>
            <a:r>
              <a:rPr lang="zh-CN" altLang="en-US" sz="1600" dirty="0">
                <a:ea typeface="宋体" panose="02010600030101010101" pitchFamily="2" charset="-122"/>
              </a:rPr>
              <a:t>其实就上面那个多项式不断进行把右端系数弹出的过程。因此需要从右到左的排列起来。</a:t>
            </a:r>
            <a:endParaRPr lang="en-US" altLang="zh-CN" sz="1600" dirty="0">
              <a:ea typeface="宋体" panose="02010600030101010101" pitchFamily="2" charset="-122"/>
            </a:endParaRPr>
          </a:p>
        </p:txBody>
      </p:sp>
      <p:sp>
        <p:nvSpPr>
          <p:cNvPr id="25603"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8</a:t>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520065" y="1680210"/>
            <a:ext cx="1384935" cy="398780"/>
          </a:xfrm>
          <a:prstGeom prst="rect">
            <a:avLst/>
          </a:prstGeom>
          <a:noFill/>
        </p:spPr>
        <p:txBody>
          <a:bodyPr wrap="square" rtlCol="0">
            <a:spAutoFit/>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vert="horz" wrap="square" lIns="91440" tIns="45720" rIns="91440" bIns="45720" anchor="ctr" anchorCtr="0"/>
          <a:lstStyle/>
          <a:p>
            <a:r>
              <a:rPr lang="zh-CN" altLang="en-US" dirty="0">
                <a:ea typeface="宋体" panose="02010600030101010101" pitchFamily="2" charset="-122"/>
              </a:rPr>
              <a:t>进制转换</a:t>
            </a:r>
          </a:p>
        </p:txBody>
      </p:sp>
      <p:sp>
        <p:nvSpPr>
          <p:cNvPr id="26626" name="内容占位符 2"/>
          <p:cNvSpPr>
            <a:spLocks noGrp="1"/>
          </p:cNvSpPr>
          <p:nvPr>
            <p:ph idx="1"/>
          </p:nvPr>
        </p:nvSpPr>
        <p:spPr>
          <a:xfrm>
            <a:off x="438150" y="1562100"/>
            <a:ext cx="8305800" cy="4419600"/>
          </a:xfrm>
        </p:spPr>
        <p:txBody>
          <a:bodyPr vert="horz" wrap="square" lIns="91440" tIns="45720" rIns="91440" bIns="45720" anchor="t" anchorCtr="0"/>
          <a:lstStyle/>
          <a:p>
            <a:pPr>
              <a:buFont typeface="Wingdings" panose="05000000000000000000" charset="0"/>
              <a:buChar char="l"/>
            </a:pPr>
            <a:r>
              <a:rPr lang="zh-CN" altLang="en-US" sz="1600" dirty="0">
                <a:ea typeface="宋体" panose="02010600030101010101" pitchFamily="2" charset="-122"/>
              </a:rPr>
              <a:t>这里需要注意一点</a:t>
            </a:r>
            <a:r>
              <a:rPr lang="en-US" altLang="zh-CN" sz="1600" dirty="0">
                <a:ea typeface="宋体" panose="02010600030101010101" pitchFamily="2" charset="-122"/>
              </a:rPr>
              <a:t> </a:t>
            </a:r>
            <a:r>
              <a:rPr lang="zh-CN" altLang="en-US" sz="1600" dirty="0">
                <a:ea typeface="宋体" panose="02010600030101010101" pitchFamily="2" charset="-122"/>
              </a:rPr>
              <a:t>十六进制的转换</a:t>
            </a:r>
            <a:r>
              <a:rPr lang="en-US" altLang="zh-CN" sz="1600" dirty="0">
                <a:ea typeface="宋体" panose="02010600030101010101" pitchFamily="2" charset="-122"/>
              </a:rPr>
              <a:t> </a:t>
            </a:r>
            <a:r>
              <a:rPr lang="zh-CN" altLang="en-US" sz="1600" dirty="0">
                <a:ea typeface="宋体" panose="02010600030101010101" pitchFamily="2" charset="-122"/>
              </a:rPr>
              <a:t>当你的系数</a:t>
            </a:r>
            <a:r>
              <a:rPr lang="en-US" altLang="zh-CN" sz="1600" dirty="0">
                <a:ea typeface="宋体" panose="02010600030101010101" pitchFamily="2" charset="-122"/>
              </a:rPr>
              <a:t>&gt;=10</a:t>
            </a:r>
            <a:r>
              <a:rPr lang="zh-CN" altLang="en-US" sz="1600" dirty="0">
                <a:ea typeface="宋体" panose="02010600030101010101" pitchFamily="2" charset="-122"/>
              </a:rPr>
              <a:t>的时候我们用</a:t>
            </a:r>
            <a:r>
              <a:rPr lang="en-US" altLang="zh-CN" sz="1600" dirty="0">
                <a:ea typeface="宋体" panose="02010600030101010101" pitchFamily="2" charset="-122"/>
              </a:rPr>
              <a:t>A B C D E F</a:t>
            </a:r>
            <a:r>
              <a:rPr lang="zh-CN" altLang="en-US" sz="1600" dirty="0">
                <a:ea typeface="宋体" panose="02010600030101010101" pitchFamily="2" charset="-122"/>
              </a:rPr>
              <a:t>对应到</a:t>
            </a:r>
            <a:r>
              <a:rPr lang="en-US" altLang="zh-CN" sz="1600" dirty="0">
                <a:ea typeface="宋体" panose="02010600030101010101" pitchFamily="2" charset="-122"/>
              </a:rPr>
              <a:t>10 11 12 13 14 15</a:t>
            </a:r>
            <a:r>
              <a:rPr lang="zh-CN" altLang="en-US" sz="1600" dirty="0">
                <a:ea typeface="宋体" panose="02010600030101010101" pitchFamily="2" charset="-122"/>
              </a:rPr>
              <a:t>（没有</a:t>
            </a:r>
            <a:r>
              <a:rPr lang="en-US" altLang="zh-CN" sz="1600" dirty="0">
                <a:ea typeface="宋体" panose="02010600030101010101" pitchFamily="2" charset="-122"/>
              </a:rPr>
              <a:t>16,</a:t>
            </a:r>
            <a:r>
              <a:rPr lang="zh-CN" altLang="en-US" sz="1600" dirty="0">
                <a:ea typeface="宋体" panose="02010600030101010101" pitchFamily="2" charset="-122"/>
              </a:rPr>
              <a:t>想想为什么</a:t>
            </a:r>
            <a:r>
              <a:rPr lang="en-US" altLang="zh-CN" sz="1600" dirty="0">
                <a:ea typeface="宋体" panose="02010600030101010101" pitchFamily="2" charset="-122"/>
              </a:rPr>
              <a:t> doge</a:t>
            </a:r>
            <a:r>
              <a:rPr lang="zh-CN" altLang="en-US" sz="1600" dirty="0">
                <a:ea typeface="宋体" panose="02010600030101010101" pitchFamily="2" charset="-122"/>
              </a:rPr>
              <a:t>）在我们实际编程的时候</a:t>
            </a:r>
            <a:r>
              <a:rPr lang="en-US" altLang="zh-CN" sz="1600" dirty="0">
                <a:ea typeface="宋体" panose="02010600030101010101" pitchFamily="2" charset="-122"/>
              </a:rPr>
              <a:t> </a:t>
            </a:r>
            <a:r>
              <a:rPr lang="zh-CN" altLang="en-US" sz="1600" dirty="0">
                <a:ea typeface="宋体" panose="02010600030101010101" pitchFamily="2" charset="-122"/>
              </a:rPr>
              <a:t>接触最多的就</a:t>
            </a:r>
            <a:r>
              <a:rPr lang="en-US" altLang="zh-CN" sz="1600" dirty="0">
                <a:ea typeface="宋体" panose="02010600030101010101" pitchFamily="2" charset="-122"/>
              </a:rPr>
              <a:t> </a:t>
            </a:r>
            <a:r>
              <a:rPr lang="zh-CN" altLang="en-US" sz="1600" dirty="0">
                <a:ea typeface="宋体" panose="02010600030101010101" pitchFamily="2" charset="-122"/>
              </a:rPr>
              <a:t>十进制</a:t>
            </a:r>
            <a:r>
              <a:rPr lang="en-US" altLang="zh-CN" sz="1600" dirty="0">
                <a:ea typeface="宋体" panose="02010600030101010101" pitchFamily="2" charset="-122"/>
              </a:rPr>
              <a:t> </a:t>
            </a:r>
            <a:r>
              <a:rPr lang="zh-CN" altLang="en-US" sz="1600" dirty="0">
                <a:ea typeface="宋体" panose="02010600030101010101" pitchFamily="2" charset="-122"/>
              </a:rPr>
              <a:t>八进制</a:t>
            </a:r>
            <a:r>
              <a:rPr lang="en-US" altLang="zh-CN" sz="1600" dirty="0">
                <a:ea typeface="宋体" panose="02010600030101010101" pitchFamily="2" charset="-122"/>
              </a:rPr>
              <a:t> </a:t>
            </a:r>
            <a:r>
              <a:rPr lang="zh-CN" altLang="en-US" sz="1600" dirty="0">
                <a:ea typeface="宋体" panose="02010600030101010101" pitchFamily="2" charset="-122"/>
              </a:rPr>
              <a:t>二进制</a:t>
            </a:r>
            <a:r>
              <a:rPr lang="en-US" altLang="zh-CN" sz="1600" dirty="0">
                <a:ea typeface="宋体" panose="02010600030101010101" pitchFamily="2" charset="-122"/>
              </a:rPr>
              <a:t> </a:t>
            </a:r>
            <a:r>
              <a:rPr lang="zh-CN" altLang="en-US" sz="1600" dirty="0">
                <a:ea typeface="宋体" panose="02010600030101010101" pitchFamily="2" charset="-122"/>
              </a:rPr>
              <a:t>十六进制</a:t>
            </a:r>
          </a:p>
          <a:p>
            <a:pPr>
              <a:buFont typeface="Wingdings" panose="05000000000000000000" charset="0"/>
              <a:buChar char="l"/>
            </a:pPr>
            <a:r>
              <a:rPr lang="zh-CN" altLang="en-US" sz="1600" dirty="0">
                <a:ea typeface="宋体" panose="02010600030101010101" pitchFamily="2" charset="-122"/>
              </a:rPr>
              <a:t>二进制是计算机底层的数据表示</a:t>
            </a:r>
          </a:p>
          <a:p>
            <a:pPr>
              <a:buFont typeface="Wingdings" panose="05000000000000000000" charset="0"/>
              <a:buChar char="l"/>
            </a:pPr>
            <a:r>
              <a:rPr lang="zh-CN" altLang="en-US" sz="1600" dirty="0">
                <a:ea typeface="宋体" panose="02010600030101010101" pitchFamily="2" charset="-122"/>
              </a:rPr>
              <a:t>十六进制是</a:t>
            </a:r>
            <a:r>
              <a:rPr lang="en-US" altLang="zh-CN" sz="1600" dirty="0">
                <a:ea typeface="宋体" panose="02010600030101010101" pitchFamily="2" charset="-122"/>
              </a:rPr>
              <a:t>c</a:t>
            </a:r>
            <a:r>
              <a:rPr lang="zh-CN" altLang="en-US" sz="1600" dirty="0">
                <a:ea typeface="宋体" panose="02010600030101010101" pitchFamily="2" charset="-122"/>
              </a:rPr>
              <a:t>语言你打印一个变量指针时所看见的数</a:t>
            </a:r>
            <a:r>
              <a:rPr lang="en-US" altLang="zh-CN" sz="1600" dirty="0">
                <a:ea typeface="宋体" panose="02010600030101010101" pitchFamily="2" charset="-122"/>
              </a:rPr>
              <a:t> </a:t>
            </a:r>
            <a:r>
              <a:rPr lang="zh-CN" altLang="en-US" sz="1600" dirty="0">
                <a:ea typeface="宋体" panose="02010600030101010101" pitchFamily="2" charset="-122"/>
              </a:rPr>
              <a:t>（主要是十六进制表示比较方便）</a:t>
            </a:r>
          </a:p>
          <a:p>
            <a:pPr>
              <a:buFont typeface="Wingdings" panose="05000000000000000000" charset="0"/>
              <a:buChar char="l"/>
            </a:pPr>
            <a:r>
              <a:rPr lang="zh-CN" altLang="en-US" sz="1600" dirty="0">
                <a:ea typeface="宋体" panose="02010600030101010101" pitchFamily="2" charset="-122"/>
              </a:rPr>
              <a:t>八进制，过去底层架构常用，主要是当时的晶体管工艺没有那么发达。</a:t>
            </a:r>
          </a:p>
          <a:p>
            <a:pPr marL="0" indent="0">
              <a:buFont typeface="Wingdings" panose="05000000000000000000" charset="0"/>
              <a:buNone/>
            </a:pPr>
            <a:r>
              <a:rPr lang="zh-CN" altLang="en-US" sz="1600" dirty="0">
                <a:ea typeface="宋体" panose="02010600030101010101" pitchFamily="2" charset="-122"/>
              </a:rPr>
              <a:t>上面列出的四个进制是我们后面常用到的，讲一下八进制、二进制、十六进制互相转换的一些技巧，毕竟不能什么都先转到十进制，才转到对应进制吧。（不然大伙期中考试写不完的）</a:t>
            </a: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p:txBody>
      </p:sp>
      <p:sp>
        <p:nvSpPr>
          <p:cNvPr id="26627"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9</a:t>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d315f40-99d5-4103-861e-df67ff291bae"/>
  <p:tag name="COMMONDATA" val="eyJoZGlkIjoiNDYyZDE4NTQ4MWM5ODM4OGFiODQ2ODQyMGJjYmViZGU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18b2032d-23df-4ff6-be28-95408911438b}"/>
  <p:tag name="TABLE_ENDDRAG_ORIGIN_RECT" val="503*280"/>
  <p:tag name="TABLE_ENDDRAG_RECT" val="108*150*503*280"/>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9488a35a-6a13-4cec-850b-0acd1dc7548f}"/>
</p:tagLst>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4312</TotalTime>
  <Words>4344</Words>
  <Application>Microsoft Office PowerPoint</Application>
  <PresentationFormat>全屏显示(4:3)</PresentationFormat>
  <Paragraphs>568</Paragraphs>
  <Slides>57</Slides>
  <Notes>34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宋体</vt:lpstr>
      <vt:lpstr>Arial</vt:lpstr>
      <vt:lpstr>Cambria Math</vt:lpstr>
      <vt:lpstr>Comic Sans MS</vt:lpstr>
      <vt:lpstr>Times New Roman</vt:lpstr>
      <vt:lpstr>Wingdings</vt:lpstr>
      <vt:lpstr>icfp99</vt:lpstr>
      <vt:lpstr>数的表示（1）</vt:lpstr>
      <vt:lpstr>Outline</vt:lpstr>
      <vt:lpstr>计算机中的数据存储</vt:lpstr>
      <vt:lpstr>计算机中的数据存储</vt:lpstr>
      <vt:lpstr>计算机中的数据存储</vt:lpstr>
      <vt:lpstr>计算机中的数据存储</vt:lpstr>
      <vt:lpstr>进制转换</vt:lpstr>
      <vt:lpstr>数的表示 </vt:lpstr>
      <vt:lpstr>进制转换</vt:lpstr>
      <vt:lpstr>进制转换</vt:lpstr>
      <vt:lpstr>进制转换</vt:lpstr>
      <vt:lpstr>进制转换</vt:lpstr>
      <vt:lpstr>进制转换</vt:lpstr>
      <vt:lpstr>二进制数的运算</vt:lpstr>
      <vt:lpstr>二进制数的运算</vt:lpstr>
      <vt:lpstr>布尔代数和逻辑运算（补充）</vt:lpstr>
      <vt:lpstr>布尔代数</vt:lpstr>
      <vt:lpstr>补充习题</vt:lpstr>
      <vt:lpstr>整数表示</vt:lpstr>
      <vt:lpstr>Notice[正式版去掉]</vt:lpstr>
      <vt:lpstr>二进制向量-位向量</vt:lpstr>
      <vt:lpstr>二进制向量与整数的映射关系</vt:lpstr>
      <vt:lpstr>整数表示</vt:lpstr>
      <vt:lpstr>无符号数表示</vt:lpstr>
      <vt:lpstr>无符号整数表示</vt:lpstr>
      <vt:lpstr>无符号整数编码：B2U</vt:lpstr>
      <vt:lpstr>有符号数表示</vt:lpstr>
      <vt:lpstr>有符号数编码规则:补码(Two’s Complement)</vt:lpstr>
      <vt:lpstr>其他编码方式</vt:lpstr>
      <vt:lpstr>补码编码的优势</vt:lpstr>
      <vt:lpstr>整数运算（1）</vt:lpstr>
      <vt:lpstr>整数加法</vt:lpstr>
      <vt:lpstr>【补充】模数加法构成阿贝尔群</vt:lpstr>
      <vt:lpstr>整数加法</vt:lpstr>
      <vt:lpstr>整数运算（2）</vt:lpstr>
      <vt:lpstr>整数乘法</vt:lpstr>
      <vt:lpstr>常数乘除法优化</vt:lpstr>
      <vt:lpstr>常数乘除法优化</vt:lpstr>
      <vt:lpstr>【补充】用魔法数加速平方根倒数计算</vt:lpstr>
      <vt:lpstr>字节顺序和类型转换</vt:lpstr>
      <vt:lpstr>字节排列:多字节程序对象的表示规则 </vt:lpstr>
      <vt:lpstr>字节排列顺序: 大端法和小端法</vt:lpstr>
      <vt:lpstr>类型转换： 以C语言实现为例</vt:lpstr>
      <vt:lpstr>显/隐式类型转换</vt:lpstr>
      <vt:lpstr>扩展和截断</vt:lpstr>
      <vt:lpstr>扩展与截断</vt:lpstr>
      <vt:lpstr>测验</vt:lpstr>
      <vt:lpstr>浮点数表示</vt:lpstr>
      <vt:lpstr>二进制向量表示小数</vt:lpstr>
      <vt:lpstr>二进制向量表示小数</vt:lpstr>
      <vt:lpstr>浮点数表示IEEE754</vt:lpstr>
      <vt:lpstr>浮点数表示范围分布</vt:lpstr>
      <vt:lpstr>浮点数的舍入</vt:lpstr>
      <vt:lpstr>【补充】浮点数表示方法的约定</vt:lpstr>
      <vt:lpstr>浮点数运算(1)</vt:lpstr>
      <vt:lpstr>浮点数运算的性质</vt:lpstr>
      <vt:lpstr>浮点数运算规则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Exceptional Control Flow �</dc:title>
  <dc:creator>Microsoft Office User</dc:creator>
  <cp:lastModifiedBy>ASUS</cp:lastModifiedBy>
  <cp:revision>169</cp:revision>
  <dcterms:created xsi:type="dcterms:W3CDTF">2022-03-15T12:34:00Z</dcterms:created>
  <dcterms:modified xsi:type="dcterms:W3CDTF">2024-07-21T08:32:06Z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0217699EC4AF46B6A1444077FD826089_13</vt:lpwstr>
  </property>
  <property fmtid="{D5CDD505-2E9C-101B-9397-08002B2CF9AE}" pid="3" name="KSOProductBuildVer">
    <vt:lpwstr>2052-11.1.0.14309</vt:lpwstr>
  </property>
</Properties>
</file>