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6"/>
  </p:handoutMasterIdLst>
  <p:sldIdLst>
    <p:sldId id="956" r:id="rId3"/>
    <p:sldId id="1308" r:id="rId5"/>
    <p:sldId id="1309" r:id="rId6"/>
    <p:sldId id="1310" r:id="rId7"/>
    <p:sldId id="1311" r:id="rId8"/>
    <p:sldId id="1312" r:id="rId9"/>
    <p:sldId id="1328" r:id="rId10"/>
    <p:sldId id="1313" r:id="rId11"/>
    <p:sldId id="1314" r:id="rId12"/>
    <p:sldId id="1315" r:id="rId13"/>
    <p:sldId id="1316" r:id="rId14"/>
    <p:sldId id="1317" r:id="rId15"/>
    <p:sldId id="1318" r:id="rId16"/>
    <p:sldId id="1337" r:id="rId17"/>
    <p:sldId id="1338" r:id="rId18"/>
    <p:sldId id="1319" r:id="rId19"/>
    <p:sldId id="1320" r:id="rId20"/>
    <p:sldId id="1339" r:id="rId21"/>
    <p:sldId id="1340" r:id="rId22"/>
    <p:sldId id="1343" r:id="rId23"/>
    <p:sldId id="1344" r:id="rId24"/>
    <p:sldId id="1345" r:id="rId25"/>
  </p:sldIdLst>
  <p:sldSz cx="9144000" cy="6858000" type="screen4x3"/>
  <p:notesSz cx="6858000" cy="9144000"/>
  <p:custDataLst>
    <p:tags r:id="rId30"/>
  </p:custDataLst>
  <p:defaultTextStyle>
    <a:defPPr>
      <a:defRPr lang="en-US"/>
    </a:defPPr>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9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042"/>
    <p:restoredTop sz="93809"/>
  </p:normalViewPr>
  <p:slideViewPr>
    <p:cSldViewPr showGuides="1">
      <p:cViewPr varScale="1">
        <p:scale>
          <a:sx n="120" d="100"/>
          <a:sy n="120" d="100"/>
        </p:scale>
        <p:origin x="376" y="176"/>
      </p:cViewPr>
      <p:guideLst>
        <p:guide orient="horz" pos="2160"/>
        <p:guide pos="290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gs" Target="tags/tag3.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kumimoji="1" sz="1200">
                <a:latin typeface="Comic Sans MS" panose="030F0702030302020204" pitchFamily="66"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2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kumimoji="1" sz="1200">
                <a:latin typeface="Comic Sans MS" panose="030F0702030302020204" pitchFamily="66"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A484AC9F-CBD7-1647-8F3A-03726485F754}" type="datetimeFigureOut">
              <a:rPr kumimoji="1" lang="zh-CN" altLang="en-US" sz="12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rPr>
            </a:fld>
            <a:endParaRPr kumimoji="1" lang="zh-CN" altLang="en-US" sz="12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kumimoji="1" sz="1200">
                <a:latin typeface="Comic Sans MS" panose="030F0702030302020204" pitchFamily="66"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2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 name="幻灯片编号占位符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p>
            <a:pPr lvl="0" algn="r">
              <a:buNone/>
            </a:pPr>
            <a:fld id="{9A0DB2DC-4C9A-4742-B13C-FB6460FD3503}" type="slidenum">
              <a:rPr lang="zh-CN" altLang="en-US" sz="1200"/>
            </a:fld>
            <a:endParaRPr lang="zh-CN" altLang="en-US" sz="12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Times New Roman" panose="02020603050405020304" pitchFamily="18"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340"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Click to edit Master text styles</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Second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Third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Fourth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Fifth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Times New Roman" panose="02020603050405020304" pitchFamily="18"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a:buNone/>
            </a:pP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17410" name="Rectangle 2"/>
          <p:cNvSpPr>
            <a:spLocks noTextEdit="1"/>
          </p:cNvSpPr>
          <p:nvPr>
            <p:ph type="sldImg"/>
          </p:nvPr>
        </p:nvSpPr>
        <p:spPr/>
      </p:sp>
      <p:sp>
        <p:nvSpPr>
          <p:cNvPr id="17411"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19458" name="Rectangle 2"/>
          <p:cNvSpPr>
            <a:spLocks noTextEdit="1"/>
          </p:cNvSpPr>
          <p:nvPr>
            <p:ph type="sldImg"/>
          </p:nvPr>
        </p:nvSpPr>
        <p:spPr/>
      </p:sp>
      <p:sp>
        <p:nvSpPr>
          <p:cNvPr id="19459"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幻灯片图像占位符 1"/>
          <p:cNvSpPr>
            <a:spLocks noGrp="1" noRot="1" noChangeAspect="1" noTextEdit="1"/>
          </p:cNvSpPr>
          <p:nvPr>
            <p:ph type="sldImg"/>
          </p:nvPr>
        </p:nvSpPr>
        <p:spPr/>
      </p:sp>
      <p:sp>
        <p:nvSpPr>
          <p:cNvPr id="27650" name="备注占位符 2"/>
          <p:cNvSpPr>
            <a:spLocks noGrp="1"/>
          </p:cNvSpPr>
          <p:nvPr>
            <p:ph type="body" idx="1"/>
          </p:nvPr>
        </p:nvSpPr>
        <p:spPr/>
        <p:txBody>
          <a:bodyPr wrap="square" lIns="91440" tIns="45720" rIns="91440" bIns="45720" anchor="t" anchorCtr="0"/>
          <a:p>
            <a:pPr lvl="0"/>
            <a:endParaRPr lang="zh-CN" altLang="en-US"/>
          </a:p>
        </p:txBody>
      </p:sp>
      <p:sp>
        <p:nvSpPr>
          <p:cNvPr id="27651" name="幻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ctrTitle"/>
          </p:nvPr>
        </p:nvSpPr>
        <p:spPr>
          <a:xfrm>
            <a:off x="685800" y="2286000"/>
            <a:ext cx="7772400" cy="1143000"/>
          </a:xfrm>
        </p:spPr>
        <p:txBody>
          <a:bodyPr/>
          <a:lstStyle>
            <a:lvl1pPr algn="ctr">
              <a:defRPr/>
            </a:lvl1pPr>
          </a:lstStyle>
          <a:p>
            <a:r>
              <a:rPr lang="en-US" altLang="zh-CN"/>
              <a:t>Click to edit Master title style</a:t>
            </a:r>
            <a:endParaRPr lang="en-US" altLang="zh-CN"/>
          </a:p>
        </p:txBody>
      </p:sp>
      <p:sp>
        <p:nvSpPr>
          <p:cNvPr id="4099" name="Rectangle 1027"/>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endParaRPr lang="en-US" altLang="zh-CN"/>
          </a:p>
        </p:txBody>
      </p:sp>
      <p:sp>
        <p:nvSpPr>
          <p:cNvPr id="8" name="Rectangle 1028"/>
          <p:cNvSpPr>
            <a:spLocks noGrp="1" noChangeArrowheads="1"/>
          </p:cNvSpPr>
          <p:nvPr>
            <p:ph type="dt" sz="half" idx="2"/>
          </p:nvPr>
        </p:nvSpPr>
        <p:spPr bwMode="auto">
          <a:xfrm>
            <a:off x="533400" y="6248400"/>
            <a:ext cx="1905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AC842EDF-5462-A44A-9461-947FD3381526}"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Rectangle 1029"/>
          <p:cNvSpPr>
            <a:spLocks noGrp="1" noChangeArrowheads="1"/>
          </p:cNvSpPr>
          <p:nvPr>
            <p:ph type="ftr" sz="quarter" idx="3"/>
          </p:nvPr>
        </p:nvSpPr>
        <p:spPr bwMode="auto">
          <a:xfrm>
            <a:off x="2514600" y="6248400"/>
            <a:ext cx="41148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Rectangle 1030"/>
          <p:cNvSpPr>
            <a:spLocks noGrp="1" noChangeArrowheads="1"/>
          </p:cNvSpPr>
          <p:nvPr>
            <p:ph type="sldNum" sz="quarter" idx="4"/>
          </p:nvPr>
        </p:nvSpPr>
        <p:spPr bwMode="auto">
          <a:xfrm>
            <a:off x="6705600" y="6248400"/>
            <a:ext cx="1905000" cy="457200"/>
          </a:xfrm>
          <a:prstGeom prst="rect">
            <a:avLst/>
          </a:prstGeom>
          <a:ln>
            <a:miter lim="800000"/>
          </a:ln>
        </p:spPr>
        <p:txBody>
          <a:bodyPr vert="horz" wrap="square" lIns="91440" tIns="45720" rIns="91440" bIns="45720" numCol="1" anchor="t" anchorCtr="0" compatLnSpc="1"/>
          <a:p>
            <a:pPr algn="r">
              <a:buNone/>
            </a:pPr>
            <a:fld id="{9A0DB2DC-4C9A-4742-B13C-FB6460FD3503}" type="slidenum">
              <a:rPr lang="zh-CN" altLang="en-US">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457200"/>
            <a:ext cx="2076450" cy="55626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76950" cy="55626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077200" cy="9144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76700" cy="44196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86300" y="1600200"/>
            <a:ext cx="4076700" cy="44196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767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86300" y="1600200"/>
            <a:ext cx="40767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457200"/>
            <a:ext cx="8077200" cy="914400"/>
          </a:xfrm>
          <a:prstGeom prst="rect">
            <a:avLst/>
          </a:prstGeom>
          <a:noFill/>
          <a:ln w="9525">
            <a:noFill/>
          </a:ln>
        </p:spPr>
        <p:txBody>
          <a:bodyPr anchor="ctr" anchorCtr="0"/>
          <a:p>
            <a:pPr lvl="0"/>
            <a:r>
              <a:rPr lang="en-US" altLang="zh-CN"/>
              <a:t>Click to edit Master title style</a:t>
            </a:r>
            <a:endParaRPr lang="en-US" altLang="zh-CN"/>
          </a:p>
        </p:txBody>
      </p:sp>
      <p:sp>
        <p:nvSpPr>
          <p:cNvPr id="1027" name="Rectangle 3"/>
          <p:cNvSpPr>
            <a:spLocks noGrp="1"/>
          </p:cNvSpPr>
          <p:nvPr>
            <p:ph type="body" idx="1"/>
          </p:nvPr>
        </p:nvSpPr>
        <p:spPr>
          <a:xfrm>
            <a:off x="457200" y="1600200"/>
            <a:ext cx="8305800" cy="4419600"/>
          </a:xfrm>
          <a:prstGeom prst="rect">
            <a:avLst/>
          </a:prstGeom>
          <a:noFill/>
          <a:ln w="9525">
            <a:noFill/>
          </a:ln>
        </p:spPr>
        <p:txBody>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3076" name="Rectangle 4"/>
          <p:cNvSpPr>
            <a:spLocks noGrp="1" noChangeArrowheads="1"/>
          </p:cNvSpPr>
          <p:nvPr>
            <p:ph type="dt" sz="half" idx="2"/>
          </p:nvPr>
        </p:nvSpPr>
        <p:spPr bwMode="auto">
          <a:xfrm>
            <a:off x="838200" y="6172200"/>
            <a:ext cx="1524000" cy="457200"/>
          </a:xfrm>
          <a:prstGeom prst="rect">
            <a:avLst/>
          </a:prstGeom>
          <a:noFill/>
          <a:ln w="9525">
            <a:noFill/>
            <a:miter lim="800000"/>
          </a:ln>
          <a:effectLst/>
        </p:spPr>
        <p:txBody>
          <a:bodyPr vert="horz" wrap="square" lIns="91440" tIns="45720" rIns="91440" bIns="45720" numCol="1" anchor="t" anchorCtr="0" compatLnSpc="1"/>
          <a:lstStyle>
            <a:lvl1pPr>
              <a:defRPr sz="1400" b="0">
                <a:latin typeface="Times New Roman" panose="02020603050405020304" pitchFamily="18"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ftr" sz="quarter" idx="3"/>
          </p:nvPr>
        </p:nvSpPr>
        <p:spPr bwMode="auto">
          <a:xfrm>
            <a:off x="2590800" y="6172200"/>
            <a:ext cx="4114800" cy="457200"/>
          </a:xfrm>
          <a:prstGeom prst="rect">
            <a:avLst/>
          </a:prstGeom>
          <a:noFill/>
          <a:ln w="9525">
            <a:noFill/>
            <a:miter lim="800000"/>
          </a:ln>
          <a:effectLst/>
        </p:spPr>
        <p:txBody>
          <a:bodyPr vert="horz" wrap="square" lIns="91440" tIns="45720" rIns="91440" bIns="45720" numCol="1" anchor="t" anchorCtr="0" compatLnSpc="1"/>
          <a:lstStyle>
            <a:lvl1pPr algn="ctr">
              <a:defRPr sz="1400" b="0">
                <a:latin typeface="Times New Roman" panose="02020603050405020304" pitchFamily="18" charset="0"/>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8" name="Rectangle 6"/>
          <p:cNvSpPr>
            <a:spLocks noGrp="1" noChangeArrowheads="1"/>
          </p:cNvSpPr>
          <p:nvPr>
            <p:ph type="sldNum" sz="quarter" idx="4"/>
          </p:nvPr>
        </p:nvSpPr>
        <p:spPr bwMode="auto">
          <a:xfrm>
            <a:off x="6934200" y="6172200"/>
            <a:ext cx="1295400" cy="457200"/>
          </a:xfrm>
          <a:prstGeom prst="rect">
            <a:avLst/>
          </a:prstGeom>
          <a:noFill/>
          <a:ln w="9525">
            <a:noFill/>
            <a:miter lim="800000"/>
          </a:ln>
          <a:effectLst/>
        </p:spPr>
        <p:txBody>
          <a:bodyPr vert="horz" wrap="square" lIns="91440" tIns="45720" rIns="91440" bIns="45720" numCol="1" anchor="t" anchorCtr="0" compatLnSpc="1"/>
          <a:lstStyle>
            <a:lvl1pPr algn="r">
              <a:defRPr sz="1400" b="0">
                <a:latin typeface="Times New Roman" panose="02020603050405020304" pitchFamily="18" charset="0"/>
              </a:defRPr>
            </a:lvl1pPr>
          </a:lstStyle>
          <a:p>
            <a:pPr lvl="0">
              <a:buNone/>
            </a:pPr>
            <a:fld id="{9A0DB2DC-4C9A-4742-B13C-FB6460FD3503}" type="slidenum">
              <a:rPr lang="zh-CN" altLang="en-US"/>
            </a:fld>
            <a:endParaRPr lang="zh-CN" altLang="en-US">
              <a:latin typeface="Comic Sans MS" panose="030F0702030302020204" pitchFamily="66" charset="0"/>
            </a:endParaRPr>
          </a:p>
        </p:txBody>
      </p:sp>
      <p:sp>
        <p:nvSpPr>
          <p:cNvPr id="1031" name="Line 7"/>
          <p:cNvSpPr/>
          <p:nvPr/>
        </p:nvSpPr>
        <p:spPr>
          <a:xfrm>
            <a:off x="457200" y="1371600"/>
            <a:ext cx="8077200" cy="0"/>
          </a:xfrm>
          <a:prstGeom prst="line">
            <a:avLst/>
          </a:prstGeom>
          <a:ln w="38100" cap="flat" cmpd="sng">
            <a:solidFill>
              <a:schemeClr val="accent2"/>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1030"/>
          <p:cNvSpPr txBox="1">
            <a:spLocks noGrp="1"/>
          </p:cNvSpPr>
          <p:nvPr>
            <p:ph type="sldNum" sz="quarter" idx="4"/>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16386" name="Rectangle 2"/>
          <p:cNvSpPr>
            <a:spLocks noGrp="1"/>
          </p:cNvSpPr>
          <p:nvPr>
            <p:ph type="ctrTitle"/>
          </p:nvPr>
        </p:nvSpPr>
        <p:spPr>
          <a:xfrm>
            <a:off x="685800" y="2133600"/>
            <a:ext cx="7772400" cy="1828800"/>
          </a:xfrm>
        </p:spPr>
        <p:txBody>
          <a:bodyPr vert="horz" wrap="square" lIns="91440" tIns="45720" rIns="91440" bIns="45720" anchor="ctr" anchorCtr="0"/>
          <a:p>
            <a:pPr>
              <a:buClrTx/>
              <a:buSzTx/>
              <a:buFontTx/>
            </a:pPr>
            <a:r>
              <a:rPr lang="zh-CN" altLang="en-US" sz="3600">
                <a:latin typeface="宋体" panose="02010600030101010101" pitchFamily="2" charset="-122"/>
                <a:ea typeface="宋体" panose="02010600030101010101" pitchFamily="2" charset="-122"/>
                <a:cs typeface="+mj-cs"/>
              </a:rPr>
              <a:t>数的表示（</a:t>
            </a:r>
            <a:r>
              <a:rPr lang="en-US" altLang="zh-CN" sz="3600">
                <a:latin typeface="宋体" panose="02010600030101010101" pitchFamily="2" charset="-122"/>
                <a:ea typeface="宋体" panose="02010600030101010101" pitchFamily="2" charset="-122"/>
                <a:cs typeface="+mj-cs"/>
              </a:rPr>
              <a:t>1</a:t>
            </a:r>
            <a:r>
              <a:rPr lang="zh-CN" altLang="en-US" sz="3600">
                <a:latin typeface="宋体" panose="02010600030101010101" pitchFamily="2" charset="-122"/>
                <a:ea typeface="宋体" panose="02010600030101010101" pitchFamily="2" charset="-122"/>
                <a:cs typeface="+mj-cs"/>
              </a:rPr>
              <a:t>）</a:t>
            </a:r>
            <a:endParaRPr lang="zh-CN" altLang="en-US" sz="3600">
              <a:latin typeface="宋体" panose="02010600030101010101" pitchFamily="2" charset="-122"/>
              <a:ea typeface="宋体" panose="02010600030101010101" pitchFamily="2"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1"/>
          <p:cNvSpPr>
            <a:spLocks noGrp="1"/>
          </p:cNvSpPr>
          <p:nvPr>
            <p:ph type="title"/>
          </p:nvPr>
        </p:nvSpPr>
        <p:spPr/>
        <p:txBody>
          <a:bodyPr vert="horz" wrap="square" lIns="91440" tIns="45720" rIns="91440" bIns="45720" anchor="ctr" anchorCtr="0"/>
          <a:p>
            <a:r>
              <a:rPr lang="zh-CN" altLang="en-US">
                <a:ea typeface="宋体" panose="02010600030101010101" pitchFamily="2" charset="-122"/>
              </a:rPr>
              <a:t>进制</a:t>
            </a:r>
            <a:r>
              <a:rPr lang="zh-CN" altLang="en-US">
                <a:ea typeface="宋体" panose="02010600030101010101" pitchFamily="2" charset="-122"/>
              </a:rPr>
              <a:t>转换</a:t>
            </a:r>
            <a:endParaRPr lang="zh-CN" altLang="en-US">
              <a:ea typeface="宋体" panose="02010600030101010101" pitchFamily="2" charset="-122"/>
            </a:endParaRPr>
          </a:p>
        </p:txBody>
      </p:sp>
      <p:sp>
        <p:nvSpPr>
          <p:cNvPr id="28674" name="内容占位符 2"/>
          <p:cNvSpPr>
            <a:spLocks noGrp="1"/>
          </p:cNvSpPr>
          <p:nvPr>
            <p:ph idx="1"/>
          </p:nvPr>
        </p:nvSpPr>
        <p:spPr/>
        <p:txBody>
          <a:bodyPr vert="horz" wrap="square" lIns="91440" tIns="45720" rIns="91440" bIns="45720" anchor="t" anchorCtr="0"/>
          <a:p>
            <a:pPr marL="0" indent="0">
              <a:buNone/>
            </a:pPr>
            <a:r>
              <a:rPr lang="zh-CN" altLang="en-US" sz="1800">
                <a:ea typeface="宋体" panose="02010600030101010101" pitchFamily="2" charset="-122"/>
              </a:rPr>
              <a:t>二进制转换到十六进制，记住下面的表就很</a:t>
            </a:r>
            <a:r>
              <a:rPr lang="en-US" altLang="zh-CN" sz="1800">
                <a:ea typeface="宋体" panose="02010600030101010101" pitchFamily="2" charset="-122"/>
              </a:rPr>
              <a:t>easy</a:t>
            </a:r>
            <a:endParaRPr lang="en-US" altLang="zh-CN" sz="1800">
              <a:ea typeface="宋体" panose="02010600030101010101" pitchFamily="2" charset="-122"/>
            </a:endParaRPr>
          </a:p>
        </p:txBody>
      </p:sp>
      <p:sp>
        <p:nvSpPr>
          <p:cNvPr id="28675" name="幻灯片编号占位符 3"/>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graphicFrame>
        <p:nvGraphicFramePr>
          <p:cNvPr id="3" name="表格 2"/>
          <p:cNvGraphicFramePr/>
          <p:nvPr>
            <p:custDataLst>
              <p:tags r:id="rId1"/>
            </p:custDataLst>
          </p:nvPr>
        </p:nvGraphicFramePr>
        <p:xfrm>
          <a:off x="609600" y="2133600"/>
          <a:ext cx="6396355" cy="401193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445770">
                <a:tc>
                  <a:txBody>
                    <a:bodyPr/>
                    <a:p>
                      <a:pPr algn="ctr">
                        <a:buNone/>
                      </a:pPr>
                      <a:r>
                        <a:rPr lang="zh-CN" altLang="en-US"/>
                        <a:t>二进制</a:t>
                      </a:r>
                      <a:endParaRPr lang="zh-CN" altLang="en-US"/>
                    </a:p>
                  </a:txBody>
                  <a:tcPr/>
                </a:tc>
                <a:tc>
                  <a:txBody>
                    <a:bodyPr/>
                    <a:p>
                      <a:pPr algn="ctr">
                        <a:buNone/>
                      </a:pPr>
                      <a:r>
                        <a:rPr lang="zh-CN" altLang="en-US"/>
                        <a:t>十进制</a:t>
                      </a:r>
                      <a:endParaRPr lang="zh-CN" altLang="en-US"/>
                    </a:p>
                  </a:txBody>
                  <a:tcPr/>
                </a:tc>
                <a:tc>
                  <a:txBody>
                    <a:bodyPr/>
                    <a:p>
                      <a:pPr algn="ctr">
                        <a:buNone/>
                      </a:pPr>
                      <a:r>
                        <a:rPr lang="zh-CN" altLang="en-US"/>
                        <a:t>十六</a:t>
                      </a:r>
                      <a:r>
                        <a:rPr lang="zh-CN" altLang="en-US"/>
                        <a:t>进制</a:t>
                      </a:r>
                      <a:endParaRPr lang="zh-CN" altLang="en-US"/>
                    </a:p>
                  </a:txBody>
                  <a:tcPr/>
                </a:tc>
                <a:tc>
                  <a:txBody>
                    <a:bodyPr/>
                    <a:p>
                      <a:pPr algn="ctr">
                        <a:buNone/>
                      </a:pPr>
                      <a:endParaRPr lang="zh-CN" altLang="en-US"/>
                    </a:p>
                  </a:txBody>
                  <a:tcPr/>
                </a:tc>
                <a:tc>
                  <a:txBody>
                    <a:bodyPr/>
                    <a:p>
                      <a:pPr algn="ctr">
                        <a:buNone/>
                      </a:pPr>
                      <a:r>
                        <a:rPr lang="zh-CN" altLang="en-US"/>
                        <a:t>二进制</a:t>
                      </a:r>
                      <a:endParaRPr lang="zh-CN" altLang="en-US"/>
                    </a:p>
                  </a:txBody>
                  <a:tcPr/>
                </a:tc>
                <a:tc>
                  <a:txBody>
                    <a:bodyPr/>
                    <a:p>
                      <a:pPr algn="ctr">
                        <a:buNone/>
                      </a:pPr>
                      <a:r>
                        <a:rPr lang="zh-CN" altLang="en-US"/>
                        <a:t>十进制</a:t>
                      </a:r>
                      <a:endParaRPr lang="en-US" altLang="zh-CN"/>
                    </a:p>
                  </a:txBody>
                  <a:tcPr/>
                </a:tc>
                <a:tc>
                  <a:txBody>
                    <a:bodyPr/>
                    <a:p>
                      <a:pPr algn="ctr">
                        <a:buNone/>
                      </a:pPr>
                      <a:r>
                        <a:rPr lang="zh-CN" altLang="en-US"/>
                        <a:t>十六进制</a:t>
                      </a:r>
                      <a:endParaRPr lang="zh-CN" altLang="en-US"/>
                    </a:p>
                  </a:txBody>
                  <a:tcPr/>
                </a:tc>
              </a:tr>
              <a:tr h="445770">
                <a:tc>
                  <a:txBody>
                    <a:bodyPr/>
                    <a:p>
                      <a:pPr algn="ctr">
                        <a:buNone/>
                      </a:pPr>
                      <a:r>
                        <a:rPr lang="en-US" altLang="zh-CN"/>
                        <a:t>0000</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c>
                  <a:txBody>
                    <a:bodyPr/>
                    <a:p>
                      <a:pPr algn="ctr">
                        <a:buNone/>
                      </a:pPr>
                      <a:endParaRPr lang="zh-CN" altLang="en-US"/>
                    </a:p>
                  </a:txBody>
                  <a:tcPr/>
                </a:tc>
                <a:tc>
                  <a:txBody>
                    <a:bodyPr/>
                    <a:p>
                      <a:pPr algn="ctr">
                        <a:buNone/>
                      </a:pPr>
                      <a:r>
                        <a:rPr lang="en-US" altLang="zh-CN"/>
                        <a:t>1000</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8</a:t>
                      </a:r>
                      <a:endParaRPr lang="en-US" altLang="zh-CN"/>
                    </a:p>
                  </a:txBody>
                  <a:tcPr/>
                </a:tc>
              </a:tr>
              <a:tr h="445770">
                <a:tc>
                  <a:txBody>
                    <a:bodyPr/>
                    <a:p>
                      <a:pPr algn="ctr">
                        <a:buNone/>
                      </a:pPr>
                      <a:r>
                        <a:rPr lang="en-US" altLang="zh-CN"/>
                        <a:t>0001</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a:t>
                      </a:r>
                      <a:endParaRPr lang="en-US" altLang="zh-CN"/>
                    </a:p>
                  </a:txBody>
                  <a:tcPr/>
                </a:tc>
                <a:tc>
                  <a:txBody>
                    <a:bodyPr/>
                    <a:p>
                      <a:pPr algn="ctr">
                        <a:buNone/>
                      </a:pPr>
                      <a:endParaRPr lang="zh-CN" altLang="en-US"/>
                    </a:p>
                  </a:txBody>
                  <a:tcPr/>
                </a:tc>
                <a:tc>
                  <a:txBody>
                    <a:bodyPr/>
                    <a:p>
                      <a:pPr algn="ctr">
                        <a:buNone/>
                      </a:pPr>
                      <a:r>
                        <a:rPr lang="en-US" altLang="zh-CN"/>
                        <a:t>1001</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9</a:t>
                      </a:r>
                      <a:endParaRPr lang="en-US" altLang="zh-CN"/>
                    </a:p>
                  </a:txBody>
                  <a:tcPr/>
                </a:tc>
              </a:tr>
              <a:tr h="445770">
                <a:tc>
                  <a:txBody>
                    <a:bodyPr/>
                    <a:p>
                      <a:pPr algn="ctr">
                        <a:buNone/>
                      </a:pPr>
                      <a:r>
                        <a:rPr lang="en-US" altLang="zh-CN"/>
                        <a:t>0010</a:t>
                      </a:r>
                      <a:endParaRPr lang="en-US" altLang="zh-CN"/>
                    </a:p>
                  </a:txBody>
                  <a:tcPr/>
                </a:tc>
                <a:tc>
                  <a:txBody>
                    <a:bodyPr/>
                    <a:p>
                      <a:pPr algn="ctr">
                        <a:buNone/>
                      </a:pPr>
                      <a:r>
                        <a:rPr lang="en-US" altLang="zh-CN"/>
                        <a:t>2</a:t>
                      </a:r>
                      <a:endParaRPr lang="en-US" altLang="zh-CN"/>
                    </a:p>
                  </a:txBody>
                  <a:tcPr/>
                </a:tc>
                <a:tc>
                  <a:txBody>
                    <a:bodyPr/>
                    <a:p>
                      <a:pPr algn="ctr">
                        <a:buNone/>
                      </a:pPr>
                      <a:r>
                        <a:rPr lang="en-US" altLang="zh-CN"/>
                        <a:t>2</a:t>
                      </a:r>
                      <a:endParaRPr lang="en-US" altLang="zh-CN"/>
                    </a:p>
                  </a:txBody>
                  <a:tcPr/>
                </a:tc>
                <a:tc>
                  <a:txBody>
                    <a:bodyPr/>
                    <a:p>
                      <a:pPr algn="ctr">
                        <a:buNone/>
                      </a:pPr>
                      <a:endParaRPr lang="zh-CN" altLang="en-US"/>
                    </a:p>
                  </a:txBody>
                  <a:tcPr/>
                </a:tc>
                <a:tc>
                  <a:txBody>
                    <a:bodyPr/>
                    <a:p>
                      <a:pPr algn="ctr">
                        <a:buNone/>
                      </a:pPr>
                      <a:r>
                        <a:rPr lang="en-US" altLang="zh-CN"/>
                        <a:t>1010</a:t>
                      </a:r>
                      <a:endParaRPr lang="en-US" altLang="zh-CN"/>
                    </a:p>
                  </a:txBody>
                  <a:tcPr/>
                </a:tc>
                <a:tc>
                  <a:txBody>
                    <a:bodyPr/>
                    <a:p>
                      <a:pPr algn="ctr">
                        <a:buNone/>
                      </a:pPr>
                      <a:r>
                        <a:rPr lang="en-US" altLang="zh-CN"/>
                        <a:t>10</a:t>
                      </a:r>
                      <a:endParaRPr lang="en-US" altLang="zh-CN"/>
                    </a:p>
                  </a:txBody>
                  <a:tcPr/>
                </a:tc>
                <a:tc>
                  <a:txBody>
                    <a:bodyPr/>
                    <a:p>
                      <a:pPr algn="ctr">
                        <a:buNone/>
                      </a:pPr>
                      <a:r>
                        <a:rPr lang="en-US" altLang="zh-CN"/>
                        <a:t>A</a:t>
                      </a:r>
                      <a:endParaRPr lang="en-US" altLang="zh-CN"/>
                    </a:p>
                  </a:txBody>
                  <a:tcPr/>
                </a:tc>
              </a:tr>
              <a:tr h="445770">
                <a:tc>
                  <a:txBody>
                    <a:bodyPr/>
                    <a:p>
                      <a:pPr algn="ctr">
                        <a:buNone/>
                      </a:pPr>
                      <a:r>
                        <a:rPr lang="en-US" altLang="zh-CN"/>
                        <a:t>0011</a:t>
                      </a:r>
                      <a:endParaRPr lang="en-US" altLang="zh-CN"/>
                    </a:p>
                  </a:txBody>
                  <a:tcPr/>
                </a:tc>
                <a:tc>
                  <a:txBody>
                    <a:bodyPr/>
                    <a:p>
                      <a:pPr algn="ctr">
                        <a:buNone/>
                      </a:pPr>
                      <a:r>
                        <a:rPr lang="en-US" altLang="zh-CN"/>
                        <a:t>3</a:t>
                      </a:r>
                      <a:endParaRPr lang="en-US" altLang="zh-CN"/>
                    </a:p>
                  </a:txBody>
                  <a:tcPr/>
                </a:tc>
                <a:tc>
                  <a:txBody>
                    <a:bodyPr/>
                    <a:p>
                      <a:pPr algn="ctr">
                        <a:buNone/>
                      </a:pPr>
                      <a:r>
                        <a:rPr lang="en-US" altLang="zh-CN"/>
                        <a:t>3</a:t>
                      </a:r>
                      <a:endParaRPr lang="en-US" altLang="zh-CN"/>
                    </a:p>
                  </a:txBody>
                  <a:tcPr/>
                </a:tc>
                <a:tc>
                  <a:txBody>
                    <a:bodyPr/>
                    <a:p>
                      <a:pPr algn="ctr">
                        <a:buNone/>
                      </a:pPr>
                      <a:endParaRPr lang="zh-CN" altLang="en-US"/>
                    </a:p>
                  </a:txBody>
                  <a:tcPr/>
                </a:tc>
                <a:tc>
                  <a:txBody>
                    <a:bodyPr/>
                    <a:p>
                      <a:pPr algn="ctr">
                        <a:buNone/>
                      </a:pPr>
                      <a:r>
                        <a:rPr lang="en-US" altLang="zh-CN"/>
                        <a:t>1011</a:t>
                      </a:r>
                      <a:endParaRPr lang="en-US" altLang="zh-CN"/>
                    </a:p>
                  </a:txBody>
                  <a:tcPr/>
                </a:tc>
                <a:tc>
                  <a:txBody>
                    <a:bodyPr/>
                    <a:p>
                      <a:pPr algn="ctr">
                        <a:buNone/>
                      </a:pPr>
                      <a:r>
                        <a:rPr lang="en-US" altLang="zh-CN"/>
                        <a:t>11</a:t>
                      </a:r>
                      <a:endParaRPr lang="en-US" altLang="zh-CN"/>
                    </a:p>
                  </a:txBody>
                  <a:tcPr/>
                </a:tc>
                <a:tc>
                  <a:txBody>
                    <a:bodyPr/>
                    <a:p>
                      <a:pPr algn="ctr">
                        <a:buNone/>
                      </a:pPr>
                      <a:r>
                        <a:rPr lang="en-US" altLang="zh-CN"/>
                        <a:t>B</a:t>
                      </a:r>
                      <a:endParaRPr lang="en-US" altLang="zh-CN"/>
                    </a:p>
                  </a:txBody>
                  <a:tcPr/>
                </a:tc>
              </a:tr>
              <a:tr h="445770">
                <a:tc>
                  <a:txBody>
                    <a:bodyPr/>
                    <a:p>
                      <a:pPr algn="ctr">
                        <a:buNone/>
                      </a:pPr>
                      <a:r>
                        <a:rPr lang="en-US" altLang="zh-CN"/>
                        <a:t>0100</a:t>
                      </a:r>
                      <a:endParaRPr lang="en-US" altLang="zh-CN"/>
                    </a:p>
                  </a:txBody>
                  <a:tcPr/>
                </a:tc>
                <a:tc>
                  <a:txBody>
                    <a:bodyPr/>
                    <a:p>
                      <a:pPr algn="ctr">
                        <a:buNone/>
                      </a:pPr>
                      <a:r>
                        <a:rPr lang="en-US" altLang="zh-CN"/>
                        <a:t>4</a:t>
                      </a:r>
                      <a:endParaRPr lang="en-US" altLang="zh-CN"/>
                    </a:p>
                  </a:txBody>
                  <a:tcPr/>
                </a:tc>
                <a:tc>
                  <a:txBody>
                    <a:bodyPr/>
                    <a:p>
                      <a:pPr algn="ctr">
                        <a:buNone/>
                      </a:pPr>
                      <a:r>
                        <a:rPr lang="en-US" altLang="zh-CN"/>
                        <a:t>4</a:t>
                      </a:r>
                      <a:endParaRPr lang="en-US" altLang="zh-CN"/>
                    </a:p>
                  </a:txBody>
                  <a:tcPr/>
                </a:tc>
                <a:tc>
                  <a:txBody>
                    <a:bodyPr/>
                    <a:p>
                      <a:pPr algn="ctr">
                        <a:buNone/>
                      </a:pPr>
                      <a:endParaRPr lang="zh-CN" altLang="en-US"/>
                    </a:p>
                  </a:txBody>
                  <a:tcPr/>
                </a:tc>
                <a:tc>
                  <a:txBody>
                    <a:bodyPr/>
                    <a:p>
                      <a:pPr algn="ctr">
                        <a:buNone/>
                      </a:pPr>
                      <a:r>
                        <a:rPr lang="en-US" altLang="zh-CN"/>
                        <a:t>1100</a:t>
                      </a:r>
                      <a:endParaRPr lang="en-US" altLang="zh-CN"/>
                    </a:p>
                  </a:txBody>
                  <a:tcPr/>
                </a:tc>
                <a:tc>
                  <a:txBody>
                    <a:bodyPr/>
                    <a:p>
                      <a:pPr algn="ctr">
                        <a:buNone/>
                      </a:pPr>
                      <a:r>
                        <a:rPr lang="en-US" altLang="zh-CN"/>
                        <a:t>12</a:t>
                      </a:r>
                      <a:endParaRPr lang="en-US" altLang="zh-CN"/>
                    </a:p>
                  </a:txBody>
                  <a:tcPr/>
                </a:tc>
                <a:tc>
                  <a:txBody>
                    <a:bodyPr/>
                    <a:p>
                      <a:pPr algn="ctr">
                        <a:buNone/>
                      </a:pPr>
                      <a:r>
                        <a:rPr lang="en-US" altLang="zh-CN"/>
                        <a:t>C</a:t>
                      </a:r>
                      <a:endParaRPr lang="en-US" altLang="zh-CN"/>
                    </a:p>
                  </a:txBody>
                  <a:tcPr/>
                </a:tc>
              </a:tr>
              <a:tr h="445770">
                <a:tc>
                  <a:txBody>
                    <a:bodyPr/>
                    <a:p>
                      <a:pPr algn="ctr">
                        <a:buNone/>
                      </a:pPr>
                      <a:r>
                        <a:rPr lang="en-US" altLang="zh-CN"/>
                        <a:t>0101</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5</a:t>
                      </a:r>
                      <a:endParaRPr lang="en-US" altLang="zh-CN"/>
                    </a:p>
                  </a:txBody>
                  <a:tcPr/>
                </a:tc>
                <a:tc>
                  <a:txBody>
                    <a:bodyPr/>
                    <a:p>
                      <a:pPr algn="ctr">
                        <a:buNone/>
                      </a:pPr>
                      <a:endParaRPr lang="zh-CN" altLang="en-US"/>
                    </a:p>
                  </a:txBody>
                  <a:tcPr/>
                </a:tc>
                <a:tc>
                  <a:txBody>
                    <a:bodyPr/>
                    <a:p>
                      <a:pPr algn="ctr">
                        <a:buNone/>
                      </a:pPr>
                      <a:r>
                        <a:rPr lang="en-US" altLang="zh-CN"/>
                        <a:t>1101</a:t>
                      </a:r>
                      <a:endParaRPr lang="en-US" altLang="zh-CN"/>
                    </a:p>
                  </a:txBody>
                  <a:tcPr/>
                </a:tc>
                <a:tc>
                  <a:txBody>
                    <a:bodyPr/>
                    <a:p>
                      <a:pPr algn="ctr">
                        <a:buNone/>
                      </a:pPr>
                      <a:r>
                        <a:rPr lang="en-US" altLang="zh-CN"/>
                        <a:t>13</a:t>
                      </a:r>
                      <a:endParaRPr lang="en-US" altLang="zh-CN"/>
                    </a:p>
                  </a:txBody>
                  <a:tcPr/>
                </a:tc>
                <a:tc>
                  <a:txBody>
                    <a:bodyPr/>
                    <a:p>
                      <a:pPr algn="ctr">
                        <a:buNone/>
                      </a:pPr>
                      <a:r>
                        <a:rPr lang="en-US" altLang="zh-CN"/>
                        <a:t>D</a:t>
                      </a:r>
                      <a:endParaRPr lang="en-US" altLang="zh-CN"/>
                    </a:p>
                  </a:txBody>
                  <a:tcPr/>
                </a:tc>
              </a:tr>
              <a:tr h="445770">
                <a:tc>
                  <a:txBody>
                    <a:bodyPr/>
                    <a:p>
                      <a:pPr algn="ctr">
                        <a:buNone/>
                      </a:pPr>
                      <a:r>
                        <a:rPr lang="en-US" altLang="zh-CN"/>
                        <a:t>0110</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6</a:t>
                      </a:r>
                      <a:endParaRPr lang="en-US" altLang="zh-CN"/>
                    </a:p>
                  </a:txBody>
                  <a:tcPr/>
                </a:tc>
                <a:tc>
                  <a:txBody>
                    <a:bodyPr/>
                    <a:p>
                      <a:pPr algn="ctr">
                        <a:buNone/>
                      </a:pPr>
                      <a:endParaRPr lang="zh-CN" altLang="en-US"/>
                    </a:p>
                  </a:txBody>
                  <a:tcPr/>
                </a:tc>
                <a:tc>
                  <a:txBody>
                    <a:bodyPr/>
                    <a:p>
                      <a:pPr algn="ctr">
                        <a:buNone/>
                      </a:pPr>
                      <a:r>
                        <a:rPr lang="en-US" altLang="zh-CN"/>
                        <a:t>1110</a:t>
                      </a:r>
                      <a:endParaRPr lang="en-US" altLang="zh-CN"/>
                    </a:p>
                  </a:txBody>
                  <a:tcPr/>
                </a:tc>
                <a:tc>
                  <a:txBody>
                    <a:bodyPr/>
                    <a:p>
                      <a:pPr algn="ctr">
                        <a:buNone/>
                      </a:pPr>
                      <a:r>
                        <a:rPr lang="en-US" altLang="zh-CN"/>
                        <a:t>14</a:t>
                      </a:r>
                      <a:endParaRPr lang="en-US" altLang="zh-CN"/>
                    </a:p>
                  </a:txBody>
                  <a:tcPr/>
                </a:tc>
                <a:tc>
                  <a:txBody>
                    <a:bodyPr/>
                    <a:p>
                      <a:pPr algn="ctr">
                        <a:buNone/>
                      </a:pPr>
                      <a:r>
                        <a:rPr lang="en-US" altLang="zh-CN"/>
                        <a:t>E</a:t>
                      </a:r>
                      <a:endParaRPr lang="en-US" altLang="zh-CN"/>
                    </a:p>
                  </a:txBody>
                  <a:tcPr/>
                </a:tc>
              </a:tr>
              <a:tr h="445770">
                <a:tc>
                  <a:txBody>
                    <a:bodyPr/>
                    <a:p>
                      <a:pPr algn="ctr">
                        <a:buNone/>
                      </a:pPr>
                      <a:r>
                        <a:rPr lang="en-US" altLang="zh-CN"/>
                        <a:t>0111</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7</a:t>
                      </a:r>
                      <a:endParaRPr lang="en-US" altLang="zh-CN"/>
                    </a:p>
                  </a:txBody>
                  <a:tcPr/>
                </a:tc>
                <a:tc>
                  <a:txBody>
                    <a:bodyPr/>
                    <a:p>
                      <a:pPr algn="ctr">
                        <a:buNone/>
                      </a:pPr>
                      <a:endParaRPr lang="zh-CN" altLang="en-US"/>
                    </a:p>
                  </a:txBody>
                  <a:tcPr/>
                </a:tc>
                <a:tc>
                  <a:txBody>
                    <a:bodyPr/>
                    <a:p>
                      <a:pPr algn="ctr">
                        <a:buNone/>
                      </a:pPr>
                      <a:r>
                        <a:rPr lang="en-US" altLang="zh-CN"/>
                        <a:t>1111</a:t>
                      </a:r>
                      <a:endParaRPr lang="en-US" altLang="zh-CN"/>
                    </a:p>
                  </a:txBody>
                  <a:tcPr/>
                </a:tc>
                <a:tc>
                  <a:txBody>
                    <a:bodyPr/>
                    <a:p>
                      <a:pPr algn="ctr">
                        <a:buNone/>
                      </a:pPr>
                      <a:r>
                        <a:rPr lang="en-US" altLang="zh-CN"/>
                        <a:t>15</a:t>
                      </a:r>
                      <a:endParaRPr lang="en-US" altLang="zh-CN"/>
                    </a:p>
                  </a:txBody>
                  <a:tcPr/>
                </a:tc>
                <a:tc>
                  <a:txBody>
                    <a:bodyPr/>
                    <a:p>
                      <a:pPr algn="ctr">
                        <a:buNone/>
                      </a:pPr>
                      <a:r>
                        <a:rPr lang="en-US" altLang="zh-CN"/>
                        <a:t>F</a:t>
                      </a:r>
                      <a:endParaRPr lang="en-US" altLang="zh-CN"/>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1"/>
          <p:cNvSpPr>
            <a:spLocks noGrp="1"/>
          </p:cNvSpPr>
          <p:nvPr>
            <p:ph type="title"/>
          </p:nvPr>
        </p:nvSpPr>
        <p:spPr/>
        <p:txBody>
          <a:bodyPr vert="horz" wrap="square" lIns="91440" tIns="45720" rIns="91440" bIns="45720" anchor="ctr" anchorCtr="0"/>
          <a:p>
            <a:r>
              <a:rPr lang="zh-CN" altLang="en-US">
                <a:ea typeface="宋体" panose="02010600030101010101" pitchFamily="2" charset="-122"/>
              </a:rPr>
              <a:t>进制</a:t>
            </a:r>
            <a:r>
              <a:rPr lang="zh-CN" altLang="en-US">
                <a:ea typeface="宋体" panose="02010600030101010101" pitchFamily="2" charset="-122"/>
              </a:rPr>
              <a:t>转换</a:t>
            </a:r>
            <a:endParaRPr lang="zh-CN" altLang="en-US">
              <a:ea typeface="宋体" panose="02010600030101010101" pitchFamily="2" charset="-122"/>
            </a:endParaRPr>
          </a:p>
        </p:txBody>
      </p:sp>
      <p:sp>
        <p:nvSpPr>
          <p:cNvPr id="29698" name="内容占位符 2"/>
          <p:cNvSpPr>
            <a:spLocks noGrp="1"/>
          </p:cNvSpPr>
          <p:nvPr>
            <p:ph idx="1"/>
          </p:nvPr>
        </p:nvSpPr>
        <p:spPr/>
        <p:txBody>
          <a:bodyPr vert="horz" wrap="square" lIns="91440" tIns="45720" rIns="91440" bIns="45720" anchor="t" anchorCtr="0"/>
          <a:p>
            <a:pPr>
              <a:buChar char="•"/>
            </a:pPr>
            <a:r>
              <a:rPr lang="zh-CN" altLang="en-US">
                <a:ea typeface="宋体" panose="02010600030101010101" pitchFamily="2" charset="-122"/>
              </a:rPr>
              <a:t>比如给二进制串11011111101010010转换为十六</a:t>
            </a:r>
            <a:r>
              <a:rPr lang="zh-CN" altLang="en-US">
                <a:ea typeface="宋体" panose="02010600030101010101" pitchFamily="2" charset="-122"/>
              </a:rPr>
              <a:t>进制</a:t>
            </a:r>
            <a:endParaRPr lang="zh-CN" altLang="en-US">
              <a:ea typeface="宋体" panose="02010600030101010101" pitchFamily="2" charset="-122"/>
            </a:endParaRPr>
          </a:p>
          <a:p>
            <a:pPr>
              <a:buChar char="•"/>
            </a:pPr>
            <a:r>
              <a:rPr lang="zh-CN" altLang="en-US">
                <a:ea typeface="宋体" panose="02010600030101010101" pitchFamily="2" charset="-122"/>
              </a:rPr>
              <a:t>先分割一下，从右往左四个一</a:t>
            </a:r>
            <a:r>
              <a:rPr lang="zh-CN" altLang="en-US">
                <a:ea typeface="宋体" panose="02010600030101010101" pitchFamily="2" charset="-122"/>
              </a:rPr>
              <a:t>分割</a:t>
            </a:r>
            <a:endParaRPr lang="zh-CN" altLang="en-US">
              <a:ea typeface="宋体" panose="02010600030101010101" pitchFamily="2" charset="-122"/>
            </a:endParaRPr>
          </a:p>
          <a:p>
            <a:pPr>
              <a:buChar char="•"/>
            </a:pPr>
            <a:r>
              <a:rPr lang="en-US" altLang="zh-CN">
                <a:ea typeface="宋体" panose="02010600030101010101" pitchFamily="2" charset="-122"/>
              </a:rPr>
              <a:t>1  1011  1111  0101  0010</a:t>
            </a:r>
            <a:endParaRPr lang="en-US" altLang="zh-CN">
              <a:ea typeface="宋体" panose="02010600030101010101" pitchFamily="2" charset="-122"/>
            </a:endParaRPr>
          </a:p>
          <a:p>
            <a:pPr>
              <a:buChar char="•"/>
            </a:pPr>
            <a:r>
              <a:rPr lang="zh-CN" altLang="en-US">
                <a:ea typeface="宋体" panose="02010600030101010101" pitchFamily="2" charset="-122"/>
              </a:rPr>
              <a:t>对应下来的十六进制串就是</a:t>
            </a:r>
            <a:r>
              <a:rPr lang="en-US" altLang="zh-CN">
                <a:ea typeface="宋体" panose="02010600030101010101" pitchFamily="2" charset="-122"/>
              </a:rPr>
              <a:t>1 B F 5 2</a:t>
            </a:r>
            <a:endParaRPr lang="en-US" altLang="zh-CN">
              <a:ea typeface="宋体" panose="02010600030101010101" pitchFamily="2" charset="-122"/>
            </a:endParaRPr>
          </a:p>
          <a:p>
            <a:pPr marL="0" indent="0">
              <a:buNone/>
            </a:pPr>
            <a:r>
              <a:rPr lang="zh-CN" altLang="en-US">
                <a:ea typeface="宋体" panose="02010600030101010101" pitchFamily="2" charset="-122"/>
              </a:rPr>
              <a:t>二进制转换到十六进制就直接每四位划分为一组然后计算每组对应的十六进制表示再组合起来</a:t>
            </a:r>
            <a:r>
              <a:rPr lang="zh-CN" altLang="en-US">
                <a:ea typeface="宋体" panose="02010600030101010101" pitchFamily="2" charset="-122"/>
              </a:rPr>
              <a:t>就行。</a:t>
            </a:r>
            <a:endParaRPr lang="zh-CN" altLang="en-US">
              <a:ea typeface="宋体" panose="02010600030101010101" pitchFamily="2" charset="-122"/>
            </a:endParaRPr>
          </a:p>
        </p:txBody>
      </p:sp>
      <p:sp>
        <p:nvSpPr>
          <p:cNvPr id="29699" name="幻灯片编号占位符 3"/>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1"/>
          <p:cNvSpPr>
            <a:spLocks noGrp="1"/>
          </p:cNvSpPr>
          <p:nvPr>
            <p:ph type="title"/>
          </p:nvPr>
        </p:nvSpPr>
        <p:spPr/>
        <p:txBody>
          <a:bodyPr vert="horz" wrap="square" lIns="91440" tIns="45720" rIns="91440" bIns="45720" anchor="ctr" anchorCtr="0"/>
          <a:p>
            <a:r>
              <a:rPr lang="zh-CN" altLang="en-US">
                <a:ea typeface="宋体" panose="02010600030101010101" pitchFamily="2" charset="-122"/>
              </a:rPr>
              <a:t>进制</a:t>
            </a:r>
            <a:r>
              <a:rPr lang="zh-CN" altLang="en-US">
                <a:ea typeface="宋体" panose="02010600030101010101" pitchFamily="2" charset="-122"/>
              </a:rPr>
              <a:t>转换</a:t>
            </a:r>
            <a:endParaRPr lang="zh-CN" altLang="en-US">
              <a:ea typeface="宋体" panose="02010600030101010101" pitchFamily="2" charset="-122"/>
            </a:endParaRPr>
          </a:p>
        </p:txBody>
      </p:sp>
      <p:sp>
        <p:nvSpPr>
          <p:cNvPr id="30722" name="内容占位符 2"/>
          <p:cNvSpPr>
            <a:spLocks noGrp="1"/>
          </p:cNvSpPr>
          <p:nvPr>
            <p:ph idx="1"/>
          </p:nvPr>
        </p:nvSpPr>
        <p:spPr>
          <a:xfrm>
            <a:off x="228600" y="1524000"/>
            <a:ext cx="8305800" cy="4419600"/>
          </a:xfrm>
        </p:spPr>
        <p:txBody>
          <a:bodyPr vert="horz" wrap="square" lIns="91440" tIns="45720" rIns="91440" bIns="45720" anchor="t" anchorCtr="0"/>
          <a:p>
            <a:r>
              <a:rPr lang="zh-CN" altLang="en-US">
                <a:ea typeface="宋体" panose="02010600030101010101" pitchFamily="2" charset="-122"/>
              </a:rPr>
              <a:t>十六进制怎么转换二进制呢？一样</a:t>
            </a:r>
            <a:r>
              <a:rPr lang="zh-CN" altLang="en-US">
                <a:ea typeface="宋体" panose="02010600030101010101" pitchFamily="2" charset="-122"/>
              </a:rPr>
              <a:t>简单</a:t>
            </a:r>
            <a:endParaRPr lang="zh-CN" altLang="en-US">
              <a:ea typeface="宋体" panose="02010600030101010101" pitchFamily="2" charset="-122"/>
            </a:endParaRPr>
          </a:p>
          <a:p>
            <a:r>
              <a:rPr lang="en-US" altLang="zh-CN">
                <a:ea typeface="宋体" panose="02010600030101010101" pitchFamily="2" charset="-122"/>
              </a:rPr>
              <a:t>0xdeadbeef</a:t>
            </a:r>
            <a:r>
              <a:rPr lang="zh-CN" altLang="en-US">
                <a:ea typeface="宋体" panose="02010600030101010101" pitchFamily="2" charset="-122"/>
              </a:rPr>
              <a:t>（注意十六进制前面我们一般加</a:t>
            </a:r>
            <a:r>
              <a:rPr lang="en-US" altLang="zh-CN">
                <a:ea typeface="宋体" panose="02010600030101010101" pitchFamily="2" charset="-122"/>
              </a:rPr>
              <a:t>0x</a:t>
            </a:r>
            <a:r>
              <a:rPr lang="zh-CN" altLang="en-US">
                <a:ea typeface="宋体" panose="02010600030101010101" pitchFamily="2" charset="-122"/>
              </a:rPr>
              <a:t>代表是十六</a:t>
            </a:r>
            <a:r>
              <a:rPr lang="zh-CN" altLang="en-US">
                <a:ea typeface="宋体" panose="02010600030101010101" pitchFamily="2" charset="-122"/>
              </a:rPr>
              <a:t>进制）</a:t>
            </a:r>
            <a:endParaRPr lang="zh-CN" altLang="en-US">
              <a:ea typeface="宋体" panose="02010600030101010101" pitchFamily="2" charset="-122"/>
            </a:endParaRPr>
          </a:p>
          <a:p>
            <a:r>
              <a:rPr lang="en-US" altLang="zh-CN">
                <a:ea typeface="宋体" panose="02010600030101010101" pitchFamily="2" charset="-122"/>
              </a:rPr>
              <a:t>   d     e      a      d      b     e      e     f</a:t>
            </a:r>
            <a:endParaRPr lang="en-US" altLang="zh-CN">
              <a:ea typeface="宋体" panose="02010600030101010101" pitchFamily="2" charset="-122"/>
            </a:endParaRPr>
          </a:p>
          <a:p>
            <a:r>
              <a:rPr lang="en-US" altLang="zh-CN">
                <a:ea typeface="宋体" panose="02010600030101010101" pitchFamily="2" charset="-122"/>
              </a:rPr>
              <a:t>1101 1110 1010 1101 1011 1110 1110 1111</a:t>
            </a:r>
            <a:endParaRPr lang="en-US" altLang="zh-CN">
              <a:ea typeface="宋体" panose="02010600030101010101" pitchFamily="2" charset="-122"/>
            </a:endParaRPr>
          </a:p>
          <a:p>
            <a:r>
              <a:rPr lang="zh-CN" altLang="en-US">
                <a:ea typeface="宋体" panose="02010600030101010101" pitchFamily="2" charset="-122"/>
              </a:rPr>
              <a:t>将十六进制的每一位直接转换为二进制下的表示然后在对应位置上替换就行，如上面的</a:t>
            </a:r>
            <a:r>
              <a:rPr lang="zh-CN" altLang="en-US">
                <a:ea typeface="宋体" panose="02010600030101010101" pitchFamily="2" charset="-122"/>
              </a:rPr>
              <a:t>例子</a:t>
            </a:r>
            <a:endParaRPr lang="zh-CN" altLang="en-US">
              <a:ea typeface="宋体" panose="02010600030101010101" pitchFamily="2" charset="-122"/>
            </a:endParaRPr>
          </a:p>
          <a:p>
            <a:r>
              <a:rPr lang="zh-CN" altLang="en-US">
                <a:ea typeface="宋体" panose="02010600030101010101" pitchFamily="2" charset="-122"/>
              </a:rPr>
              <a:t>最后就是</a:t>
            </a:r>
            <a:r>
              <a:rPr lang="en-US" altLang="zh-CN">
                <a:ea typeface="宋体" panose="02010600030101010101" pitchFamily="2" charset="-122"/>
                <a:sym typeface="+mn-ea"/>
              </a:rPr>
              <a:t>1101 1110 1010 1101 1011 1110 1110 1111</a:t>
            </a:r>
            <a:endParaRPr lang="zh-CN" altLang="en-US">
              <a:ea typeface="宋体" panose="02010600030101010101" pitchFamily="2" charset="-122"/>
            </a:endParaRPr>
          </a:p>
        </p:txBody>
      </p:sp>
      <p:sp>
        <p:nvSpPr>
          <p:cNvPr id="30723" name="幻灯片编号占位符 3"/>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1"/>
          <p:cNvSpPr>
            <a:spLocks noGrp="1"/>
          </p:cNvSpPr>
          <p:nvPr>
            <p:ph type="title"/>
          </p:nvPr>
        </p:nvSpPr>
        <p:spPr/>
        <p:txBody>
          <a:bodyPr vert="horz" wrap="square" lIns="91440" tIns="45720" rIns="91440" bIns="45720" anchor="ctr" anchorCtr="0"/>
          <a:p>
            <a:r>
              <a:rPr lang="zh-CN" altLang="en-US">
                <a:ea typeface="宋体" panose="02010600030101010101" pitchFamily="2" charset="-122"/>
              </a:rPr>
              <a:t>进制</a:t>
            </a:r>
            <a:r>
              <a:rPr lang="zh-CN" altLang="en-US">
                <a:ea typeface="宋体" panose="02010600030101010101" pitchFamily="2" charset="-122"/>
              </a:rPr>
              <a:t>转换</a:t>
            </a:r>
            <a:endParaRPr lang="zh-CN" altLang="en-US">
              <a:ea typeface="宋体" panose="02010600030101010101" pitchFamily="2" charset="-122"/>
            </a:endParaRPr>
          </a:p>
        </p:txBody>
      </p:sp>
      <p:sp>
        <p:nvSpPr>
          <p:cNvPr id="31746" name="内容占位符 2"/>
          <p:cNvSpPr>
            <a:spLocks noGrp="1"/>
          </p:cNvSpPr>
          <p:nvPr>
            <p:ph idx="1"/>
          </p:nvPr>
        </p:nvSpPr>
        <p:spPr/>
        <p:txBody>
          <a:bodyPr vert="horz" wrap="square" lIns="91440" tIns="45720" rIns="91440" bIns="45720" anchor="t" anchorCtr="0"/>
          <a:p>
            <a:r>
              <a:rPr lang="zh-CN" altLang="en-US">
                <a:ea typeface="宋体" panose="02010600030101010101" pitchFamily="2" charset="-122"/>
              </a:rPr>
              <a:t>说完了十六进制现在我们聊一下八进制的转换</a:t>
            </a:r>
            <a:endParaRPr lang="zh-CN" altLang="en-US">
              <a:ea typeface="宋体" panose="02010600030101010101" pitchFamily="2" charset="-122"/>
            </a:endParaRPr>
          </a:p>
          <a:p>
            <a:endParaRPr lang="zh-CN" altLang="en-US">
              <a:ea typeface="宋体" panose="02010600030101010101" pitchFamily="2" charset="-122"/>
            </a:endParaRPr>
          </a:p>
          <a:p>
            <a:endParaRPr lang="en-US" altLang="zh-CN">
              <a:ea typeface="宋体" panose="02010600030101010101" pitchFamily="2" charset="-122"/>
            </a:endParaRPr>
          </a:p>
        </p:txBody>
      </p:sp>
      <p:sp>
        <p:nvSpPr>
          <p:cNvPr id="31747" name="幻灯片编号占位符 3"/>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graphicFrame>
        <p:nvGraphicFramePr>
          <p:cNvPr id="3" name="表格 2"/>
          <p:cNvGraphicFramePr/>
          <p:nvPr>
            <p:custDataLst>
              <p:tags r:id="rId1"/>
            </p:custDataLst>
          </p:nvPr>
        </p:nvGraphicFramePr>
        <p:xfrm>
          <a:off x="609600" y="2133600"/>
          <a:ext cx="2741295" cy="4206240"/>
        </p:xfrm>
        <a:graphic>
          <a:graphicData uri="http://schemas.openxmlformats.org/drawingml/2006/table">
            <a:tbl>
              <a:tblPr firstRow="1" bandRow="1">
                <a:tableStyleId>{5C22544A-7EE6-4342-B048-85BDC9FD1C3A}</a:tableStyleId>
              </a:tblPr>
              <a:tblGrid>
                <a:gridCol w="913765"/>
                <a:gridCol w="913765"/>
                <a:gridCol w="913765"/>
              </a:tblGrid>
              <a:tr h="445770">
                <a:tc>
                  <a:txBody>
                    <a:bodyPr/>
                    <a:p>
                      <a:pPr algn="ctr">
                        <a:buNone/>
                      </a:pPr>
                      <a:r>
                        <a:rPr lang="zh-CN" altLang="en-US"/>
                        <a:t>二进制</a:t>
                      </a:r>
                      <a:endParaRPr lang="zh-CN" altLang="en-US"/>
                    </a:p>
                  </a:txBody>
                  <a:tcPr/>
                </a:tc>
                <a:tc>
                  <a:txBody>
                    <a:bodyPr/>
                    <a:p>
                      <a:pPr algn="ctr">
                        <a:buNone/>
                      </a:pPr>
                      <a:r>
                        <a:rPr lang="zh-CN" altLang="en-US"/>
                        <a:t>十进制</a:t>
                      </a:r>
                      <a:endParaRPr lang="zh-CN" altLang="en-US"/>
                    </a:p>
                  </a:txBody>
                  <a:tcPr/>
                </a:tc>
                <a:tc>
                  <a:txBody>
                    <a:bodyPr/>
                    <a:p>
                      <a:pPr algn="ctr">
                        <a:buNone/>
                      </a:pPr>
                      <a:r>
                        <a:rPr lang="zh-CN" altLang="en-US"/>
                        <a:t>十六</a:t>
                      </a:r>
                      <a:r>
                        <a:rPr lang="zh-CN" altLang="en-US"/>
                        <a:t>进制</a:t>
                      </a:r>
                      <a:endParaRPr lang="zh-CN" altLang="en-US"/>
                    </a:p>
                  </a:txBody>
                  <a:tcPr/>
                </a:tc>
              </a:tr>
              <a:tr h="445770">
                <a:tc>
                  <a:txBody>
                    <a:bodyPr/>
                    <a:p>
                      <a:pPr algn="ctr">
                        <a:buNone/>
                      </a:pPr>
                      <a:r>
                        <a:rPr lang="en-US" altLang="zh-CN"/>
                        <a:t>0000</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r>
              <a:tr h="445770">
                <a:tc>
                  <a:txBody>
                    <a:bodyPr/>
                    <a:p>
                      <a:pPr algn="ctr">
                        <a:buNone/>
                      </a:pPr>
                      <a:r>
                        <a:rPr lang="en-US" altLang="zh-CN"/>
                        <a:t>0001</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a:t>
                      </a:r>
                      <a:endParaRPr lang="en-US" altLang="zh-CN"/>
                    </a:p>
                  </a:txBody>
                  <a:tcPr/>
                </a:tc>
              </a:tr>
              <a:tr h="445770">
                <a:tc>
                  <a:txBody>
                    <a:bodyPr/>
                    <a:p>
                      <a:pPr algn="ctr">
                        <a:buNone/>
                      </a:pPr>
                      <a:r>
                        <a:rPr lang="en-US" altLang="zh-CN"/>
                        <a:t>0010</a:t>
                      </a:r>
                      <a:endParaRPr lang="en-US" altLang="zh-CN"/>
                    </a:p>
                  </a:txBody>
                  <a:tcPr/>
                </a:tc>
                <a:tc>
                  <a:txBody>
                    <a:bodyPr/>
                    <a:p>
                      <a:pPr algn="ctr">
                        <a:buNone/>
                      </a:pPr>
                      <a:r>
                        <a:rPr lang="en-US" altLang="zh-CN"/>
                        <a:t>2</a:t>
                      </a:r>
                      <a:endParaRPr lang="en-US" altLang="zh-CN"/>
                    </a:p>
                  </a:txBody>
                  <a:tcPr/>
                </a:tc>
                <a:tc>
                  <a:txBody>
                    <a:bodyPr/>
                    <a:p>
                      <a:pPr algn="ctr">
                        <a:buNone/>
                      </a:pPr>
                      <a:r>
                        <a:rPr lang="en-US" altLang="zh-CN"/>
                        <a:t>2</a:t>
                      </a:r>
                      <a:endParaRPr lang="en-US" altLang="zh-CN"/>
                    </a:p>
                  </a:txBody>
                  <a:tcPr/>
                </a:tc>
              </a:tr>
              <a:tr h="445770">
                <a:tc>
                  <a:txBody>
                    <a:bodyPr/>
                    <a:p>
                      <a:pPr algn="ctr">
                        <a:buNone/>
                      </a:pPr>
                      <a:r>
                        <a:rPr lang="en-US" altLang="zh-CN"/>
                        <a:t>0011</a:t>
                      </a:r>
                      <a:endParaRPr lang="en-US" altLang="zh-CN"/>
                    </a:p>
                  </a:txBody>
                  <a:tcPr/>
                </a:tc>
                <a:tc>
                  <a:txBody>
                    <a:bodyPr/>
                    <a:p>
                      <a:pPr algn="ctr">
                        <a:buNone/>
                      </a:pPr>
                      <a:r>
                        <a:rPr lang="en-US" altLang="zh-CN"/>
                        <a:t>3</a:t>
                      </a:r>
                      <a:endParaRPr lang="en-US" altLang="zh-CN"/>
                    </a:p>
                  </a:txBody>
                  <a:tcPr/>
                </a:tc>
                <a:tc>
                  <a:txBody>
                    <a:bodyPr/>
                    <a:p>
                      <a:pPr algn="ctr">
                        <a:buNone/>
                      </a:pPr>
                      <a:r>
                        <a:rPr lang="en-US" altLang="zh-CN"/>
                        <a:t>3</a:t>
                      </a:r>
                      <a:endParaRPr lang="en-US" altLang="zh-CN"/>
                    </a:p>
                  </a:txBody>
                  <a:tcPr/>
                </a:tc>
              </a:tr>
              <a:tr h="445770">
                <a:tc>
                  <a:txBody>
                    <a:bodyPr/>
                    <a:p>
                      <a:pPr algn="ctr">
                        <a:buNone/>
                      </a:pPr>
                      <a:r>
                        <a:rPr lang="en-US" altLang="zh-CN"/>
                        <a:t>0100</a:t>
                      </a:r>
                      <a:endParaRPr lang="en-US" altLang="zh-CN"/>
                    </a:p>
                  </a:txBody>
                  <a:tcPr/>
                </a:tc>
                <a:tc>
                  <a:txBody>
                    <a:bodyPr/>
                    <a:p>
                      <a:pPr algn="ctr">
                        <a:buNone/>
                      </a:pPr>
                      <a:r>
                        <a:rPr lang="en-US" altLang="zh-CN"/>
                        <a:t>4</a:t>
                      </a:r>
                      <a:endParaRPr lang="en-US" altLang="zh-CN"/>
                    </a:p>
                  </a:txBody>
                  <a:tcPr/>
                </a:tc>
                <a:tc>
                  <a:txBody>
                    <a:bodyPr/>
                    <a:p>
                      <a:pPr algn="ctr">
                        <a:buNone/>
                      </a:pPr>
                      <a:r>
                        <a:rPr lang="en-US" altLang="zh-CN"/>
                        <a:t>4</a:t>
                      </a:r>
                      <a:endParaRPr lang="en-US" altLang="zh-CN"/>
                    </a:p>
                  </a:txBody>
                  <a:tcPr/>
                </a:tc>
              </a:tr>
              <a:tr h="445770">
                <a:tc>
                  <a:txBody>
                    <a:bodyPr/>
                    <a:p>
                      <a:pPr algn="ctr">
                        <a:buNone/>
                      </a:pPr>
                      <a:r>
                        <a:rPr lang="en-US" altLang="zh-CN"/>
                        <a:t>0101</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5</a:t>
                      </a:r>
                      <a:endParaRPr lang="en-US" altLang="zh-CN"/>
                    </a:p>
                  </a:txBody>
                  <a:tcPr/>
                </a:tc>
              </a:tr>
              <a:tr h="445770">
                <a:tc>
                  <a:txBody>
                    <a:bodyPr/>
                    <a:p>
                      <a:pPr algn="ctr">
                        <a:buNone/>
                      </a:pPr>
                      <a:r>
                        <a:rPr lang="en-US" altLang="zh-CN"/>
                        <a:t>0110</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6</a:t>
                      </a:r>
                      <a:endParaRPr lang="en-US" altLang="zh-CN"/>
                    </a:p>
                  </a:txBody>
                  <a:tcPr/>
                </a:tc>
              </a:tr>
              <a:tr h="445770">
                <a:tc>
                  <a:txBody>
                    <a:bodyPr/>
                    <a:p>
                      <a:pPr algn="ctr">
                        <a:buNone/>
                      </a:pPr>
                      <a:r>
                        <a:rPr lang="en-US" altLang="zh-CN"/>
                        <a:t>0111</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7</a:t>
                      </a:r>
                      <a:endParaRPr lang="en-US" altLang="zh-CN"/>
                    </a:p>
                  </a:txBody>
                  <a:tcPr/>
                </a:tc>
              </a:tr>
            </a:tbl>
          </a:graphicData>
        </a:graphic>
      </p:graphicFrame>
      <p:sp>
        <p:nvSpPr>
          <p:cNvPr id="2" name="文本框 1"/>
          <p:cNvSpPr txBox="1"/>
          <p:nvPr/>
        </p:nvSpPr>
        <p:spPr>
          <a:xfrm>
            <a:off x="3656965" y="2290445"/>
            <a:ext cx="4606925" cy="1322070"/>
          </a:xfrm>
          <a:prstGeom prst="rect">
            <a:avLst/>
          </a:prstGeom>
          <a:noFill/>
        </p:spPr>
        <p:txBody>
          <a:bodyPr wrap="square" rtlCol="0">
            <a:spAutoFit/>
          </a:bodyPr>
          <a:p>
            <a:r>
              <a:rPr lang="zh-CN" altLang="en-US"/>
              <a:t>我们还得用这张表格，给定一个二进制串</a:t>
            </a:r>
            <a:r>
              <a:rPr lang="en-US" altLang="zh-CN"/>
              <a:t>110 001 101</a:t>
            </a:r>
            <a:endParaRPr lang="en-US" altLang="zh-CN"/>
          </a:p>
          <a:p>
            <a:r>
              <a:rPr lang="zh-CN" altLang="en-US"/>
              <a:t>查表发现</a:t>
            </a:r>
            <a:r>
              <a:rPr lang="en-US" altLang="zh-CN"/>
              <a:t>110</a:t>
            </a:r>
            <a:r>
              <a:rPr lang="zh-CN" altLang="en-US"/>
              <a:t>对应</a:t>
            </a:r>
            <a:r>
              <a:rPr lang="en-US" altLang="zh-CN"/>
              <a:t>6 001</a:t>
            </a:r>
            <a:r>
              <a:rPr lang="zh-CN" altLang="en-US"/>
              <a:t>对应</a:t>
            </a:r>
            <a:r>
              <a:rPr lang="en-US" altLang="zh-CN"/>
              <a:t>1 101</a:t>
            </a:r>
            <a:r>
              <a:rPr lang="zh-CN" altLang="en-US"/>
              <a:t>对应</a:t>
            </a:r>
            <a:r>
              <a:rPr lang="en-US" altLang="zh-CN"/>
              <a:t>5 </a:t>
            </a:r>
            <a:r>
              <a:rPr lang="zh-CN" altLang="en-US"/>
              <a:t>那么得到的八进制结果就说</a:t>
            </a:r>
            <a:r>
              <a:rPr lang="en-US" altLang="zh-CN"/>
              <a:t>615</a:t>
            </a:r>
            <a:endParaRPr lang="en-US" altLang="zh-CN"/>
          </a:p>
        </p:txBody>
      </p:sp>
      <p:sp>
        <p:nvSpPr>
          <p:cNvPr id="4" name="文本框 3"/>
          <p:cNvSpPr txBox="1"/>
          <p:nvPr/>
        </p:nvSpPr>
        <p:spPr>
          <a:xfrm>
            <a:off x="3723640" y="3833495"/>
            <a:ext cx="4353560" cy="1322070"/>
          </a:xfrm>
          <a:prstGeom prst="rect">
            <a:avLst/>
          </a:prstGeom>
          <a:noFill/>
        </p:spPr>
        <p:txBody>
          <a:bodyPr wrap="square" rtlCol="0">
            <a:spAutoFit/>
          </a:bodyPr>
          <a:p>
            <a:r>
              <a:rPr lang="zh-CN" altLang="en-US"/>
              <a:t>跟十六进制很相似对吧。八进制转换二进制跟十六进制转换几乎一样，不同在于是三位为一组的</a:t>
            </a:r>
            <a:r>
              <a:rPr lang="zh-CN" altLang="en-US"/>
              <a:t>划分。</a:t>
            </a:r>
            <a:endParaRPr lang="zh-CN" altLang="en-US"/>
          </a:p>
          <a:p>
            <a:r>
              <a:rPr lang="zh-CN" altLang="en-US"/>
              <a:t>如</a:t>
            </a:r>
            <a:r>
              <a:rPr lang="en-US" altLang="zh-CN"/>
              <a:t>114 </a:t>
            </a:r>
            <a:r>
              <a:rPr lang="zh-CN" altLang="en-US"/>
              <a:t>对应的就是</a:t>
            </a:r>
            <a:r>
              <a:rPr lang="en-US" altLang="zh-CN"/>
              <a:t>001 001 100</a:t>
            </a:r>
            <a:endParaRPr lang="en-US" altLang="zh-CN"/>
          </a:p>
        </p:txBody>
      </p:sp>
      <p:sp>
        <p:nvSpPr>
          <p:cNvPr id="5" name="文本框 4"/>
          <p:cNvSpPr txBox="1"/>
          <p:nvPr/>
        </p:nvSpPr>
        <p:spPr>
          <a:xfrm>
            <a:off x="3734435" y="5475605"/>
            <a:ext cx="3809365" cy="1014730"/>
          </a:xfrm>
          <a:prstGeom prst="rect">
            <a:avLst/>
          </a:prstGeom>
          <a:noFill/>
        </p:spPr>
        <p:txBody>
          <a:bodyPr wrap="square" rtlCol="0">
            <a:spAutoFit/>
          </a:bodyPr>
          <a:p>
            <a:r>
              <a:rPr lang="zh-CN" altLang="en-US"/>
              <a:t>八进制与十六进制之间的转换建议将二进制作为</a:t>
            </a:r>
            <a:r>
              <a:rPr lang="en-US" altLang="zh-CN"/>
              <a:t>“</a:t>
            </a:r>
            <a:r>
              <a:rPr lang="zh-CN" altLang="en-US"/>
              <a:t>中转</a:t>
            </a:r>
            <a:r>
              <a:rPr lang="en-US" altLang="zh-CN"/>
              <a:t>”</a:t>
            </a:r>
            <a:r>
              <a:rPr lang="zh-CN" altLang="en-US"/>
              <a:t>，即先转换到二进制再进行下一步的</a:t>
            </a:r>
            <a:r>
              <a:rPr lang="zh-CN" altLang="en-US"/>
              <a:t>转换</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1"/>
          <p:cNvSpPr>
            <a:spLocks noGrp="1"/>
          </p:cNvSpPr>
          <p:nvPr>
            <p:ph type="title"/>
          </p:nvPr>
        </p:nvSpPr>
        <p:spPr/>
        <p:txBody>
          <a:bodyPr vert="horz" wrap="square" lIns="91440" tIns="45720" rIns="91440" bIns="45720" anchor="ctr" anchorCtr="0"/>
          <a:p>
            <a:r>
              <a:rPr lang="zh-CN" altLang="en-US">
                <a:ea typeface="宋体" panose="02010600030101010101" pitchFamily="2" charset="-122"/>
              </a:rPr>
              <a:t>进制</a:t>
            </a:r>
            <a:r>
              <a:rPr lang="zh-CN" altLang="en-US">
                <a:ea typeface="宋体" panose="02010600030101010101" pitchFamily="2" charset="-122"/>
              </a:rPr>
              <a:t>转换</a:t>
            </a:r>
            <a:endParaRPr lang="zh-CN" altLang="en-US">
              <a:ea typeface="宋体" panose="02010600030101010101" pitchFamily="2" charset="-122"/>
            </a:endParaRPr>
          </a:p>
        </p:txBody>
      </p:sp>
      <mc:AlternateContent xmlns:mc="http://schemas.openxmlformats.org/markup-compatibility/2006">
        <mc:Choice xmlns:a14="http://schemas.microsoft.com/office/drawing/2010/main" Requires="a14">
          <p:sp>
            <p:nvSpPr>
              <p:cNvPr id="31746" name="内容占位符 2"/>
              <p:cNvSpPr>
                <a:spLocks noGrp="1"/>
              </p:cNvSpPr>
              <p:nvPr>
                <p:ph idx="1"/>
              </p:nvPr>
            </p:nvSpPr>
            <p:spPr/>
            <p:txBody>
              <a:bodyPr vert="horz" wrap="square" lIns="91440" tIns="45720" rIns="91440" bIns="45720" anchor="t" anchorCtr="0"/>
              <a:p>
                <a:r>
                  <a:rPr lang="zh-CN" altLang="en-US" sz="1600">
                    <a:ea typeface="宋体" panose="02010600030101010101" pitchFamily="2" charset="-122"/>
                  </a:rPr>
                  <a:t>现在该谈论另一个问题，小数怎么表示为二进制数？</a:t>
                </a:r>
                <a:endParaRPr lang="zh-CN" altLang="en-US" sz="1600">
                  <a:ea typeface="宋体" panose="02010600030101010101" pitchFamily="2" charset="-122"/>
                </a:endParaRPr>
              </a:p>
              <a:p>
                <a:r>
                  <a:rPr lang="zh-CN" altLang="en-US" sz="1600">
                    <a:ea typeface="宋体" panose="02010600030101010101" pitchFamily="2" charset="-122"/>
                  </a:rPr>
                  <a:t>我们先说另一个问题，二进制下的小数怎么去读？</a:t>
                </a:r>
                <a:endParaRPr lang="zh-CN" altLang="en-US" sz="1600">
                  <a:ea typeface="宋体" panose="02010600030101010101" pitchFamily="2" charset="-122"/>
                </a:endParaRPr>
              </a:p>
              <a:p>
                <a:r>
                  <a:rPr lang="zh-CN" altLang="en-US" sz="1600">
                    <a:ea typeface="宋体" panose="02010600030101010101" pitchFamily="2" charset="-122"/>
                  </a:rPr>
                  <a:t>比如</a:t>
                </a:r>
                <a:r>
                  <a:rPr lang="en-US" altLang="zh-CN" sz="1600">
                    <a:ea typeface="宋体" panose="02010600030101010101" pitchFamily="2" charset="-122"/>
                  </a:rPr>
                  <a:t>1100.0011 </a:t>
                </a:r>
                <a:r>
                  <a:rPr lang="zh-CN" altLang="en-US" sz="1600">
                    <a:ea typeface="宋体" panose="02010600030101010101" pitchFamily="2" charset="-122"/>
                  </a:rPr>
                  <a:t>二进制下的整数部分翻译成</a:t>
                </a:r>
                <a:r>
                  <a:rPr lang="en-US" altLang="zh-CN" sz="1600">
                    <a:ea typeface="宋体" panose="02010600030101010101" pitchFamily="2" charset="-122"/>
                  </a:rPr>
                  <a:t>10</a:t>
                </a:r>
                <a:r>
                  <a:rPr lang="zh-CN" altLang="en-US" sz="1600">
                    <a:ea typeface="宋体" panose="02010600030101010101" pitchFamily="2" charset="-122"/>
                  </a:rPr>
                  <a:t>进制大家应该明白怎么搞了，小数部分</a:t>
                </a:r>
                <a:r>
                  <a:rPr lang="en-US" altLang="zh-CN" sz="1600">
                    <a:ea typeface="宋体" panose="02010600030101010101" pitchFamily="2" charset="-122"/>
                  </a:rPr>
                  <a:t>0011</a:t>
                </a:r>
                <a:r>
                  <a:rPr lang="zh-CN" altLang="en-US" sz="1600">
                    <a:ea typeface="宋体" panose="02010600030101010101" pitchFamily="2" charset="-122"/>
                  </a:rPr>
                  <a:t>该怎么读呢？</a:t>
                </a:r>
                <a:endParaRPr lang="zh-CN" altLang="en-US" sz="1600">
                  <a:ea typeface="宋体" panose="02010600030101010101" pitchFamily="2" charset="-122"/>
                </a:endParaRPr>
              </a:p>
              <a:p>
                <a:r>
                  <a:rPr lang="zh-CN" altLang="en-US" sz="1600">
                    <a:ea typeface="宋体" panose="02010600030101010101" pitchFamily="2" charset="-122"/>
                  </a:rPr>
                  <a:t>想想十进制中的小数：</a:t>
                </a:r>
                <a:r>
                  <a:rPr lang="en-US" altLang="zh-CN" sz="1600">
                    <a:ea typeface="宋体" panose="02010600030101010101" pitchFamily="2" charset="-122"/>
                  </a:rPr>
                  <a:t>0.114514</a:t>
                </a:r>
                <a:r>
                  <a:rPr lang="zh-CN" altLang="en-US" sz="1600">
                    <a:ea typeface="宋体" panose="02010600030101010101" pitchFamily="2" charset="-122"/>
                  </a:rPr>
                  <a:t>。其实是</a:t>
                </a:r>
                <a:r>
                  <a:rPr lang="en-US" altLang="zh-CN" sz="1600">
                    <a:ea typeface="宋体" panose="02010600030101010101" pitchFamily="2" charset="-122"/>
                  </a:rPr>
                  <a:t>1*10^-1+1*10^-2+4*10^-3+5*10^-4+1*10^-5+4*10^-6 </a:t>
                </a:r>
                <a:r>
                  <a:rPr lang="zh-CN" altLang="en-US" sz="1600">
                    <a:ea typeface="宋体" panose="02010600030101010101" pitchFamily="2" charset="-122"/>
                  </a:rPr>
                  <a:t>那二进制其实也是一个道理</a:t>
                </a:r>
                <a:r>
                  <a:rPr lang="en-US" altLang="zh-CN" sz="1600">
                    <a:ea typeface="宋体" panose="02010600030101010101" pitchFamily="2" charset="-122"/>
                  </a:rPr>
                  <a:t> </a:t>
                </a:r>
                <a:r>
                  <a:rPr lang="zh-CN" altLang="en-US" sz="1600">
                    <a:ea typeface="宋体" panose="02010600030101010101" pitchFamily="2" charset="-122"/>
                  </a:rPr>
                  <a:t>就是这里</a:t>
                </a:r>
                <a:r>
                  <a:rPr lang="en-US" altLang="zh-CN" sz="1600">
                    <a:ea typeface="宋体" panose="02010600030101010101" pitchFamily="2" charset="-122"/>
                  </a:rPr>
                  <a:t>10</a:t>
                </a:r>
                <a:r>
                  <a:rPr lang="zh-CN" altLang="en-US" sz="1600">
                    <a:ea typeface="宋体" panose="02010600030101010101" pitchFamily="2" charset="-122"/>
                  </a:rPr>
                  <a:t>得换成</a:t>
                </a:r>
                <a:r>
                  <a:rPr lang="en-US" altLang="zh-CN" sz="1600">
                    <a:ea typeface="宋体" panose="02010600030101010101" pitchFamily="2" charset="-122"/>
                  </a:rPr>
                  <a:t>2</a:t>
                </a:r>
                <a:r>
                  <a:rPr lang="zh-CN" altLang="en-US" sz="1600">
                    <a:ea typeface="宋体" panose="02010600030101010101" pitchFamily="2" charset="-122"/>
                  </a:rPr>
                  <a:t>了</a:t>
                </a:r>
                <a:endParaRPr lang="zh-CN" altLang="en-US" sz="1600">
                  <a:ea typeface="宋体" panose="02010600030101010101" pitchFamily="2" charset="-122"/>
                </a:endParaRPr>
              </a:p>
              <a:p>
                <a:r>
                  <a:rPr lang="en-US" altLang="zh-CN" sz="1600">
                    <a:ea typeface="宋体" panose="02010600030101010101" pitchFamily="2" charset="-122"/>
                  </a:rPr>
                  <a:t>0.0011-&gt;0*2^-1+0*2^-2+1*2^-3+1*2^-4=0.125+0.0625=0.1875(</a:t>
                </a:r>
                <a:r>
                  <a:rPr lang="zh-CN" altLang="en-US" sz="1600">
                    <a:ea typeface="宋体" panose="02010600030101010101" pitchFamily="2" charset="-122"/>
                  </a:rPr>
                  <a:t>这就是二进制小数如何转换为十进制数</a:t>
                </a:r>
                <a:r>
                  <a:rPr lang="en-US" altLang="zh-CN" sz="1600">
                    <a:ea typeface="宋体" panose="02010600030101010101" pitchFamily="2" charset="-122"/>
                  </a:rPr>
                  <a:t>)</a:t>
                </a:r>
                <a:endParaRPr lang="en-US" altLang="zh-CN" sz="1600">
                  <a:ea typeface="宋体" panose="02010600030101010101" pitchFamily="2" charset="-122"/>
                </a:endParaRPr>
              </a:p>
              <a:p>
                <a:r>
                  <a:rPr lang="zh-CN" altLang="en-US" sz="1600">
                    <a:ea typeface="宋体" panose="02010600030101010101" pitchFamily="2" charset="-122"/>
                  </a:rPr>
                  <a:t>现在我们对一个十进制小数进行进制转换上的数学表示：</a:t>
                </a:r>
                <a:endParaRPr lang="zh-CN" altLang="en-US" sz="1600">
                  <a:ea typeface="宋体" panose="02010600030101010101" pitchFamily="2" charset="-122"/>
                </a:endParaRPr>
              </a:p>
              <a:p>
                <a:r>
                  <a:rPr lang="zh-CN" altLang="en-US" sz="1600">
                    <a:ea typeface="宋体" panose="02010600030101010101" pitchFamily="2" charset="-122"/>
                  </a:rPr>
                  <a:t>给定一个十进制数</a:t>
                </a:r>
                <a:r>
                  <a:rPr lang="en-US" altLang="zh-CN" sz="1600">
                    <a:ea typeface="宋体" panose="02010600030101010101" pitchFamily="2" charset="-122"/>
                  </a:rPr>
                  <a:t> </a:t>
                </a:r>
                <a:r>
                  <a:rPr lang="zh-CN" altLang="en-US" sz="1600">
                    <a:ea typeface="宋体" panose="02010600030101010101" pitchFamily="2" charset="-122"/>
                  </a:rPr>
                  <a:t>形如</a:t>
                </a:r>
                <a:r>
                  <a:rPr lang="en-US" altLang="zh-CN" sz="1600">
                    <a:ea typeface="宋体" panose="02010600030101010101" pitchFamily="2" charset="-122"/>
                  </a:rPr>
                  <a:t>xyz.pdf</a:t>
                </a:r>
                <a:r>
                  <a:rPr lang="zh-CN" altLang="en-US" sz="1600">
                    <a:ea typeface="宋体" panose="02010600030101010101" pitchFamily="2" charset="-122"/>
                  </a:rPr>
                  <a:t>这种形式的整数部分遵从整数部分的转换规则，小数部分将其转换为形如</a:t>
                </a:r>
                <a14:m>
                  <m:oMath xmlns:m="http://schemas.openxmlformats.org/officeDocument/2006/math">
                    <m:nary>
                      <m:naryPr>
                        <m:chr m:val="∑"/>
                        <m:limLoc m:val="undOvr"/>
                        <m:ctrlPr>
                          <a:rPr lang="en-US" altLang="zh-CN" sz="1600" i="1">
                            <a:latin typeface="Cambria Math" panose="02040503050406030204" charset="0"/>
                            <a:ea typeface="宋体" panose="02010600030101010101" pitchFamily="2" charset="-122"/>
                            <a:cs typeface="Cambria Math" panose="02040503050406030204" charset="0"/>
                          </a:rPr>
                        </m:ctrlPr>
                      </m:naryPr>
                      <m:sub>
                        <m:r>
                          <a:rPr lang="en-US" altLang="zh-CN" sz="1600" i="1">
                            <a:latin typeface="Cambria Math" panose="02040503050406030204" charset="0"/>
                            <a:ea typeface="宋体" panose="02010600030101010101" pitchFamily="2" charset="-122"/>
                            <a:cs typeface="Cambria Math" panose="02040503050406030204" charset="0"/>
                          </a:rPr>
                          <m:t>𝑖</m:t>
                        </m:r>
                        <m:r>
                          <a:rPr lang="en-US" altLang="zh-CN" sz="1600" i="1">
                            <a:latin typeface="Cambria Math" panose="02040503050406030204" charset="0"/>
                            <a:ea typeface="宋体" panose="02010600030101010101" pitchFamily="2" charset="-122"/>
                            <a:cs typeface="Cambria Math" panose="02040503050406030204" charset="0"/>
                          </a:rPr>
                          <m:t>=</m:t>
                        </m:r>
                        <m:r>
                          <a:rPr lang="en-US" altLang="zh-CN" sz="1600" i="1">
                            <a:latin typeface="Cambria Math" panose="02040503050406030204" charset="0"/>
                            <a:ea typeface="宋体" panose="02010600030101010101" pitchFamily="2" charset="-122"/>
                            <a:cs typeface="Cambria Math" panose="02040503050406030204" charset="0"/>
                          </a:rPr>
                          <m:t>1</m:t>
                        </m:r>
                      </m:sub>
                      <m:sup>
                        <m:r>
                          <a:rPr lang="en-US" altLang="zh-CN" sz="1600" i="1">
                            <a:latin typeface="Cambria Math" panose="02040503050406030204" charset="0"/>
                            <a:ea typeface="宋体" panose="02010600030101010101" pitchFamily="2" charset="-122"/>
                            <a:cs typeface="Cambria Math" panose="02040503050406030204" charset="0"/>
                          </a:rPr>
                          <m:t>𝑛</m:t>
                        </m:r>
                      </m:sup>
                      <m:e>
                        <m:r>
                          <a:rPr lang="en-US" altLang="zh-CN" sz="1600" i="1">
                            <a:latin typeface="Cambria Math" panose="02040503050406030204" charset="0"/>
                            <a:ea typeface="宋体" panose="02010600030101010101" pitchFamily="2" charset="-122"/>
                            <a:cs typeface="Cambria Math" panose="02040503050406030204" charset="0"/>
                          </a:rPr>
                          <m:t>𝑎𝑖</m:t>
                        </m:r>
                        <m:r>
                          <a:rPr lang="en-US" altLang="zh-CN" sz="1600" i="1">
                            <a:latin typeface="Cambria Math" panose="02040503050406030204" charset="0"/>
                            <a:ea typeface="宋体" panose="02010600030101010101" pitchFamily="2" charset="-122"/>
                            <a:cs typeface="Cambria Math" panose="02040503050406030204" charset="0"/>
                          </a:rPr>
                          <m:t>∗</m:t>
                        </m:r>
                        <m:sSup>
                          <m:sSupPr>
                            <m:ctrlPr>
                              <a:rPr lang="en-US" altLang="zh-CN" sz="1600" i="1">
                                <a:latin typeface="Cambria Math" panose="02040503050406030204" charset="0"/>
                                <a:ea typeface="宋体" panose="02010600030101010101" pitchFamily="2" charset="-122"/>
                                <a:cs typeface="Cambria Math" panose="02040503050406030204" charset="0"/>
                              </a:rPr>
                            </m:ctrlPr>
                          </m:sSupPr>
                          <m:e>
                            <m:r>
                              <a:rPr lang="en-US" altLang="zh-CN" sz="1600" i="1">
                                <a:latin typeface="Cambria Math" panose="02040503050406030204" charset="0"/>
                                <a:ea typeface="宋体" panose="02010600030101010101" pitchFamily="2" charset="-122"/>
                                <a:cs typeface="Cambria Math" panose="02040503050406030204" charset="0"/>
                              </a:rPr>
                              <m:t>2</m:t>
                            </m:r>
                          </m:e>
                          <m:sup>
                            <m:r>
                              <a:rPr lang="en-US" altLang="zh-CN" sz="1600" i="1">
                                <a:latin typeface="Cambria Math" panose="02040503050406030204" charset="0"/>
                                <a:ea typeface="宋体" panose="02010600030101010101" pitchFamily="2" charset="-122"/>
                                <a:cs typeface="Cambria Math" panose="02040503050406030204" charset="0"/>
                              </a:rPr>
                              <m:t>−</m:t>
                            </m:r>
                            <m:r>
                              <a:rPr lang="en-US" altLang="zh-CN" sz="1600" i="1">
                                <a:latin typeface="Cambria Math" panose="02040503050406030204" charset="0"/>
                                <a:ea typeface="宋体" panose="02010600030101010101" pitchFamily="2" charset="-122"/>
                                <a:cs typeface="Cambria Math" panose="02040503050406030204" charset="0"/>
                              </a:rPr>
                              <m:t>𝑖</m:t>
                            </m:r>
                          </m:sup>
                        </m:sSup>
                      </m:e>
                    </m:nary>
                  </m:oMath>
                </a14:m>
                <a:r>
                  <a:rPr lang="zh-CN" altLang="en-US" sz="1600">
                    <a:latin typeface="Cambria Math" panose="02040503050406030204" charset="0"/>
                    <a:ea typeface="宋体" panose="02010600030101010101" pitchFamily="2" charset="-122"/>
                    <a:cs typeface="Cambria Math" panose="02040503050406030204" charset="0"/>
                  </a:rPr>
                  <a:t>将</a:t>
                </a:r>
                <a:r>
                  <a:rPr lang="en-US" altLang="zh-CN" sz="1600">
                    <a:latin typeface="Cambria Math" panose="02040503050406030204" charset="0"/>
                    <a:ea typeface="宋体" panose="02010600030101010101" pitchFamily="2" charset="-122"/>
                    <a:cs typeface="Cambria Math" panose="02040503050406030204" charset="0"/>
                  </a:rPr>
                  <a:t>a1……an</a:t>
                </a:r>
                <a:r>
                  <a:rPr lang="zh-CN" altLang="en-US" sz="1600">
                    <a:latin typeface="Cambria Math" panose="02040503050406030204" charset="0"/>
                    <a:ea typeface="宋体" panose="02010600030101010101" pitchFamily="2" charset="-122"/>
                    <a:cs typeface="Cambria Math" panose="02040503050406030204" charset="0"/>
                  </a:rPr>
                  <a:t>排列起来为</a:t>
                </a:r>
                <a:r>
                  <a:rPr lang="en-US" altLang="zh-CN" sz="1600">
                    <a:latin typeface="Cambria Math" panose="02040503050406030204" charset="0"/>
                    <a:ea typeface="宋体" panose="02010600030101010101" pitchFamily="2" charset="-122"/>
                    <a:cs typeface="Cambria Math" panose="02040503050406030204" charset="0"/>
                  </a:rPr>
                  <a:t>0.a1……an</a:t>
                </a:r>
                <a:r>
                  <a:rPr lang="zh-CN" altLang="en-US" sz="1600">
                    <a:latin typeface="Cambria Math" panose="02040503050406030204" charset="0"/>
                    <a:ea typeface="宋体" panose="02010600030101010101" pitchFamily="2" charset="-122"/>
                    <a:cs typeface="Cambria Math" panose="02040503050406030204" charset="0"/>
                  </a:rPr>
                  <a:t>就是二进制下的小数表示（注意跟前文整数部分的排列顺序刚好反过来了，并且是从</a:t>
                </a:r>
                <a:r>
                  <a:rPr lang="en-US" altLang="zh-CN" sz="1600">
                    <a:latin typeface="Cambria Math" panose="02040503050406030204" charset="0"/>
                    <a:ea typeface="宋体" panose="02010600030101010101" pitchFamily="2" charset="-122"/>
                    <a:cs typeface="Cambria Math" panose="02040503050406030204" charset="0"/>
                  </a:rPr>
                  <a:t>1</a:t>
                </a:r>
                <a:r>
                  <a:rPr lang="zh-CN" altLang="en-US" sz="1600">
                    <a:latin typeface="Cambria Math" panose="02040503050406030204" charset="0"/>
                    <a:ea typeface="宋体" panose="02010600030101010101" pitchFamily="2" charset="-122"/>
                    <a:cs typeface="Cambria Math" panose="02040503050406030204" charset="0"/>
                  </a:rPr>
                  <a:t>开始，可不是从</a:t>
                </a:r>
                <a:r>
                  <a:rPr lang="en-US" altLang="zh-CN" sz="1600">
                    <a:latin typeface="Cambria Math" panose="02040503050406030204" charset="0"/>
                    <a:ea typeface="宋体" panose="02010600030101010101" pitchFamily="2" charset="-122"/>
                    <a:cs typeface="Cambria Math" panose="02040503050406030204" charset="0"/>
                  </a:rPr>
                  <a:t>0</a:t>
                </a:r>
                <a:r>
                  <a:rPr lang="zh-CN" altLang="en-US" sz="1600">
                    <a:latin typeface="Cambria Math" panose="02040503050406030204" charset="0"/>
                    <a:ea typeface="宋体" panose="02010600030101010101" pitchFamily="2" charset="-122"/>
                    <a:cs typeface="Cambria Math" panose="02040503050406030204" charset="0"/>
                  </a:rPr>
                  <a:t>）</a:t>
                </a:r>
                <a:endParaRPr lang="zh-CN" altLang="en-US" sz="1600">
                  <a:latin typeface="Cambria Math" panose="02040503050406030204" charset="0"/>
                  <a:ea typeface="宋体" panose="02010600030101010101" pitchFamily="2" charset="-122"/>
                  <a:cs typeface="Cambria Math" panose="02040503050406030204" charset="0"/>
                </a:endParaRPr>
              </a:p>
              <a:p>
                <a:r>
                  <a:rPr lang="zh-CN" altLang="en-US" sz="1600">
                    <a:latin typeface="Cambria Math" panose="02040503050406030204" charset="0"/>
                    <a:ea typeface="宋体" panose="02010600030101010101" pitchFamily="2" charset="-122"/>
                    <a:cs typeface="Cambria Math" panose="02040503050406030204" charset="0"/>
                  </a:rPr>
                  <a:t>如</a:t>
                </a:r>
                <a:r>
                  <a:rPr lang="en-US" altLang="zh-CN" sz="1600">
                    <a:latin typeface="Cambria Math" panose="02040503050406030204" charset="0"/>
                    <a:ea typeface="宋体" panose="02010600030101010101" pitchFamily="2" charset="-122"/>
                    <a:cs typeface="Cambria Math" panose="02040503050406030204" charset="0"/>
                  </a:rPr>
                  <a:t>0.625=1*2^-1+0*2^-2+1*2^-3</a:t>
                </a:r>
                <a:r>
                  <a:rPr lang="zh-CN" altLang="en-US" sz="1600">
                    <a:latin typeface="Cambria Math" panose="02040503050406030204" charset="0"/>
                    <a:ea typeface="宋体" panose="02010600030101010101" pitchFamily="2" charset="-122"/>
                    <a:cs typeface="Cambria Math" panose="02040503050406030204" charset="0"/>
                  </a:rPr>
                  <a:t>那么二进制下就是</a:t>
                </a:r>
                <a:r>
                  <a:rPr lang="en-US" altLang="zh-CN" sz="1600">
                    <a:latin typeface="Cambria Math" panose="02040503050406030204" charset="0"/>
                    <a:ea typeface="宋体" panose="02010600030101010101" pitchFamily="2" charset="-122"/>
                    <a:cs typeface="Cambria Math" panose="02040503050406030204" charset="0"/>
                  </a:rPr>
                  <a:t>0.101</a:t>
                </a:r>
                <a:endParaRPr lang="zh-CN" altLang="en-US" sz="1600">
                  <a:ea typeface="宋体" panose="02010600030101010101" pitchFamily="2" charset="-122"/>
                </a:endParaRPr>
              </a:p>
              <a:p>
                <a:endParaRPr lang="zh-CN" altLang="en-US" sz="1600">
                  <a:ea typeface="宋体" panose="02010600030101010101" pitchFamily="2" charset="-122"/>
                </a:endParaRPr>
              </a:p>
            </p:txBody>
          </p:sp>
        </mc:Choice>
        <mc:Fallback>
          <p:sp>
            <p:nvSpPr>
              <p:cNvPr id="31746" name="内容占位符 2"/>
              <p:cNvSpPr>
                <a:spLocks noRot="1" noChangeAspect="1" noMove="1" noResize="1" noEditPoints="1" noAdjustHandles="1" noChangeArrowheads="1" noChangeShapeType="1" noTextEdit="1"/>
              </p:cNvSpPr>
              <p:nvPr>
                <p:ph idx="1"/>
              </p:nvPr>
            </p:nvSpPr>
            <p:spPr>
              <a:blipFill rotWithShape="1">
                <a:blip r:embed="rId1"/>
                <a:stretch>
                  <a:fillRect/>
                </a:stretch>
              </a:blipFill>
            </p:spPr>
            <p:txBody>
              <a:bodyPr/>
              <a:lstStyle/>
              <a:p>
                <a:r>
                  <a:rPr lang="zh-CN" altLang="en-US">
                    <a:noFill/>
                  </a:rPr>
                  <a:t> </a:t>
                </a:r>
              </a:p>
            </p:txBody>
          </p:sp>
        </mc:Fallback>
      </mc:AlternateContent>
      <p:sp>
        <p:nvSpPr>
          <p:cNvPr id="31747" name="幻灯片编号占位符 3"/>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2" name="文本框 1"/>
          <p:cNvSpPr txBox="1"/>
          <p:nvPr/>
        </p:nvSpPr>
        <p:spPr>
          <a:xfrm>
            <a:off x="3656965" y="2290445"/>
            <a:ext cx="4606925" cy="398780"/>
          </a:xfrm>
          <a:prstGeom prst="rect">
            <a:avLst/>
          </a:prstGeom>
          <a:noFill/>
        </p:spPr>
        <p:txBody>
          <a:bodyPr wrap="square" rtlCol="0">
            <a:spAutoFit/>
          </a:bodyPr>
          <a:p>
            <a:endParaRPr lang="en-US" altLang="zh-CN"/>
          </a:p>
        </p:txBody>
      </p:sp>
      <p:sp>
        <p:nvSpPr>
          <p:cNvPr id="4" name="文本框 3"/>
          <p:cNvSpPr txBox="1"/>
          <p:nvPr/>
        </p:nvSpPr>
        <p:spPr>
          <a:xfrm>
            <a:off x="3723640" y="3833495"/>
            <a:ext cx="4353560" cy="398780"/>
          </a:xfrm>
          <a:prstGeom prst="rect">
            <a:avLst/>
          </a:prstGeom>
          <a:noFill/>
        </p:spPr>
        <p:txBody>
          <a:bodyPr wrap="square" rtlCol="0">
            <a:spAutoFit/>
          </a:bodyPr>
          <a:p>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进制转换</a:t>
            </a:r>
            <a:endParaRPr lang="en-US" altLang="zh-CN"/>
          </a:p>
        </p:txBody>
      </p:sp>
      <p:sp>
        <p:nvSpPr>
          <p:cNvPr id="3" name="内容占位符 2"/>
          <p:cNvSpPr>
            <a:spLocks noGrp="1"/>
          </p:cNvSpPr>
          <p:nvPr>
            <p:ph idx="1"/>
          </p:nvPr>
        </p:nvSpPr>
        <p:spPr/>
        <p:txBody>
          <a:bodyPr/>
          <a:p>
            <a:r>
              <a:rPr lang="zh-CN" altLang="en-US" sz="1600"/>
              <a:t>十进制转变为二进制标准流程：</a:t>
            </a:r>
            <a:endParaRPr lang="zh-CN" altLang="en-US" sz="1600"/>
          </a:p>
          <a:p>
            <a:r>
              <a:rPr lang="zh-CN" altLang="en-US" sz="1600"/>
              <a:t>整数部分该怎么搞怎么搞，小数部分每次乘以</a:t>
            </a:r>
            <a:r>
              <a:rPr lang="en-US" altLang="zh-CN" sz="1600"/>
              <a:t>2</a:t>
            </a:r>
            <a:r>
              <a:rPr lang="zh-CN" altLang="en-US" sz="1600">
                <a:ea typeface="宋体" panose="02010600030101010101" pitchFamily="2" charset="-122"/>
              </a:rPr>
              <a:t>，将乘</a:t>
            </a:r>
            <a:r>
              <a:rPr lang="en-US" altLang="zh-CN" sz="1600">
                <a:ea typeface="宋体" panose="02010600030101010101" pitchFamily="2" charset="-122"/>
              </a:rPr>
              <a:t>2</a:t>
            </a:r>
            <a:r>
              <a:rPr lang="zh-CN" altLang="en-US" sz="1600">
                <a:ea typeface="宋体" panose="02010600030101010101" pitchFamily="2" charset="-122"/>
              </a:rPr>
              <a:t>后的结果的整数部分保留下来，</a:t>
            </a:r>
            <a:r>
              <a:rPr lang="en-US" altLang="zh-CN" sz="1600">
                <a:ea typeface="宋体" panose="02010600030101010101" pitchFamily="2" charset="-122"/>
              </a:rPr>
              <a:t>0</a:t>
            </a:r>
            <a:r>
              <a:rPr lang="zh-CN" altLang="en-US" sz="1600">
                <a:ea typeface="宋体" panose="02010600030101010101" pitchFamily="2" charset="-122"/>
              </a:rPr>
              <a:t>也保存下来，直到乘</a:t>
            </a:r>
            <a:r>
              <a:rPr lang="en-US" altLang="zh-CN" sz="1600">
                <a:ea typeface="宋体" panose="02010600030101010101" pitchFamily="2" charset="-122"/>
              </a:rPr>
              <a:t>2</a:t>
            </a:r>
            <a:r>
              <a:rPr lang="zh-CN" altLang="en-US" sz="1600">
                <a:ea typeface="宋体" panose="02010600030101010101" pitchFamily="2" charset="-122"/>
              </a:rPr>
              <a:t>后的结果变成</a:t>
            </a:r>
            <a:r>
              <a:rPr lang="en-US" altLang="zh-CN" sz="1600">
                <a:ea typeface="宋体" panose="02010600030101010101" pitchFamily="2" charset="-122"/>
              </a:rPr>
              <a:t>0.000</a:t>
            </a:r>
            <a:r>
              <a:rPr lang="zh-CN" altLang="en-US" sz="1600">
                <a:ea typeface="宋体" panose="02010600030101010101" pitchFamily="2" charset="-122"/>
              </a:rPr>
              <a:t>为止。</a:t>
            </a:r>
            <a:endParaRPr lang="zh-CN" altLang="en-US" sz="1600">
              <a:ea typeface="宋体" panose="02010600030101010101" pitchFamily="2" charset="-122"/>
            </a:endParaRPr>
          </a:p>
          <a:p>
            <a:r>
              <a:rPr lang="zh-CN" altLang="en-US" sz="1600">
                <a:ea typeface="宋体" panose="02010600030101010101" pitchFamily="2" charset="-122"/>
              </a:rPr>
              <a:t>举个例子。</a:t>
            </a:r>
            <a:r>
              <a:rPr lang="en-US" altLang="zh-CN" sz="1600">
                <a:ea typeface="宋体" panose="02010600030101010101" pitchFamily="2" charset="-122"/>
              </a:rPr>
              <a:t>0.75</a:t>
            </a:r>
            <a:r>
              <a:rPr lang="zh-CN" altLang="en-US" sz="1600">
                <a:ea typeface="宋体" panose="02010600030101010101" pitchFamily="2" charset="-122"/>
              </a:rPr>
              <a:t>（十进制）变成二进制的过程：</a:t>
            </a:r>
            <a:endParaRPr lang="zh-CN" altLang="en-US" sz="1600">
              <a:ea typeface="宋体" panose="02010600030101010101" pitchFamily="2" charset="-122"/>
            </a:endParaRPr>
          </a:p>
          <a:p>
            <a:r>
              <a:rPr lang="en-US" altLang="zh-CN" sz="1600">
                <a:ea typeface="宋体" panose="02010600030101010101" pitchFamily="2" charset="-122"/>
              </a:rPr>
              <a:t>0.75*2=1.5 </a:t>
            </a:r>
            <a:r>
              <a:rPr lang="zh-CN" altLang="en-US" sz="1600">
                <a:ea typeface="宋体" panose="02010600030101010101" pitchFamily="2" charset="-122"/>
              </a:rPr>
              <a:t>保留下</a:t>
            </a:r>
            <a:r>
              <a:rPr lang="en-US" altLang="zh-CN" sz="1600">
                <a:ea typeface="宋体" panose="02010600030101010101" pitchFamily="2" charset="-122"/>
              </a:rPr>
              <a:t>1 </a:t>
            </a:r>
            <a:r>
              <a:rPr lang="zh-CN" altLang="en-US" sz="1600">
                <a:ea typeface="宋体" panose="02010600030101010101" pitchFamily="2" charset="-122"/>
              </a:rPr>
              <a:t>此时剩</a:t>
            </a:r>
            <a:r>
              <a:rPr lang="en-US" altLang="zh-CN" sz="1600">
                <a:ea typeface="宋体" panose="02010600030101010101" pitchFamily="2" charset="-122"/>
              </a:rPr>
              <a:t>0.5 0.5*2=1.0 </a:t>
            </a:r>
            <a:r>
              <a:rPr lang="zh-CN" altLang="en-US" sz="1600">
                <a:ea typeface="宋体" panose="02010600030101010101" pitchFamily="2" charset="-122"/>
              </a:rPr>
              <a:t>保留下</a:t>
            </a:r>
            <a:r>
              <a:rPr lang="en-US" altLang="zh-CN" sz="1600">
                <a:ea typeface="宋体" panose="02010600030101010101" pitchFamily="2" charset="-122"/>
              </a:rPr>
              <a:t>1 </a:t>
            </a:r>
            <a:r>
              <a:rPr lang="zh-CN" altLang="en-US" sz="1600">
                <a:ea typeface="宋体" panose="02010600030101010101" pitchFamily="2" charset="-122"/>
              </a:rPr>
              <a:t>但是结果是</a:t>
            </a:r>
            <a:r>
              <a:rPr lang="en-US" altLang="zh-CN" sz="1600">
                <a:ea typeface="宋体" panose="02010600030101010101" pitchFamily="2" charset="-122"/>
              </a:rPr>
              <a:t>0.00</a:t>
            </a:r>
            <a:r>
              <a:rPr lang="zh-CN" altLang="en-US" sz="1600">
                <a:ea typeface="宋体" panose="02010600030101010101" pitchFamily="2" charset="-122"/>
              </a:rPr>
              <a:t>了</a:t>
            </a:r>
            <a:r>
              <a:rPr lang="en-US" altLang="zh-CN" sz="1600">
                <a:ea typeface="宋体" panose="02010600030101010101" pitchFamily="2" charset="-122"/>
              </a:rPr>
              <a:t> </a:t>
            </a:r>
            <a:r>
              <a:rPr lang="zh-CN" altLang="en-US" sz="1600">
                <a:ea typeface="宋体" panose="02010600030101010101" pitchFamily="2" charset="-122"/>
              </a:rPr>
              <a:t>就该停止了</a:t>
            </a:r>
            <a:endParaRPr lang="zh-CN" altLang="en-US" sz="1600">
              <a:ea typeface="宋体" panose="02010600030101010101" pitchFamily="2" charset="-122"/>
            </a:endParaRPr>
          </a:p>
          <a:p>
            <a:r>
              <a:rPr lang="zh-CN" altLang="en-US" sz="1600">
                <a:ea typeface="宋体" panose="02010600030101010101" pitchFamily="2" charset="-122"/>
              </a:rPr>
              <a:t>所以最后结果</a:t>
            </a:r>
            <a:r>
              <a:rPr lang="en-US" altLang="zh-CN" sz="1600">
                <a:ea typeface="宋体" panose="02010600030101010101" pitchFamily="2" charset="-122"/>
              </a:rPr>
              <a:t>0.11</a:t>
            </a:r>
            <a:endParaRPr lang="en-US" altLang="zh-CN" sz="1600">
              <a:ea typeface="宋体" panose="02010600030101010101" pitchFamily="2" charset="-122"/>
            </a:endParaRPr>
          </a:p>
          <a:p>
            <a:endParaRPr lang="en-US" altLang="zh-CN" sz="1600">
              <a:ea typeface="宋体" panose="02010600030101010101" pitchFamily="2" charset="-122"/>
            </a:endParaRPr>
          </a:p>
        </p:txBody>
      </p:sp>
      <p:pic>
        <p:nvPicPr>
          <p:cNvPr id="4" name="图片 3" descr="d1"/>
          <p:cNvPicPr>
            <a:picLocks noChangeAspect="1"/>
          </p:cNvPicPr>
          <p:nvPr/>
        </p:nvPicPr>
        <p:blipFill>
          <a:blip r:embed="rId1"/>
          <a:stretch>
            <a:fillRect/>
          </a:stretch>
        </p:blipFill>
        <p:spPr>
          <a:xfrm>
            <a:off x="600075" y="3429000"/>
            <a:ext cx="2771775" cy="2295525"/>
          </a:xfrm>
          <a:prstGeom prst="rect">
            <a:avLst/>
          </a:prstGeom>
        </p:spPr>
      </p:pic>
      <p:sp>
        <p:nvSpPr>
          <p:cNvPr id="5" name="文本框 4"/>
          <p:cNvSpPr txBox="1"/>
          <p:nvPr/>
        </p:nvSpPr>
        <p:spPr>
          <a:xfrm>
            <a:off x="3828415" y="3322955"/>
            <a:ext cx="4401185" cy="1568450"/>
          </a:xfrm>
          <a:prstGeom prst="rect">
            <a:avLst/>
          </a:prstGeom>
          <a:noFill/>
        </p:spPr>
        <p:txBody>
          <a:bodyPr wrap="square" rtlCol="0">
            <a:spAutoFit/>
          </a:bodyPr>
          <a:p>
            <a:r>
              <a:rPr lang="zh-CN" altLang="en-US" sz="1600" b="0"/>
              <a:t>这里解释一下为什么排列顺序跟前面不同，想一想我们转换后结构：</a:t>
            </a:r>
            <a:endParaRPr lang="zh-CN" altLang="en-US" sz="1600" b="0"/>
          </a:p>
          <a:p>
            <a:r>
              <a:rPr lang="en-US" altLang="zh-CN" sz="1600" b="0"/>
              <a:t>x</a:t>
            </a:r>
            <a:r>
              <a:rPr lang="zh-CN" altLang="en-US" sz="1600" b="0"/>
              <a:t>（十进制）</a:t>
            </a:r>
            <a:r>
              <a:rPr lang="en-US" altLang="zh-CN" sz="1600" b="0"/>
              <a:t>=a*2^-1+b*2^-2+c*2^-3+d*2^-4.......</a:t>
            </a:r>
            <a:endParaRPr lang="en-US" altLang="zh-CN" sz="1600" b="0"/>
          </a:p>
          <a:p>
            <a:r>
              <a:rPr lang="zh-CN" altLang="en-US" sz="1600" b="0"/>
              <a:t>乘以</a:t>
            </a:r>
            <a:r>
              <a:rPr lang="en-US" altLang="zh-CN" sz="1600" b="0"/>
              <a:t>2</a:t>
            </a:r>
            <a:r>
              <a:rPr lang="zh-CN" altLang="en-US" sz="1600" b="0"/>
              <a:t>之后</a:t>
            </a:r>
            <a:r>
              <a:rPr lang="en-US" altLang="zh-CN" sz="1600" b="0"/>
              <a:t> </a:t>
            </a:r>
            <a:r>
              <a:rPr lang="zh-CN" altLang="en-US" sz="1600" b="0"/>
              <a:t>系数是左边的先弹出的，所以排列顺序不同</a:t>
            </a:r>
            <a:endParaRPr lang="zh-CN" altLang="en-US" sz="1600" b="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1"/>
          <p:cNvSpPr>
            <a:spLocks noGrp="1"/>
          </p:cNvSpPr>
          <p:nvPr>
            <p:ph type="title"/>
          </p:nvPr>
        </p:nvSpPr>
        <p:spPr/>
        <p:txBody>
          <a:bodyPr vert="horz" wrap="square" lIns="91440" tIns="45720" rIns="91440" bIns="45720" anchor="ctr" anchorCtr="0"/>
          <a:p>
            <a:r>
              <a:rPr lang="zh-CN" altLang="en-US">
                <a:ea typeface="宋体" panose="02010600030101010101" pitchFamily="2" charset="-122"/>
              </a:rPr>
              <a:t>二进制数的</a:t>
            </a:r>
            <a:r>
              <a:rPr lang="zh-CN" altLang="en-US">
                <a:ea typeface="宋体" panose="02010600030101010101" pitchFamily="2" charset="-122"/>
              </a:rPr>
              <a:t>运算</a:t>
            </a:r>
            <a:endParaRPr lang="zh-CN" altLang="en-US">
              <a:ea typeface="宋体" panose="02010600030101010101" pitchFamily="2" charset="-122"/>
            </a:endParaRPr>
          </a:p>
        </p:txBody>
      </p:sp>
      <p:sp>
        <p:nvSpPr>
          <p:cNvPr id="32770" name="内容占位符 2"/>
          <p:cNvSpPr>
            <a:spLocks noGrp="1"/>
          </p:cNvSpPr>
          <p:nvPr>
            <p:ph idx="1"/>
          </p:nvPr>
        </p:nvSpPr>
        <p:spPr/>
        <p:txBody>
          <a:bodyPr vert="horz" wrap="square" lIns="91440" tIns="45720" rIns="91440" bIns="45720" anchor="t" anchorCtr="0"/>
          <a:p>
            <a:r>
              <a:rPr lang="zh-CN" altLang="en-US">
                <a:ea typeface="宋体" panose="02010600030101010101" pitchFamily="2" charset="-122"/>
              </a:rPr>
              <a:t>我们这里讨论的是底层硬件二进制数的运算，像加减法对于底层硬件</a:t>
            </a:r>
            <a:r>
              <a:rPr lang="zh-CN" altLang="en-US">
                <a:ea typeface="宋体" panose="02010600030101010101" pitchFamily="2" charset="-122"/>
              </a:rPr>
              <a:t>来说还是太高级</a:t>
            </a:r>
            <a:r>
              <a:rPr lang="zh-CN" altLang="en-US">
                <a:ea typeface="宋体" panose="02010600030101010101" pitchFamily="2" charset="-122"/>
              </a:rPr>
              <a:t>了。</a:t>
            </a:r>
            <a:endParaRPr lang="zh-CN" altLang="en-US">
              <a:ea typeface="宋体" panose="02010600030101010101" pitchFamily="2" charset="-122"/>
            </a:endParaRPr>
          </a:p>
          <a:p>
            <a:r>
              <a:rPr lang="zh-CN" altLang="en-US">
                <a:ea typeface="宋体" panose="02010600030101010101" pitchFamily="2" charset="-122"/>
              </a:rPr>
              <a:t>这里我们介绍的是</a:t>
            </a:r>
            <a:r>
              <a:rPr lang="en-US" altLang="zh-CN">
                <a:ea typeface="宋体" panose="02010600030101010101" pitchFamily="2" charset="-122"/>
              </a:rPr>
              <a:t>and(</a:t>
            </a:r>
            <a:r>
              <a:rPr lang="zh-CN" altLang="en-US">
                <a:ea typeface="宋体" panose="02010600030101010101" pitchFamily="2" charset="-122"/>
              </a:rPr>
              <a:t>与</a:t>
            </a:r>
            <a:r>
              <a:rPr lang="en-US" altLang="zh-CN">
                <a:ea typeface="宋体" panose="02010600030101010101" pitchFamily="2" charset="-122"/>
              </a:rPr>
              <a:t>)</a:t>
            </a:r>
            <a:r>
              <a:rPr lang="zh-CN" altLang="en-US">
                <a:ea typeface="宋体" panose="02010600030101010101" pitchFamily="2" charset="-122"/>
              </a:rPr>
              <a:t>、</a:t>
            </a:r>
            <a:r>
              <a:rPr lang="en-US" altLang="zh-CN">
                <a:ea typeface="宋体" panose="02010600030101010101" pitchFamily="2" charset="-122"/>
              </a:rPr>
              <a:t>or(</a:t>
            </a:r>
            <a:r>
              <a:rPr lang="zh-CN" altLang="en-US">
                <a:ea typeface="宋体" panose="02010600030101010101" pitchFamily="2" charset="-122"/>
              </a:rPr>
              <a:t>或</a:t>
            </a:r>
            <a:r>
              <a:rPr lang="en-US" altLang="zh-CN">
                <a:ea typeface="宋体" panose="02010600030101010101" pitchFamily="2" charset="-122"/>
              </a:rPr>
              <a:t>)</a:t>
            </a:r>
            <a:r>
              <a:rPr lang="zh-CN" altLang="en-US">
                <a:ea typeface="宋体" panose="02010600030101010101" pitchFamily="2" charset="-122"/>
              </a:rPr>
              <a:t>、</a:t>
            </a:r>
            <a:r>
              <a:rPr lang="en-US" altLang="zh-CN">
                <a:ea typeface="宋体" panose="02010600030101010101" pitchFamily="2" charset="-122"/>
              </a:rPr>
              <a:t>not(</a:t>
            </a:r>
            <a:r>
              <a:rPr lang="zh-CN" altLang="en-US">
                <a:ea typeface="宋体" panose="02010600030101010101" pitchFamily="2" charset="-122"/>
              </a:rPr>
              <a:t>非</a:t>
            </a:r>
            <a:r>
              <a:rPr lang="en-US" altLang="zh-CN">
                <a:ea typeface="宋体" panose="02010600030101010101" pitchFamily="2" charset="-122"/>
              </a:rPr>
              <a:t>)</a:t>
            </a:r>
            <a:r>
              <a:rPr lang="zh-CN" altLang="en-US">
                <a:ea typeface="宋体" panose="02010600030101010101" pitchFamily="2" charset="-122"/>
              </a:rPr>
              <a:t>三种运算，大伙学过离散应该还没忘记，这里的运算类似离散中的运算，但还是有点</a:t>
            </a:r>
            <a:r>
              <a:rPr lang="zh-CN" altLang="en-US">
                <a:ea typeface="宋体" panose="02010600030101010101" pitchFamily="2" charset="-122"/>
              </a:rPr>
              <a:t>不同。</a:t>
            </a:r>
            <a:endParaRPr lang="zh-CN" altLang="en-US">
              <a:ea typeface="宋体" panose="02010600030101010101" pitchFamily="2" charset="-122"/>
            </a:endParaRPr>
          </a:p>
        </p:txBody>
      </p:sp>
      <p:sp>
        <p:nvSpPr>
          <p:cNvPr id="32771" name="幻灯片编号占位符 3"/>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1"/>
          <p:cNvSpPr>
            <a:spLocks noGrp="1"/>
          </p:cNvSpPr>
          <p:nvPr>
            <p:ph type="title"/>
          </p:nvPr>
        </p:nvSpPr>
        <p:spPr/>
        <p:txBody>
          <a:bodyPr vert="horz" wrap="square" lIns="91440" tIns="45720" rIns="91440" bIns="45720" anchor="ctr" anchorCtr="0"/>
          <a:p>
            <a:r>
              <a:rPr lang="zh-CN" altLang="en-US">
                <a:ea typeface="宋体" panose="02010600030101010101" pitchFamily="2" charset="-122"/>
              </a:rPr>
              <a:t>二进制数的</a:t>
            </a:r>
            <a:r>
              <a:rPr lang="zh-CN" altLang="en-US">
                <a:ea typeface="宋体" panose="02010600030101010101" pitchFamily="2" charset="-122"/>
              </a:rPr>
              <a:t>运算</a:t>
            </a:r>
            <a:endParaRPr lang="zh-CN" altLang="en-US">
              <a:ea typeface="宋体" panose="02010600030101010101" pitchFamily="2" charset="-122"/>
            </a:endParaRPr>
          </a:p>
        </p:txBody>
      </p:sp>
      <p:sp>
        <p:nvSpPr>
          <p:cNvPr id="33794" name="幻灯片编号占位符 3"/>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2" name="文本框 1"/>
          <p:cNvSpPr txBox="1"/>
          <p:nvPr/>
        </p:nvSpPr>
        <p:spPr>
          <a:xfrm>
            <a:off x="498475" y="1447800"/>
            <a:ext cx="3048000" cy="398780"/>
          </a:xfrm>
          <a:prstGeom prst="rect">
            <a:avLst/>
          </a:prstGeom>
          <a:noFill/>
        </p:spPr>
        <p:txBody>
          <a:bodyPr wrap="square" rtlCol="0">
            <a:spAutoFit/>
          </a:bodyPr>
          <a:p>
            <a:r>
              <a:rPr lang="en-US" altLang="zh-CN"/>
              <a:t>and</a:t>
            </a:r>
            <a:r>
              <a:rPr lang="zh-CN" altLang="en-US"/>
              <a:t>（与运算）：</a:t>
            </a:r>
            <a:endParaRPr lang="zh-CN" altLang="en-US"/>
          </a:p>
        </p:txBody>
      </p:sp>
      <p:sp>
        <p:nvSpPr>
          <p:cNvPr id="3" name="文本框 2"/>
          <p:cNvSpPr txBox="1"/>
          <p:nvPr/>
        </p:nvSpPr>
        <p:spPr>
          <a:xfrm>
            <a:off x="532130" y="1996440"/>
            <a:ext cx="8001635" cy="3169285"/>
          </a:xfrm>
          <a:prstGeom prst="rect">
            <a:avLst/>
          </a:prstGeom>
          <a:noFill/>
        </p:spPr>
        <p:txBody>
          <a:bodyPr wrap="square" rtlCol="0">
            <a:spAutoFit/>
          </a:bodyPr>
          <a:p>
            <a:pPr marL="342900" indent="-342900">
              <a:buFont typeface="Arial" panose="020B0604020202020204" pitchFamily="34" charset="0"/>
              <a:buChar char="•"/>
            </a:pPr>
            <a:r>
              <a:rPr lang="zh-CN" altLang="en-US"/>
              <a:t>符号上我们一般用</a:t>
            </a:r>
            <a:r>
              <a:rPr lang="en-US" altLang="zh-CN"/>
              <a:t>&amp;</a:t>
            </a:r>
            <a:r>
              <a:rPr lang="zh-CN" altLang="en-US"/>
              <a:t>代表进行与</a:t>
            </a:r>
            <a:r>
              <a:rPr lang="zh-CN" altLang="en-US"/>
              <a:t>运算</a:t>
            </a:r>
            <a:endParaRPr lang="zh-CN" altLang="en-US"/>
          </a:p>
          <a:p>
            <a:pPr marL="342900" indent="-342900">
              <a:buFont typeface="Arial" panose="020B0604020202020204" pitchFamily="34" charset="0"/>
              <a:buChar char="•"/>
            </a:pPr>
            <a:r>
              <a:rPr lang="zh-CN" altLang="en-US"/>
              <a:t>因为计算机中所有数是二进制形式，因此这里的与运算也是针对二进制数的，如果两个十进制数要做与运算需要先转换成二进制</a:t>
            </a:r>
            <a:r>
              <a:rPr lang="zh-CN" altLang="en-US"/>
              <a:t>数。</a:t>
            </a:r>
            <a:endParaRPr lang="zh-CN" altLang="en-US"/>
          </a:p>
          <a:p>
            <a:pPr marL="342900" indent="-342900">
              <a:buFont typeface="Arial" panose="020B0604020202020204" pitchFamily="34" charset="0"/>
              <a:buChar char="•"/>
            </a:pPr>
            <a:r>
              <a:rPr lang="zh-CN" altLang="en-US"/>
              <a:t>具体流程，两个长度相同的二进制数对应位置上均为</a:t>
            </a:r>
            <a:r>
              <a:rPr lang="en-US" altLang="zh-CN"/>
              <a:t>1</a:t>
            </a:r>
            <a:r>
              <a:rPr lang="zh-CN" altLang="en-US"/>
              <a:t>是该位置上的运算结果为</a:t>
            </a:r>
            <a:r>
              <a:rPr lang="en-US" altLang="zh-CN"/>
              <a:t>1 </a:t>
            </a:r>
            <a:r>
              <a:rPr lang="zh-CN" altLang="en-US"/>
              <a:t>其他情况为</a:t>
            </a:r>
            <a:r>
              <a:rPr lang="en-US" altLang="zh-CN"/>
              <a:t>0</a:t>
            </a:r>
            <a:endParaRPr lang="en-US" altLang="zh-CN"/>
          </a:p>
          <a:p>
            <a:pPr marL="342900" indent="-342900">
              <a:buFont typeface="Arial" panose="020B0604020202020204" pitchFamily="34" charset="0"/>
              <a:buChar char="•"/>
            </a:pPr>
            <a:r>
              <a:rPr lang="zh-CN" altLang="en-US"/>
              <a:t>举例子</a:t>
            </a:r>
            <a:r>
              <a:rPr lang="en-US" altLang="zh-CN"/>
              <a:t> 0011&amp;1100=0000 0110&amp;1100=0100 1111&amp;0110=0110</a:t>
            </a:r>
            <a:endParaRPr lang="en-US" altLang="zh-CN"/>
          </a:p>
          <a:p>
            <a:pPr marL="342900" indent="-342900">
              <a:buFont typeface="Arial" panose="020B0604020202020204" pitchFamily="34" charset="0"/>
              <a:buChar char="•"/>
            </a:pPr>
            <a:r>
              <a:rPr lang="zh-CN" altLang="en-US"/>
              <a:t>如果长度不同怎么办？放心，后面整形、浮点数的时候会知道计算机的一些机制保证了不会出现这样的</a:t>
            </a:r>
            <a:r>
              <a:rPr lang="zh-CN" altLang="en-US"/>
              <a:t>情况。</a:t>
            </a:r>
            <a:endParaRPr lang="zh-CN" altLang="en-US"/>
          </a:p>
          <a:p>
            <a:pPr marL="342900" indent="-342900">
              <a:buFont typeface="Arial" panose="020B0604020202020204" pitchFamily="34" charset="0"/>
              <a:buChar char="•"/>
            </a:pP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二进制数的运算</a:t>
            </a:r>
            <a:endParaRPr lang="zh-CN" altLang="en-US"/>
          </a:p>
        </p:txBody>
      </p:sp>
      <p:sp>
        <p:nvSpPr>
          <p:cNvPr id="3" name="内容占位符 2"/>
          <p:cNvSpPr>
            <a:spLocks noGrp="1"/>
          </p:cNvSpPr>
          <p:nvPr>
            <p:ph idx="1"/>
          </p:nvPr>
        </p:nvSpPr>
        <p:spPr/>
        <p:txBody>
          <a:bodyPr/>
          <a:p>
            <a:pPr marL="0" indent="0">
              <a:buNone/>
            </a:pPr>
            <a:r>
              <a:rPr lang="en-US" altLang="zh-CN" sz="2000"/>
              <a:t>or</a:t>
            </a:r>
            <a:r>
              <a:rPr lang="zh-CN" altLang="en-US" sz="2000">
                <a:ea typeface="宋体" panose="02010600030101010101" pitchFamily="2" charset="-122"/>
              </a:rPr>
              <a:t>（或运算）：</a:t>
            </a:r>
            <a:endParaRPr lang="zh-CN" altLang="en-US" sz="2000">
              <a:ea typeface="宋体" panose="02010600030101010101" pitchFamily="2" charset="-122"/>
            </a:endParaRPr>
          </a:p>
          <a:p>
            <a:r>
              <a:rPr lang="zh-CN" altLang="en-US" sz="2000">
                <a:ea typeface="宋体" panose="02010600030101010101" pitchFamily="2" charset="-122"/>
              </a:rPr>
              <a:t>跟前面与运算的准备步骤一样，也是长度相同的二进制串。只是与运算只有在同一位置都是</a:t>
            </a:r>
            <a:r>
              <a:rPr lang="en-US" altLang="zh-CN" sz="2000">
                <a:ea typeface="宋体" panose="02010600030101010101" pitchFamily="2" charset="-122"/>
              </a:rPr>
              <a:t>1</a:t>
            </a:r>
            <a:r>
              <a:rPr lang="zh-CN" altLang="en-US" sz="2000">
                <a:ea typeface="宋体" panose="02010600030101010101" pitchFamily="2" charset="-122"/>
              </a:rPr>
              <a:t>才取</a:t>
            </a:r>
            <a:r>
              <a:rPr lang="en-US" altLang="zh-CN" sz="2000">
                <a:ea typeface="宋体" panose="02010600030101010101" pitchFamily="2" charset="-122"/>
              </a:rPr>
              <a:t>1</a:t>
            </a:r>
            <a:r>
              <a:rPr lang="zh-CN" altLang="en-US" sz="2000">
                <a:ea typeface="宋体" panose="02010600030101010101" pitchFamily="2" charset="-122"/>
              </a:rPr>
              <a:t>，或运算是在同一位置有一个</a:t>
            </a:r>
            <a:r>
              <a:rPr lang="en-US" altLang="zh-CN" sz="2000">
                <a:ea typeface="宋体" panose="02010600030101010101" pitchFamily="2" charset="-122"/>
              </a:rPr>
              <a:t>1</a:t>
            </a:r>
            <a:r>
              <a:rPr lang="zh-CN" altLang="en-US" sz="2000">
                <a:ea typeface="宋体" panose="02010600030101010101" pitchFamily="2" charset="-122"/>
              </a:rPr>
              <a:t>就是</a:t>
            </a:r>
            <a:r>
              <a:rPr lang="en-US" altLang="zh-CN" sz="2000">
                <a:ea typeface="宋体" panose="02010600030101010101" pitchFamily="2" charset="-122"/>
              </a:rPr>
              <a:t>1</a:t>
            </a:r>
            <a:r>
              <a:rPr lang="zh-CN" altLang="en-US" sz="2000">
                <a:ea typeface="宋体" panose="02010600030101010101" pitchFamily="2" charset="-122"/>
              </a:rPr>
              <a:t>，只有都是</a:t>
            </a:r>
            <a:r>
              <a:rPr lang="en-US" altLang="zh-CN" sz="2000">
                <a:ea typeface="宋体" panose="02010600030101010101" pitchFamily="2" charset="-122"/>
              </a:rPr>
              <a:t>0</a:t>
            </a:r>
            <a:r>
              <a:rPr lang="zh-CN" altLang="en-US" sz="2000">
                <a:ea typeface="宋体" panose="02010600030101010101" pitchFamily="2" charset="-122"/>
              </a:rPr>
              <a:t>的情况下才是</a:t>
            </a:r>
            <a:r>
              <a:rPr lang="en-US" altLang="zh-CN" sz="2000">
                <a:ea typeface="宋体" panose="02010600030101010101" pitchFamily="2" charset="-122"/>
              </a:rPr>
              <a:t>0</a:t>
            </a:r>
            <a:endParaRPr lang="en-US" altLang="zh-CN" sz="2000">
              <a:ea typeface="宋体" panose="02010600030101010101" pitchFamily="2" charset="-122"/>
            </a:endParaRPr>
          </a:p>
          <a:p>
            <a:r>
              <a:rPr lang="zh-CN" altLang="en-US" sz="2000">
                <a:ea typeface="宋体" panose="02010600030101010101" pitchFamily="2" charset="-122"/>
              </a:rPr>
              <a:t>如：</a:t>
            </a:r>
            <a:r>
              <a:rPr lang="en-US" altLang="zh-CN" sz="2000">
                <a:ea typeface="宋体" panose="02010600030101010101" pitchFamily="2" charset="-122"/>
              </a:rPr>
              <a:t>11010011|00011100=11011111</a:t>
            </a:r>
            <a:r>
              <a:rPr lang="zh-CN" altLang="en-US" sz="2000">
                <a:ea typeface="宋体" panose="02010600030101010101" pitchFamily="2" charset="-122"/>
              </a:rPr>
              <a:t>（注意</a:t>
            </a:r>
            <a:r>
              <a:rPr lang="en-US" altLang="zh-CN" sz="2000">
                <a:ea typeface="宋体" panose="02010600030101010101" pitchFamily="2" charset="-122"/>
              </a:rPr>
              <a:t>“|”</a:t>
            </a:r>
            <a:r>
              <a:rPr lang="zh-CN" altLang="en-US" sz="2000">
                <a:ea typeface="宋体" panose="02010600030101010101" pitchFamily="2" charset="-122"/>
              </a:rPr>
              <a:t>是或运算的标志）</a:t>
            </a:r>
            <a:endParaRPr lang="zh-CN" altLang="en-US" sz="2000">
              <a:ea typeface="宋体" panose="02010600030101010101" pitchFamily="2" charset="-122"/>
            </a:endParaRPr>
          </a:p>
          <a:p>
            <a:pPr marL="0" indent="0">
              <a:buNone/>
            </a:pPr>
            <a:r>
              <a:rPr lang="en-US" altLang="zh-CN" sz="2000">
                <a:ea typeface="宋体" panose="02010600030101010101" pitchFamily="2" charset="-122"/>
              </a:rPr>
              <a:t>not</a:t>
            </a:r>
            <a:r>
              <a:rPr lang="zh-CN" altLang="en-US" sz="2000">
                <a:ea typeface="宋体" panose="02010600030101010101" pitchFamily="2" charset="-122"/>
              </a:rPr>
              <a:t>（非运算）：</a:t>
            </a:r>
            <a:endParaRPr lang="zh-CN" altLang="en-US" sz="2000">
              <a:ea typeface="宋体" panose="02010600030101010101" pitchFamily="2" charset="-122"/>
            </a:endParaRPr>
          </a:p>
          <a:p>
            <a:r>
              <a:rPr lang="zh-CN" altLang="en-US" sz="2000">
                <a:ea typeface="宋体" panose="02010600030101010101" pitchFamily="2" charset="-122"/>
              </a:rPr>
              <a:t>它比较</a:t>
            </a:r>
            <a:r>
              <a:rPr lang="en-US" altLang="zh-CN" sz="2000">
                <a:ea typeface="宋体" panose="02010600030101010101" pitchFamily="2" charset="-122"/>
              </a:rPr>
              <a:t>“</a:t>
            </a:r>
            <a:r>
              <a:rPr lang="zh-CN" altLang="en-US" sz="2000">
                <a:ea typeface="宋体" panose="02010600030101010101" pitchFamily="2" charset="-122"/>
              </a:rPr>
              <a:t>孤单</a:t>
            </a:r>
            <a:r>
              <a:rPr lang="en-US" altLang="zh-CN" sz="2000">
                <a:ea typeface="宋体" panose="02010600030101010101" pitchFamily="2" charset="-122"/>
              </a:rPr>
              <a:t>”</a:t>
            </a:r>
            <a:r>
              <a:rPr lang="zh-CN" altLang="en-US" sz="2000">
                <a:ea typeface="宋体" panose="02010600030101010101" pitchFamily="2" charset="-122"/>
              </a:rPr>
              <a:t>，就是对于一个二进制数会在相同位置取相反的数</a:t>
            </a:r>
            <a:endParaRPr lang="zh-CN" altLang="en-US" sz="2000">
              <a:ea typeface="宋体" panose="02010600030101010101" pitchFamily="2" charset="-122"/>
            </a:endParaRPr>
          </a:p>
          <a:p>
            <a:r>
              <a:rPr lang="zh-CN" altLang="en-US" sz="2000">
                <a:ea typeface="宋体" panose="02010600030101010101" pitchFamily="2" charset="-122"/>
              </a:rPr>
              <a:t>比如</a:t>
            </a:r>
            <a:r>
              <a:rPr lang="en-US" altLang="zh-CN" sz="2000">
                <a:ea typeface="宋体" panose="02010600030101010101" pitchFamily="2" charset="-122"/>
              </a:rPr>
              <a:t>~1101=0010 </a:t>
            </a:r>
            <a:r>
              <a:rPr lang="zh-CN" altLang="en-US" sz="2000">
                <a:ea typeface="宋体" panose="02010600030101010101" pitchFamily="2" charset="-122"/>
              </a:rPr>
              <a:t>（</a:t>
            </a:r>
            <a:r>
              <a:rPr lang="en-US" altLang="zh-CN" sz="2000">
                <a:ea typeface="宋体" panose="02010600030101010101" pitchFamily="2" charset="-122"/>
              </a:rPr>
              <a:t>“~”</a:t>
            </a:r>
            <a:r>
              <a:rPr lang="zh-CN" altLang="en-US" sz="2000">
                <a:ea typeface="宋体" panose="02010600030101010101" pitchFamily="2" charset="-122"/>
              </a:rPr>
              <a:t>是非运算的标志）</a:t>
            </a:r>
            <a:endParaRPr lang="zh-CN" altLang="en-US" sz="2000">
              <a:ea typeface="宋体" panose="02010600030101010101" pitchFamily="2" charset="-122"/>
            </a:endParaRPr>
          </a:p>
          <a:p>
            <a:endParaRPr lang="zh-CN" altLang="en-US" sz="200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二进制数的运算</a:t>
            </a:r>
            <a:endParaRPr lang="zh-CN" altLang="en-US"/>
          </a:p>
        </p:txBody>
      </p:sp>
      <p:sp>
        <p:nvSpPr>
          <p:cNvPr id="3" name="内容占位符 2"/>
          <p:cNvSpPr>
            <a:spLocks noGrp="1"/>
          </p:cNvSpPr>
          <p:nvPr>
            <p:ph idx="1"/>
          </p:nvPr>
        </p:nvSpPr>
        <p:spPr/>
        <p:txBody>
          <a:bodyPr/>
          <a:p>
            <a:pPr marL="0" indent="0">
              <a:buNone/>
            </a:pPr>
            <a:r>
              <a:rPr lang="zh-CN" altLang="en-US" sz="2000"/>
              <a:t>其他一些重要运算：</a:t>
            </a:r>
            <a:endParaRPr lang="zh-CN" altLang="en-US" sz="2000"/>
          </a:p>
          <a:p>
            <a:pPr marL="0" indent="0">
              <a:buNone/>
            </a:pPr>
            <a:r>
              <a:rPr lang="en-US" altLang="zh-CN" sz="2000"/>
              <a:t>1.</a:t>
            </a:r>
            <a:r>
              <a:rPr lang="zh-CN" altLang="en-US" sz="2000">
                <a:ea typeface="宋体" panose="02010600030101010101" pitchFamily="2" charset="-122"/>
              </a:rPr>
              <a:t>异或：对于两个二进制数</a:t>
            </a:r>
            <a:r>
              <a:rPr lang="en-US" altLang="zh-CN" sz="2000">
                <a:ea typeface="宋体" panose="02010600030101010101" pitchFamily="2" charset="-122"/>
              </a:rPr>
              <a:t>a</a:t>
            </a:r>
            <a:r>
              <a:rPr lang="zh-CN" altLang="en-US" sz="2000">
                <a:ea typeface="宋体" panose="02010600030101010101" pitchFamily="2" charset="-122"/>
              </a:rPr>
              <a:t>，</a:t>
            </a:r>
            <a:r>
              <a:rPr lang="en-US" altLang="zh-CN" sz="2000">
                <a:ea typeface="宋体" panose="02010600030101010101" pitchFamily="2" charset="-122"/>
              </a:rPr>
              <a:t>b</a:t>
            </a:r>
            <a:r>
              <a:rPr lang="zh-CN" altLang="en-US" sz="2000">
                <a:ea typeface="宋体" panose="02010600030101010101" pitchFamily="2" charset="-122"/>
              </a:rPr>
              <a:t>。同位置上只要数不同就取</a:t>
            </a:r>
            <a:r>
              <a:rPr lang="en-US" altLang="zh-CN" sz="2000">
                <a:ea typeface="宋体" panose="02010600030101010101" pitchFamily="2" charset="-122"/>
              </a:rPr>
              <a:t>1</a:t>
            </a:r>
            <a:r>
              <a:rPr lang="zh-CN" altLang="en-US" sz="2000">
                <a:ea typeface="宋体" panose="02010600030101010101" pitchFamily="2" charset="-122"/>
              </a:rPr>
              <a:t>，表示一下就是：</a:t>
            </a:r>
            <a:r>
              <a:rPr lang="en-US" altLang="zh-CN" sz="2000">
                <a:ea typeface="宋体" panose="02010600030101010101" pitchFamily="2" charset="-122"/>
              </a:rPr>
              <a:t>(~a&amp;b)|(a&amp;~b)</a:t>
            </a:r>
            <a:r>
              <a:rPr lang="zh-CN" altLang="en-US" sz="2000">
                <a:ea typeface="宋体" panose="02010600030101010101" pitchFamily="2" charset="-122"/>
              </a:rPr>
              <a:t>（在计算机中</a:t>
            </a:r>
            <a:r>
              <a:rPr lang="en-US" altLang="zh-CN" sz="2000">
                <a:ea typeface="宋体" panose="02010600030101010101" pitchFamily="2" charset="-122"/>
              </a:rPr>
              <a:t>a^b</a:t>
            </a:r>
            <a:r>
              <a:rPr lang="zh-CN" altLang="en-US" sz="2000">
                <a:ea typeface="宋体" panose="02010600030101010101" pitchFamily="2" charset="-122"/>
              </a:rPr>
              <a:t>就表示</a:t>
            </a:r>
            <a:r>
              <a:rPr lang="en-US" altLang="zh-CN" sz="2000">
                <a:ea typeface="宋体" panose="02010600030101010101" pitchFamily="2" charset="-122"/>
              </a:rPr>
              <a:t>ab</a:t>
            </a:r>
            <a:r>
              <a:rPr lang="zh-CN" altLang="en-US" sz="2000">
                <a:ea typeface="宋体" panose="02010600030101010101" pitchFamily="2" charset="-122"/>
              </a:rPr>
              <a:t>的异或结果了）</a:t>
            </a:r>
            <a:endParaRPr lang="en-US" altLang="zh-CN" sz="2000">
              <a:ea typeface="宋体" panose="02010600030101010101" pitchFamily="2" charset="-122"/>
            </a:endParaRPr>
          </a:p>
          <a:p>
            <a:pPr marL="0" indent="0">
              <a:buNone/>
            </a:pPr>
            <a:r>
              <a:rPr lang="en-US" altLang="zh-CN" sz="2000">
                <a:ea typeface="宋体" panose="02010600030101010101" pitchFamily="2" charset="-122"/>
              </a:rPr>
              <a:t>2.</a:t>
            </a:r>
            <a:r>
              <a:rPr lang="zh-CN" altLang="en-US" sz="2000">
                <a:ea typeface="宋体" panose="02010600030101010101" pitchFamily="2" charset="-122"/>
              </a:rPr>
              <a:t>同或：对于两个二进制数</a:t>
            </a:r>
            <a:r>
              <a:rPr lang="en-US" altLang="zh-CN" sz="2000">
                <a:ea typeface="宋体" panose="02010600030101010101" pitchFamily="2" charset="-122"/>
              </a:rPr>
              <a:t>a</a:t>
            </a:r>
            <a:r>
              <a:rPr lang="zh-CN" altLang="en-US" sz="2000">
                <a:ea typeface="宋体" panose="02010600030101010101" pitchFamily="2" charset="-122"/>
              </a:rPr>
              <a:t>，</a:t>
            </a:r>
            <a:r>
              <a:rPr lang="en-US" altLang="zh-CN" sz="2000">
                <a:ea typeface="宋体" panose="02010600030101010101" pitchFamily="2" charset="-122"/>
              </a:rPr>
              <a:t>b</a:t>
            </a:r>
            <a:r>
              <a:rPr lang="zh-CN" altLang="en-US" sz="2000">
                <a:ea typeface="宋体" panose="02010600030101010101" pitchFamily="2" charset="-122"/>
              </a:rPr>
              <a:t>。同位置上只有数相同采取</a:t>
            </a:r>
            <a:r>
              <a:rPr lang="en-US" altLang="zh-CN" sz="2000">
                <a:ea typeface="宋体" panose="02010600030101010101" pitchFamily="2" charset="-122"/>
              </a:rPr>
              <a:t>1</a:t>
            </a:r>
            <a:r>
              <a:rPr lang="zh-CN" altLang="en-US" sz="2000">
                <a:ea typeface="宋体" panose="02010600030101010101" pitchFamily="2" charset="-122"/>
              </a:rPr>
              <a:t>，表示一下：</a:t>
            </a:r>
            <a:r>
              <a:rPr lang="en-US" altLang="zh-CN" sz="2000">
                <a:ea typeface="宋体" panose="02010600030101010101" pitchFamily="2" charset="-122"/>
              </a:rPr>
              <a:t>(a&amp;b)|(~a&amp;~b)</a:t>
            </a:r>
            <a:endParaRPr lang="en-US" altLang="zh-CN" sz="2000">
              <a:ea typeface="宋体" panose="02010600030101010101" pitchFamily="2" charset="-122"/>
            </a:endParaRPr>
          </a:p>
          <a:p>
            <a:pPr marL="0" indent="0">
              <a:buNone/>
            </a:pPr>
            <a:r>
              <a:rPr lang="zh-CN" altLang="en-US" sz="2000">
                <a:ea typeface="宋体" panose="02010600030101010101" pitchFamily="2" charset="-122"/>
              </a:rPr>
              <a:t>逻辑运算：</a:t>
            </a:r>
            <a:endParaRPr lang="zh-CN" altLang="en-US" sz="2000">
              <a:ea typeface="宋体" panose="02010600030101010101" pitchFamily="2" charset="-122"/>
            </a:endParaRPr>
          </a:p>
          <a:p>
            <a:pPr marL="0" indent="0">
              <a:buNone/>
            </a:pPr>
            <a:r>
              <a:rPr lang="zh-CN" altLang="en-US" sz="2000">
                <a:ea typeface="宋体" panose="02010600030101010101" pitchFamily="2" charset="-122"/>
              </a:rPr>
              <a:t>大伙</a:t>
            </a:r>
            <a:r>
              <a:rPr lang="en-US" altLang="zh-CN" sz="2000">
                <a:ea typeface="宋体" panose="02010600030101010101" pitchFamily="2" charset="-122"/>
              </a:rPr>
              <a:t>c</a:t>
            </a:r>
            <a:r>
              <a:rPr lang="zh-CN" altLang="en-US" sz="2000">
                <a:ea typeface="宋体" panose="02010600030101010101" pitchFamily="2" charset="-122"/>
              </a:rPr>
              <a:t>语言学的</a:t>
            </a:r>
            <a:r>
              <a:rPr lang="en-US" altLang="zh-CN" sz="2000">
                <a:ea typeface="宋体" panose="02010600030101010101" pitchFamily="2" charset="-122"/>
              </a:rPr>
              <a:t>||</a:t>
            </a:r>
            <a:r>
              <a:rPr lang="zh-CN" altLang="en-US" sz="2000">
                <a:ea typeface="宋体" panose="02010600030101010101" pitchFamily="2" charset="-122"/>
              </a:rPr>
              <a:t>、</a:t>
            </a:r>
            <a:r>
              <a:rPr lang="en-US" altLang="zh-CN" sz="2000">
                <a:ea typeface="宋体" panose="02010600030101010101" pitchFamily="2" charset="-122"/>
              </a:rPr>
              <a:t>&amp;&amp;</a:t>
            </a:r>
            <a:r>
              <a:rPr lang="zh-CN" altLang="en-US" sz="2000">
                <a:ea typeface="宋体" panose="02010600030101010101" pitchFamily="2" charset="-122"/>
              </a:rPr>
              <a:t>、！都是逻辑运算，只返回</a:t>
            </a:r>
            <a:r>
              <a:rPr lang="en-US" altLang="zh-CN" sz="2000">
                <a:ea typeface="宋体" panose="02010600030101010101" pitchFamily="2" charset="-122"/>
              </a:rPr>
              <a:t>0,1</a:t>
            </a:r>
            <a:r>
              <a:rPr lang="zh-CN" altLang="en-US" sz="2000">
                <a:ea typeface="宋体" panose="02010600030101010101" pitchFamily="2" charset="-122"/>
              </a:rPr>
              <a:t>两种情况。</a:t>
            </a:r>
            <a:endParaRPr lang="zh-CN" altLang="en-US" sz="2000">
              <a:ea typeface="宋体" panose="02010600030101010101" pitchFamily="2" charset="-122"/>
            </a:endParaRPr>
          </a:p>
          <a:p>
            <a:pPr marL="0" indent="0">
              <a:buNone/>
            </a:pPr>
            <a:r>
              <a:rPr lang="zh-CN" altLang="en-US" sz="2000">
                <a:ea typeface="宋体" panose="02010600030101010101" pitchFamily="2" charset="-122"/>
              </a:rPr>
              <a:t>如</a:t>
            </a:r>
            <a:r>
              <a:rPr lang="en-US" altLang="zh-CN" sz="2000">
                <a:ea typeface="宋体" panose="02010600030101010101" pitchFamily="2" charset="-122"/>
              </a:rPr>
              <a:t>0111&amp;&amp;1000=1</a:t>
            </a:r>
            <a:r>
              <a:rPr lang="zh-CN" altLang="en-US" sz="2000">
                <a:ea typeface="宋体" panose="02010600030101010101" pitchFamily="2" charset="-122"/>
              </a:rPr>
              <a:t>（得是</a:t>
            </a:r>
            <a:r>
              <a:rPr lang="en-US" altLang="zh-CN" sz="2000">
                <a:ea typeface="宋体" panose="02010600030101010101" pitchFamily="2" charset="-122"/>
              </a:rPr>
              <a:t>0&amp;</a:t>
            </a:r>
            <a:r>
              <a:rPr lang="zh-CN" altLang="en-US" sz="2000">
                <a:ea typeface="宋体" panose="02010600030101010101" pitchFamily="2" charset="-122"/>
              </a:rPr>
              <a:t>某个数才会返回</a:t>
            </a:r>
            <a:r>
              <a:rPr lang="en-US" altLang="zh-CN" sz="2000">
                <a:ea typeface="宋体" panose="02010600030101010101" pitchFamily="2" charset="-122"/>
              </a:rPr>
              <a:t>0</a:t>
            </a:r>
            <a:r>
              <a:rPr lang="zh-CN" altLang="en-US" sz="2000">
                <a:ea typeface="宋体" panose="02010600030101010101" pitchFamily="2" charset="-122"/>
              </a:rPr>
              <a:t>，两非</a:t>
            </a:r>
            <a:r>
              <a:rPr lang="en-US" altLang="zh-CN" sz="2000">
                <a:ea typeface="宋体" panose="02010600030101010101" pitchFamily="2" charset="-122"/>
              </a:rPr>
              <a:t>0</a:t>
            </a:r>
            <a:r>
              <a:rPr lang="zh-CN" altLang="en-US" sz="2000">
                <a:ea typeface="宋体" panose="02010600030101010101" pitchFamily="2" charset="-122"/>
              </a:rPr>
              <a:t>的数做该是</a:t>
            </a:r>
            <a:r>
              <a:rPr lang="en-US" altLang="zh-CN" sz="2000">
                <a:ea typeface="宋体" panose="02010600030101010101" pitchFamily="2" charset="-122"/>
              </a:rPr>
              <a:t>1</a:t>
            </a:r>
            <a:r>
              <a:rPr lang="zh-CN" altLang="en-US" sz="2000">
                <a:ea typeface="宋体" panose="02010600030101010101" pitchFamily="2" charset="-122"/>
              </a:rPr>
              <a:t>）</a:t>
            </a:r>
            <a:endParaRPr lang="zh-CN" altLang="en-US" sz="2000">
              <a:ea typeface="宋体" panose="02010600030101010101" pitchFamily="2" charset="-122"/>
            </a:endParaRPr>
          </a:p>
          <a:p>
            <a:pPr marL="0" indent="0">
              <a:buNone/>
            </a:pPr>
            <a:r>
              <a:rPr lang="zh-CN" altLang="en-US" sz="2000">
                <a:ea typeface="宋体" panose="02010600030101010101" pitchFamily="2" charset="-122"/>
              </a:rPr>
              <a:t>但是</a:t>
            </a:r>
            <a:r>
              <a:rPr lang="en-US" altLang="zh-CN" sz="2000">
                <a:ea typeface="宋体" panose="02010600030101010101" pitchFamily="2" charset="-122"/>
              </a:rPr>
              <a:t>0111&amp;1000=0000</a:t>
            </a:r>
            <a:endParaRPr lang="en-US" altLang="zh-CN" sz="2000">
              <a:ea typeface="宋体" panose="02010600030101010101" pitchFamily="2" charset="-122"/>
            </a:endParaRPr>
          </a:p>
          <a:p>
            <a:pPr marL="0" indent="0">
              <a:buNone/>
            </a:pPr>
            <a:r>
              <a:rPr lang="zh-CN" altLang="en-US" sz="2000">
                <a:ea typeface="宋体" panose="02010600030101010101" pitchFamily="2" charset="-122"/>
              </a:rPr>
              <a:t>剩下的也一样。</a:t>
            </a:r>
            <a:endParaRPr lang="zh-CN" altLang="en-US" sz="200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18434"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Outline</a:t>
            </a:r>
            <a:endParaRPr lang="en-US" altLang="zh-CN">
              <a:ea typeface="宋体" panose="02010600030101010101" pitchFamily="2" charset="-122"/>
            </a:endParaRPr>
          </a:p>
        </p:txBody>
      </p:sp>
      <p:sp>
        <p:nvSpPr>
          <p:cNvPr id="18435" name="Rectangle 3"/>
          <p:cNvSpPr>
            <a:spLocks noGrp="1"/>
          </p:cNvSpPr>
          <p:nvPr>
            <p:ph idx="1"/>
          </p:nvPr>
        </p:nvSpPr>
        <p:spPr/>
        <p:txBody>
          <a:bodyPr vert="horz" wrap="square" lIns="91440" tIns="45720" rIns="91440" bIns="45720" anchor="t" anchorCtr="0"/>
          <a:p>
            <a:r>
              <a:rPr lang="zh-CN" altLang="en-US" b="1">
                <a:solidFill>
                  <a:schemeClr val="tx1"/>
                </a:solidFill>
                <a:ea typeface="宋体" panose="02010600030101010101" pitchFamily="2" charset="-122"/>
              </a:rPr>
              <a:t>计算机中的数据是如何存储的</a:t>
            </a:r>
            <a:endParaRPr lang="en-US" altLang="zh-CN" b="1">
              <a:solidFill>
                <a:schemeClr val="tx1"/>
              </a:solidFill>
              <a:ea typeface="宋体" panose="02010600030101010101" pitchFamily="2" charset="-122"/>
            </a:endParaRPr>
          </a:p>
          <a:p>
            <a:r>
              <a:rPr lang="zh-CN" altLang="en-US">
                <a:ea typeface="宋体" panose="02010600030101010101" pitchFamily="2" charset="-122"/>
              </a:rPr>
              <a:t>进制转换</a:t>
            </a:r>
            <a:endParaRPr lang="en-US" altLang="zh-CN">
              <a:ea typeface="宋体" panose="02010600030101010101" pitchFamily="2" charset="-122"/>
            </a:endParaRPr>
          </a:p>
          <a:p>
            <a:r>
              <a:rPr lang="zh-CN" altLang="en-US">
                <a:ea typeface="宋体" panose="02010600030101010101" pitchFamily="2" charset="-122"/>
              </a:rPr>
              <a:t>二进制数的运算</a:t>
            </a:r>
            <a:r>
              <a:rPr lang="en-US" altLang="zh-CN">
                <a:ea typeface="宋体" panose="02010600030101010101" pitchFamily="2" charset="-122"/>
              </a:rPr>
              <a:t>(and,or,not)</a:t>
            </a:r>
            <a:endParaRPr lang="en-US" altLang="zh-CN">
              <a:ea typeface="宋体" panose="02010600030101010101" pitchFamily="2" charset="-122"/>
            </a:endParaRPr>
          </a:p>
          <a:p>
            <a:r>
              <a:rPr lang="zh-CN" altLang="en-US">
                <a:ea typeface="宋体" panose="02010600030101010101" pitchFamily="2" charset="-122"/>
              </a:rPr>
              <a:t>二进制数的位运算</a:t>
            </a:r>
            <a:endParaRPr lang="zh-CN" altLang="en-US">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位运算</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pPr marL="0" indent="0">
                  <a:buNone/>
                </a:pPr>
                <a:r>
                  <a:rPr lang="zh-CN" altLang="en-US" sz="1800"/>
                  <a:t>这里我们讲一种特殊但很有意思的运算</a:t>
                </a:r>
                <a:r>
                  <a:rPr lang="en-US" altLang="zh-CN" sz="1800"/>
                  <a:t>--</a:t>
                </a:r>
                <a:r>
                  <a:rPr lang="zh-CN" altLang="en-US" sz="1800">
                    <a:ea typeface="宋体" panose="02010600030101010101" pitchFamily="2" charset="-122"/>
                  </a:rPr>
                  <a:t>位运算：</a:t>
                </a:r>
                <a:endParaRPr lang="zh-CN" altLang="en-US" sz="1800">
                  <a:ea typeface="宋体" panose="02010600030101010101" pitchFamily="2" charset="-122"/>
                </a:endParaRPr>
              </a:p>
              <a:p>
                <a:r>
                  <a:rPr lang="zh-CN" altLang="en-US" sz="1800">
                    <a:ea typeface="宋体" panose="02010600030101010101" pitchFamily="2" charset="-122"/>
                  </a:rPr>
                  <a:t>先说一下左移运算比较简单：</a:t>
                </a:r>
                <a:endParaRPr lang="zh-CN" altLang="en-US" sz="1800">
                  <a:ea typeface="宋体" panose="02010600030101010101" pitchFamily="2" charset="-122"/>
                </a:endParaRPr>
              </a:p>
              <a:p>
                <a:r>
                  <a:rPr lang="zh-CN" altLang="en-US" sz="1800">
                    <a:ea typeface="宋体" panose="02010600030101010101" pitchFamily="2" charset="-122"/>
                  </a:rPr>
                  <a:t>其实就是在二进制串后面补上若干个</a:t>
                </a:r>
                <a:r>
                  <a:rPr lang="en-US" altLang="zh-CN" sz="1800">
                    <a:ea typeface="宋体" panose="02010600030101010101" pitchFamily="2" charset="-122"/>
                  </a:rPr>
                  <a:t>0</a:t>
                </a:r>
                <a:r>
                  <a:rPr lang="zh-CN" altLang="en-US" sz="1800">
                    <a:ea typeface="宋体" panose="02010600030101010101" pitchFamily="2" charset="-122"/>
                  </a:rPr>
                  <a:t>，比如</a:t>
                </a:r>
                <a:r>
                  <a:rPr lang="en-US" altLang="zh-CN" sz="1800">
                    <a:ea typeface="宋体" panose="02010600030101010101" pitchFamily="2" charset="-122"/>
                  </a:rPr>
                  <a:t>1101</a:t>
                </a:r>
                <a:r>
                  <a:rPr lang="zh-CN" altLang="en-US" sz="1800">
                    <a:ea typeface="宋体" panose="02010600030101010101" pitchFamily="2" charset="-122"/>
                  </a:rPr>
                  <a:t>左移</a:t>
                </a:r>
                <a:r>
                  <a:rPr lang="en-US" altLang="zh-CN" sz="1800">
                    <a:ea typeface="宋体" panose="02010600030101010101" pitchFamily="2" charset="-122"/>
                  </a:rPr>
                  <a:t>1</a:t>
                </a:r>
                <a:r>
                  <a:rPr lang="zh-CN" altLang="en-US" sz="1800">
                    <a:ea typeface="宋体" panose="02010600030101010101" pitchFamily="2" charset="-122"/>
                  </a:rPr>
                  <a:t>位就变成了</a:t>
                </a:r>
                <a:r>
                  <a:rPr lang="en-US" altLang="zh-CN" sz="1800">
                    <a:ea typeface="宋体" panose="02010600030101010101" pitchFamily="2" charset="-122"/>
                  </a:rPr>
                  <a:t>11010</a:t>
                </a:r>
                <a:r>
                  <a:rPr lang="zh-CN" altLang="en-US" sz="1800">
                    <a:ea typeface="宋体" panose="02010600030101010101" pitchFamily="2" charset="-122"/>
                  </a:rPr>
                  <a:t>，左移两位就是</a:t>
                </a:r>
                <a:r>
                  <a:rPr lang="en-US" altLang="zh-CN" sz="1800">
                    <a:ea typeface="宋体" panose="02010600030101010101" pitchFamily="2" charset="-122"/>
                  </a:rPr>
                  <a:t>110100</a:t>
                </a:r>
                <a:r>
                  <a:rPr lang="zh-CN" altLang="en-US" sz="1800">
                    <a:ea typeface="宋体" panose="02010600030101010101" pitchFamily="2" charset="-122"/>
                  </a:rPr>
                  <a:t>。对于一个数</a:t>
                </a:r>
                <a:r>
                  <a:rPr lang="en-US" altLang="zh-CN" sz="1800">
                    <a:ea typeface="宋体" panose="02010600030101010101" pitchFamily="2" charset="-122"/>
                  </a:rPr>
                  <a:t>y</a:t>
                </a:r>
                <a:r>
                  <a:rPr lang="zh-CN" altLang="en-US" sz="1800">
                    <a:ea typeface="宋体" panose="02010600030101010101" pitchFamily="2" charset="-122"/>
                  </a:rPr>
                  <a:t>，左移</a:t>
                </a:r>
                <a:r>
                  <a:rPr lang="en-US" altLang="zh-CN" sz="1800">
                    <a:ea typeface="宋体" panose="02010600030101010101" pitchFamily="2" charset="-122"/>
                  </a:rPr>
                  <a:t>x</a:t>
                </a:r>
                <a:r>
                  <a:rPr lang="zh-CN" altLang="en-US" sz="1800">
                    <a:ea typeface="宋体" panose="02010600030101010101" pitchFamily="2" charset="-122"/>
                  </a:rPr>
                  <a:t>位，我们一般就是记作</a:t>
                </a:r>
                <a:r>
                  <a:rPr lang="en-US" altLang="zh-CN" sz="1800">
                    <a:ea typeface="宋体" panose="02010600030101010101" pitchFamily="2" charset="-122"/>
                  </a:rPr>
                  <a:t>y&lt;&lt;x</a:t>
                </a:r>
                <a:r>
                  <a:rPr lang="zh-CN" altLang="en-US" sz="1800">
                    <a:ea typeface="宋体" panose="02010600030101010101" pitchFamily="2" charset="-122"/>
                  </a:rPr>
                  <a:t>。</a:t>
                </a:r>
                <a:endParaRPr lang="zh-CN" altLang="en-US" sz="1800">
                  <a:ea typeface="宋体" panose="02010600030101010101" pitchFamily="2" charset="-122"/>
                </a:endParaRPr>
              </a:p>
              <a:p>
                <a:r>
                  <a:rPr lang="zh-CN" altLang="en-US" sz="1800">
                    <a:ea typeface="宋体" panose="02010600030101010101" pitchFamily="2" charset="-122"/>
                  </a:rPr>
                  <a:t>想一下，左移一位从数学上来说就是乘了个</a:t>
                </a:r>
                <a:r>
                  <a:rPr lang="en-US" altLang="zh-CN" sz="1800">
                    <a:ea typeface="宋体" panose="02010600030101010101" pitchFamily="2" charset="-122"/>
                  </a:rPr>
                  <a:t>2</a:t>
                </a:r>
                <a:r>
                  <a:rPr lang="zh-CN" altLang="en-US" sz="1800">
                    <a:ea typeface="宋体" panose="02010600030101010101" pitchFamily="2" charset="-122"/>
                  </a:rPr>
                  <a:t>嘛，拿</a:t>
                </a:r>
                <a:r>
                  <a:rPr lang="en-US" altLang="zh-CN" sz="1800">
                    <a:ea typeface="宋体" panose="02010600030101010101" pitchFamily="2" charset="-122"/>
                  </a:rPr>
                  <a:t>101</a:t>
                </a:r>
                <a:r>
                  <a:rPr lang="zh-CN" altLang="en-US" sz="1800">
                    <a:ea typeface="宋体" panose="02010600030101010101" pitchFamily="2" charset="-122"/>
                  </a:rPr>
                  <a:t>（二进制）作为例子</a:t>
                </a:r>
                <a:endParaRPr lang="zh-CN" altLang="en-US" sz="1800">
                  <a:ea typeface="宋体" panose="02010600030101010101" pitchFamily="2" charset="-122"/>
                </a:endParaRPr>
              </a:p>
              <a:p>
                <a:r>
                  <a:rPr lang="en-US" altLang="zh-CN" sz="1800">
                    <a:ea typeface="宋体" panose="02010600030101010101" pitchFamily="2" charset="-122"/>
                  </a:rPr>
                  <a:t>101=1*2^2+0*2^1+1*2^0 </a:t>
                </a:r>
                <a:r>
                  <a:rPr lang="zh-CN" altLang="en-US" sz="1800">
                    <a:ea typeface="宋体" panose="02010600030101010101" pitchFamily="2" charset="-122"/>
                  </a:rPr>
                  <a:t>左移一位之后就变成了</a:t>
                </a:r>
                <a:r>
                  <a:rPr lang="en-US" altLang="zh-CN" sz="1800">
                    <a:ea typeface="宋体" panose="02010600030101010101" pitchFamily="2" charset="-122"/>
                  </a:rPr>
                  <a:t>1010=1*2^3+0*2^2+1*2^1</a:t>
                </a:r>
                <a:endParaRPr lang="en-US" altLang="zh-CN" sz="1800">
                  <a:ea typeface="宋体" panose="02010600030101010101" pitchFamily="2" charset="-122"/>
                </a:endParaRPr>
              </a:p>
              <a:p>
                <a:r>
                  <a:rPr lang="zh-CN" altLang="en-US" sz="1800">
                    <a:ea typeface="宋体" panose="02010600030101010101" pitchFamily="2" charset="-122"/>
                  </a:rPr>
                  <a:t>左移</a:t>
                </a:r>
                <a:r>
                  <a:rPr lang="en-US" altLang="zh-CN" sz="1800">
                    <a:ea typeface="宋体" panose="02010600030101010101" pitchFamily="2" charset="-122"/>
                  </a:rPr>
                  <a:t>n</a:t>
                </a:r>
                <a:r>
                  <a:rPr lang="zh-CN" altLang="en-US" sz="1800">
                    <a:ea typeface="宋体" panose="02010600030101010101" pitchFamily="2" charset="-122"/>
                  </a:rPr>
                  <a:t>位其实就是乘以了</a:t>
                </a:r>
                <a:r>
                  <a:rPr lang="en-US" altLang="zh-CN" sz="1800">
                    <a:ea typeface="宋体" panose="02010600030101010101" pitchFamily="2" charset="-122"/>
                  </a:rPr>
                  <a:t>2^n</a:t>
                </a:r>
                <a:r>
                  <a:rPr lang="zh-CN" altLang="en-US" sz="1800">
                    <a:ea typeface="宋体" panose="02010600030101010101" pitchFamily="2" charset="-122"/>
                  </a:rPr>
                  <a:t>嘛</a:t>
                </a:r>
                <a:endParaRPr lang="zh-CN" altLang="en-US" sz="1800">
                  <a:ea typeface="宋体" panose="02010600030101010101" pitchFamily="2" charset="-122"/>
                </a:endParaRPr>
              </a:p>
              <a:p>
                <a:r>
                  <a:rPr lang="zh-CN" altLang="en-US" sz="1800">
                    <a:ea typeface="宋体" panose="02010600030101010101" pitchFamily="2" charset="-122"/>
                  </a:rPr>
                  <a:t>对于十进制来说，比如</a:t>
                </a:r>
                <a:r>
                  <a:rPr lang="en-US" altLang="zh-CN" sz="1800">
                    <a:ea typeface="宋体" panose="02010600030101010101" pitchFamily="2" charset="-122"/>
                  </a:rPr>
                  <a:t>31&lt;&lt;1=</a:t>
                </a:r>
                <a14:m>
                  <m:oMath xmlns:m="http://schemas.openxmlformats.org/officeDocument/2006/math">
                    <m:sSub>
                      <m:sSubPr>
                        <m:ctrlPr>
                          <a:rPr lang="en-US" altLang="zh-CN" sz="1800" i="1">
                            <a:latin typeface="Cambria Math" panose="02040503050406030204" charset="0"/>
                            <a:ea typeface="宋体" panose="02010600030101010101" pitchFamily="2" charset="-122"/>
                            <a:cs typeface="Cambria Math" panose="02040503050406030204" charset="0"/>
                          </a:rPr>
                        </m:ctrlPr>
                      </m:sSubPr>
                      <m:e>
                        <m:r>
                          <a:rPr lang="en-US" altLang="zh-CN" sz="1800" i="1">
                            <a:latin typeface="Cambria Math" panose="02040503050406030204" charset="0"/>
                            <a:ea typeface="宋体" panose="02010600030101010101" pitchFamily="2" charset="-122"/>
                            <a:cs typeface="Cambria Math" panose="02040503050406030204" charset="0"/>
                          </a:rPr>
                          <m:t>(</m:t>
                        </m:r>
                        <m:r>
                          <a:rPr lang="en-US" altLang="zh-CN" sz="1800" i="1">
                            <a:latin typeface="Cambria Math" panose="02040503050406030204" charset="0"/>
                            <a:ea typeface="宋体" panose="02010600030101010101" pitchFamily="2" charset="-122"/>
                            <a:cs typeface="Cambria Math" panose="02040503050406030204" charset="0"/>
                          </a:rPr>
                          <m:t>11111</m:t>
                        </m:r>
                        <m:r>
                          <a:rPr lang="en-US" altLang="zh-CN" sz="1800" i="1">
                            <a:latin typeface="Cambria Math" panose="02040503050406030204" charset="0"/>
                            <a:ea typeface="宋体" panose="02010600030101010101" pitchFamily="2" charset="-122"/>
                            <a:cs typeface="Cambria Math" panose="02040503050406030204" charset="0"/>
                          </a:rPr>
                          <m:t>)</m:t>
                        </m:r>
                      </m:e>
                      <m:sub>
                        <m:r>
                          <a:rPr lang="en-US" altLang="zh-CN" sz="1800" i="1">
                            <a:latin typeface="Cambria Math" panose="02040503050406030204" charset="0"/>
                            <a:ea typeface="宋体" panose="02010600030101010101" pitchFamily="2" charset="-122"/>
                            <a:cs typeface="Cambria Math" panose="02040503050406030204" charset="0"/>
                          </a:rPr>
                          <m:t>2</m:t>
                        </m:r>
                      </m:sub>
                    </m:sSub>
                  </m:oMath>
                </a14:m>
                <a:r>
                  <a:rPr lang="en-US" altLang="zh-CN" sz="1800">
                    <a:ea typeface="宋体" panose="02010600030101010101" pitchFamily="2" charset="-122"/>
                  </a:rPr>
                  <a:t>&lt;&lt;1=</a:t>
                </a:r>
                <a14:m>
                  <m:oMath xmlns:m="http://schemas.openxmlformats.org/officeDocument/2006/math">
                    <m:sSub>
                      <m:sSubPr>
                        <m:ctrlPr>
                          <a:rPr lang="en-US" altLang="zh-CN" sz="1800" i="1">
                            <a:latin typeface="Cambria Math" panose="02040503050406030204" charset="0"/>
                            <a:ea typeface="宋体" panose="02010600030101010101" pitchFamily="2" charset="-122"/>
                            <a:cs typeface="Cambria Math" panose="02040503050406030204" charset="0"/>
                          </a:rPr>
                        </m:ctrlPr>
                      </m:sSubPr>
                      <m:e>
                        <m:r>
                          <a:rPr lang="en-US" altLang="zh-CN" sz="1800" i="1">
                            <a:latin typeface="Cambria Math" panose="02040503050406030204" charset="0"/>
                            <a:ea typeface="宋体" panose="02010600030101010101" pitchFamily="2" charset="-122"/>
                            <a:cs typeface="Cambria Math" panose="02040503050406030204" charset="0"/>
                          </a:rPr>
                          <m:t>(</m:t>
                        </m:r>
                        <m:r>
                          <a:rPr lang="en-US" altLang="zh-CN" sz="1800" i="1">
                            <a:latin typeface="Cambria Math" panose="02040503050406030204" charset="0"/>
                            <a:ea typeface="宋体" panose="02010600030101010101" pitchFamily="2" charset="-122"/>
                            <a:cs typeface="Cambria Math" panose="02040503050406030204" charset="0"/>
                          </a:rPr>
                          <m:t>111110</m:t>
                        </m:r>
                        <m:r>
                          <a:rPr lang="en-US" altLang="zh-CN" sz="1800" i="1">
                            <a:latin typeface="Cambria Math" panose="02040503050406030204" charset="0"/>
                            <a:ea typeface="宋体" panose="02010600030101010101" pitchFamily="2" charset="-122"/>
                            <a:cs typeface="Cambria Math" panose="02040503050406030204" charset="0"/>
                          </a:rPr>
                          <m:t>)</m:t>
                        </m:r>
                      </m:e>
                      <m:sub>
                        <m:r>
                          <a:rPr lang="en-US" altLang="zh-CN" sz="1800" i="1">
                            <a:latin typeface="Cambria Math" panose="02040503050406030204" charset="0"/>
                            <a:ea typeface="宋体" panose="02010600030101010101" pitchFamily="2" charset="-122"/>
                            <a:cs typeface="Cambria Math" panose="02040503050406030204" charset="0"/>
                          </a:rPr>
                          <m:t>2</m:t>
                        </m:r>
                      </m:sub>
                    </m:sSub>
                  </m:oMath>
                </a14:m>
                <a:r>
                  <a:rPr lang="en-US" altLang="zh-CN" sz="1800">
                    <a:ea typeface="宋体" panose="02010600030101010101" pitchFamily="2" charset="-122"/>
                  </a:rPr>
                  <a:t>=62,</a:t>
                </a:r>
                <a:r>
                  <a:rPr lang="zh-CN" altLang="en-US" sz="1800">
                    <a:ea typeface="宋体" panose="02010600030101010101" pitchFamily="2" charset="-122"/>
                  </a:rPr>
                  <a:t>得转换成二进制后再进行移位就清楚很多了。</a:t>
                </a:r>
                <a:endParaRPr lang="zh-CN" altLang="en-US" sz="1800">
                  <a:ea typeface="宋体" panose="02010600030101010101" pitchFamily="2" charset="-122"/>
                </a:endParaRPr>
              </a:p>
              <a:p>
                <a:r>
                  <a:rPr lang="zh-CN" altLang="en-US" sz="1800">
                    <a:ea typeface="宋体" panose="02010600030101010101" pitchFamily="2" charset="-122"/>
                  </a:rPr>
                  <a:t>能无限左移嘛？当然不可能，在计算机中比如我们拿</a:t>
                </a:r>
                <a:r>
                  <a:rPr lang="en-US" altLang="zh-CN" sz="1800">
                    <a:ea typeface="宋体" panose="02010600030101010101" pitchFamily="2" charset="-122"/>
                  </a:rPr>
                  <a:t>8</a:t>
                </a:r>
                <a:r>
                  <a:rPr lang="zh-CN" altLang="en-US" sz="1800">
                    <a:ea typeface="宋体" panose="02010600030101010101" pitchFamily="2" charset="-122"/>
                  </a:rPr>
                  <a:t>位机器举例子，当你的二进制数为</a:t>
                </a:r>
                <a:r>
                  <a:rPr lang="en-US" altLang="zh-CN" sz="1800">
                    <a:ea typeface="宋体" panose="02010600030101010101" pitchFamily="2" charset="-122"/>
                  </a:rPr>
                  <a:t>10111001</a:t>
                </a:r>
                <a:r>
                  <a:rPr lang="zh-CN" altLang="en-US" sz="1800">
                    <a:ea typeface="宋体" panose="02010600030101010101" pitchFamily="2" charset="-122"/>
                  </a:rPr>
                  <a:t>的时候左移一位就会变成</a:t>
                </a:r>
                <a:r>
                  <a:rPr lang="en-US" altLang="zh-CN" sz="1800">
                    <a:ea typeface="宋体" panose="02010600030101010101" pitchFamily="2" charset="-122"/>
                  </a:rPr>
                  <a:t>01110010</a:t>
                </a:r>
                <a:r>
                  <a:rPr lang="zh-CN" altLang="en-US" sz="1800">
                    <a:ea typeface="宋体" panose="02010600030101010101" pitchFamily="2" charset="-122"/>
                  </a:rPr>
                  <a:t>，再左移一位就变成了</a:t>
                </a:r>
                <a:r>
                  <a:rPr lang="en-US" altLang="zh-CN" sz="1800">
                    <a:ea typeface="宋体" panose="02010600030101010101" pitchFamily="2" charset="-122"/>
                  </a:rPr>
                  <a:t>11100100</a:t>
                </a:r>
                <a:r>
                  <a:rPr lang="zh-CN" altLang="en-US" sz="1800">
                    <a:ea typeface="宋体" panose="02010600030101010101" pitchFamily="2" charset="-122"/>
                  </a:rPr>
                  <a:t>，左移之后如果最高位超出了位数限制直接</a:t>
                </a:r>
                <a:r>
                  <a:rPr lang="en-US" altLang="zh-CN" sz="1800">
                    <a:ea typeface="宋体" panose="02010600030101010101" pitchFamily="2" charset="-122"/>
                  </a:rPr>
                  <a:t>“</a:t>
                </a:r>
                <a:r>
                  <a:rPr lang="zh-CN" altLang="en-US" sz="1800">
                    <a:ea typeface="宋体" panose="02010600030101010101" pitchFamily="2" charset="-122"/>
                  </a:rPr>
                  <a:t>抛弃</a:t>
                </a:r>
                <a:r>
                  <a:rPr lang="en-US" altLang="zh-CN" sz="1800">
                    <a:ea typeface="宋体" panose="02010600030101010101" pitchFamily="2" charset="-122"/>
                  </a:rPr>
                  <a:t>”</a:t>
                </a:r>
                <a:r>
                  <a:rPr lang="zh-CN" altLang="en-US" sz="1800">
                    <a:ea typeface="宋体" panose="02010600030101010101" pitchFamily="2" charset="-122"/>
                  </a:rPr>
                  <a:t>掉就行。</a:t>
                </a:r>
                <a:endParaRPr lang="zh-CN" altLang="en-US" sz="1800">
                  <a:ea typeface="宋体" panose="02010600030101010101" pitchFamily="2" charset="-122"/>
                </a:endParaRPr>
              </a:p>
              <a:p>
                <a:endParaRPr lang="en-US" altLang="zh-CN" sz="1800">
                  <a:ea typeface="宋体" panose="02010600030101010101" pitchFamily="2" charset="-122"/>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位运算</a:t>
            </a:r>
            <a:endParaRPr lang="zh-CN" altLang="en-US"/>
          </a:p>
        </p:txBody>
      </p:sp>
      <p:sp>
        <p:nvSpPr>
          <p:cNvPr id="3" name="内容占位符 2"/>
          <p:cNvSpPr>
            <a:spLocks noGrp="1"/>
          </p:cNvSpPr>
          <p:nvPr>
            <p:ph idx="1"/>
          </p:nvPr>
        </p:nvSpPr>
        <p:spPr/>
        <p:txBody>
          <a:bodyPr/>
          <a:p>
            <a:pPr marL="0" indent="0">
              <a:buNone/>
            </a:pPr>
            <a:r>
              <a:rPr lang="zh-CN" altLang="en-US" sz="1800"/>
              <a:t>现在得说一个比较复杂的位运算了</a:t>
            </a:r>
            <a:r>
              <a:rPr lang="en-US" altLang="zh-CN" sz="1800"/>
              <a:t>--</a:t>
            </a:r>
            <a:r>
              <a:rPr lang="zh-CN" altLang="en-US" sz="1800">
                <a:ea typeface="宋体" panose="02010600030101010101" pitchFamily="2" charset="-122"/>
              </a:rPr>
              <a:t>右移位运算：</a:t>
            </a:r>
            <a:endParaRPr lang="zh-CN" altLang="en-US" sz="1800">
              <a:ea typeface="宋体" panose="02010600030101010101" pitchFamily="2" charset="-122"/>
            </a:endParaRPr>
          </a:p>
          <a:p>
            <a:pPr marL="0" indent="0">
              <a:buNone/>
            </a:pPr>
            <a:r>
              <a:rPr lang="zh-CN" altLang="en-US" sz="1800">
                <a:ea typeface="宋体" panose="02010600030101010101" pitchFamily="2" charset="-122"/>
              </a:rPr>
              <a:t>先说一个简单的，逻辑右移运算：</a:t>
            </a:r>
            <a:endParaRPr lang="zh-CN" altLang="en-US" sz="1800">
              <a:ea typeface="宋体" panose="02010600030101010101" pitchFamily="2" charset="-122"/>
            </a:endParaRPr>
          </a:p>
          <a:p>
            <a:r>
              <a:rPr lang="zh-CN" altLang="en-US" sz="1800">
                <a:ea typeface="宋体" panose="02010600030101010101" pitchFamily="2" charset="-122"/>
              </a:rPr>
              <a:t>很简单，就是二进制串数字往右移动一位，高位补充</a:t>
            </a:r>
            <a:r>
              <a:rPr lang="en-US" altLang="zh-CN" sz="1800">
                <a:ea typeface="宋体" panose="02010600030101010101" pitchFamily="2" charset="-122"/>
              </a:rPr>
              <a:t>0</a:t>
            </a:r>
            <a:r>
              <a:rPr lang="zh-CN" altLang="en-US" sz="1800">
                <a:ea typeface="宋体" panose="02010600030101010101" pitchFamily="2" charset="-122"/>
              </a:rPr>
              <a:t>，但是这里得限制一下表示位的长度，比如假设我们现在在一个</a:t>
            </a:r>
            <a:r>
              <a:rPr lang="en-US" altLang="zh-CN" sz="1800">
                <a:ea typeface="宋体" panose="02010600030101010101" pitchFamily="2" charset="-122"/>
              </a:rPr>
              <a:t>8</a:t>
            </a:r>
            <a:r>
              <a:rPr lang="zh-CN" altLang="en-US" sz="1800">
                <a:ea typeface="宋体" panose="02010600030101010101" pitchFamily="2" charset="-122"/>
              </a:rPr>
              <a:t>位机器上进行右移操作。如</a:t>
            </a:r>
            <a:r>
              <a:rPr lang="en-US" altLang="zh-CN" sz="1800">
                <a:ea typeface="宋体" panose="02010600030101010101" pitchFamily="2" charset="-122"/>
              </a:rPr>
              <a:t>10010010</a:t>
            </a:r>
            <a:r>
              <a:rPr lang="zh-CN" altLang="en-US" sz="1800">
                <a:ea typeface="宋体" panose="02010600030101010101" pitchFamily="2" charset="-122"/>
              </a:rPr>
              <a:t>右移一位</a:t>
            </a:r>
            <a:r>
              <a:rPr lang="en-US" altLang="zh-CN" sz="1800">
                <a:ea typeface="宋体" panose="02010600030101010101" pitchFamily="2" charset="-122"/>
              </a:rPr>
              <a:t> </a:t>
            </a:r>
            <a:r>
              <a:rPr lang="zh-CN" altLang="en-US" sz="1800">
                <a:ea typeface="宋体" panose="02010600030101010101" pitchFamily="2" charset="-122"/>
              </a:rPr>
              <a:t>我们表示为</a:t>
            </a:r>
            <a:r>
              <a:rPr lang="en-US" altLang="zh-CN" sz="1800">
                <a:ea typeface="宋体" panose="02010600030101010101" pitchFamily="2" charset="-122"/>
              </a:rPr>
              <a:t>10010010&gt;&gt;1=01001001</a:t>
            </a:r>
            <a:r>
              <a:rPr lang="zh-CN" altLang="en-US" sz="1800">
                <a:ea typeface="宋体" panose="02010600030101010101" pitchFamily="2" charset="-122"/>
              </a:rPr>
              <a:t>，</a:t>
            </a:r>
            <a:r>
              <a:rPr lang="en-US" altLang="zh-CN" sz="1800">
                <a:ea typeface="宋体" panose="02010600030101010101" pitchFamily="2" charset="-122"/>
              </a:rPr>
              <a:t>10010010&gt;&gt;2=00100100,</a:t>
            </a:r>
            <a:r>
              <a:rPr lang="zh-CN" altLang="en-US" sz="1800">
                <a:ea typeface="宋体" panose="02010600030101010101" pitchFamily="2" charset="-122"/>
              </a:rPr>
              <a:t>很明显地可以看到高位补充</a:t>
            </a:r>
            <a:r>
              <a:rPr lang="en-US" altLang="zh-CN" sz="1800">
                <a:ea typeface="宋体" panose="02010600030101010101" pitchFamily="2" charset="-122"/>
              </a:rPr>
              <a:t>0</a:t>
            </a:r>
            <a:r>
              <a:rPr lang="zh-CN" altLang="en-US" sz="1800">
                <a:ea typeface="宋体" panose="02010600030101010101" pitchFamily="2" charset="-122"/>
              </a:rPr>
              <a:t>，低位别管多少该扔还是得扔掉，</a:t>
            </a:r>
            <a:r>
              <a:rPr lang="en-US" altLang="zh-CN" sz="1800">
                <a:ea typeface="宋体" panose="02010600030101010101" pitchFamily="2" charset="-122"/>
              </a:rPr>
              <a:t>10010010&gt;&gt;8=00000000</a:t>
            </a:r>
            <a:r>
              <a:rPr lang="zh-CN" altLang="en-US" sz="1800">
                <a:ea typeface="宋体" panose="02010600030101010101" pitchFamily="2" charset="-122"/>
              </a:rPr>
              <a:t>（注意这里逻辑右移）</a:t>
            </a:r>
            <a:endParaRPr lang="zh-CN" altLang="en-US" sz="1800">
              <a:ea typeface="宋体" panose="02010600030101010101" pitchFamily="2" charset="-122"/>
            </a:endParaRPr>
          </a:p>
          <a:p>
            <a:r>
              <a:rPr lang="zh-CN" altLang="en-US" sz="1800">
                <a:ea typeface="宋体" panose="02010600030101010101" pitchFamily="2" charset="-122"/>
              </a:rPr>
              <a:t>想一下，从数学上来说，右移</a:t>
            </a:r>
            <a:r>
              <a:rPr lang="en-US" altLang="zh-CN" sz="1800">
                <a:ea typeface="宋体" panose="02010600030101010101" pitchFamily="2" charset="-122"/>
              </a:rPr>
              <a:t>x</a:t>
            </a:r>
            <a:r>
              <a:rPr lang="zh-CN" altLang="en-US" sz="1800">
                <a:ea typeface="宋体" panose="02010600030101010101" pitchFamily="2" charset="-122"/>
              </a:rPr>
              <a:t>位是不是除以</a:t>
            </a:r>
            <a:r>
              <a:rPr lang="en-US" altLang="zh-CN" sz="1800">
                <a:ea typeface="宋体" panose="02010600030101010101" pitchFamily="2" charset="-122"/>
              </a:rPr>
              <a:t>2^x</a:t>
            </a:r>
            <a:r>
              <a:rPr lang="zh-CN" altLang="en-US" sz="1800">
                <a:ea typeface="宋体" panose="02010600030101010101" pitchFamily="2" charset="-122"/>
              </a:rPr>
              <a:t>并且向下取整？如</a:t>
            </a:r>
            <a:r>
              <a:rPr lang="en-US" altLang="zh-CN" sz="1800">
                <a:ea typeface="宋体" panose="02010600030101010101" pitchFamily="2" charset="-122"/>
              </a:rPr>
              <a:t>8</a:t>
            </a:r>
            <a:r>
              <a:rPr lang="zh-CN" altLang="en-US" sz="1800">
                <a:ea typeface="宋体" panose="02010600030101010101" pitchFamily="2" charset="-122"/>
              </a:rPr>
              <a:t>进制机器上的</a:t>
            </a:r>
            <a:r>
              <a:rPr lang="en-US" altLang="zh-CN" sz="1800">
                <a:ea typeface="宋体" panose="02010600030101010101" pitchFamily="2" charset="-122"/>
              </a:rPr>
              <a:t>147</a:t>
            </a:r>
            <a:r>
              <a:rPr lang="zh-CN" altLang="en-US" sz="1800">
                <a:ea typeface="宋体" panose="02010600030101010101" pitchFamily="2" charset="-122"/>
              </a:rPr>
              <a:t>（十进制）</a:t>
            </a:r>
            <a:r>
              <a:rPr lang="en-US" altLang="zh-CN" sz="1800">
                <a:ea typeface="宋体" panose="02010600030101010101" pitchFamily="2" charset="-122"/>
              </a:rPr>
              <a:t>&gt;&gt;2=10010011</a:t>
            </a:r>
            <a:r>
              <a:rPr lang="zh-CN" altLang="en-US" sz="1800">
                <a:ea typeface="宋体" panose="02010600030101010101" pitchFamily="2" charset="-122"/>
              </a:rPr>
              <a:t>（二进制）</a:t>
            </a:r>
            <a:r>
              <a:rPr lang="en-US" altLang="zh-CN" sz="1800">
                <a:ea typeface="宋体" panose="02010600030101010101" pitchFamily="2" charset="-122"/>
              </a:rPr>
              <a:t>&gt;&gt;2=00100100(</a:t>
            </a:r>
            <a:r>
              <a:rPr lang="zh-CN" altLang="en-US" sz="1800">
                <a:ea typeface="宋体" panose="02010600030101010101" pitchFamily="2" charset="-122"/>
              </a:rPr>
              <a:t>二进制</a:t>
            </a:r>
            <a:r>
              <a:rPr lang="en-US" altLang="zh-CN" sz="1800">
                <a:ea typeface="宋体" panose="02010600030101010101" pitchFamily="2" charset="-122"/>
              </a:rPr>
              <a:t>)=36</a:t>
            </a:r>
            <a:r>
              <a:rPr lang="zh-CN" altLang="en-US" sz="1800">
                <a:ea typeface="宋体" panose="02010600030101010101" pitchFamily="2" charset="-122"/>
              </a:rPr>
              <a:t>（十进制）</a:t>
            </a:r>
            <a:r>
              <a:rPr lang="en-US" altLang="zh-CN" sz="1800">
                <a:ea typeface="宋体" panose="02010600030101010101" pitchFamily="2" charset="-122"/>
              </a:rPr>
              <a:t>=[147/4]=36</a:t>
            </a:r>
            <a:endParaRPr lang="zh-CN" altLang="en-US" sz="180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ea typeface="宋体" panose="02010600030101010101" pitchFamily="2" charset="-122"/>
              </a:rPr>
              <a:t>位运算</a:t>
            </a:r>
            <a:endParaRPr lang="en-US" altLang="zh-CN">
              <a:ea typeface="宋体" panose="02010600030101010101" pitchFamily="2" charset="-122"/>
            </a:endParaRPr>
          </a:p>
        </p:txBody>
      </p:sp>
      <p:sp>
        <p:nvSpPr>
          <p:cNvPr id="3" name="内容占位符 2"/>
          <p:cNvSpPr>
            <a:spLocks noGrp="1"/>
          </p:cNvSpPr>
          <p:nvPr>
            <p:ph idx="1"/>
          </p:nvPr>
        </p:nvSpPr>
        <p:spPr/>
        <p:txBody>
          <a:bodyPr/>
          <a:p>
            <a:pPr marL="0" indent="0">
              <a:buNone/>
            </a:pPr>
            <a:r>
              <a:rPr lang="zh-CN" altLang="en-US" sz="1800"/>
              <a:t>现在我们说一个比较奇怪的右移位运算，但是后面用的很多</a:t>
            </a:r>
            <a:r>
              <a:rPr lang="en-US" altLang="zh-CN" sz="1800"/>
              <a:t>--</a:t>
            </a:r>
            <a:r>
              <a:rPr lang="zh-CN" altLang="en-US" sz="1800">
                <a:ea typeface="宋体" panose="02010600030101010101" pitchFamily="2" charset="-122"/>
              </a:rPr>
              <a:t>算术右移</a:t>
            </a:r>
            <a:endParaRPr lang="zh-CN" altLang="en-US" sz="1800">
              <a:ea typeface="宋体" panose="02010600030101010101" pitchFamily="2" charset="-122"/>
            </a:endParaRPr>
          </a:p>
          <a:p>
            <a:r>
              <a:rPr lang="zh-CN" altLang="en-US" sz="1800">
                <a:ea typeface="宋体" panose="02010600030101010101" pitchFamily="2" charset="-122"/>
              </a:rPr>
              <a:t>刚才我们在逻辑右移的时候高位补充的是</a:t>
            </a:r>
            <a:r>
              <a:rPr lang="en-US" altLang="zh-CN" sz="1800">
                <a:ea typeface="宋体" panose="02010600030101010101" pitchFamily="2" charset="-122"/>
              </a:rPr>
              <a:t>0</a:t>
            </a:r>
            <a:r>
              <a:rPr lang="zh-CN" altLang="en-US" sz="1800">
                <a:ea typeface="宋体" panose="02010600030101010101" pitchFamily="2" charset="-122"/>
              </a:rPr>
              <a:t>，在算术右移中是高位补充最高位的数字，举个例子：</a:t>
            </a:r>
            <a:r>
              <a:rPr lang="en-US" altLang="zh-CN" sz="1800">
                <a:ea typeface="宋体" panose="02010600030101010101" pitchFamily="2" charset="-122"/>
              </a:rPr>
              <a:t>8</a:t>
            </a:r>
            <a:r>
              <a:rPr lang="zh-CN" altLang="en-US" sz="1800">
                <a:ea typeface="宋体" panose="02010600030101010101" pitchFamily="2" charset="-122"/>
              </a:rPr>
              <a:t>位机器上的算术右移（跟逻辑右移一样）</a:t>
            </a:r>
            <a:r>
              <a:rPr lang="en-US" altLang="zh-CN" sz="1800">
                <a:ea typeface="宋体" panose="02010600030101010101" pitchFamily="2" charset="-122"/>
              </a:rPr>
              <a:t>00010111&gt;&gt;2=00000101(</a:t>
            </a:r>
            <a:r>
              <a:rPr lang="zh-CN" altLang="en-US" sz="1800">
                <a:ea typeface="宋体" panose="02010600030101010101" pitchFamily="2" charset="-122"/>
              </a:rPr>
              <a:t>跟逻辑右移结果一样</a:t>
            </a:r>
            <a:r>
              <a:rPr lang="en-US" altLang="zh-CN" sz="1800">
                <a:ea typeface="宋体" panose="02010600030101010101" pitchFamily="2" charset="-122"/>
              </a:rPr>
              <a:t>)</a:t>
            </a:r>
            <a:r>
              <a:rPr lang="zh-CN" altLang="en-US" sz="1800">
                <a:ea typeface="宋体" panose="02010600030101010101" pitchFamily="2" charset="-122"/>
              </a:rPr>
              <a:t>，但是</a:t>
            </a:r>
            <a:r>
              <a:rPr lang="en-US" altLang="zh-CN" sz="1800">
                <a:ea typeface="宋体" panose="02010600030101010101" pitchFamily="2" charset="-122"/>
              </a:rPr>
              <a:t>10010011&gt;&gt;2=11100100(</a:t>
            </a:r>
            <a:r>
              <a:rPr lang="zh-CN" altLang="en-US" sz="1800">
                <a:ea typeface="宋体" panose="02010600030101010101" pitchFamily="2" charset="-122"/>
              </a:rPr>
              <a:t>这里高位补充的就是</a:t>
            </a:r>
            <a:r>
              <a:rPr lang="en-US" altLang="zh-CN" sz="1800">
                <a:ea typeface="宋体" panose="02010600030101010101" pitchFamily="2" charset="-122"/>
              </a:rPr>
              <a:t>1</a:t>
            </a:r>
            <a:r>
              <a:rPr lang="zh-CN" altLang="en-US" sz="1800">
                <a:ea typeface="宋体" panose="02010600030101010101" pitchFamily="2" charset="-122"/>
              </a:rPr>
              <a:t>了</a:t>
            </a:r>
            <a:r>
              <a:rPr lang="en-US" altLang="zh-CN" sz="1800">
                <a:ea typeface="宋体" panose="02010600030101010101" pitchFamily="2" charset="-122"/>
              </a:rPr>
              <a:t>)</a:t>
            </a:r>
            <a:r>
              <a:rPr lang="zh-CN" altLang="en-US" sz="1800">
                <a:ea typeface="宋体" panose="02010600030101010101" pitchFamily="2" charset="-122"/>
              </a:rPr>
              <a:t>，也就是说，在算术右移中，补充的数字取决于最高位是</a:t>
            </a:r>
            <a:r>
              <a:rPr lang="en-US" altLang="zh-CN" sz="1800">
                <a:ea typeface="宋体" panose="02010600030101010101" pitchFamily="2" charset="-122"/>
              </a:rPr>
              <a:t>0</a:t>
            </a:r>
            <a:r>
              <a:rPr lang="zh-CN" altLang="en-US" sz="1800">
                <a:ea typeface="宋体" panose="02010600030101010101" pitchFamily="2" charset="-122"/>
              </a:rPr>
              <a:t>还是</a:t>
            </a:r>
            <a:r>
              <a:rPr lang="en-US" altLang="zh-CN" sz="1800">
                <a:ea typeface="宋体" panose="02010600030101010101" pitchFamily="2" charset="-122"/>
              </a:rPr>
              <a:t>1.</a:t>
            </a:r>
            <a:endParaRPr lang="en-US" altLang="zh-CN" sz="1800">
              <a:ea typeface="宋体" panose="02010600030101010101" pitchFamily="2" charset="-122"/>
            </a:endParaRPr>
          </a:p>
          <a:p>
            <a:r>
              <a:rPr lang="zh-CN" altLang="en-US" sz="1800">
                <a:ea typeface="宋体" panose="02010600030101010101" pitchFamily="2" charset="-122"/>
              </a:rPr>
              <a:t>那么在</a:t>
            </a:r>
            <a:r>
              <a:rPr lang="en-US" altLang="zh-CN" sz="1800">
                <a:ea typeface="宋体" panose="02010600030101010101" pitchFamily="2" charset="-122"/>
              </a:rPr>
              <a:t>c</a:t>
            </a:r>
            <a:r>
              <a:rPr lang="zh-CN" altLang="en-US" sz="1800">
                <a:ea typeface="宋体" panose="02010600030101010101" pitchFamily="2" charset="-122"/>
              </a:rPr>
              <a:t>语言中，计算机怎么知道什么时候是逻辑右移还是算术右移。在无符号整数中（</a:t>
            </a:r>
            <a:r>
              <a:rPr lang="en-US" altLang="zh-CN" sz="1800">
                <a:ea typeface="宋体" panose="02010600030101010101" pitchFamily="2" charset="-122"/>
              </a:rPr>
              <a:t>unsigned int</a:t>
            </a:r>
            <a:r>
              <a:rPr lang="zh-CN" altLang="en-US" sz="1800">
                <a:ea typeface="宋体" panose="02010600030101010101" pitchFamily="2" charset="-122"/>
              </a:rPr>
              <a:t>）进行右移操作就是逻辑右移，但是对于有符号整数或其他的（</a:t>
            </a:r>
            <a:r>
              <a:rPr lang="en-US" altLang="zh-CN" sz="1800">
                <a:ea typeface="宋体" panose="02010600030101010101" pitchFamily="2" charset="-122"/>
              </a:rPr>
              <a:t>int</a:t>
            </a:r>
            <a:r>
              <a:rPr lang="zh-CN" altLang="en-US" sz="1800">
                <a:ea typeface="宋体" panose="02010600030101010101" pitchFamily="2" charset="-122"/>
              </a:rPr>
              <a:t>、</a:t>
            </a:r>
            <a:r>
              <a:rPr lang="en-US" altLang="zh-CN" sz="1800">
                <a:ea typeface="宋体" panose="02010600030101010101" pitchFamily="2" charset="-122"/>
              </a:rPr>
              <a:t>float</a:t>
            </a:r>
            <a:r>
              <a:rPr lang="zh-CN" altLang="en-US" sz="1800">
                <a:ea typeface="宋体" panose="02010600030101010101" pitchFamily="2" charset="-122"/>
              </a:rPr>
              <a:t>、</a:t>
            </a:r>
            <a:r>
              <a:rPr lang="en-US" altLang="zh-CN" sz="1800">
                <a:ea typeface="宋体" panose="02010600030101010101" pitchFamily="2" charset="-122"/>
              </a:rPr>
              <a:t>double</a:t>
            </a:r>
            <a:r>
              <a:rPr lang="zh-CN" altLang="en-US" sz="1800">
                <a:ea typeface="宋体" panose="02010600030101010101" pitchFamily="2" charset="-122"/>
              </a:rPr>
              <a:t>）都是算术右移。后面涉及到有符号数的讲解，大伙就知道这块多重要了。</a:t>
            </a:r>
            <a:endParaRPr lang="zh-CN" altLang="en-US" sz="180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
          <p:cNvSpPr>
            <a:spLocks noGrp="1"/>
          </p:cNvSpPr>
          <p:nvPr>
            <p:ph type="title"/>
          </p:nvPr>
        </p:nvSpPr>
        <p:spPr/>
        <p:txBody>
          <a:bodyPr vert="horz" wrap="square" lIns="91440" tIns="45720" rIns="91440" bIns="45720" anchor="ctr" anchorCtr="0"/>
          <a:p>
            <a:r>
              <a:rPr lang="zh-CN" altLang="en-US">
                <a:ea typeface="宋体" panose="02010600030101010101" pitchFamily="2" charset="-122"/>
              </a:rPr>
              <a:t>计算机中的数据存储</a:t>
            </a:r>
            <a:endParaRPr lang="zh-CN" altLang="en-US">
              <a:ea typeface="宋体" panose="02010600030101010101" pitchFamily="2" charset="-122"/>
            </a:endParaRPr>
          </a:p>
        </p:txBody>
      </p:sp>
      <p:sp>
        <p:nvSpPr>
          <p:cNvPr id="20483" name="幻灯片编号占位符 3"/>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pic>
        <p:nvPicPr>
          <p:cNvPr id="2" name="内容占位符 1" descr="二进制1"/>
          <p:cNvPicPr>
            <a:picLocks noChangeAspect="1"/>
          </p:cNvPicPr>
          <p:nvPr>
            <p:ph idx="1"/>
          </p:nvPr>
        </p:nvPicPr>
        <p:blipFill>
          <a:blip r:embed="rId1"/>
          <a:stretch>
            <a:fillRect/>
          </a:stretch>
        </p:blipFill>
        <p:spPr>
          <a:xfrm>
            <a:off x="5334000" y="2362200"/>
            <a:ext cx="3355340" cy="2239010"/>
          </a:xfrm>
          <a:prstGeom prst="rect">
            <a:avLst/>
          </a:prstGeom>
        </p:spPr>
      </p:pic>
      <p:sp>
        <p:nvSpPr>
          <p:cNvPr id="3" name="文本框 2"/>
          <p:cNvSpPr txBox="1"/>
          <p:nvPr/>
        </p:nvSpPr>
        <p:spPr>
          <a:xfrm>
            <a:off x="606425" y="1586230"/>
            <a:ext cx="3048000" cy="1014730"/>
          </a:xfrm>
          <a:prstGeom prst="rect">
            <a:avLst/>
          </a:prstGeom>
          <a:noFill/>
        </p:spPr>
        <p:txBody>
          <a:bodyPr wrap="square" rtlCol="0">
            <a:spAutoFit/>
          </a:bodyPr>
          <a:p>
            <a:r>
              <a:rPr lang="zh-CN" altLang="en-US"/>
              <a:t>众所周知，在计算机内部，数据是以二进制形式的方式存储</a:t>
            </a:r>
            <a:r>
              <a:rPr lang="zh-CN" altLang="en-US"/>
              <a:t>的。</a:t>
            </a:r>
            <a:endParaRPr lang="zh-CN" altLang="en-US"/>
          </a:p>
        </p:txBody>
      </p:sp>
      <p:sp>
        <p:nvSpPr>
          <p:cNvPr id="4" name="文本框 3"/>
          <p:cNvSpPr txBox="1"/>
          <p:nvPr/>
        </p:nvSpPr>
        <p:spPr>
          <a:xfrm>
            <a:off x="678180" y="2973070"/>
            <a:ext cx="3048000" cy="3476625"/>
          </a:xfrm>
          <a:prstGeom prst="rect">
            <a:avLst/>
          </a:prstGeom>
          <a:noFill/>
        </p:spPr>
        <p:txBody>
          <a:bodyPr wrap="square" rtlCol="0">
            <a:spAutoFit/>
          </a:bodyPr>
          <a:p>
            <a:r>
              <a:rPr lang="zh-CN" altLang="en-US"/>
              <a:t>当你写</a:t>
            </a:r>
            <a:r>
              <a:rPr lang="en-US" altLang="zh-CN"/>
              <a:t>printf(“mamba is back\n”);</a:t>
            </a:r>
            <a:r>
              <a:rPr lang="zh-CN" altLang="en-US"/>
              <a:t>的时候，从机器底层来看这段代码，也是以</a:t>
            </a:r>
            <a:r>
              <a:rPr lang="en-US" altLang="zh-CN"/>
              <a:t>01</a:t>
            </a:r>
            <a:r>
              <a:rPr lang="zh-CN" altLang="en-US"/>
              <a:t>二进制串的形式展现的，机器能够对这些</a:t>
            </a:r>
            <a:r>
              <a:rPr lang="en-US" altLang="zh-CN"/>
              <a:t>01</a:t>
            </a:r>
            <a:r>
              <a:rPr lang="zh-CN" altLang="en-US"/>
              <a:t>二进制串做出相应的</a:t>
            </a:r>
            <a:r>
              <a:rPr lang="en-US" altLang="zh-CN"/>
              <a:t>“</a:t>
            </a:r>
            <a:r>
              <a:rPr lang="zh-CN" altLang="en-US"/>
              <a:t>解释</a:t>
            </a:r>
            <a:r>
              <a:rPr lang="en-US" altLang="zh-CN"/>
              <a:t>”</a:t>
            </a:r>
            <a:r>
              <a:rPr lang="zh-CN" altLang="en-US"/>
              <a:t>。对于一段二进制文件机器可以识别为代码也可以识别为数据（埋下个伏笔，第三章</a:t>
            </a:r>
            <a:r>
              <a:rPr lang="en-US" altLang="zh-CN"/>
              <a:t>attacklab</a:t>
            </a:r>
            <a:r>
              <a:rPr lang="zh-CN" altLang="en-US"/>
              <a:t>我们将会用到这一点）</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
          <p:cNvSpPr>
            <a:spLocks noGrp="1"/>
          </p:cNvSpPr>
          <p:nvPr>
            <p:ph type="title"/>
          </p:nvPr>
        </p:nvSpPr>
        <p:spPr/>
        <p:txBody>
          <a:bodyPr vert="horz" wrap="square" lIns="91440" tIns="45720" rIns="91440" bIns="45720" anchor="ctr" anchorCtr="0"/>
          <a:p>
            <a:r>
              <a:rPr lang="zh-CN" altLang="en-US">
                <a:ea typeface="宋体" panose="02010600030101010101" pitchFamily="2" charset="-122"/>
              </a:rPr>
              <a:t>计算机中的数据</a:t>
            </a:r>
            <a:r>
              <a:rPr lang="zh-CN" altLang="en-US">
                <a:ea typeface="宋体" panose="02010600030101010101" pitchFamily="2" charset="-122"/>
              </a:rPr>
              <a:t>存储</a:t>
            </a:r>
            <a:endParaRPr lang="zh-CN" altLang="en-US">
              <a:ea typeface="宋体" panose="02010600030101010101" pitchFamily="2" charset="-122"/>
            </a:endParaRPr>
          </a:p>
        </p:txBody>
      </p:sp>
      <p:sp>
        <p:nvSpPr>
          <p:cNvPr id="21506" name="内容占位符 2"/>
          <p:cNvSpPr>
            <a:spLocks noGrp="1"/>
          </p:cNvSpPr>
          <p:nvPr>
            <p:ph idx="1"/>
          </p:nvPr>
        </p:nvSpPr>
        <p:spPr/>
        <p:txBody>
          <a:bodyPr vert="horz" wrap="square" lIns="91440" tIns="45720" rIns="91440" bIns="45720" anchor="t" anchorCtr="0"/>
          <a:p>
            <a:pPr marL="0" indent="0">
              <a:buNone/>
            </a:pPr>
            <a:r>
              <a:rPr lang="zh-CN" altLang="en-US" sz="1800" b="1">
                <a:ea typeface="宋体" panose="02010600030101010101" pitchFamily="2" charset="-122"/>
              </a:rPr>
              <a:t>为什么用二进制，其他进制不行吗？</a:t>
            </a:r>
            <a:endParaRPr lang="zh-CN" altLang="en-US" sz="1800" b="1">
              <a:ea typeface="宋体" panose="02010600030101010101" pitchFamily="2" charset="-122"/>
            </a:endParaRPr>
          </a:p>
          <a:p>
            <a:pPr marL="0" indent="0">
              <a:buNone/>
            </a:pPr>
            <a:r>
              <a:rPr lang="zh-CN" altLang="en-US" sz="1600">
                <a:ea typeface="宋体" panose="02010600030101010101" pitchFamily="2" charset="-122"/>
              </a:rPr>
              <a:t>还真不行，首先硬件就是个大问题。</a:t>
            </a:r>
            <a:endParaRPr lang="zh-CN" altLang="en-US" sz="1600">
              <a:ea typeface="宋体" panose="02010600030101010101" pitchFamily="2" charset="-122"/>
            </a:endParaRPr>
          </a:p>
          <a:p>
            <a:pPr marL="0" indent="0">
              <a:buNone/>
            </a:pPr>
            <a:r>
              <a:rPr lang="zh-CN" altLang="en-US" sz="1600">
                <a:ea typeface="宋体" panose="02010600030101010101" pitchFamily="2" charset="-122"/>
              </a:rPr>
              <a:t>二进制的“0”和“1”可以直观地映射到</a:t>
            </a:r>
            <a:endParaRPr lang="zh-CN" altLang="en-US" sz="1600">
              <a:ea typeface="宋体" panose="02010600030101010101" pitchFamily="2" charset="-122"/>
            </a:endParaRPr>
          </a:p>
          <a:p>
            <a:pPr marL="0" indent="0">
              <a:buNone/>
            </a:pPr>
            <a:r>
              <a:rPr lang="zh-CN" altLang="en-US" sz="1600">
                <a:ea typeface="宋体" panose="02010600030101010101" pitchFamily="2" charset="-122"/>
              </a:rPr>
              <a:t>电路中的两种状态：“开”和“关”。</a:t>
            </a:r>
            <a:endParaRPr lang="zh-CN" altLang="en-US" sz="1600">
              <a:ea typeface="宋体" panose="02010600030101010101" pitchFamily="2" charset="-122"/>
            </a:endParaRPr>
          </a:p>
          <a:p>
            <a:pPr marL="0" indent="0">
              <a:buNone/>
            </a:pPr>
            <a:r>
              <a:rPr lang="zh-CN" altLang="en-US" sz="1600">
                <a:ea typeface="宋体" panose="02010600030101010101" pitchFamily="2" charset="-122"/>
              </a:rPr>
              <a:t>这种直接的物理对应关系使得硬件设计</a:t>
            </a:r>
            <a:endParaRPr lang="zh-CN" altLang="en-US" sz="1600">
              <a:ea typeface="宋体" panose="02010600030101010101" pitchFamily="2" charset="-122"/>
            </a:endParaRPr>
          </a:p>
          <a:p>
            <a:pPr marL="0" indent="0">
              <a:buNone/>
            </a:pPr>
            <a:r>
              <a:rPr lang="zh-CN" altLang="en-US" sz="1600">
                <a:ea typeface="宋体" panose="02010600030101010101" pitchFamily="2" charset="-122"/>
              </a:rPr>
              <a:t>更为简单可靠，降低了出错率和能耗。</a:t>
            </a:r>
            <a:endParaRPr lang="zh-CN" altLang="en-US" sz="1600">
              <a:ea typeface="宋体" panose="02010600030101010101" pitchFamily="2" charset="-122"/>
            </a:endParaRPr>
          </a:p>
          <a:p>
            <a:pPr marL="0" indent="0">
              <a:buNone/>
            </a:pPr>
            <a:endParaRPr lang="zh-CN" altLang="en-US" sz="1600">
              <a:ea typeface="宋体" panose="02010600030101010101" pitchFamily="2" charset="-122"/>
            </a:endParaRPr>
          </a:p>
          <a:p>
            <a:pPr marL="0" indent="0">
              <a:buNone/>
            </a:pPr>
            <a:r>
              <a:rPr lang="zh-CN" altLang="en-US" sz="1600">
                <a:ea typeface="宋体" panose="02010600030101010101" pitchFamily="2" charset="-122"/>
              </a:rPr>
              <a:t>除此</a:t>
            </a:r>
            <a:r>
              <a:rPr lang="zh-CN" altLang="en-US" sz="1600">
                <a:ea typeface="宋体" panose="02010600030101010101" pitchFamily="2" charset="-122"/>
              </a:rPr>
              <a:t>之外，由于二进制信号只有两个状态，</a:t>
            </a:r>
            <a:endParaRPr lang="zh-CN" altLang="en-US" sz="1600">
              <a:ea typeface="宋体" panose="02010600030101010101" pitchFamily="2" charset="-122"/>
            </a:endParaRPr>
          </a:p>
          <a:p>
            <a:pPr marL="0" indent="0">
              <a:buNone/>
            </a:pPr>
            <a:r>
              <a:rPr lang="zh-CN" altLang="en-US" sz="1600">
                <a:ea typeface="宋体" panose="02010600030101010101" pitchFamily="2" charset="-122"/>
              </a:rPr>
              <a:t>任何外部干扰或噪声对信号的影响</a:t>
            </a:r>
            <a:endParaRPr lang="zh-CN" altLang="en-US" sz="1600">
              <a:ea typeface="宋体" panose="02010600030101010101" pitchFamily="2" charset="-122"/>
            </a:endParaRPr>
          </a:p>
          <a:p>
            <a:pPr marL="0" indent="0">
              <a:buNone/>
            </a:pPr>
            <a:r>
              <a:rPr lang="zh-CN" altLang="en-US" sz="1600">
                <a:ea typeface="宋体" panose="02010600030101010101" pitchFamily="2" charset="-122"/>
              </a:rPr>
              <a:t>更容易被检测和纠正，从而提高了数</a:t>
            </a:r>
            <a:endParaRPr lang="zh-CN" altLang="en-US" sz="1600">
              <a:ea typeface="宋体" panose="02010600030101010101" pitchFamily="2" charset="-122"/>
            </a:endParaRPr>
          </a:p>
          <a:p>
            <a:pPr marL="0" indent="0">
              <a:buNone/>
            </a:pPr>
            <a:r>
              <a:rPr lang="zh-CN" altLang="en-US" sz="1600">
                <a:ea typeface="宋体" panose="02010600030101010101" pitchFamily="2" charset="-122"/>
              </a:rPr>
              <a:t>据传输的准确性和安全性</a:t>
            </a:r>
            <a:endParaRPr lang="zh-CN" altLang="en-US" sz="1600">
              <a:ea typeface="宋体" panose="02010600030101010101" pitchFamily="2" charset="-122"/>
            </a:endParaRPr>
          </a:p>
        </p:txBody>
      </p:sp>
      <p:sp>
        <p:nvSpPr>
          <p:cNvPr id="21507" name="幻灯片编号占位符 3"/>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4572000" y="2461895"/>
            <a:ext cx="3810000" cy="2540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
          <p:cNvSpPr>
            <a:spLocks noGrp="1"/>
          </p:cNvSpPr>
          <p:nvPr>
            <p:ph type="title"/>
          </p:nvPr>
        </p:nvSpPr>
        <p:spPr/>
        <p:txBody>
          <a:bodyPr vert="horz" wrap="square" lIns="91440" tIns="45720" rIns="91440" bIns="45720" anchor="ctr" anchorCtr="0"/>
          <a:p>
            <a:r>
              <a:rPr lang="zh-CN" altLang="en-US">
                <a:ea typeface="宋体" panose="02010600030101010101" pitchFamily="2" charset="-122"/>
              </a:rPr>
              <a:t>计算机中的</a:t>
            </a:r>
            <a:r>
              <a:rPr lang="zh-CN" altLang="en-US">
                <a:ea typeface="宋体" panose="02010600030101010101" pitchFamily="2" charset="-122"/>
              </a:rPr>
              <a:t>数据存储</a:t>
            </a:r>
            <a:endParaRPr lang="zh-CN" altLang="en-US">
              <a:ea typeface="宋体" panose="02010600030101010101" pitchFamily="2" charset="-122"/>
            </a:endParaRPr>
          </a:p>
        </p:txBody>
      </p:sp>
      <p:sp>
        <p:nvSpPr>
          <p:cNvPr id="22530" name="内容占位符 2"/>
          <p:cNvSpPr>
            <a:spLocks noGrp="1"/>
          </p:cNvSpPr>
          <p:nvPr>
            <p:ph idx="1"/>
          </p:nvPr>
        </p:nvSpPr>
        <p:spPr/>
        <p:txBody>
          <a:bodyPr vert="horz" wrap="square" lIns="91440" tIns="45720" rIns="91440" bIns="45720" anchor="t" anchorCtr="0"/>
          <a:p>
            <a:pPr marL="457200" lvl="1" indent="0">
              <a:buNone/>
            </a:pPr>
            <a:endParaRPr lang="zh-CN" altLang="en-US">
              <a:ea typeface="宋体" panose="02010600030101010101" pitchFamily="2" charset="-122"/>
            </a:endParaRPr>
          </a:p>
          <a:p>
            <a:pPr marL="0" indent="0">
              <a:buNone/>
            </a:pPr>
            <a:endParaRPr lang="en-US" altLang="zh-CN">
              <a:ea typeface="宋体" panose="02010600030101010101" pitchFamily="2" charset="-122"/>
            </a:endParaRPr>
          </a:p>
        </p:txBody>
      </p:sp>
      <p:sp>
        <p:nvSpPr>
          <p:cNvPr id="22531" name="幻灯片编号占位符 3"/>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2" name="文本框 1"/>
          <p:cNvSpPr txBox="1"/>
          <p:nvPr/>
        </p:nvSpPr>
        <p:spPr>
          <a:xfrm>
            <a:off x="609600" y="1728470"/>
            <a:ext cx="3048000" cy="1014730"/>
          </a:xfrm>
          <a:prstGeom prst="rect">
            <a:avLst/>
          </a:prstGeom>
          <a:noFill/>
        </p:spPr>
        <p:txBody>
          <a:bodyPr wrap="square" rtlCol="0">
            <a:spAutoFit/>
          </a:bodyPr>
          <a:p>
            <a:r>
              <a:rPr lang="zh-CN" altLang="en-US"/>
              <a:t>题外话：为什么历史上只出现过二进制计算器和</a:t>
            </a:r>
            <a:r>
              <a:rPr lang="zh-CN" altLang="en-US"/>
              <a:t>三进制</a:t>
            </a:r>
            <a:r>
              <a:rPr lang="zh-CN" altLang="en-US"/>
              <a:t>计算器？</a:t>
            </a:r>
            <a:endParaRPr lang="zh-CN" altLang="en-US"/>
          </a:p>
        </p:txBody>
      </p:sp>
      <p:sp>
        <p:nvSpPr>
          <p:cNvPr id="3" name="文本框 2"/>
          <p:cNvSpPr txBox="1"/>
          <p:nvPr/>
        </p:nvSpPr>
        <p:spPr>
          <a:xfrm>
            <a:off x="582930" y="2743200"/>
            <a:ext cx="3048000" cy="3169285"/>
          </a:xfrm>
          <a:prstGeom prst="rect">
            <a:avLst/>
          </a:prstGeom>
          <a:noFill/>
        </p:spPr>
        <p:txBody>
          <a:bodyPr wrap="square" rtlCol="0">
            <a:spAutoFit/>
          </a:bodyPr>
          <a:p>
            <a:r>
              <a:rPr lang="zh-CN" altLang="en-US"/>
              <a:t>这就涉及到了不同进制表示不同数的效率问题了。例如，</a:t>
            </a:r>
            <a:r>
              <a:rPr lang="en-US" altLang="zh-CN"/>
              <a:t>01</a:t>
            </a:r>
            <a:r>
              <a:rPr lang="zh-CN" altLang="en-US"/>
              <a:t>去表示</a:t>
            </a:r>
            <a:r>
              <a:rPr lang="en-US" altLang="zh-CN"/>
              <a:t>0-999</a:t>
            </a:r>
            <a:r>
              <a:rPr lang="zh-CN" altLang="en-US"/>
              <a:t>的数，那么</a:t>
            </a:r>
            <a:r>
              <a:rPr lang="en-US" altLang="zh-CN"/>
              <a:t>10</a:t>
            </a:r>
            <a:r>
              <a:rPr lang="zh-CN" altLang="en-US"/>
              <a:t>个位置就</a:t>
            </a:r>
            <a:r>
              <a:rPr lang="en-US" altLang="zh-CN"/>
              <a:t>ok</a:t>
            </a:r>
            <a:r>
              <a:rPr lang="zh-CN" altLang="en-US"/>
              <a:t>了。每个位置上</a:t>
            </a:r>
            <a:r>
              <a:rPr lang="en-US" altLang="zh-CN"/>
              <a:t>0,1</a:t>
            </a:r>
            <a:r>
              <a:rPr lang="zh-CN" altLang="en-US"/>
              <a:t>都可能出现，这就需要</a:t>
            </a:r>
            <a:r>
              <a:rPr lang="en-US" altLang="zh-CN"/>
              <a:t>20</a:t>
            </a:r>
            <a:r>
              <a:rPr lang="zh-CN" altLang="en-US"/>
              <a:t>个</a:t>
            </a:r>
            <a:r>
              <a:rPr lang="en-US" altLang="zh-CN"/>
              <a:t>“</a:t>
            </a:r>
            <a:r>
              <a:rPr lang="zh-CN" altLang="en-US"/>
              <a:t>牌子</a:t>
            </a:r>
            <a:r>
              <a:rPr lang="en-US" altLang="zh-CN"/>
              <a:t>”</a:t>
            </a:r>
            <a:r>
              <a:rPr lang="zh-CN" altLang="en-US"/>
              <a:t>。如果</a:t>
            </a:r>
            <a:r>
              <a:rPr lang="en-US" altLang="zh-CN"/>
              <a:t>10</a:t>
            </a:r>
            <a:r>
              <a:rPr lang="zh-CN" altLang="en-US"/>
              <a:t>进制的话，那就是</a:t>
            </a:r>
            <a:r>
              <a:rPr lang="en-US" altLang="zh-CN"/>
              <a:t>3</a:t>
            </a:r>
            <a:r>
              <a:rPr lang="zh-CN" altLang="en-US"/>
              <a:t>个位置，每个位置上都会有</a:t>
            </a:r>
            <a:r>
              <a:rPr lang="en-US" altLang="zh-CN"/>
              <a:t>0-9</a:t>
            </a:r>
            <a:r>
              <a:rPr lang="zh-CN" altLang="en-US"/>
              <a:t>，共计</a:t>
            </a:r>
            <a:r>
              <a:rPr lang="en-US" altLang="zh-CN"/>
              <a:t>30</a:t>
            </a:r>
            <a:r>
              <a:rPr lang="zh-CN" altLang="en-US"/>
              <a:t>的</a:t>
            </a:r>
            <a:r>
              <a:rPr lang="zh-CN" altLang="en-US"/>
              <a:t>牌子。</a:t>
            </a:r>
            <a:endParaRPr lang="zh-CN" altLang="en-US"/>
          </a:p>
        </p:txBody>
      </p:sp>
      <p:sp>
        <p:nvSpPr>
          <p:cNvPr id="4" name="文本框 3"/>
          <p:cNvSpPr txBox="1"/>
          <p:nvPr/>
        </p:nvSpPr>
        <p:spPr>
          <a:xfrm>
            <a:off x="4419600" y="1728470"/>
            <a:ext cx="3329940" cy="1938020"/>
          </a:xfrm>
          <a:prstGeom prst="rect">
            <a:avLst/>
          </a:prstGeom>
          <a:noFill/>
        </p:spPr>
        <p:txBody>
          <a:bodyPr wrap="square" rtlCol="0">
            <a:spAutoFit/>
          </a:bodyPr>
          <a:p>
            <a:r>
              <a:rPr lang="zh-CN" altLang="en-US"/>
              <a:t>但是还有个问题</a:t>
            </a:r>
            <a:r>
              <a:rPr lang="en-US" altLang="zh-CN"/>
              <a:t>10</a:t>
            </a:r>
            <a:r>
              <a:rPr lang="zh-CN" altLang="en-US"/>
              <a:t>个位置上的</a:t>
            </a:r>
            <a:r>
              <a:rPr lang="en-US" altLang="zh-CN"/>
              <a:t>01</a:t>
            </a:r>
            <a:r>
              <a:rPr lang="zh-CN" altLang="en-US"/>
              <a:t>串其实可以表示到</a:t>
            </a:r>
            <a:r>
              <a:rPr lang="en-US" altLang="zh-CN"/>
              <a:t>1023(</a:t>
            </a:r>
            <a:r>
              <a:rPr lang="zh-CN" altLang="en-US"/>
              <a:t>别急</a:t>
            </a:r>
            <a:r>
              <a:rPr lang="en-US" altLang="zh-CN"/>
              <a:t>,</a:t>
            </a:r>
            <a:r>
              <a:rPr lang="zh-CN" altLang="en-US"/>
              <a:t>后面我们会讲为什么</a:t>
            </a:r>
            <a:r>
              <a:rPr lang="en-US" altLang="zh-CN"/>
              <a:t>)</a:t>
            </a:r>
            <a:r>
              <a:rPr lang="zh-CN" altLang="en-US"/>
              <a:t>，这就浪费了</a:t>
            </a:r>
            <a:r>
              <a:rPr lang="en-US" altLang="zh-CN"/>
              <a:t>24</a:t>
            </a:r>
            <a:r>
              <a:rPr lang="zh-CN" altLang="en-US"/>
              <a:t>个数。因此，研究者发现进制效率的公式可以如下</a:t>
            </a:r>
            <a:r>
              <a:rPr lang="zh-CN" altLang="en-US"/>
              <a:t>提出：</a:t>
            </a:r>
            <a:endParaRPr lang="zh-CN" altLang="en-US"/>
          </a:p>
        </p:txBody>
      </p:sp>
      <mc:AlternateContent xmlns:mc="http://schemas.openxmlformats.org/markup-compatibility/2006">
        <mc:Choice xmlns:a14="http://schemas.microsoft.com/office/drawing/2010/main" Requires="a14">
          <p:sp>
            <p:nvSpPr>
              <p:cNvPr id="5" name="文本框 4"/>
              <p:cNvSpPr txBox="1"/>
              <p:nvPr/>
            </p:nvSpPr>
            <p:spPr>
              <a:xfrm>
                <a:off x="4114800" y="3810000"/>
                <a:ext cx="4572000" cy="1876425"/>
              </a:xfrm>
              <a:prstGeom prst="rect">
                <a:avLst/>
              </a:prstGeom>
              <a:noFill/>
            </p:spPr>
            <p:txBody>
              <a:bodyPr wrap="square" rtlCol="0" anchor="t">
                <a:spAutoFit/>
              </a:bodyPr>
              <a:p>
                <a:r>
                  <a:rPr lang="zh-CN" altLang="en-US" sz="1600"/>
                  <a:t>为了表示M个数，在x进制下。需要 x*</a:t>
                </a:r>
                <a14:m>
                  <m:oMath xmlns:m="http://schemas.openxmlformats.org/officeDocument/2006/math">
                    <m:func>
                      <m:funcPr>
                        <m:ctrlPr>
                          <a:rPr lang="en-US" altLang="zh-CN" sz="1600" i="1">
                            <a:latin typeface="Cambria Math" panose="02040503050406030204" charset="0"/>
                            <a:cs typeface="Cambria Math" panose="02040503050406030204" charset="0"/>
                          </a:rPr>
                        </m:ctrlPr>
                      </m:funcPr>
                      <m:fName>
                        <m:sSub>
                          <m:sSubPr>
                            <m:ctrlPr>
                              <a:rPr lang="en-US" altLang="zh-CN" sz="1600">
                                <a:latin typeface="Cambria Math" panose="02040503050406030204" charset="0"/>
                                <a:cs typeface="Cambria Math" panose="02040503050406030204" charset="0"/>
                              </a:rPr>
                            </m:ctrlPr>
                          </m:sSubPr>
                          <m:e>
                            <m:r>
                              <m:rPr>
                                <m:sty m:val="p"/>
                              </m:rPr>
                              <a:rPr lang="en-US" altLang="zh-CN" sz="1600">
                                <a:latin typeface="Cambria Math" panose="02040503050406030204" charset="0"/>
                                <a:cs typeface="Cambria Math" panose="02040503050406030204" charset="0"/>
                              </a:rPr>
                              <m:t>log</m:t>
                            </m:r>
                          </m:e>
                          <m:sub>
                            <m:r>
                              <a:rPr lang="en-US" altLang="zh-CN" sz="1600" i="1">
                                <a:latin typeface="Cambria Math" panose="02040503050406030204" charset="0"/>
                                <a:cs typeface="Cambria Math" panose="02040503050406030204" charset="0"/>
                              </a:rPr>
                              <m:t>𝑥</m:t>
                            </m:r>
                          </m:sub>
                        </m:sSub>
                      </m:fName>
                      <m:e>
                        <m:r>
                          <a:rPr lang="en-US" altLang="zh-CN" sz="1600" i="1">
                            <a:latin typeface="Cambria Math" panose="02040503050406030204" charset="0"/>
                            <a:cs typeface="Cambria Math" panose="02040503050406030204" charset="0"/>
                          </a:rPr>
                          <m:t>𝑴</m:t>
                        </m:r>
                      </m:e>
                    </m:func>
                  </m:oMath>
                </a14:m>
                <a:r>
                  <a:rPr lang="zh-CN" altLang="en-US" sz="1600"/>
                  <a:t> 个牌子</a:t>
                </a:r>
                <a:r>
                  <a:rPr lang="zh-CN" altLang="en-US"/>
                  <a:t>。效率</a:t>
                </a:r>
                <a:r>
                  <a:rPr lang="en-US" altLang="zh-CN"/>
                  <a:t>E=M/</a:t>
                </a:r>
                <a:r>
                  <a:rPr lang="zh-CN" altLang="en-US"/>
                  <a:t>牌子</a:t>
                </a:r>
                <a:r>
                  <a:rPr lang="zh-CN" altLang="en-US"/>
                  <a:t>数</a:t>
                </a:r>
                <a:endParaRPr lang="zh-CN" altLang="en-US"/>
              </a:p>
              <a:p>
                <a:r>
                  <a:rPr lang="zh-CN" altLang="en-US"/>
                  <a:t>求下导会发现，最佳进制是</a:t>
                </a:r>
                <a:r>
                  <a:rPr lang="en-US" altLang="zh-CN"/>
                  <a:t>e</a:t>
                </a:r>
                <a:r>
                  <a:rPr lang="zh-CN" altLang="en-US"/>
                  <a:t>。但是用</a:t>
                </a:r>
                <a:r>
                  <a:rPr lang="en-US" altLang="zh-CN"/>
                  <a:t>e</a:t>
                </a:r>
                <a:r>
                  <a:rPr lang="zh-CN" altLang="en-US"/>
                  <a:t>做进制多少有点倒反天罡。因此，历史上只出现过</a:t>
                </a:r>
                <a:r>
                  <a:rPr lang="en-US" altLang="zh-CN"/>
                  <a:t>2</a:t>
                </a:r>
                <a:r>
                  <a:rPr lang="zh-CN" altLang="en-US"/>
                  <a:t>，</a:t>
                </a:r>
                <a:r>
                  <a:rPr lang="en-US" altLang="zh-CN"/>
                  <a:t>3</a:t>
                </a:r>
                <a:r>
                  <a:rPr lang="zh-CN" altLang="en-US"/>
                  <a:t>进制的计算机</a:t>
                </a:r>
                <a:r>
                  <a:rPr lang="en-US" altLang="zh-CN"/>
                  <a:t>(</a:t>
                </a:r>
                <a:r>
                  <a:rPr lang="zh-CN" altLang="en-US"/>
                  <a:t>接近</a:t>
                </a:r>
                <a:r>
                  <a:rPr lang="en-US" altLang="zh-CN"/>
                  <a:t>e)</a:t>
                </a:r>
                <a:r>
                  <a:rPr lang="zh-CN" altLang="en-US"/>
                  <a:t>。</a:t>
                </a:r>
                <a:endParaRPr lang="zh-CN" altLang="en-US"/>
              </a:p>
            </p:txBody>
          </p:sp>
        </mc:Choice>
        <mc:Fallback>
          <p:sp>
            <p:nvSpPr>
              <p:cNvPr id="5" name="文本框 4"/>
              <p:cNvSpPr txBox="1">
                <a:spLocks noRot="1" noChangeAspect="1" noMove="1" noResize="1" noEditPoints="1" noAdjustHandles="1" noChangeArrowheads="1" noChangeShapeType="1" noTextEdit="1"/>
              </p:cNvSpPr>
              <p:nvPr/>
            </p:nvSpPr>
            <p:spPr>
              <a:xfrm>
                <a:off x="4114800" y="3810000"/>
                <a:ext cx="4572000" cy="1876425"/>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
          <p:cNvSpPr>
            <a:spLocks noGrp="1"/>
          </p:cNvSpPr>
          <p:nvPr>
            <p:ph type="title"/>
          </p:nvPr>
        </p:nvSpPr>
        <p:spPr/>
        <p:txBody>
          <a:bodyPr vert="horz" wrap="square" lIns="91440" tIns="45720" rIns="91440" bIns="45720" anchor="ctr" anchorCtr="0"/>
          <a:p>
            <a:r>
              <a:rPr lang="zh-CN" altLang="en-US">
                <a:ea typeface="宋体" panose="02010600030101010101" pitchFamily="2" charset="-122"/>
                <a:sym typeface="+mn-ea"/>
              </a:rPr>
              <a:t>计算机中的数据存储</a:t>
            </a:r>
            <a:endParaRPr lang="zh-CN" altLang="en-US">
              <a:ea typeface="宋体" panose="02010600030101010101" pitchFamily="2" charset="-122"/>
            </a:endParaRPr>
          </a:p>
        </p:txBody>
      </p:sp>
      <p:sp>
        <p:nvSpPr>
          <p:cNvPr id="23554" name="内容占位符 2"/>
          <p:cNvSpPr>
            <a:spLocks noGrp="1"/>
          </p:cNvSpPr>
          <p:nvPr>
            <p:ph idx="1"/>
          </p:nvPr>
        </p:nvSpPr>
        <p:spPr>
          <a:xfrm>
            <a:off x="457200" y="1600200"/>
            <a:ext cx="8305800" cy="4419600"/>
          </a:xfrm>
        </p:spPr>
        <p:txBody>
          <a:bodyPr vert="horz" wrap="square" lIns="91440" tIns="45720" rIns="91440" bIns="45720" anchor="t" anchorCtr="0"/>
          <a:p>
            <a:pPr marL="0" indent="0">
              <a:buNone/>
            </a:pPr>
            <a:endParaRPr lang="zh-CN" altLang="en-US">
              <a:ea typeface="宋体" panose="02010600030101010101" pitchFamily="2" charset="-122"/>
            </a:endParaRPr>
          </a:p>
          <a:p>
            <a:pPr marL="0" indent="0">
              <a:buNone/>
            </a:pPr>
            <a:endParaRPr lang="zh-CN" altLang="en-US">
              <a:ea typeface="宋体" panose="02010600030101010101" pitchFamily="2" charset="-122"/>
            </a:endParaRPr>
          </a:p>
        </p:txBody>
      </p:sp>
      <p:sp>
        <p:nvSpPr>
          <p:cNvPr id="23555" name="幻灯片编号占位符 3"/>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2" name="文本框 1"/>
          <p:cNvSpPr txBox="1"/>
          <p:nvPr/>
        </p:nvSpPr>
        <p:spPr>
          <a:xfrm>
            <a:off x="688340" y="1718945"/>
            <a:ext cx="3323590" cy="3169285"/>
          </a:xfrm>
          <a:prstGeom prst="rect">
            <a:avLst/>
          </a:prstGeom>
          <a:noFill/>
        </p:spPr>
        <p:txBody>
          <a:bodyPr wrap="square" rtlCol="0">
            <a:spAutoFit/>
          </a:bodyPr>
          <a:p>
            <a:r>
              <a:rPr lang="zh-CN" altLang="en-US"/>
              <a:t>有意思的是，三进制计算机从苏联当时的实验结果来看稳定性、性能、性价比等都好于二进制计算机。</a:t>
            </a:r>
            <a:endParaRPr lang="zh-CN" altLang="en-US"/>
          </a:p>
          <a:p>
            <a:r>
              <a:rPr lang="zh-CN" altLang="en-US"/>
              <a:t>不过后面还是进了历史的收藏夹吃灰，一方面是很难找到有三种稳定状态的材料</a:t>
            </a:r>
            <a:r>
              <a:rPr lang="en-US" altLang="zh-CN"/>
              <a:t>(</a:t>
            </a:r>
            <a:r>
              <a:rPr lang="zh-CN" altLang="en-US"/>
              <a:t>三进制中是负电压、零电压、正电压</a:t>
            </a:r>
            <a:r>
              <a:rPr lang="en-US" altLang="zh-CN"/>
              <a:t>)</a:t>
            </a:r>
            <a:r>
              <a:rPr lang="zh-CN" altLang="en-US"/>
              <a:t>，另一方面就是政治因素</a:t>
            </a:r>
            <a:r>
              <a:rPr lang="zh-CN" altLang="en-US"/>
              <a:t>了。</a:t>
            </a:r>
            <a:endParaRPr lang="zh-CN" altLang="en-US"/>
          </a:p>
        </p:txBody>
      </p:sp>
      <p:pic>
        <p:nvPicPr>
          <p:cNvPr id="3" name="图片 2" descr="bca7266b-c97c-4b30-9731-7201bbe7c4bd"/>
          <p:cNvPicPr>
            <a:picLocks noChangeAspect="1"/>
          </p:cNvPicPr>
          <p:nvPr/>
        </p:nvPicPr>
        <p:blipFill>
          <a:blip r:embed="rId1"/>
          <a:stretch>
            <a:fillRect/>
          </a:stretch>
        </p:blipFill>
        <p:spPr>
          <a:xfrm>
            <a:off x="4038600" y="1913255"/>
            <a:ext cx="4670425" cy="30314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
          <p:cNvSpPr>
            <a:spLocks noGrp="1"/>
          </p:cNvSpPr>
          <p:nvPr>
            <p:ph type="title"/>
          </p:nvPr>
        </p:nvSpPr>
        <p:spPr/>
        <p:txBody>
          <a:bodyPr vert="horz" wrap="square" lIns="91440" tIns="45720" rIns="91440" bIns="45720" anchor="ctr" anchorCtr="0"/>
          <a:p>
            <a:r>
              <a:rPr lang="zh-CN" altLang="en-US">
                <a:ea typeface="宋体" panose="02010600030101010101" pitchFamily="2" charset="-122"/>
              </a:rPr>
              <a:t>进制转换</a:t>
            </a:r>
            <a:endParaRPr lang="zh-CN" altLang="en-US">
              <a:ea typeface="宋体" panose="02010600030101010101" pitchFamily="2" charset="-122"/>
            </a:endParaRPr>
          </a:p>
        </p:txBody>
      </p:sp>
      <mc:AlternateContent xmlns:mc="http://schemas.openxmlformats.org/markup-compatibility/2006">
        <mc:Choice xmlns:a14="http://schemas.microsoft.com/office/drawing/2010/main" Requires="a14">
          <p:sp>
            <p:nvSpPr>
              <p:cNvPr id="24578" name="内容占位符 2"/>
              <p:cNvSpPr>
                <a:spLocks noGrp="1"/>
              </p:cNvSpPr>
              <p:nvPr>
                <p:ph idx="1"/>
              </p:nvPr>
            </p:nvSpPr>
            <p:spPr/>
            <p:txBody>
              <a:bodyPr vert="horz" wrap="square" lIns="91440" tIns="45720" rIns="91440" bIns="45720" anchor="t" anchorCtr="0"/>
              <a:p>
                <a:r>
                  <a:rPr lang="zh-CN" altLang="en-US" sz="1600">
                    <a:ea typeface="宋体" panose="02010600030101010101" pitchFamily="2" charset="-122"/>
                  </a:rPr>
                  <a:t>现实中的数据一般是十进制的，那么交由计算机存储就必定需要进行二进制的转换。</a:t>
                </a:r>
                <a:endParaRPr lang="zh-CN" altLang="en-US" sz="1600">
                  <a:ea typeface="宋体" panose="02010600030101010101" pitchFamily="2" charset="-122"/>
                </a:endParaRPr>
              </a:p>
              <a:p>
                <a:r>
                  <a:rPr lang="zh-CN" altLang="en-US" sz="1600">
                    <a:ea typeface="宋体" panose="02010600030101010101" pitchFamily="2" charset="-122"/>
                  </a:rPr>
                  <a:t>我们先来介绍一下十进制</a:t>
                </a:r>
                <a:r>
                  <a:rPr lang="zh-CN" altLang="en-US" sz="1600">
                    <a:ea typeface="宋体" panose="02010600030101010101" pitchFamily="2" charset="-122"/>
                  </a:rPr>
                  <a:t>是怎么表述一个数字</a:t>
                </a:r>
                <a:r>
                  <a:rPr lang="zh-CN" altLang="en-US" sz="1600">
                    <a:ea typeface="宋体" panose="02010600030101010101" pitchFamily="2" charset="-122"/>
                  </a:rPr>
                  <a:t>的：</a:t>
                </a:r>
                <a:endParaRPr lang="zh-CN" altLang="en-US" sz="1600">
                  <a:ea typeface="宋体" panose="02010600030101010101" pitchFamily="2" charset="-122"/>
                </a:endParaRPr>
              </a:p>
              <a:p>
                <a:r>
                  <a:rPr lang="en-US" altLang="zh-CN" sz="1600">
                    <a:ea typeface="宋体" panose="02010600030101010101" pitchFamily="2" charset="-122"/>
                  </a:rPr>
                  <a:t>114514=1*10^6+1*10^5+4*10^4+5*10^3+1*10+4</a:t>
                </a:r>
                <a:endParaRPr lang="en-US" altLang="zh-CN" sz="1600">
                  <a:ea typeface="宋体" panose="02010600030101010101" pitchFamily="2" charset="-122"/>
                </a:endParaRPr>
              </a:p>
              <a:p>
                <a:r>
                  <a:rPr lang="zh-CN" altLang="en-US" sz="1600">
                    <a:ea typeface="宋体" panose="02010600030101010101" pitchFamily="2" charset="-122"/>
                  </a:rPr>
                  <a:t>相应的，</a:t>
                </a:r>
                <a:r>
                  <a:rPr lang="en-US" altLang="zh-CN" sz="1600">
                    <a:ea typeface="宋体" panose="02010600030101010101" pitchFamily="2" charset="-122"/>
                  </a:rPr>
                  <a:t>114514</a:t>
                </a:r>
                <a:r>
                  <a:rPr lang="zh-CN" altLang="en-US" sz="1600">
                    <a:ea typeface="宋体" panose="02010600030101010101" pitchFamily="2" charset="-122"/>
                  </a:rPr>
                  <a:t>的二进制表示如下：</a:t>
                </a:r>
                <a:endParaRPr lang="zh-CN" altLang="en-US" sz="1600">
                  <a:ea typeface="宋体" panose="02010600030101010101" pitchFamily="2" charset="-122"/>
                </a:endParaRPr>
              </a:p>
              <a:p>
                <a:r>
                  <a:rPr lang="en-US" altLang="zh-CN" sz="1600">
                    <a:ea typeface="宋体" panose="02010600030101010101" pitchFamily="2" charset="-122"/>
                  </a:rPr>
                  <a:t>114514=1*2^16+1*2^15+0*2^14+1*2^13+1*2^12+1*2^11+1*2^10+1*2^9+1*2^8+0*2^7+1*2^6+0*2^5+1*2^4+0*2^3+0*2^2+1*2^1+0*2^0</a:t>
                </a:r>
                <a:endParaRPr lang="en-US" altLang="zh-CN" sz="1600">
                  <a:ea typeface="宋体" panose="02010600030101010101" pitchFamily="2" charset="-122"/>
                </a:endParaRPr>
              </a:p>
              <a:p>
                <a:r>
                  <a:rPr lang="zh-CN" altLang="en-US" sz="1600">
                    <a:ea typeface="宋体" panose="02010600030101010101" pitchFamily="2" charset="-122"/>
                  </a:rPr>
                  <a:t>那么</a:t>
                </a:r>
                <a:r>
                  <a:rPr lang="en-US" altLang="zh-CN" sz="1600">
                    <a:ea typeface="宋体" panose="02010600030101010101" pitchFamily="2" charset="-122"/>
                  </a:rPr>
                  <a:t>114514 </a:t>
                </a:r>
                <a:r>
                  <a:rPr lang="zh-CN" altLang="en-US" sz="1600">
                    <a:ea typeface="宋体" panose="02010600030101010101" pitchFamily="2" charset="-122"/>
                  </a:rPr>
                  <a:t>在对应的二进制下的表示就是</a:t>
                </a:r>
                <a:r>
                  <a:rPr lang="zh-CN" altLang="en-US" sz="1600">
                    <a:ea typeface="宋体" panose="02010600030101010101" pitchFamily="2" charset="-122"/>
                    <a:sym typeface="+mn-ea"/>
                  </a:rPr>
                  <a:t>11011111101010010</a:t>
                </a:r>
                <a:endParaRPr lang="zh-CN" altLang="en-US" sz="1600">
                  <a:ea typeface="宋体" panose="02010600030101010101" pitchFamily="2" charset="-122"/>
                  <a:sym typeface="+mn-ea"/>
                </a:endParaRPr>
              </a:p>
              <a:p>
                <a:r>
                  <a:rPr lang="zh-CN" altLang="en-US" sz="1600">
                    <a:ea typeface="宋体" panose="02010600030101010101" pitchFamily="2" charset="-122"/>
                    <a:sym typeface="+mn-ea"/>
                  </a:rPr>
                  <a:t>现在，我们用数学语言规范一下将一个十进制数整数</a:t>
                </a:r>
                <a:r>
                  <a:rPr lang="en-US" altLang="zh-CN" sz="1600">
                    <a:ea typeface="宋体" panose="02010600030101010101" pitchFamily="2" charset="-122"/>
                    <a:sym typeface="+mn-ea"/>
                  </a:rPr>
                  <a:t>x</a:t>
                </a:r>
                <a:r>
                  <a:rPr lang="zh-CN" altLang="en-US" sz="1600">
                    <a:ea typeface="宋体" panose="02010600030101010101" pitchFamily="2" charset="-122"/>
                    <a:sym typeface="+mn-ea"/>
                  </a:rPr>
                  <a:t>转换为</a:t>
                </a:r>
                <a:r>
                  <a:rPr lang="en-US" altLang="zh-CN" sz="1600">
                    <a:ea typeface="宋体" panose="02010600030101010101" pitchFamily="2" charset="-122"/>
                    <a:sym typeface="+mn-ea"/>
                  </a:rPr>
                  <a:t>n</a:t>
                </a:r>
                <a:r>
                  <a:rPr lang="zh-CN" altLang="en-US" sz="1600">
                    <a:ea typeface="宋体" panose="02010600030101010101" pitchFamily="2" charset="-122"/>
                    <a:sym typeface="+mn-ea"/>
                  </a:rPr>
                  <a:t>进制的这件事</a:t>
                </a:r>
                <a:endParaRPr lang="zh-CN" altLang="en-US" sz="1600">
                  <a:ea typeface="宋体" panose="02010600030101010101" pitchFamily="2" charset="-122"/>
                  <a:sym typeface="+mn-ea"/>
                </a:endParaRPr>
              </a:p>
              <a:p>
                <a:r>
                  <a:rPr lang="zh-CN" altLang="en-US" sz="1600">
                    <a:ea typeface="宋体" panose="02010600030101010101" pitchFamily="2" charset="-122"/>
                    <a:sym typeface="+mn-ea"/>
                  </a:rPr>
                  <a:t>将</a:t>
                </a:r>
                <a:r>
                  <a:rPr lang="en-US" altLang="zh-CN" sz="1600">
                    <a:ea typeface="宋体" panose="02010600030101010101" pitchFamily="2" charset="-122"/>
                    <a:sym typeface="+mn-ea"/>
                  </a:rPr>
                  <a:t>x</a:t>
                </a:r>
                <a:r>
                  <a:rPr lang="zh-CN" altLang="en-US" sz="1600">
                    <a:ea typeface="宋体" panose="02010600030101010101" pitchFamily="2" charset="-122"/>
                    <a:sym typeface="+mn-ea"/>
                  </a:rPr>
                  <a:t>展开为</a:t>
                </a:r>
                <a14:m>
                  <m:oMath xmlns:m="http://schemas.openxmlformats.org/officeDocument/2006/math">
                    <m:nary>
                      <m:naryPr>
                        <m:chr m:val="∑"/>
                        <m:limLoc m:val="undOvr"/>
                        <m:ctrlPr>
                          <a:rPr lang="en-US" altLang="zh-CN" sz="1600" i="1">
                            <a:latin typeface="Cambria Math" panose="02040503050406030204" charset="0"/>
                            <a:ea typeface="宋体" panose="02010600030101010101" pitchFamily="2" charset="-122"/>
                            <a:cs typeface="Cambria Math" panose="02040503050406030204" charset="0"/>
                            <a:sym typeface="+mn-ea"/>
                          </a:rPr>
                        </m:ctrlPr>
                      </m:naryPr>
                      <m:sub>
                        <m:r>
                          <a:rPr lang="en-US" altLang="zh-CN" sz="1600" i="1">
                            <a:latin typeface="Cambria Math" panose="02040503050406030204" charset="0"/>
                            <a:ea typeface="宋体" panose="02010600030101010101" pitchFamily="2" charset="-122"/>
                            <a:cs typeface="Cambria Math" panose="02040503050406030204" charset="0"/>
                            <a:sym typeface="+mn-ea"/>
                          </a:rPr>
                          <m:t>𝑖</m:t>
                        </m:r>
                        <m:r>
                          <a:rPr lang="en-US" altLang="zh-CN" sz="1600" i="1">
                            <a:latin typeface="Cambria Math" panose="02040503050406030204" charset="0"/>
                            <a:ea typeface="宋体" panose="02010600030101010101" pitchFamily="2" charset="-122"/>
                            <a:cs typeface="Cambria Math" panose="02040503050406030204" charset="0"/>
                            <a:sym typeface="+mn-ea"/>
                          </a:rPr>
                          <m:t>=</m:t>
                        </m:r>
                        <m:r>
                          <a:rPr lang="en-US" altLang="zh-CN" sz="1600" i="1">
                            <a:latin typeface="Cambria Math" panose="02040503050406030204" charset="0"/>
                            <a:ea typeface="宋体" panose="02010600030101010101" pitchFamily="2" charset="-122"/>
                            <a:cs typeface="Cambria Math" panose="02040503050406030204" charset="0"/>
                            <a:sym typeface="+mn-ea"/>
                          </a:rPr>
                          <m:t>0</m:t>
                        </m:r>
                      </m:sub>
                      <m:sup>
                        <m:r>
                          <a:rPr lang="en-US" altLang="zh-CN" sz="1600" i="1">
                            <a:latin typeface="Cambria Math" panose="02040503050406030204" charset="0"/>
                            <a:ea typeface="宋体" panose="02010600030101010101" pitchFamily="2" charset="-122"/>
                            <a:cs typeface="Cambria Math" panose="02040503050406030204" charset="0"/>
                            <a:sym typeface="+mn-ea"/>
                          </a:rPr>
                          <m:t>𝑛</m:t>
                        </m:r>
                      </m:sup>
                      <m:e>
                        <m:r>
                          <a:rPr lang="en-US" altLang="zh-CN" sz="1600" i="1">
                            <a:latin typeface="Cambria Math" panose="02040503050406030204" charset="0"/>
                            <a:ea typeface="宋体" panose="02010600030101010101" pitchFamily="2" charset="-122"/>
                            <a:cs typeface="Cambria Math" panose="02040503050406030204" charset="0"/>
                            <a:sym typeface="+mn-ea"/>
                          </a:rPr>
                          <m:t>𝑎𝑖</m:t>
                        </m:r>
                        <m:r>
                          <a:rPr lang="en-US" altLang="zh-CN" sz="1600" i="1">
                            <a:latin typeface="Cambria Math" panose="02040503050406030204" charset="0"/>
                            <a:ea typeface="宋体" panose="02010600030101010101" pitchFamily="2" charset="-122"/>
                            <a:cs typeface="Cambria Math" panose="02040503050406030204" charset="0"/>
                            <a:sym typeface="+mn-ea"/>
                          </a:rPr>
                          <m:t>∗</m:t>
                        </m:r>
                        <m:r>
                          <a:rPr lang="en-US" altLang="zh-CN" sz="1600" i="1">
                            <a:latin typeface="Cambria Math" panose="02040503050406030204" charset="0"/>
                            <a:ea typeface="宋体" panose="02010600030101010101" pitchFamily="2" charset="-122"/>
                            <a:cs typeface="Cambria Math" panose="02040503050406030204" charset="0"/>
                            <a:sym typeface="+mn-ea"/>
                          </a:rPr>
                          <m:t>𝑛</m:t>
                        </m:r>
                        <m:r>
                          <a:rPr lang="en-US" altLang="zh-CN" sz="1600" i="1">
                            <a:latin typeface="Cambria Math" panose="02040503050406030204" charset="0"/>
                            <a:ea typeface="宋体" panose="02010600030101010101" pitchFamily="2" charset="-122"/>
                            <a:cs typeface="Cambria Math" panose="02040503050406030204" charset="0"/>
                            <a:sym typeface="+mn-ea"/>
                          </a:rPr>
                          <m:t>^</m:t>
                        </m:r>
                        <m:r>
                          <a:rPr lang="en-US" altLang="zh-CN" sz="1600" i="1">
                            <a:latin typeface="Cambria Math" panose="02040503050406030204" charset="0"/>
                            <a:ea typeface="宋体" panose="02010600030101010101" pitchFamily="2" charset="-122"/>
                            <a:cs typeface="Cambria Math" panose="02040503050406030204" charset="0"/>
                            <a:sym typeface="+mn-ea"/>
                          </a:rPr>
                          <m:t>𝑖</m:t>
                        </m:r>
                      </m:e>
                    </m:nary>
                  </m:oMath>
                </a14:m>
                <a:r>
                  <a:rPr lang="en-US" altLang="zh-CN" sz="1600" i="1">
                    <a:latin typeface="Cambria Math" panose="02040503050406030204" charset="0"/>
                    <a:ea typeface="宋体" panose="02010600030101010101" pitchFamily="2" charset="-122"/>
                    <a:cs typeface="Cambria Math" panose="02040503050406030204" charset="0"/>
                    <a:sym typeface="+mn-ea"/>
                  </a:rPr>
                  <a:t>     </a:t>
                </a:r>
                <a:r>
                  <a:rPr lang="zh-CN" altLang="en-US" sz="1600">
                    <a:latin typeface="Cambria Math" panose="02040503050406030204" charset="0"/>
                    <a:ea typeface="宋体" panose="02010600030101010101" pitchFamily="2" charset="-122"/>
                    <a:cs typeface="Cambria Math" panose="02040503050406030204" charset="0"/>
                    <a:sym typeface="+mn-ea"/>
                  </a:rPr>
                  <a:t>其中有</a:t>
                </a:r>
                <a14:m>
                  <m:oMath xmlns:m="http://schemas.openxmlformats.org/officeDocument/2006/math">
                    <m:r>
                      <a:rPr lang="en-US" altLang="zh-CN" sz="1600" i="1">
                        <a:latin typeface="Cambria Math" panose="02040503050406030204" charset="0"/>
                        <a:ea typeface="宋体" panose="02010600030101010101" pitchFamily="2" charset="-122"/>
                        <a:cs typeface="Cambria Math" panose="02040503050406030204" charset="0"/>
                        <a:sym typeface="+mn-ea"/>
                      </a:rPr>
                      <m:t>𝑎𝑖</m:t>
                    </m:r>
                    <m:r>
                      <a:rPr lang="en-US" altLang="zh-CN" sz="1600" i="1">
                        <a:latin typeface="Cambria Math" panose="02040503050406030204" charset="0"/>
                        <a:ea typeface="宋体" panose="02010600030101010101" pitchFamily="2" charset="-122"/>
                        <a:cs typeface="Cambria Math" panose="02040503050406030204" charset="0"/>
                        <a:sym typeface="+mn-ea"/>
                      </a:rPr>
                      <m:t>∈</m:t>
                    </m:r>
                  </m:oMath>
                </a14:m>
                <a:r>
                  <a:rPr lang="en-US" altLang="zh-CN" sz="1600" i="1">
                    <a:latin typeface="Cambria Math" panose="02040503050406030204" charset="0"/>
                    <a:ea typeface="宋体" panose="02010600030101010101" pitchFamily="2" charset="-122"/>
                    <a:cs typeface="Cambria Math" panose="02040503050406030204" charset="0"/>
                    <a:sym typeface="+mn-ea"/>
                  </a:rPr>
                  <a:t>N</a:t>
                </a:r>
                <a14:m>
                  <m:oMath xmlns:m="http://schemas.openxmlformats.org/officeDocument/2006/math">
                    <m:r>
                      <a:rPr lang="en-US" altLang="zh-CN" sz="1600" i="1">
                        <a:latin typeface="Cambria Math" panose="02040503050406030204" charset="0"/>
                        <a:ea typeface="宋体" panose="02010600030101010101" pitchFamily="2" charset="-122"/>
                        <a:cs typeface="Cambria Math" panose="02040503050406030204" charset="0"/>
                        <a:sym typeface="+mn-ea"/>
                      </a:rPr>
                      <m:t>∩</m:t>
                    </m:r>
                    <m:r>
                      <a:rPr lang="en-US" altLang="zh-CN" sz="1600" i="1">
                        <a:latin typeface="Cambria Math" panose="02040503050406030204" charset="0"/>
                        <a:ea typeface="宋体" panose="02010600030101010101" pitchFamily="2" charset="-122"/>
                        <a:cs typeface="Cambria Math" panose="02040503050406030204" charset="0"/>
                        <a:sym typeface="+mn-ea"/>
                      </a:rPr>
                      <m:t>𝑎𝑖</m:t>
                    </m:r>
                    <m:r>
                      <a:rPr lang="en-US" altLang="zh-CN" sz="1600" i="1">
                        <a:latin typeface="Cambria Math" panose="02040503050406030204" charset="0"/>
                        <a:ea typeface="宋体" panose="02010600030101010101" pitchFamily="2" charset="-122"/>
                        <a:cs typeface="Cambria Math" panose="02040503050406030204" charset="0"/>
                        <a:sym typeface="+mn-ea"/>
                      </a:rPr>
                      <m:t>∈[</m:t>
                    </m:r>
                    <m:r>
                      <a:rPr lang="en-US" altLang="zh-CN" sz="1600" i="1">
                        <a:latin typeface="Cambria Math" panose="02040503050406030204" charset="0"/>
                        <a:ea typeface="宋体" panose="02010600030101010101" pitchFamily="2" charset="-122"/>
                        <a:cs typeface="Cambria Math" panose="02040503050406030204" charset="0"/>
                        <a:sym typeface="+mn-ea"/>
                      </a:rPr>
                      <m:t>0</m:t>
                    </m:r>
                    <m:r>
                      <a:rPr lang="en-US" altLang="zh-CN" sz="1600" i="1">
                        <a:latin typeface="Cambria Math" panose="02040503050406030204" charset="0"/>
                        <a:ea typeface="宋体" panose="02010600030101010101" pitchFamily="2" charset="-122"/>
                        <a:cs typeface="Cambria Math" panose="02040503050406030204" charset="0"/>
                        <a:sym typeface="+mn-ea"/>
                      </a:rPr>
                      <m:t>,</m:t>
                    </m:r>
                    <m:r>
                      <a:rPr lang="en-US" altLang="zh-CN" sz="1600" i="1">
                        <a:latin typeface="Cambria Math" panose="02040503050406030204" charset="0"/>
                        <a:ea typeface="宋体" panose="02010600030101010101" pitchFamily="2" charset="-122"/>
                        <a:cs typeface="Cambria Math" panose="02040503050406030204" charset="0"/>
                        <a:sym typeface="+mn-ea"/>
                      </a:rPr>
                      <m:t>𝑛</m:t>
                    </m:r>
                    <m:r>
                      <a:rPr lang="en-US" altLang="zh-CN" sz="1600" i="1">
                        <a:latin typeface="Cambria Math" panose="02040503050406030204" charset="0"/>
                        <a:ea typeface="宋体" panose="02010600030101010101" pitchFamily="2" charset="-122"/>
                        <a:cs typeface="Cambria Math" panose="02040503050406030204" charset="0"/>
                        <a:sym typeface="+mn-ea"/>
                      </a:rPr>
                      <m:t>)</m:t>
                    </m:r>
                  </m:oMath>
                </a14:m>
                <a:endParaRPr lang="en-US" altLang="zh-CN" sz="1600" i="1">
                  <a:latin typeface="Cambria Math" panose="02040503050406030204" charset="0"/>
                  <a:ea typeface="宋体" panose="02010600030101010101" pitchFamily="2" charset="-122"/>
                  <a:cs typeface="Cambria Math" panose="02040503050406030204" charset="0"/>
                  <a:sym typeface="+mn-ea"/>
                </a:endParaRPr>
              </a:p>
              <a:p>
                <a:r>
                  <a:rPr lang="zh-CN" altLang="en-US" sz="1600">
                    <a:latin typeface="Cambria Math" panose="02040503050406030204" charset="0"/>
                    <a:ea typeface="宋体" panose="02010600030101010101" pitchFamily="2" charset="-122"/>
                    <a:cs typeface="Cambria Math" panose="02040503050406030204" charset="0"/>
                    <a:sym typeface="+mn-ea"/>
                  </a:rPr>
                  <a:t>所得到的数字串</a:t>
                </a:r>
                <a:r>
                  <a:rPr lang="en-US" altLang="zh-CN" sz="1600">
                    <a:latin typeface="Cambria Math" panose="02040503050406030204" charset="0"/>
                    <a:ea typeface="宋体" panose="02010600030101010101" pitchFamily="2" charset="-122"/>
                    <a:cs typeface="Cambria Math" panose="02040503050406030204" charset="0"/>
                    <a:sym typeface="+mn-ea"/>
                  </a:rPr>
                  <a:t>an……a0</a:t>
                </a:r>
                <a:r>
                  <a:rPr lang="zh-CN" altLang="en-US" sz="1600">
                    <a:latin typeface="Cambria Math" panose="02040503050406030204" charset="0"/>
                    <a:ea typeface="宋体" panose="02010600030101010101" pitchFamily="2" charset="-122"/>
                    <a:cs typeface="Cambria Math" panose="02040503050406030204" charset="0"/>
                    <a:sym typeface="+mn-ea"/>
                  </a:rPr>
                  <a:t>即十进制数</a:t>
                </a:r>
                <a:r>
                  <a:rPr lang="en-US" altLang="zh-CN" sz="1600">
                    <a:latin typeface="Cambria Math" panose="02040503050406030204" charset="0"/>
                    <a:ea typeface="宋体" panose="02010600030101010101" pitchFamily="2" charset="-122"/>
                    <a:cs typeface="Cambria Math" panose="02040503050406030204" charset="0"/>
                    <a:sym typeface="+mn-ea"/>
                  </a:rPr>
                  <a:t>x</a:t>
                </a:r>
                <a:r>
                  <a:rPr lang="zh-CN" altLang="en-US" sz="1600">
                    <a:latin typeface="Cambria Math" panose="02040503050406030204" charset="0"/>
                    <a:ea typeface="宋体" panose="02010600030101010101" pitchFamily="2" charset="-122"/>
                    <a:cs typeface="Cambria Math" panose="02040503050406030204" charset="0"/>
                    <a:sym typeface="+mn-ea"/>
                  </a:rPr>
                  <a:t>在</a:t>
                </a:r>
                <a:r>
                  <a:rPr lang="en-US" altLang="zh-CN" sz="1600">
                    <a:latin typeface="Cambria Math" panose="02040503050406030204" charset="0"/>
                    <a:ea typeface="宋体" panose="02010600030101010101" pitchFamily="2" charset="-122"/>
                    <a:cs typeface="Cambria Math" panose="02040503050406030204" charset="0"/>
                    <a:sym typeface="+mn-ea"/>
                  </a:rPr>
                  <a:t>n</a:t>
                </a:r>
                <a:r>
                  <a:rPr lang="zh-CN" altLang="en-US" sz="1600">
                    <a:latin typeface="Cambria Math" panose="02040503050406030204" charset="0"/>
                    <a:ea typeface="宋体" panose="02010600030101010101" pitchFamily="2" charset="-122"/>
                    <a:cs typeface="Cambria Math" panose="02040503050406030204" charset="0"/>
                    <a:sym typeface="+mn-ea"/>
                  </a:rPr>
                  <a:t>进制下的表示</a:t>
                </a:r>
                <a:endParaRPr lang="zh-CN" altLang="en-US" sz="1600">
                  <a:latin typeface="Cambria Math" panose="02040503050406030204" charset="0"/>
                  <a:ea typeface="宋体" panose="02010600030101010101" pitchFamily="2" charset="-122"/>
                  <a:cs typeface="Cambria Math" panose="02040503050406030204" charset="0"/>
                  <a:sym typeface="+mn-ea"/>
                </a:endParaRPr>
              </a:p>
              <a:p>
                <a:r>
                  <a:rPr lang="zh-CN" altLang="en-US" sz="1600">
                    <a:latin typeface="Cambria Math" panose="02040503050406030204" charset="0"/>
                    <a:ea typeface="宋体" panose="02010600030101010101" pitchFamily="2" charset="-122"/>
                    <a:cs typeface="Cambria Math" panose="02040503050406030204" charset="0"/>
                    <a:sym typeface="+mn-ea"/>
                  </a:rPr>
                  <a:t>别的进制转到十进制很简单</a:t>
                </a:r>
                <a:r>
                  <a:rPr lang="en-US" altLang="zh-CN" sz="1600">
                    <a:latin typeface="Cambria Math" panose="02040503050406030204" charset="0"/>
                    <a:ea typeface="宋体" panose="02010600030101010101" pitchFamily="2" charset="-122"/>
                    <a:cs typeface="Cambria Math" panose="02040503050406030204" charset="0"/>
                    <a:sym typeface="+mn-ea"/>
                  </a:rPr>
                  <a:t> </a:t>
                </a:r>
                <a:r>
                  <a:rPr lang="zh-CN" altLang="en-US" sz="1600">
                    <a:latin typeface="Cambria Math" panose="02040503050406030204" charset="0"/>
                    <a:ea typeface="宋体" panose="02010600030101010101" pitchFamily="2" charset="-122"/>
                    <a:cs typeface="Cambria Math" panose="02040503050406030204" charset="0"/>
                    <a:sym typeface="+mn-ea"/>
                  </a:rPr>
                  <a:t>比如</a:t>
                </a:r>
                <a:r>
                  <a:rPr lang="en-US" altLang="zh-CN" sz="1600">
                    <a:latin typeface="Cambria Math" panose="02040503050406030204" charset="0"/>
                    <a:ea typeface="宋体" panose="02010600030101010101" pitchFamily="2" charset="-122"/>
                    <a:cs typeface="Cambria Math" panose="02040503050406030204" charset="0"/>
                    <a:sym typeface="+mn-ea"/>
                  </a:rPr>
                  <a:t>1101(7</a:t>
                </a:r>
                <a:r>
                  <a:rPr lang="zh-CN" altLang="en-US" sz="1600">
                    <a:latin typeface="Cambria Math" panose="02040503050406030204" charset="0"/>
                    <a:ea typeface="宋体" panose="02010600030101010101" pitchFamily="2" charset="-122"/>
                    <a:cs typeface="Cambria Math" panose="02040503050406030204" charset="0"/>
                    <a:sym typeface="+mn-ea"/>
                  </a:rPr>
                  <a:t>进制</a:t>
                </a:r>
                <a:r>
                  <a:rPr lang="en-US" altLang="zh-CN" sz="1600">
                    <a:latin typeface="Cambria Math" panose="02040503050406030204" charset="0"/>
                    <a:ea typeface="宋体" panose="02010600030101010101" pitchFamily="2" charset="-122"/>
                    <a:cs typeface="Cambria Math" panose="02040503050406030204" charset="0"/>
                    <a:sym typeface="+mn-ea"/>
                  </a:rPr>
                  <a:t>)</a:t>
                </a:r>
                <a:r>
                  <a:rPr lang="zh-CN" altLang="en-US" sz="1600">
                    <a:latin typeface="Cambria Math" panose="02040503050406030204" charset="0"/>
                    <a:ea typeface="宋体" panose="02010600030101010101" pitchFamily="2" charset="-122"/>
                    <a:cs typeface="Cambria Math" panose="02040503050406030204" charset="0"/>
                    <a:sym typeface="+mn-ea"/>
                  </a:rPr>
                  <a:t>对应的十进制就是</a:t>
                </a:r>
                <a:r>
                  <a:rPr lang="en-US" altLang="zh-CN" sz="1600">
                    <a:latin typeface="Cambria Math" panose="02040503050406030204" charset="0"/>
                    <a:ea typeface="宋体" panose="02010600030101010101" pitchFamily="2" charset="-122"/>
                    <a:cs typeface="Cambria Math" panose="02040503050406030204" charset="0"/>
                    <a:sym typeface="+mn-ea"/>
                  </a:rPr>
                  <a:t>1*7^3+1*7^2+0*7^1+1=393</a:t>
                </a:r>
                <a:endParaRPr lang="zh-CN" altLang="en-US" sz="1600">
                  <a:latin typeface="Cambria Math" panose="02040503050406030204" charset="0"/>
                  <a:ea typeface="宋体" panose="02010600030101010101" pitchFamily="2" charset="-122"/>
                  <a:cs typeface="Cambria Math" panose="02040503050406030204" charset="0"/>
                  <a:sym typeface="+mn-ea"/>
                </a:endParaRPr>
              </a:p>
              <a:p>
                <a:r>
                  <a:rPr lang="zh-CN" altLang="en-US" sz="1600">
                    <a:latin typeface="Cambria Math" panose="02040503050406030204" charset="0"/>
                    <a:ea typeface="宋体" panose="02010600030101010101" pitchFamily="2" charset="-122"/>
                    <a:cs typeface="Cambria Math" panose="02040503050406030204" charset="0"/>
                    <a:sym typeface="+mn-ea"/>
                  </a:rPr>
                  <a:t>解答一下刚才的问题</a:t>
                </a:r>
                <a:r>
                  <a:rPr lang="en-US" altLang="zh-CN" sz="1600">
                    <a:latin typeface="Cambria Math" panose="02040503050406030204" charset="0"/>
                    <a:ea typeface="宋体" panose="02010600030101010101" pitchFamily="2" charset="-122"/>
                    <a:cs typeface="Cambria Math" panose="02040503050406030204" charset="0"/>
                    <a:sym typeface="+mn-ea"/>
                  </a:rPr>
                  <a:t>  10</a:t>
                </a:r>
                <a:r>
                  <a:rPr lang="zh-CN" altLang="en-US" sz="1600">
                    <a:latin typeface="Cambria Math" panose="02040503050406030204" charset="0"/>
                    <a:ea typeface="宋体" panose="02010600030101010101" pitchFamily="2" charset="-122"/>
                    <a:cs typeface="Cambria Math" panose="02040503050406030204" charset="0"/>
                    <a:sym typeface="+mn-ea"/>
                  </a:rPr>
                  <a:t>个位置上只有</a:t>
                </a:r>
                <a:r>
                  <a:rPr lang="en-US" altLang="zh-CN" sz="1600">
                    <a:latin typeface="Cambria Math" panose="02040503050406030204" charset="0"/>
                    <a:ea typeface="宋体" panose="02010600030101010101" pitchFamily="2" charset="-122"/>
                    <a:cs typeface="Cambria Math" panose="02040503050406030204" charset="0"/>
                    <a:sym typeface="+mn-ea"/>
                  </a:rPr>
                  <a:t>01</a:t>
                </a:r>
                <a:r>
                  <a:rPr lang="zh-CN" altLang="en-US" sz="1600">
                    <a:latin typeface="Cambria Math" panose="02040503050406030204" charset="0"/>
                    <a:ea typeface="宋体" panose="02010600030101010101" pitchFamily="2" charset="-122"/>
                    <a:cs typeface="Cambria Math" panose="02040503050406030204" charset="0"/>
                    <a:sym typeface="+mn-ea"/>
                  </a:rPr>
                  <a:t>两个</a:t>
                </a:r>
                <a:r>
                  <a:rPr lang="en-US" altLang="zh-CN" sz="1600">
                    <a:latin typeface="Cambria Math" panose="02040503050406030204" charset="0"/>
                    <a:ea typeface="宋体" panose="02010600030101010101" pitchFamily="2" charset="-122"/>
                    <a:cs typeface="Cambria Math" panose="02040503050406030204" charset="0"/>
                    <a:sym typeface="+mn-ea"/>
                  </a:rPr>
                  <a:t>“</a:t>
                </a:r>
                <a:r>
                  <a:rPr lang="zh-CN" altLang="en-US" sz="1600">
                    <a:latin typeface="Cambria Math" panose="02040503050406030204" charset="0"/>
                    <a:ea typeface="宋体" panose="02010600030101010101" pitchFamily="2" charset="-122"/>
                    <a:cs typeface="Cambria Math" panose="02040503050406030204" charset="0"/>
                    <a:sym typeface="+mn-ea"/>
                  </a:rPr>
                  <a:t>牌子</a:t>
                </a:r>
                <a:r>
                  <a:rPr lang="en-US" altLang="zh-CN" sz="1600">
                    <a:latin typeface="Cambria Math" panose="02040503050406030204" charset="0"/>
                    <a:ea typeface="宋体" panose="02010600030101010101" pitchFamily="2" charset="-122"/>
                    <a:cs typeface="Cambria Math" panose="02040503050406030204" charset="0"/>
                    <a:sym typeface="+mn-ea"/>
                  </a:rPr>
                  <a:t>“</a:t>
                </a:r>
                <a:r>
                  <a:rPr lang="zh-CN" altLang="en-US" sz="1600">
                    <a:latin typeface="Cambria Math" panose="02040503050406030204" charset="0"/>
                    <a:ea typeface="宋体" panose="02010600030101010101" pitchFamily="2" charset="-122"/>
                    <a:cs typeface="Cambria Math" panose="02040503050406030204" charset="0"/>
                    <a:sym typeface="+mn-ea"/>
                  </a:rPr>
                  <a:t>最多可以表示到</a:t>
                </a:r>
                <a:r>
                  <a:rPr lang="en-US" altLang="zh-CN" sz="1600">
                    <a:latin typeface="Cambria Math" panose="02040503050406030204" charset="0"/>
                    <a:ea typeface="宋体" panose="02010600030101010101" pitchFamily="2" charset="-122"/>
                    <a:cs typeface="Cambria Math" panose="02040503050406030204" charset="0"/>
                    <a:sym typeface="+mn-ea"/>
                  </a:rPr>
                  <a:t>1</a:t>
                </a:r>
                <a:r>
                  <a:rPr lang="zh-CN" altLang="en-US" sz="1600">
                    <a:latin typeface="Cambria Math" panose="02040503050406030204" charset="0"/>
                    <a:ea typeface="宋体" panose="02010600030101010101" pitchFamily="2" charset="-122"/>
                    <a:cs typeface="Cambria Math" panose="02040503050406030204" charset="0"/>
                    <a:sym typeface="+mn-ea"/>
                  </a:rPr>
                  <a:t>到</a:t>
                </a:r>
                <a:r>
                  <a:rPr lang="en-US" altLang="zh-CN" sz="1600">
                    <a:latin typeface="Cambria Math" panose="02040503050406030204" charset="0"/>
                    <a:ea typeface="宋体" panose="02010600030101010101" pitchFamily="2" charset="-122"/>
                    <a:cs typeface="Cambria Math" panose="02040503050406030204" charset="0"/>
                    <a:sym typeface="+mn-ea"/>
                  </a:rPr>
                  <a:t>2^9</a:t>
                </a:r>
                <a:r>
                  <a:rPr lang="zh-CN" altLang="en-US" sz="1600">
                    <a:latin typeface="Cambria Math" panose="02040503050406030204" charset="0"/>
                    <a:ea typeface="宋体" panose="02010600030101010101" pitchFamily="2" charset="-122"/>
                    <a:cs typeface="Cambria Math" panose="02040503050406030204" charset="0"/>
                    <a:sym typeface="+mn-ea"/>
                  </a:rPr>
                  <a:t>累加和的数字（刚好是</a:t>
                </a:r>
                <a:r>
                  <a:rPr lang="en-US" altLang="zh-CN" sz="1600">
                    <a:latin typeface="Cambria Math" panose="02040503050406030204" charset="0"/>
                    <a:ea typeface="宋体" panose="02010600030101010101" pitchFamily="2" charset="-122"/>
                    <a:cs typeface="Cambria Math" panose="02040503050406030204" charset="0"/>
                    <a:sym typeface="+mn-ea"/>
                  </a:rPr>
                  <a:t>1023</a:t>
                </a:r>
                <a:r>
                  <a:rPr lang="zh-CN" altLang="en-US" sz="1600">
                    <a:latin typeface="Cambria Math" panose="02040503050406030204" charset="0"/>
                    <a:ea typeface="宋体" panose="02010600030101010101" pitchFamily="2" charset="-122"/>
                    <a:cs typeface="Cambria Math" panose="02040503050406030204" charset="0"/>
                    <a:sym typeface="+mn-ea"/>
                  </a:rPr>
                  <a:t>）</a:t>
                </a:r>
                <a:endParaRPr lang="en-US" altLang="zh-CN" sz="1600">
                  <a:latin typeface="Cambria Math" panose="02040503050406030204" charset="0"/>
                  <a:ea typeface="宋体" panose="02010600030101010101" pitchFamily="2" charset="-122"/>
                  <a:cs typeface="Cambria Math" panose="02040503050406030204" charset="0"/>
                  <a:sym typeface="+mn-ea"/>
                </a:endParaRPr>
              </a:p>
              <a:p>
                <a:pPr marL="0" indent="0">
                  <a:buNone/>
                </a:pPr>
                <a:endParaRPr lang="zh-CN" altLang="en-US" sz="1600">
                  <a:ea typeface="宋体" panose="02010600030101010101" pitchFamily="2" charset="-122"/>
                  <a:sym typeface="+mn-ea"/>
                </a:endParaRPr>
              </a:p>
              <a:p>
                <a:pPr marL="0" indent="0">
                  <a:buNone/>
                </a:pPr>
                <a:endParaRPr lang="zh-CN" altLang="en-US" sz="1600">
                  <a:ea typeface="宋体" panose="02010600030101010101" pitchFamily="2" charset="-122"/>
                </a:endParaRPr>
              </a:p>
              <a:p>
                <a:pPr marL="0" indent="0">
                  <a:buNone/>
                </a:pPr>
                <a:endParaRPr lang="zh-CN" altLang="en-US" sz="1600">
                  <a:ea typeface="宋体" panose="02010600030101010101" pitchFamily="2" charset="-122"/>
                </a:endParaRPr>
              </a:p>
            </p:txBody>
          </p:sp>
        </mc:Choice>
        <mc:Fallback>
          <p:sp>
            <p:nvSpPr>
              <p:cNvPr id="24578" name="内容占位符 2"/>
              <p:cNvSpPr>
                <a:spLocks noRot="1" noChangeAspect="1" noMove="1" noResize="1" noEditPoints="1" noAdjustHandles="1" noChangeArrowheads="1" noChangeShapeType="1" noTextEdit="1"/>
              </p:cNvSpPr>
              <p:nvPr>
                <p:ph idx="1"/>
              </p:nvPr>
            </p:nvSpPr>
            <p:spPr>
              <a:blipFill rotWithShape="1">
                <a:blip r:embed="rId1"/>
                <a:stretch>
                  <a:fillRect b="-10273"/>
                </a:stretch>
              </a:blipFill>
            </p:spPr>
            <p:txBody>
              <a:bodyPr/>
              <a:lstStyle/>
              <a:p>
                <a:r>
                  <a:rPr lang="zh-CN" altLang="en-US">
                    <a:noFill/>
                  </a:rPr>
                  <a:t> </a:t>
                </a:r>
              </a:p>
            </p:txBody>
          </p:sp>
        </mc:Fallback>
      </mc:AlternateContent>
      <p:sp>
        <p:nvSpPr>
          <p:cNvPr id="24579" name="幻灯片编号占位符 3"/>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
          <p:cNvSpPr>
            <a:spLocks noGrp="1"/>
          </p:cNvSpPr>
          <p:nvPr>
            <p:ph type="title"/>
          </p:nvPr>
        </p:nvSpPr>
        <p:spPr/>
        <p:txBody>
          <a:bodyPr vert="horz" wrap="square" lIns="91440" tIns="45720" rIns="91440" bIns="45720" anchor="ctr" anchorCtr="0"/>
          <a:p>
            <a:r>
              <a:rPr lang="zh-CN" altLang="en-US">
                <a:ea typeface="宋体" panose="02010600030101010101" pitchFamily="2" charset="-122"/>
              </a:rPr>
              <a:t>数的表示</a:t>
            </a:r>
            <a:r>
              <a:rPr lang="en-US" altLang="zh-CN">
                <a:ea typeface="宋体" panose="02010600030101010101" pitchFamily="2" charset="-122"/>
              </a:rPr>
              <a:t> </a:t>
            </a:r>
            <a:endParaRPr lang="zh-CN" altLang="en-US">
              <a:ea typeface="宋体" panose="02010600030101010101" pitchFamily="2" charset="-122"/>
            </a:endParaRPr>
          </a:p>
        </p:txBody>
      </p:sp>
      <p:sp>
        <p:nvSpPr>
          <p:cNvPr id="25602" name="内容占位符 2"/>
          <p:cNvSpPr>
            <a:spLocks noGrp="1"/>
          </p:cNvSpPr>
          <p:nvPr>
            <p:ph idx="1"/>
          </p:nvPr>
        </p:nvSpPr>
        <p:spPr/>
        <p:txBody>
          <a:bodyPr vert="horz" wrap="square" lIns="91440" tIns="45720" rIns="91440" bIns="45720" anchor="t" anchorCtr="0"/>
          <a:p>
            <a:pPr marL="0" indent="0">
              <a:buNone/>
            </a:pPr>
            <a:r>
              <a:rPr lang="zh-CN" altLang="en-US" sz="1600">
                <a:ea typeface="宋体" panose="02010600030101010101" pitchFamily="2" charset="-122"/>
              </a:rPr>
              <a:t>那么十进制整数换到别的</a:t>
            </a:r>
            <a:r>
              <a:rPr lang="zh-CN" altLang="en-US" sz="1600">
                <a:ea typeface="宋体" panose="02010600030101010101" pitchFamily="2" charset="-122"/>
              </a:rPr>
              <a:t>进制具体该如何操作呢，很简单，将十进制整数</a:t>
            </a:r>
            <a:r>
              <a:rPr lang="en-US" altLang="zh-CN" sz="1600">
                <a:ea typeface="宋体" panose="02010600030101010101" pitchFamily="2" charset="-122"/>
              </a:rPr>
              <a:t>x</a:t>
            </a:r>
            <a:r>
              <a:rPr lang="zh-CN" altLang="en-US" sz="1600">
                <a:ea typeface="宋体" panose="02010600030101010101" pitchFamily="2" charset="-122"/>
              </a:rPr>
              <a:t>转换为</a:t>
            </a:r>
            <a:r>
              <a:rPr lang="en-US" altLang="zh-CN" sz="1600">
                <a:ea typeface="宋体" panose="02010600030101010101" pitchFamily="2" charset="-122"/>
              </a:rPr>
              <a:t>n</a:t>
            </a:r>
            <a:r>
              <a:rPr lang="zh-CN" altLang="en-US" sz="1600">
                <a:ea typeface="宋体" panose="02010600030101010101" pitchFamily="2" charset="-122"/>
              </a:rPr>
              <a:t>进制下的表示，只需不断用</a:t>
            </a:r>
            <a:r>
              <a:rPr lang="en-US" altLang="zh-CN" sz="1600">
                <a:ea typeface="宋体" panose="02010600030101010101" pitchFamily="2" charset="-122"/>
              </a:rPr>
              <a:t>n</a:t>
            </a:r>
            <a:r>
              <a:rPr lang="zh-CN" altLang="en-US" sz="1600">
                <a:ea typeface="宋体" panose="02010600030101010101" pitchFamily="2" charset="-122"/>
              </a:rPr>
              <a:t>去除整数</a:t>
            </a:r>
            <a:r>
              <a:rPr lang="en-US" altLang="zh-CN" sz="1600">
                <a:ea typeface="宋体" panose="02010600030101010101" pitchFamily="2" charset="-122"/>
              </a:rPr>
              <a:t>x </a:t>
            </a:r>
            <a:r>
              <a:rPr lang="zh-CN" altLang="en-US" sz="1600">
                <a:ea typeface="宋体" panose="02010600030101010101" pitchFamily="2" charset="-122"/>
              </a:rPr>
              <a:t>将每次所得到的余数从右到左排列好就</a:t>
            </a:r>
            <a:r>
              <a:rPr lang="en-US" altLang="zh-CN" sz="1600">
                <a:ea typeface="宋体" panose="02010600030101010101" pitchFamily="2" charset="-122"/>
              </a:rPr>
              <a:t>ok</a:t>
            </a:r>
            <a:r>
              <a:rPr lang="zh-CN" altLang="en-US" sz="1600">
                <a:ea typeface="宋体" panose="02010600030101010101" pitchFamily="2" charset="-122"/>
              </a:rPr>
              <a:t>了，这个过程在商等于</a:t>
            </a:r>
            <a:r>
              <a:rPr lang="en-US" altLang="zh-CN" sz="1600">
                <a:ea typeface="宋体" panose="02010600030101010101" pitchFamily="2" charset="-122"/>
              </a:rPr>
              <a:t>0</a:t>
            </a:r>
            <a:r>
              <a:rPr lang="zh-CN" altLang="en-US" sz="1600">
                <a:ea typeface="宋体" panose="02010600030101010101" pitchFamily="2" charset="-122"/>
              </a:rPr>
              <a:t>的时候</a:t>
            </a:r>
            <a:r>
              <a:rPr lang="zh-CN" altLang="en-US" sz="1600">
                <a:ea typeface="宋体" panose="02010600030101010101" pitchFamily="2" charset="-122"/>
              </a:rPr>
              <a:t>停止。我们详细描述一下这个</a:t>
            </a:r>
            <a:r>
              <a:rPr lang="zh-CN" altLang="en-US" sz="1600">
                <a:ea typeface="宋体" panose="02010600030101010101" pitchFamily="2" charset="-122"/>
              </a:rPr>
              <a:t>过程。</a:t>
            </a:r>
            <a:endParaRPr lang="zh-CN" altLang="en-US" sz="1600">
              <a:ea typeface="宋体" panose="02010600030101010101" pitchFamily="2" charset="-122"/>
            </a:endParaRPr>
          </a:p>
          <a:p>
            <a:pPr marL="0" indent="0">
              <a:buNone/>
            </a:pPr>
            <a:r>
              <a:rPr lang="zh-CN" altLang="en-US" sz="1600">
                <a:ea typeface="宋体" panose="02010600030101010101" pitchFamily="2" charset="-122"/>
              </a:rPr>
              <a:t>我们用</a:t>
            </a:r>
            <a:r>
              <a:rPr lang="en-US" altLang="zh-CN" sz="1600">
                <a:ea typeface="宋体" panose="02010600030101010101" pitchFamily="2" charset="-122"/>
              </a:rPr>
              <a:t>2024(10 </a:t>
            </a:r>
            <a:r>
              <a:rPr lang="zh-CN" altLang="en-US" sz="1600">
                <a:ea typeface="宋体" panose="02010600030101010101" pitchFamily="2" charset="-122"/>
              </a:rPr>
              <a:t>进制</a:t>
            </a:r>
            <a:r>
              <a:rPr lang="en-US" altLang="zh-CN" sz="1600">
                <a:ea typeface="宋体" panose="02010600030101010101" pitchFamily="2" charset="-122"/>
              </a:rPr>
              <a:t>)</a:t>
            </a:r>
            <a:r>
              <a:rPr lang="zh-CN" altLang="en-US" sz="1600">
                <a:ea typeface="宋体" panose="02010600030101010101" pitchFamily="2" charset="-122"/>
              </a:rPr>
              <a:t>作为例子，转换为</a:t>
            </a:r>
            <a:r>
              <a:rPr lang="en-US" altLang="zh-CN" sz="1600">
                <a:ea typeface="宋体" panose="02010600030101010101" pitchFamily="2" charset="-122"/>
              </a:rPr>
              <a:t>8</a:t>
            </a:r>
            <a:r>
              <a:rPr lang="zh-CN" altLang="en-US" sz="1600">
                <a:ea typeface="宋体" panose="02010600030101010101" pitchFamily="2" charset="-122"/>
              </a:rPr>
              <a:t>进制</a:t>
            </a:r>
            <a:endParaRPr lang="zh-CN" altLang="en-US" sz="1600">
              <a:ea typeface="宋体" panose="02010600030101010101" pitchFamily="2" charset="-122"/>
            </a:endParaRPr>
          </a:p>
          <a:p>
            <a:pPr marL="0" indent="0">
              <a:buNone/>
            </a:pPr>
            <a:r>
              <a:rPr lang="en-US" altLang="zh-CN" sz="1600">
                <a:ea typeface="宋体" panose="02010600030101010101" pitchFamily="2" charset="-122"/>
              </a:rPr>
              <a:t>2024/8=253.......0</a:t>
            </a:r>
            <a:endParaRPr lang="en-US" altLang="zh-CN" sz="1600">
              <a:ea typeface="宋体" panose="02010600030101010101" pitchFamily="2" charset="-122"/>
            </a:endParaRPr>
          </a:p>
          <a:p>
            <a:pPr marL="0" indent="0">
              <a:buNone/>
            </a:pPr>
            <a:r>
              <a:rPr lang="en-US" altLang="zh-CN" sz="1600">
                <a:ea typeface="宋体" panose="02010600030101010101" pitchFamily="2" charset="-122"/>
              </a:rPr>
              <a:t>253/8=31......5</a:t>
            </a:r>
            <a:endParaRPr lang="en-US" altLang="zh-CN" sz="1600">
              <a:ea typeface="宋体" panose="02010600030101010101" pitchFamily="2" charset="-122"/>
            </a:endParaRPr>
          </a:p>
          <a:p>
            <a:pPr marL="0" indent="0">
              <a:buNone/>
            </a:pPr>
            <a:r>
              <a:rPr lang="en-US" altLang="zh-CN" sz="1600">
                <a:ea typeface="宋体" panose="02010600030101010101" pitchFamily="2" charset="-122"/>
              </a:rPr>
              <a:t>31/8=3......7</a:t>
            </a:r>
            <a:endParaRPr lang="en-US" altLang="zh-CN" sz="1600">
              <a:ea typeface="宋体" panose="02010600030101010101" pitchFamily="2" charset="-122"/>
            </a:endParaRPr>
          </a:p>
          <a:p>
            <a:pPr marL="0" indent="0">
              <a:buNone/>
            </a:pPr>
            <a:r>
              <a:rPr lang="en-US" altLang="zh-CN" sz="1600">
                <a:ea typeface="宋体" panose="02010600030101010101" pitchFamily="2" charset="-122"/>
              </a:rPr>
              <a:t>3/8=0.......3(</a:t>
            </a:r>
            <a:r>
              <a:rPr lang="zh-CN" altLang="en-US" sz="1600">
                <a:ea typeface="宋体" panose="02010600030101010101" pitchFamily="2" charset="-122"/>
              </a:rPr>
              <a:t>终止</a:t>
            </a:r>
            <a:r>
              <a:rPr lang="en-US" altLang="zh-CN" sz="1600">
                <a:ea typeface="宋体" panose="02010600030101010101" pitchFamily="2" charset="-122"/>
              </a:rPr>
              <a:t>)</a:t>
            </a:r>
            <a:endParaRPr lang="en-US" altLang="zh-CN" sz="1600">
              <a:ea typeface="宋体" panose="02010600030101010101" pitchFamily="2" charset="-122"/>
            </a:endParaRPr>
          </a:p>
          <a:p>
            <a:pPr marL="0" indent="0">
              <a:buNone/>
            </a:pPr>
            <a:r>
              <a:rPr lang="zh-CN" altLang="en-US" sz="1600">
                <a:ea typeface="宋体" panose="02010600030101010101" pitchFamily="2" charset="-122"/>
              </a:rPr>
              <a:t>我们将上面所有的余数，从上往下依次从右向左排列好</a:t>
            </a:r>
            <a:r>
              <a:rPr lang="en-US" altLang="zh-CN" sz="1600">
                <a:ea typeface="宋体" panose="02010600030101010101" pitchFamily="2" charset="-122"/>
              </a:rPr>
              <a:t> </a:t>
            </a:r>
            <a:r>
              <a:rPr lang="zh-CN" altLang="en-US" sz="1600">
                <a:ea typeface="宋体" panose="02010600030101010101" pitchFamily="2" charset="-122"/>
              </a:rPr>
              <a:t>得到</a:t>
            </a:r>
            <a:r>
              <a:rPr lang="en-US" altLang="zh-CN" sz="1600">
                <a:ea typeface="宋体" panose="02010600030101010101" pitchFamily="2" charset="-122"/>
              </a:rPr>
              <a:t>3750(8</a:t>
            </a:r>
            <a:r>
              <a:rPr lang="zh-CN" altLang="en-US" sz="1600">
                <a:ea typeface="宋体" panose="02010600030101010101" pitchFamily="2" charset="-122"/>
              </a:rPr>
              <a:t>进制</a:t>
            </a:r>
            <a:r>
              <a:rPr lang="en-US" altLang="zh-CN" sz="1600">
                <a:ea typeface="宋体" panose="02010600030101010101" pitchFamily="2" charset="-122"/>
              </a:rPr>
              <a:t>)</a:t>
            </a:r>
            <a:endParaRPr lang="en-US" altLang="zh-CN" sz="1600">
              <a:ea typeface="宋体" panose="02010600030101010101" pitchFamily="2" charset="-122"/>
            </a:endParaRPr>
          </a:p>
          <a:p>
            <a:pPr marL="0" indent="0">
              <a:buNone/>
            </a:pPr>
            <a:r>
              <a:rPr lang="zh-CN" altLang="en-US" sz="1600">
                <a:ea typeface="宋体" panose="02010600030101010101" pitchFamily="2" charset="-122"/>
              </a:rPr>
              <a:t>为什么从右</a:t>
            </a:r>
            <a:r>
              <a:rPr lang="zh-CN" altLang="en-US" sz="1600">
                <a:ea typeface="宋体" panose="02010600030101010101" pitchFamily="2" charset="-122"/>
              </a:rPr>
              <a:t>往左？</a:t>
            </a:r>
            <a:endParaRPr lang="zh-CN" altLang="en-US" sz="1600">
              <a:ea typeface="宋体" panose="02010600030101010101" pitchFamily="2" charset="-122"/>
            </a:endParaRPr>
          </a:p>
          <a:p>
            <a:pPr marL="0" indent="0">
              <a:buNone/>
            </a:pPr>
            <a:r>
              <a:rPr lang="en-US" altLang="zh-CN" sz="1600">
                <a:ea typeface="宋体" panose="02010600030101010101" pitchFamily="2" charset="-122"/>
              </a:rPr>
              <a:t>2024=3*8^3+7*8^2+5*8^1+0*8^0</a:t>
            </a:r>
            <a:endParaRPr lang="en-US" altLang="zh-CN" sz="1600">
              <a:ea typeface="宋体" panose="02010600030101010101" pitchFamily="2" charset="-122"/>
            </a:endParaRPr>
          </a:p>
          <a:p>
            <a:pPr marL="0" indent="0">
              <a:buNone/>
            </a:pPr>
            <a:r>
              <a:rPr lang="zh-CN" altLang="en-US" sz="1600">
                <a:ea typeface="宋体" panose="02010600030101010101" pitchFamily="2" charset="-122"/>
              </a:rPr>
              <a:t>咱们每次做除法的时候所得到的余数</a:t>
            </a:r>
            <a:r>
              <a:rPr lang="en-US" altLang="zh-CN" sz="1600">
                <a:ea typeface="宋体" panose="02010600030101010101" pitchFamily="2" charset="-122"/>
              </a:rPr>
              <a:t> </a:t>
            </a:r>
            <a:r>
              <a:rPr lang="zh-CN" altLang="en-US" sz="1600">
                <a:ea typeface="宋体" panose="02010600030101010101" pitchFamily="2" charset="-122"/>
              </a:rPr>
              <a:t>其实就上面那个多项式不断进行把右端系数弹出的过程。因此需要从右到左的排列起来。</a:t>
            </a:r>
            <a:endParaRPr lang="en-US" altLang="zh-CN" sz="1600">
              <a:ea typeface="宋体" panose="02010600030101010101" pitchFamily="2" charset="-122"/>
            </a:endParaRPr>
          </a:p>
        </p:txBody>
      </p:sp>
      <p:sp>
        <p:nvSpPr>
          <p:cNvPr id="25603" name="幻灯片编号占位符 3"/>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2" name="文本框 1"/>
          <p:cNvSpPr txBox="1"/>
          <p:nvPr/>
        </p:nvSpPr>
        <p:spPr>
          <a:xfrm>
            <a:off x="520065" y="1680210"/>
            <a:ext cx="1384935" cy="398780"/>
          </a:xfrm>
          <a:prstGeom prst="rect">
            <a:avLst/>
          </a:prstGeom>
          <a:noFill/>
        </p:spPr>
        <p:txBody>
          <a:bodyPr wrap="square" rtlCol="0">
            <a:spAutoFit/>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
          <p:cNvSpPr>
            <a:spLocks noGrp="1"/>
          </p:cNvSpPr>
          <p:nvPr>
            <p:ph type="title"/>
          </p:nvPr>
        </p:nvSpPr>
        <p:spPr/>
        <p:txBody>
          <a:bodyPr vert="horz" wrap="square" lIns="91440" tIns="45720" rIns="91440" bIns="45720" anchor="ctr" anchorCtr="0"/>
          <a:p>
            <a:r>
              <a:rPr lang="zh-CN" altLang="en-US">
                <a:ea typeface="宋体" panose="02010600030101010101" pitchFamily="2" charset="-122"/>
              </a:rPr>
              <a:t>进制</a:t>
            </a:r>
            <a:r>
              <a:rPr lang="zh-CN" altLang="en-US">
                <a:ea typeface="宋体" panose="02010600030101010101" pitchFamily="2" charset="-122"/>
              </a:rPr>
              <a:t>转换</a:t>
            </a:r>
            <a:endParaRPr lang="zh-CN" altLang="en-US">
              <a:ea typeface="宋体" panose="02010600030101010101" pitchFamily="2" charset="-122"/>
            </a:endParaRPr>
          </a:p>
        </p:txBody>
      </p:sp>
      <p:sp>
        <p:nvSpPr>
          <p:cNvPr id="26626" name="内容占位符 2"/>
          <p:cNvSpPr>
            <a:spLocks noGrp="1"/>
          </p:cNvSpPr>
          <p:nvPr>
            <p:ph idx="1"/>
          </p:nvPr>
        </p:nvSpPr>
        <p:spPr>
          <a:xfrm>
            <a:off x="438150" y="1562100"/>
            <a:ext cx="8305800" cy="4419600"/>
          </a:xfrm>
        </p:spPr>
        <p:txBody>
          <a:bodyPr vert="horz" wrap="square" lIns="91440" tIns="45720" rIns="91440" bIns="45720" anchor="t" anchorCtr="0"/>
          <a:p>
            <a:pPr>
              <a:buFont typeface="Wingdings" panose="05000000000000000000" charset="0"/>
              <a:buChar char="l"/>
            </a:pPr>
            <a:r>
              <a:rPr lang="zh-CN" altLang="en-US" sz="1600">
                <a:ea typeface="宋体" panose="02010600030101010101" pitchFamily="2" charset="-122"/>
              </a:rPr>
              <a:t>这里需要注意一点</a:t>
            </a:r>
            <a:r>
              <a:rPr lang="en-US" altLang="zh-CN" sz="1600">
                <a:ea typeface="宋体" panose="02010600030101010101" pitchFamily="2" charset="-122"/>
              </a:rPr>
              <a:t> </a:t>
            </a:r>
            <a:r>
              <a:rPr lang="zh-CN" altLang="en-US" sz="1600">
                <a:ea typeface="宋体" panose="02010600030101010101" pitchFamily="2" charset="-122"/>
              </a:rPr>
              <a:t>十六进制的转换</a:t>
            </a:r>
            <a:r>
              <a:rPr lang="en-US" altLang="zh-CN" sz="1600">
                <a:ea typeface="宋体" panose="02010600030101010101" pitchFamily="2" charset="-122"/>
              </a:rPr>
              <a:t> </a:t>
            </a:r>
            <a:r>
              <a:rPr lang="zh-CN" altLang="en-US" sz="1600">
                <a:ea typeface="宋体" panose="02010600030101010101" pitchFamily="2" charset="-122"/>
              </a:rPr>
              <a:t>当你的系数</a:t>
            </a:r>
            <a:r>
              <a:rPr lang="en-US" altLang="zh-CN" sz="1600">
                <a:ea typeface="宋体" panose="02010600030101010101" pitchFamily="2" charset="-122"/>
              </a:rPr>
              <a:t>&gt;=10</a:t>
            </a:r>
            <a:r>
              <a:rPr lang="zh-CN" altLang="en-US" sz="1600">
                <a:ea typeface="宋体" panose="02010600030101010101" pitchFamily="2" charset="-122"/>
              </a:rPr>
              <a:t>的时候我们用</a:t>
            </a:r>
            <a:r>
              <a:rPr lang="en-US" altLang="zh-CN" sz="1600">
                <a:ea typeface="宋体" panose="02010600030101010101" pitchFamily="2" charset="-122"/>
              </a:rPr>
              <a:t>A B C D E F</a:t>
            </a:r>
            <a:r>
              <a:rPr lang="zh-CN" altLang="en-US" sz="1600">
                <a:ea typeface="宋体" panose="02010600030101010101" pitchFamily="2" charset="-122"/>
              </a:rPr>
              <a:t>对应到</a:t>
            </a:r>
            <a:r>
              <a:rPr lang="en-US" altLang="zh-CN" sz="1600">
                <a:ea typeface="宋体" panose="02010600030101010101" pitchFamily="2" charset="-122"/>
              </a:rPr>
              <a:t>10 11 12 13 14 15</a:t>
            </a:r>
            <a:r>
              <a:rPr lang="zh-CN" altLang="en-US" sz="1600">
                <a:ea typeface="宋体" panose="02010600030101010101" pitchFamily="2" charset="-122"/>
              </a:rPr>
              <a:t>（没有</a:t>
            </a:r>
            <a:r>
              <a:rPr lang="en-US" altLang="zh-CN" sz="1600">
                <a:ea typeface="宋体" panose="02010600030101010101" pitchFamily="2" charset="-122"/>
              </a:rPr>
              <a:t>16,</a:t>
            </a:r>
            <a:r>
              <a:rPr lang="zh-CN" altLang="en-US" sz="1600">
                <a:ea typeface="宋体" panose="02010600030101010101" pitchFamily="2" charset="-122"/>
              </a:rPr>
              <a:t>想想为什么</a:t>
            </a:r>
            <a:r>
              <a:rPr lang="en-US" altLang="zh-CN" sz="1600">
                <a:ea typeface="宋体" panose="02010600030101010101" pitchFamily="2" charset="-122"/>
              </a:rPr>
              <a:t> doge</a:t>
            </a:r>
            <a:r>
              <a:rPr lang="zh-CN" altLang="en-US" sz="1600">
                <a:ea typeface="宋体" panose="02010600030101010101" pitchFamily="2" charset="-122"/>
              </a:rPr>
              <a:t>）在我们实际编程的时候</a:t>
            </a:r>
            <a:r>
              <a:rPr lang="en-US" altLang="zh-CN" sz="1600">
                <a:ea typeface="宋体" panose="02010600030101010101" pitchFamily="2" charset="-122"/>
              </a:rPr>
              <a:t> </a:t>
            </a:r>
            <a:r>
              <a:rPr lang="zh-CN" altLang="en-US" sz="1600">
                <a:ea typeface="宋体" panose="02010600030101010101" pitchFamily="2" charset="-122"/>
              </a:rPr>
              <a:t>接触最多的就</a:t>
            </a:r>
            <a:r>
              <a:rPr lang="en-US" altLang="zh-CN" sz="1600">
                <a:ea typeface="宋体" panose="02010600030101010101" pitchFamily="2" charset="-122"/>
              </a:rPr>
              <a:t> </a:t>
            </a:r>
            <a:r>
              <a:rPr lang="zh-CN" altLang="en-US" sz="1600">
                <a:ea typeface="宋体" panose="02010600030101010101" pitchFamily="2" charset="-122"/>
              </a:rPr>
              <a:t>十进制</a:t>
            </a:r>
            <a:r>
              <a:rPr lang="en-US" altLang="zh-CN" sz="1600">
                <a:ea typeface="宋体" panose="02010600030101010101" pitchFamily="2" charset="-122"/>
              </a:rPr>
              <a:t> </a:t>
            </a:r>
            <a:r>
              <a:rPr lang="zh-CN" altLang="en-US" sz="1600">
                <a:ea typeface="宋体" panose="02010600030101010101" pitchFamily="2" charset="-122"/>
              </a:rPr>
              <a:t>八进制</a:t>
            </a:r>
            <a:r>
              <a:rPr lang="en-US" altLang="zh-CN" sz="1600">
                <a:ea typeface="宋体" panose="02010600030101010101" pitchFamily="2" charset="-122"/>
              </a:rPr>
              <a:t> </a:t>
            </a:r>
            <a:r>
              <a:rPr lang="zh-CN" altLang="en-US" sz="1600">
                <a:ea typeface="宋体" panose="02010600030101010101" pitchFamily="2" charset="-122"/>
              </a:rPr>
              <a:t>二进制</a:t>
            </a:r>
            <a:r>
              <a:rPr lang="en-US" altLang="zh-CN" sz="1600">
                <a:ea typeface="宋体" panose="02010600030101010101" pitchFamily="2" charset="-122"/>
              </a:rPr>
              <a:t> </a:t>
            </a:r>
            <a:r>
              <a:rPr lang="zh-CN" altLang="en-US" sz="1600">
                <a:ea typeface="宋体" panose="02010600030101010101" pitchFamily="2" charset="-122"/>
              </a:rPr>
              <a:t>十六进制</a:t>
            </a:r>
            <a:endParaRPr lang="zh-CN" altLang="en-US" sz="1600">
              <a:ea typeface="宋体" panose="02010600030101010101" pitchFamily="2" charset="-122"/>
            </a:endParaRPr>
          </a:p>
          <a:p>
            <a:pPr>
              <a:buFont typeface="Wingdings" panose="05000000000000000000" charset="0"/>
              <a:buChar char="l"/>
            </a:pPr>
            <a:r>
              <a:rPr lang="zh-CN" altLang="en-US" sz="1600">
                <a:ea typeface="宋体" panose="02010600030101010101" pitchFamily="2" charset="-122"/>
              </a:rPr>
              <a:t>二进制是计算机底层的数据</a:t>
            </a:r>
            <a:r>
              <a:rPr lang="zh-CN" altLang="en-US" sz="1600">
                <a:ea typeface="宋体" panose="02010600030101010101" pitchFamily="2" charset="-122"/>
              </a:rPr>
              <a:t>表示</a:t>
            </a:r>
            <a:endParaRPr lang="zh-CN" altLang="en-US" sz="1600">
              <a:ea typeface="宋体" panose="02010600030101010101" pitchFamily="2" charset="-122"/>
            </a:endParaRPr>
          </a:p>
          <a:p>
            <a:pPr>
              <a:buFont typeface="Wingdings" panose="05000000000000000000" charset="0"/>
              <a:buChar char="l"/>
            </a:pPr>
            <a:r>
              <a:rPr lang="zh-CN" altLang="en-US" sz="1600">
                <a:ea typeface="宋体" panose="02010600030101010101" pitchFamily="2" charset="-122"/>
              </a:rPr>
              <a:t>十六进制是</a:t>
            </a:r>
            <a:r>
              <a:rPr lang="en-US" altLang="zh-CN" sz="1600">
                <a:ea typeface="宋体" panose="02010600030101010101" pitchFamily="2" charset="-122"/>
              </a:rPr>
              <a:t>c</a:t>
            </a:r>
            <a:r>
              <a:rPr lang="zh-CN" altLang="en-US" sz="1600">
                <a:ea typeface="宋体" panose="02010600030101010101" pitchFamily="2" charset="-122"/>
              </a:rPr>
              <a:t>语言你打印一个变量指针时所看见的数</a:t>
            </a:r>
            <a:r>
              <a:rPr lang="en-US" altLang="zh-CN" sz="1600">
                <a:ea typeface="宋体" panose="02010600030101010101" pitchFamily="2" charset="-122"/>
              </a:rPr>
              <a:t> </a:t>
            </a:r>
            <a:r>
              <a:rPr lang="zh-CN" altLang="en-US" sz="1600">
                <a:ea typeface="宋体" panose="02010600030101010101" pitchFamily="2" charset="-122"/>
              </a:rPr>
              <a:t>（主要是十六进制表示比较</a:t>
            </a:r>
            <a:r>
              <a:rPr lang="zh-CN" altLang="en-US" sz="1600">
                <a:ea typeface="宋体" panose="02010600030101010101" pitchFamily="2" charset="-122"/>
              </a:rPr>
              <a:t>方便）</a:t>
            </a:r>
            <a:endParaRPr lang="zh-CN" altLang="en-US" sz="1600">
              <a:ea typeface="宋体" panose="02010600030101010101" pitchFamily="2" charset="-122"/>
            </a:endParaRPr>
          </a:p>
          <a:p>
            <a:pPr>
              <a:buFont typeface="Wingdings" panose="05000000000000000000" charset="0"/>
              <a:buChar char="l"/>
            </a:pPr>
            <a:r>
              <a:rPr lang="zh-CN" altLang="en-US" sz="1600">
                <a:ea typeface="宋体" panose="02010600030101010101" pitchFamily="2" charset="-122"/>
              </a:rPr>
              <a:t>八进制，过去底层架构常用，主要是当时的晶体管工艺没有那么</a:t>
            </a:r>
            <a:r>
              <a:rPr lang="zh-CN" altLang="en-US" sz="1600">
                <a:ea typeface="宋体" panose="02010600030101010101" pitchFamily="2" charset="-122"/>
              </a:rPr>
              <a:t>发达。</a:t>
            </a:r>
            <a:endParaRPr lang="zh-CN" altLang="en-US" sz="1600">
              <a:ea typeface="宋体" panose="02010600030101010101" pitchFamily="2" charset="-122"/>
            </a:endParaRPr>
          </a:p>
          <a:p>
            <a:pPr marL="0" indent="0">
              <a:buFont typeface="Wingdings" panose="05000000000000000000" charset="0"/>
              <a:buNone/>
            </a:pPr>
            <a:r>
              <a:rPr lang="zh-CN" altLang="en-US" sz="1600">
                <a:ea typeface="宋体" panose="02010600030101010101" pitchFamily="2" charset="-122"/>
              </a:rPr>
              <a:t>上面列出的四个进制是我们后面常用到的，讲一下八进制、二进制、</a:t>
            </a:r>
            <a:r>
              <a:rPr lang="zh-CN" altLang="en-US" sz="1600">
                <a:ea typeface="宋体" panose="02010600030101010101" pitchFamily="2" charset="-122"/>
              </a:rPr>
              <a:t>十六进制互相转换的一些技巧，毕竟不能什么都先转到十进制，才转到对应进制吧。（不然大伙期中考试写不完</a:t>
            </a:r>
            <a:r>
              <a:rPr lang="zh-CN" altLang="en-US" sz="1600">
                <a:ea typeface="宋体" panose="02010600030101010101" pitchFamily="2" charset="-122"/>
              </a:rPr>
              <a:t>的）</a:t>
            </a:r>
            <a:endParaRPr lang="zh-CN" altLang="en-US" sz="1600">
              <a:ea typeface="宋体" panose="02010600030101010101" pitchFamily="2" charset="-122"/>
            </a:endParaRPr>
          </a:p>
          <a:p>
            <a:pPr marL="0" indent="0">
              <a:buNone/>
            </a:pPr>
            <a:endParaRPr lang="zh-CN" altLang="en-US" sz="1600">
              <a:ea typeface="宋体" panose="02010600030101010101" pitchFamily="2" charset="-122"/>
            </a:endParaRPr>
          </a:p>
          <a:p>
            <a:pPr marL="0" indent="0">
              <a:buNone/>
            </a:pPr>
            <a:endParaRPr lang="zh-CN" altLang="en-US" sz="1600">
              <a:ea typeface="宋体" panose="02010600030101010101" pitchFamily="2" charset="-122"/>
            </a:endParaRPr>
          </a:p>
          <a:p>
            <a:pPr marL="0" indent="0">
              <a:buNone/>
            </a:pPr>
            <a:endParaRPr lang="zh-CN" altLang="en-US" sz="1600">
              <a:ea typeface="宋体" panose="02010600030101010101" pitchFamily="2" charset="-122"/>
            </a:endParaRPr>
          </a:p>
          <a:p>
            <a:pPr marL="0" indent="0">
              <a:buNone/>
            </a:pPr>
            <a:endParaRPr lang="zh-CN" altLang="en-US" sz="1600">
              <a:ea typeface="宋体" panose="02010600030101010101" pitchFamily="2" charset="-122"/>
            </a:endParaRPr>
          </a:p>
          <a:p>
            <a:pPr marL="0" indent="0">
              <a:buNone/>
            </a:pPr>
            <a:endParaRPr lang="zh-CN" altLang="en-US" sz="1600">
              <a:ea typeface="宋体" panose="02010600030101010101" pitchFamily="2" charset="-122"/>
            </a:endParaRPr>
          </a:p>
          <a:p>
            <a:pPr marL="0" indent="0">
              <a:buNone/>
            </a:pPr>
            <a:endParaRPr lang="zh-CN" altLang="en-US" sz="1600">
              <a:ea typeface="宋体" panose="02010600030101010101" pitchFamily="2" charset="-122"/>
            </a:endParaRPr>
          </a:p>
          <a:p>
            <a:pPr marL="0" indent="0">
              <a:buNone/>
            </a:pPr>
            <a:endParaRPr lang="zh-CN" altLang="en-US" sz="1600">
              <a:ea typeface="宋体" panose="02010600030101010101" pitchFamily="2" charset="-122"/>
            </a:endParaRPr>
          </a:p>
          <a:p>
            <a:pPr marL="0" indent="0">
              <a:buNone/>
            </a:pPr>
            <a:endParaRPr lang="zh-CN" altLang="en-US" sz="1600">
              <a:ea typeface="宋体" panose="02010600030101010101" pitchFamily="2" charset="-122"/>
            </a:endParaRPr>
          </a:p>
          <a:p>
            <a:pPr marL="0" indent="0">
              <a:buNone/>
            </a:pPr>
            <a:endParaRPr lang="zh-CN" altLang="en-US" sz="1600">
              <a:ea typeface="宋体" panose="02010600030101010101" pitchFamily="2" charset="-122"/>
            </a:endParaRPr>
          </a:p>
          <a:p>
            <a:pPr marL="0" indent="0">
              <a:buNone/>
            </a:pPr>
            <a:endParaRPr lang="zh-CN" altLang="en-US" sz="1600">
              <a:ea typeface="宋体" panose="02010600030101010101" pitchFamily="2" charset="-122"/>
            </a:endParaRPr>
          </a:p>
          <a:p>
            <a:pPr marL="0" indent="0">
              <a:buNone/>
            </a:pPr>
            <a:endParaRPr lang="zh-CN" altLang="en-US" sz="1600">
              <a:ea typeface="宋体" panose="02010600030101010101" pitchFamily="2" charset="-122"/>
            </a:endParaRPr>
          </a:p>
          <a:p>
            <a:pPr marL="0" indent="0">
              <a:buNone/>
            </a:pPr>
            <a:endParaRPr lang="zh-CN" altLang="en-US" sz="1600">
              <a:ea typeface="宋体" panose="02010600030101010101" pitchFamily="2" charset="-122"/>
            </a:endParaRPr>
          </a:p>
          <a:p>
            <a:pPr marL="0" indent="0">
              <a:buNone/>
            </a:pPr>
            <a:endParaRPr lang="zh-CN" altLang="en-US" sz="1600">
              <a:ea typeface="宋体" panose="02010600030101010101" pitchFamily="2" charset="-122"/>
            </a:endParaRPr>
          </a:p>
        </p:txBody>
      </p:sp>
      <p:sp>
        <p:nvSpPr>
          <p:cNvPr id="26627" name="幻灯片编号占位符 3"/>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TABLE_BEAUTIFY" val="smartTable{18b2032d-23df-4ff6-be28-95408911438b}"/>
  <p:tag name="TABLE_ENDDRAG_ORIGIN_RECT" val="503*280"/>
  <p:tag name="TABLE_ENDDRAG_RECT" val="108*150*503*280"/>
</p:tagLst>
</file>

<file path=ppt/tags/tag2.xml><?xml version="1.0" encoding="utf-8"?>
<p:tagLst xmlns:p="http://schemas.openxmlformats.org/presentationml/2006/main">
  <p:tag name="KSO_WM_UNIT_TABLE_BEAUTIFY" val="smartTable{9488a35a-6a13-4cec-850b-0acd1dc7548f}"/>
</p:tagLst>
</file>

<file path=ppt/tags/tag3.xml><?xml version="1.0" encoding="utf-8"?>
<p:tagLst xmlns:p="http://schemas.openxmlformats.org/presentationml/2006/main">
  <p:tag name="KSO_WPP_MARK_KEY" val="2d315f40-99d5-4103-861e-df67ff291bae"/>
  <p:tag name="COMMONDATA" val="eyJoZGlkIjoiNDYyZDE4NTQ4MWM5ODM4OGFiODQ2ODQyMGJjYmViZGUifQ=="/>
</p:tagLst>
</file>

<file path=ppt/theme/theme1.xml><?xml version="1.0" encoding="utf-8"?>
<a:theme xmlns:a="http://schemas.openxmlformats.org/drawingml/2006/main" name="icfp99">
  <a:themeElements>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icfp99">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defRPr>
        </a:defPPr>
      </a:lstStyle>
    </a:lnDef>
  </a:objectDefaults>
  <a:extraClrSchemeLst>
    <a:extraClrScheme>
      <a:clrScheme name="icfp99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cfp99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cfp99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cfp99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cfp9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cfp9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cfp9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Ocean</Template>
  <TotalTime>0</TotalTime>
  <Words>5302</Words>
  <Application>WPS 演示</Application>
  <PresentationFormat>ȫʾ(4:3)</PresentationFormat>
  <Paragraphs>416</Paragraphs>
  <Slides>22</Slides>
  <Notes>7</Notes>
  <HiddenSlides>2</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宋体</vt:lpstr>
      <vt:lpstr>Wingdings</vt:lpstr>
      <vt:lpstr>Comic Sans MS</vt:lpstr>
      <vt:lpstr>Times New Roman</vt:lpstr>
      <vt:lpstr>Cambria Math</vt:lpstr>
      <vt:lpstr>Wingdings</vt:lpstr>
      <vt:lpstr>微软雅黑</vt:lpstr>
      <vt:lpstr>Arial Unicode MS</vt:lpstr>
      <vt:lpstr>icfp99</vt:lpstr>
      <vt:lpstr>数的表示（1）</vt:lpstr>
      <vt:lpstr>Outline</vt:lpstr>
      <vt:lpstr>计算机中的数据存储</vt:lpstr>
      <vt:lpstr>计算机中的数据存储</vt:lpstr>
      <vt:lpstr>计算机中的数据存储</vt:lpstr>
      <vt:lpstr>计算机中的数据存储</vt:lpstr>
      <vt:lpstr>进制转换</vt:lpstr>
      <vt:lpstr>数的表示 </vt:lpstr>
      <vt:lpstr>进制转换</vt:lpstr>
      <vt:lpstr>进制转换</vt:lpstr>
      <vt:lpstr>进制转换</vt:lpstr>
      <vt:lpstr>进制转换</vt:lpstr>
      <vt:lpstr>进制转换</vt:lpstr>
      <vt:lpstr>进制转换</vt:lpstr>
      <vt:lpstr>进制转换</vt:lpstr>
      <vt:lpstr>二进制数的运算</vt:lpstr>
      <vt:lpstr>二进制数的运算</vt:lpstr>
      <vt:lpstr>二进制数的运算</vt:lpstr>
      <vt:lpstr>二进制数的运算</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Exceptional Control Flow �</dc:title>
  <dc:creator>Microsoft Office User</dc:creator>
  <cp:lastModifiedBy>2022201283</cp:lastModifiedBy>
  <cp:revision>118</cp:revision>
  <dcterms:created xsi:type="dcterms:W3CDTF">2022-03-15T12:34:00Z</dcterms:created>
  <dcterms:modified xsi:type="dcterms:W3CDTF">2024-07-21T17:20:59Z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0217699EC4AF46B6A1444077FD826089_13</vt:lpwstr>
  </property>
  <property fmtid="{D5CDD505-2E9C-101B-9397-08002B2CF9AE}" pid="3" name="KSOProductBuildVer">
    <vt:lpwstr>2052-11.1.0.14309</vt:lpwstr>
  </property>
</Properties>
</file>