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319" r:id="rId3"/>
    <p:sldId id="320" r:id="rId4"/>
    <p:sldId id="321" r:id="rId5"/>
    <p:sldId id="322" r:id="rId6"/>
    <p:sldId id="323" r:id="rId7"/>
    <p:sldId id="324" r:id="rId8"/>
    <p:sldId id="325" r:id="rId9"/>
    <p:sldId id="326" r:id="rId10"/>
    <p:sldId id="327"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257" r:id="rId25"/>
    <p:sldId id="262" r:id="rId26"/>
    <p:sldId id="258" r:id="rId27"/>
    <p:sldId id="260" r:id="rId28"/>
    <p:sldId id="264" r:id="rId29"/>
    <p:sldId id="266" r:id="rId30"/>
    <p:sldId id="272" r:id="rId31"/>
    <p:sldId id="265" r:id="rId32"/>
    <p:sldId id="267" r:id="rId33"/>
    <p:sldId id="280" r:id="rId34"/>
    <p:sldId id="268" r:id="rId35"/>
    <p:sldId id="269" r:id="rId36"/>
    <p:sldId id="281" r:id="rId37"/>
    <p:sldId id="271" r:id="rId38"/>
    <p:sldId id="274" r:id="rId39"/>
    <p:sldId id="282" r:id="rId40"/>
    <p:sldId id="275" r:id="rId41"/>
    <p:sldId id="276" r:id="rId42"/>
    <p:sldId id="283" r:id="rId43"/>
    <p:sldId id="277" r:id="rId44"/>
    <p:sldId id="278" r:id="rId45"/>
    <p:sldId id="279" r:id="rId46"/>
    <p:sldId id="270" r:id="rId47"/>
    <p:sldId id="284" r:id="rId48"/>
    <p:sldId id="285" r:id="rId49"/>
    <p:sldId id="286" r:id="rId50"/>
    <p:sldId id="287" r:id="rId51"/>
    <p:sldId id="288" r:id="rId52"/>
    <p:sldId id="289" r:id="rId53"/>
    <p:sldId id="290" r:id="rId54"/>
    <p:sldId id="294" r:id="rId55"/>
    <p:sldId id="291" r:id="rId56"/>
    <p:sldId id="298" r:id="rId57"/>
    <p:sldId id="296" r:id="rId58"/>
    <p:sldId id="299" r:id="rId59"/>
    <p:sldId id="310" r:id="rId60"/>
    <p:sldId id="300" r:id="rId61"/>
    <p:sldId id="313" r:id="rId62"/>
    <p:sldId id="301" r:id="rId63"/>
    <p:sldId id="305" r:id="rId64"/>
    <p:sldId id="309" r:id="rId65"/>
    <p:sldId id="314" r:id="rId66"/>
    <p:sldId id="306" r:id="rId67"/>
    <p:sldId id="307" r:id="rId68"/>
    <p:sldId id="308" r:id="rId69"/>
    <p:sldId id="315" r:id="rId70"/>
    <p:sldId id="304" r:id="rId71"/>
    <p:sldId id="311" r:id="rId72"/>
    <p:sldId id="312" r:id="rId73"/>
    <p:sldId id="316" r:id="rId74"/>
    <p:sldId id="317" r:id="rId75"/>
    <p:sldId id="318" r:id="rId76"/>
    <p:sldId id="273"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A003F7-2755-4C39-A0C1-371EBC668E0B}"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162E2826-5F78-4572-9109-56CA74155E5A}">
      <dgm:prSet/>
      <dgm:spPr/>
      <dgm:t>
        <a:bodyPr/>
        <a:lstStyle/>
        <a:p>
          <a:r>
            <a:rPr lang="en-US" dirty="0"/>
            <a:t>Assumptions</a:t>
          </a:r>
        </a:p>
      </dgm:t>
    </dgm:pt>
    <dgm:pt modelId="{78154D19-F23A-40A3-A0A9-112D83AE6884}" type="parTrans" cxnId="{779044DB-D9FB-4AE8-A894-24992981C11E}">
      <dgm:prSet/>
      <dgm:spPr/>
      <dgm:t>
        <a:bodyPr/>
        <a:lstStyle/>
        <a:p>
          <a:endParaRPr lang="en-US"/>
        </a:p>
      </dgm:t>
    </dgm:pt>
    <dgm:pt modelId="{3F97CB43-9AC6-4383-9ACF-E074BEFA16F3}" type="sibTrans" cxnId="{779044DB-D9FB-4AE8-A894-24992981C11E}">
      <dgm:prSet/>
      <dgm:spPr/>
      <dgm:t>
        <a:bodyPr/>
        <a:lstStyle/>
        <a:p>
          <a:endParaRPr lang="en-US"/>
        </a:p>
      </dgm:t>
    </dgm:pt>
    <dgm:pt modelId="{95F0D218-3ADE-4D38-BD99-3BC9C826EA93}">
      <dgm:prSet/>
      <dgm:spPr/>
      <dgm:t>
        <a:bodyPr/>
        <a:lstStyle/>
        <a:p>
          <a:r>
            <a:rPr lang="en-US" dirty="0"/>
            <a:t>Number of compartments : 12</a:t>
          </a:r>
        </a:p>
      </dgm:t>
    </dgm:pt>
    <dgm:pt modelId="{A8F8E207-E9CE-41A4-9462-56F862F2E55E}" type="parTrans" cxnId="{C5DB1AB5-81A5-4F6D-BEEA-13285AB1BDBB}">
      <dgm:prSet/>
      <dgm:spPr/>
      <dgm:t>
        <a:bodyPr/>
        <a:lstStyle/>
        <a:p>
          <a:endParaRPr lang="en-US"/>
        </a:p>
      </dgm:t>
    </dgm:pt>
    <dgm:pt modelId="{FB973338-ECEC-4542-92EA-E699309292D7}" type="sibTrans" cxnId="{C5DB1AB5-81A5-4F6D-BEEA-13285AB1BDBB}">
      <dgm:prSet/>
      <dgm:spPr/>
      <dgm:t>
        <a:bodyPr/>
        <a:lstStyle/>
        <a:p>
          <a:endParaRPr lang="en-US"/>
        </a:p>
      </dgm:t>
    </dgm:pt>
    <dgm:pt modelId="{96194C9B-8C0A-4E37-BFBE-9FAA06DBBC5D}">
      <dgm:prSet/>
      <dgm:spPr/>
      <dgm:t>
        <a:bodyPr/>
        <a:lstStyle/>
        <a:p>
          <a:r>
            <a:rPr lang="en-US" dirty="0"/>
            <a:t>Maximum capacity of each compartment:300</a:t>
          </a:r>
        </a:p>
      </dgm:t>
    </dgm:pt>
    <dgm:pt modelId="{E65EEBB0-F010-42E7-9F5C-ECC6FCD017A0}" type="parTrans" cxnId="{E17DF84A-EC70-4944-8D41-4C1009663083}">
      <dgm:prSet/>
      <dgm:spPr/>
      <dgm:t>
        <a:bodyPr/>
        <a:lstStyle/>
        <a:p>
          <a:endParaRPr lang="en-US"/>
        </a:p>
      </dgm:t>
    </dgm:pt>
    <dgm:pt modelId="{7B76D58E-34B1-4445-BF76-C43D2DD35480}" type="sibTrans" cxnId="{E17DF84A-EC70-4944-8D41-4C1009663083}">
      <dgm:prSet/>
      <dgm:spPr/>
      <dgm:t>
        <a:bodyPr/>
        <a:lstStyle/>
        <a:p>
          <a:endParaRPr lang="en-US"/>
        </a:p>
      </dgm:t>
    </dgm:pt>
    <dgm:pt modelId="{9AB0D899-06B0-4037-A218-D093169AFC58}">
      <dgm:prSet/>
      <dgm:spPr/>
      <dgm:t>
        <a:bodyPr/>
        <a:lstStyle/>
        <a:p>
          <a:r>
            <a:rPr lang="en-US" dirty="0"/>
            <a:t>Number of stations : 34</a:t>
          </a:r>
        </a:p>
      </dgm:t>
    </dgm:pt>
    <dgm:pt modelId="{82089DCE-34FC-4673-9516-6F7C01E38BF9}" type="parTrans" cxnId="{C9D5CC46-DC30-4CBE-B925-8915848754F9}">
      <dgm:prSet/>
      <dgm:spPr/>
      <dgm:t>
        <a:bodyPr/>
        <a:lstStyle/>
        <a:p>
          <a:endParaRPr lang="en-US"/>
        </a:p>
      </dgm:t>
    </dgm:pt>
    <dgm:pt modelId="{AB7C80DE-E300-47A5-85B6-55F59E2BB172}" type="sibTrans" cxnId="{C9D5CC46-DC30-4CBE-B925-8915848754F9}">
      <dgm:prSet/>
      <dgm:spPr/>
      <dgm:t>
        <a:bodyPr/>
        <a:lstStyle/>
        <a:p>
          <a:endParaRPr lang="en-US"/>
        </a:p>
      </dgm:t>
    </dgm:pt>
    <dgm:pt modelId="{1F144EDE-A51B-4519-AC4C-EAC00BA40101}">
      <dgm:prSet/>
      <dgm:spPr/>
      <dgm:t>
        <a:bodyPr/>
        <a:lstStyle/>
        <a:p>
          <a:r>
            <a:rPr lang="en-US" dirty="0"/>
            <a:t>Representation</a:t>
          </a:r>
        </a:p>
      </dgm:t>
    </dgm:pt>
    <dgm:pt modelId="{89A72A26-6E45-4979-8B8F-D61384E6C1BD}" type="parTrans" cxnId="{180FF489-76DB-42D2-8BCA-87E5BD74B654}">
      <dgm:prSet/>
      <dgm:spPr/>
      <dgm:t>
        <a:bodyPr/>
        <a:lstStyle/>
        <a:p>
          <a:endParaRPr lang="en-US"/>
        </a:p>
      </dgm:t>
    </dgm:pt>
    <dgm:pt modelId="{BA372518-3DB5-4802-906B-B3B9AE4A41F6}" type="sibTrans" cxnId="{180FF489-76DB-42D2-8BCA-87E5BD74B654}">
      <dgm:prSet/>
      <dgm:spPr/>
      <dgm:t>
        <a:bodyPr/>
        <a:lstStyle/>
        <a:p>
          <a:endParaRPr lang="en-US"/>
        </a:p>
      </dgm:t>
    </dgm:pt>
    <dgm:pt modelId="{F107374D-BA04-49D0-86E4-47C3A27BD439}">
      <dgm:prSet/>
      <dgm:spPr/>
      <dgm:t>
        <a:bodyPr/>
        <a:lstStyle/>
        <a:p>
          <a:r>
            <a:rPr lang="en-US" dirty="0"/>
            <a:t>list of dictionaries each representing one compartment of the train.</a:t>
          </a:r>
        </a:p>
      </dgm:t>
    </dgm:pt>
    <dgm:pt modelId="{4B60F277-360A-4BAD-AA73-C584F3FD4BBC}" type="parTrans" cxnId="{44B98CA8-31D1-4730-BEA5-CB72DDD0B4C0}">
      <dgm:prSet/>
      <dgm:spPr/>
      <dgm:t>
        <a:bodyPr/>
        <a:lstStyle/>
        <a:p>
          <a:endParaRPr lang="en-US"/>
        </a:p>
      </dgm:t>
    </dgm:pt>
    <dgm:pt modelId="{420E7D2D-121F-4533-A58C-E138EA95EBF6}" type="sibTrans" cxnId="{44B98CA8-31D1-4730-BEA5-CB72DDD0B4C0}">
      <dgm:prSet/>
      <dgm:spPr/>
      <dgm:t>
        <a:bodyPr/>
        <a:lstStyle/>
        <a:p>
          <a:endParaRPr lang="en-US"/>
        </a:p>
      </dgm:t>
    </dgm:pt>
    <dgm:pt modelId="{0C28F62B-E2FC-4039-9B99-658FFC248F88}">
      <dgm:prSet/>
      <dgm:spPr/>
      <dgm:t>
        <a:bodyPr/>
        <a:lstStyle/>
        <a:p>
          <a:r>
            <a:rPr lang="en-US" dirty="0"/>
            <a:t>Each compartment has 2 attributes : </a:t>
          </a:r>
        </a:p>
      </dgm:t>
    </dgm:pt>
    <dgm:pt modelId="{3D66D8CC-E434-4AD2-82F8-EB815AB25290}" type="parTrans" cxnId="{CAAAC8ED-8879-4127-ADC2-EB44D40B0F51}">
      <dgm:prSet/>
      <dgm:spPr/>
      <dgm:t>
        <a:bodyPr/>
        <a:lstStyle/>
        <a:p>
          <a:endParaRPr lang="en-US"/>
        </a:p>
      </dgm:t>
    </dgm:pt>
    <dgm:pt modelId="{E45F6B2B-4148-4C65-9835-F808E6D73614}" type="sibTrans" cxnId="{CAAAC8ED-8879-4127-ADC2-EB44D40B0F51}">
      <dgm:prSet/>
      <dgm:spPr/>
      <dgm:t>
        <a:bodyPr/>
        <a:lstStyle/>
        <a:p>
          <a:endParaRPr lang="en-US"/>
        </a:p>
      </dgm:t>
    </dgm:pt>
    <dgm:pt modelId="{ACF257CE-2070-470F-8379-CCD3105AD26B}">
      <dgm:prSet/>
      <dgm:spPr/>
      <dgm:t>
        <a:bodyPr/>
        <a:lstStyle/>
        <a:p>
          <a:r>
            <a:rPr lang="en-US" dirty="0"/>
            <a:t>Compartment number</a:t>
          </a:r>
        </a:p>
      </dgm:t>
    </dgm:pt>
    <dgm:pt modelId="{1B7A9D21-D8F2-47ED-A52A-E804F64B7C71}" type="parTrans" cxnId="{8CD2BCF2-8ACB-4354-8D12-C3E4EC94939D}">
      <dgm:prSet/>
      <dgm:spPr/>
      <dgm:t>
        <a:bodyPr/>
        <a:lstStyle/>
        <a:p>
          <a:endParaRPr lang="en-US"/>
        </a:p>
      </dgm:t>
    </dgm:pt>
    <dgm:pt modelId="{F2BC3CEF-3A9B-47F6-849C-68BBB5AF82CC}" type="sibTrans" cxnId="{8CD2BCF2-8ACB-4354-8D12-C3E4EC94939D}">
      <dgm:prSet/>
      <dgm:spPr/>
      <dgm:t>
        <a:bodyPr/>
        <a:lstStyle/>
        <a:p>
          <a:endParaRPr lang="en-US"/>
        </a:p>
      </dgm:t>
    </dgm:pt>
    <dgm:pt modelId="{9FD7D408-93F7-476E-90F1-AFE0CB59DC6C}">
      <dgm:prSet/>
      <dgm:spPr/>
      <dgm:t>
        <a:bodyPr/>
        <a:lstStyle/>
        <a:p>
          <a:r>
            <a:rPr lang="en-US" dirty="0"/>
            <a:t>Current population</a:t>
          </a:r>
        </a:p>
      </dgm:t>
    </dgm:pt>
    <dgm:pt modelId="{2C4E7640-C2DA-408B-B8A2-7F561490D058}" type="parTrans" cxnId="{AFDBD877-A123-4EA8-AA84-AA84FB31C378}">
      <dgm:prSet/>
      <dgm:spPr/>
      <dgm:t>
        <a:bodyPr/>
        <a:lstStyle/>
        <a:p>
          <a:endParaRPr lang="en-US"/>
        </a:p>
      </dgm:t>
    </dgm:pt>
    <dgm:pt modelId="{9A29BA14-0603-4B09-9E0B-23DD1669C11C}" type="sibTrans" cxnId="{AFDBD877-A123-4EA8-AA84-AA84FB31C378}">
      <dgm:prSet/>
      <dgm:spPr/>
      <dgm:t>
        <a:bodyPr/>
        <a:lstStyle/>
        <a:p>
          <a:endParaRPr lang="en-US"/>
        </a:p>
      </dgm:t>
    </dgm:pt>
    <dgm:pt modelId="{DDA130E9-1F64-4642-AC04-B764625344D0}" type="pres">
      <dgm:prSet presAssocID="{5FA003F7-2755-4C39-A0C1-371EBC668E0B}" presName="linear" presStyleCnt="0">
        <dgm:presLayoutVars>
          <dgm:dir/>
          <dgm:animLvl val="lvl"/>
          <dgm:resizeHandles val="exact"/>
        </dgm:presLayoutVars>
      </dgm:prSet>
      <dgm:spPr/>
      <dgm:t>
        <a:bodyPr/>
        <a:lstStyle/>
        <a:p>
          <a:endParaRPr lang="en-IN"/>
        </a:p>
      </dgm:t>
    </dgm:pt>
    <dgm:pt modelId="{5D092BC0-1E0A-4C05-B13E-796EE3D3EC34}" type="pres">
      <dgm:prSet presAssocID="{162E2826-5F78-4572-9109-56CA74155E5A}" presName="parentLin" presStyleCnt="0"/>
      <dgm:spPr/>
    </dgm:pt>
    <dgm:pt modelId="{28892636-E63B-41DF-8576-C05796D7CC06}" type="pres">
      <dgm:prSet presAssocID="{162E2826-5F78-4572-9109-56CA74155E5A}" presName="parentLeftMargin" presStyleLbl="node1" presStyleIdx="0" presStyleCnt="2"/>
      <dgm:spPr/>
      <dgm:t>
        <a:bodyPr/>
        <a:lstStyle/>
        <a:p>
          <a:endParaRPr lang="en-IN"/>
        </a:p>
      </dgm:t>
    </dgm:pt>
    <dgm:pt modelId="{BD88A345-9791-4E9A-8BEC-E0952CAF2E8B}" type="pres">
      <dgm:prSet presAssocID="{162E2826-5F78-4572-9109-56CA74155E5A}" presName="parentText" presStyleLbl="node1" presStyleIdx="0" presStyleCnt="2">
        <dgm:presLayoutVars>
          <dgm:chMax val="0"/>
          <dgm:bulletEnabled val="1"/>
        </dgm:presLayoutVars>
      </dgm:prSet>
      <dgm:spPr/>
      <dgm:t>
        <a:bodyPr/>
        <a:lstStyle/>
        <a:p>
          <a:endParaRPr lang="en-IN"/>
        </a:p>
      </dgm:t>
    </dgm:pt>
    <dgm:pt modelId="{F2FBC997-52FC-48DE-8CED-3DE620A3C5A6}" type="pres">
      <dgm:prSet presAssocID="{162E2826-5F78-4572-9109-56CA74155E5A}" presName="negativeSpace" presStyleCnt="0"/>
      <dgm:spPr/>
    </dgm:pt>
    <dgm:pt modelId="{7AE2D4C1-4092-47B9-A72D-B5DFB7C573EA}" type="pres">
      <dgm:prSet presAssocID="{162E2826-5F78-4572-9109-56CA74155E5A}" presName="childText" presStyleLbl="conFgAcc1" presStyleIdx="0" presStyleCnt="2">
        <dgm:presLayoutVars>
          <dgm:bulletEnabled val="1"/>
        </dgm:presLayoutVars>
      </dgm:prSet>
      <dgm:spPr/>
      <dgm:t>
        <a:bodyPr/>
        <a:lstStyle/>
        <a:p>
          <a:endParaRPr lang="en-IN"/>
        </a:p>
      </dgm:t>
    </dgm:pt>
    <dgm:pt modelId="{F1D36A21-0327-4A31-8F73-5DD61423DAAE}" type="pres">
      <dgm:prSet presAssocID="{3F97CB43-9AC6-4383-9ACF-E074BEFA16F3}" presName="spaceBetweenRectangles" presStyleCnt="0"/>
      <dgm:spPr/>
    </dgm:pt>
    <dgm:pt modelId="{D3477B40-673B-4A03-ADE9-A7D0CE22B609}" type="pres">
      <dgm:prSet presAssocID="{1F144EDE-A51B-4519-AC4C-EAC00BA40101}" presName="parentLin" presStyleCnt="0"/>
      <dgm:spPr/>
    </dgm:pt>
    <dgm:pt modelId="{5FA45642-E59F-4C56-AB5F-E37AEA7A1CDE}" type="pres">
      <dgm:prSet presAssocID="{1F144EDE-A51B-4519-AC4C-EAC00BA40101}" presName="parentLeftMargin" presStyleLbl="node1" presStyleIdx="0" presStyleCnt="2"/>
      <dgm:spPr/>
      <dgm:t>
        <a:bodyPr/>
        <a:lstStyle/>
        <a:p>
          <a:endParaRPr lang="en-IN"/>
        </a:p>
      </dgm:t>
    </dgm:pt>
    <dgm:pt modelId="{AEAEBA5E-4B99-4ECE-8315-D28624238982}" type="pres">
      <dgm:prSet presAssocID="{1F144EDE-A51B-4519-AC4C-EAC00BA40101}" presName="parentText" presStyleLbl="node1" presStyleIdx="1" presStyleCnt="2">
        <dgm:presLayoutVars>
          <dgm:chMax val="0"/>
          <dgm:bulletEnabled val="1"/>
        </dgm:presLayoutVars>
      </dgm:prSet>
      <dgm:spPr/>
      <dgm:t>
        <a:bodyPr/>
        <a:lstStyle/>
        <a:p>
          <a:endParaRPr lang="en-IN"/>
        </a:p>
      </dgm:t>
    </dgm:pt>
    <dgm:pt modelId="{A2355190-FFF2-49F8-BCFF-926BC470684F}" type="pres">
      <dgm:prSet presAssocID="{1F144EDE-A51B-4519-AC4C-EAC00BA40101}" presName="negativeSpace" presStyleCnt="0"/>
      <dgm:spPr/>
    </dgm:pt>
    <dgm:pt modelId="{F1B6622B-C848-41DD-A8F7-A437ADA2B161}" type="pres">
      <dgm:prSet presAssocID="{1F144EDE-A51B-4519-AC4C-EAC00BA40101}" presName="childText" presStyleLbl="conFgAcc1" presStyleIdx="1" presStyleCnt="2">
        <dgm:presLayoutVars>
          <dgm:bulletEnabled val="1"/>
        </dgm:presLayoutVars>
      </dgm:prSet>
      <dgm:spPr/>
      <dgm:t>
        <a:bodyPr/>
        <a:lstStyle/>
        <a:p>
          <a:endParaRPr lang="en-IN"/>
        </a:p>
      </dgm:t>
    </dgm:pt>
  </dgm:ptLst>
  <dgm:cxnLst>
    <dgm:cxn modelId="{295D56D5-019A-49F6-8072-B43684A1282C}" type="presOf" srcId="{1F144EDE-A51B-4519-AC4C-EAC00BA40101}" destId="{5FA45642-E59F-4C56-AB5F-E37AEA7A1CDE}" srcOrd="0" destOrd="0" presId="urn:microsoft.com/office/officeart/2005/8/layout/list1"/>
    <dgm:cxn modelId="{44B98CA8-31D1-4730-BEA5-CB72DDD0B4C0}" srcId="{1F144EDE-A51B-4519-AC4C-EAC00BA40101}" destId="{F107374D-BA04-49D0-86E4-47C3A27BD439}" srcOrd="0" destOrd="0" parTransId="{4B60F277-360A-4BAD-AA73-C584F3FD4BBC}" sibTransId="{420E7D2D-121F-4533-A58C-E138EA95EBF6}"/>
    <dgm:cxn modelId="{F4749F2C-DCB0-4324-86A6-E9B4654DA355}" type="presOf" srcId="{9AB0D899-06B0-4037-A218-D093169AFC58}" destId="{7AE2D4C1-4092-47B9-A72D-B5DFB7C573EA}" srcOrd="0" destOrd="2" presId="urn:microsoft.com/office/officeart/2005/8/layout/list1"/>
    <dgm:cxn modelId="{CAAAC8ED-8879-4127-ADC2-EB44D40B0F51}" srcId="{1F144EDE-A51B-4519-AC4C-EAC00BA40101}" destId="{0C28F62B-E2FC-4039-9B99-658FFC248F88}" srcOrd="1" destOrd="0" parTransId="{3D66D8CC-E434-4AD2-82F8-EB815AB25290}" sibTransId="{E45F6B2B-4148-4C65-9835-F808E6D73614}"/>
    <dgm:cxn modelId="{AFDBD877-A123-4EA8-AA84-AA84FB31C378}" srcId="{0C28F62B-E2FC-4039-9B99-658FFC248F88}" destId="{9FD7D408-93F7-476E-90F1-AFE0CB59DC6C}" srcOrd="1" destOrd="0" parTransId="{2C4E7640-C2DA-408B-B8A2-7F561490D058}" sibTransId="{9A29BA14-0603-4B09-9E0B-23DD1669C11C}"/>
    <dgm:cxn modelId="{127A971E-75A9-4B1D-8A09-8DDD344DD89B}" type="presOf" srcId="{9FD7D408-93F7-476E-90F1-AFE0CB59DC6C}" destId="{F1B6622B-C848-41DD-A8F7-A437ADA2B161}" srcOrd="0" destOrd="3" presId="urn:microsoft.com/office/officeart/2005/8/layout/list1"/>
    <dgm:cxn modelId="{5324EF9A-C371-48B6-9179-25B9E48293F4}" type="presOf" srcId="{ACF257CE-2070-470F-8379-CCD3105AD26B}" destId="{F1B6622B-C848-41DD-A8F7-A437ADA2B161}" srcOrd="0" destOrd="2" presId="urn:microsoft.com/office/officeart/2005/8/layout/list1"/>
    <dgm:cxn modelId="{6D2ACD86-556C-4141-B7D8-2965EBCC3D26}" type="presOf" srcId="{162E2826-5F78-4572-9109-56CA74155E5A}" destId="{28892636-E63B-41DF-8576-C05796D7CC06}" srcOrd="0" destOrd="0" presId="urn:microsoft.com/office/officeart/2005/8/layout/list1"/>
    <dgm:cxn modelId="{148D2D18-DACE-4971-A5CB-51D533B55E89}" type="presOf" srcId="{162E2826-5F78-4572-9109-56CA74155E5A}" destId="{BD88A345-9791-4E9A-8BEC-E0952CAF2E8B}" srcOrd="1" destOrd="0" presId="urn:microsoft.com/office/officeart/2005/8/layout/list1"/>
    <dgm:cxn modelId="{66C9CBC4-7C87-4CB9-A388-2B4F8A23D92D}" type="presOf" srcId="{96194C9B-8C0A-4E37-BFBE-9FAA06DBBC5D}" destId="{7AE2D4C1-4092-47B9-A72D-B5DFB7C573EA}" srcOrd="0" destOrd="1" presId="urn:microsoft.com/office/officeart/2005/8/layout/list1"/>
    <dgm:cxn modelId="{76E1F269-4EF0-4FF3-8F24-46974B53D9B3}" type="presOf" srcId="{1F144EDE-A51B-4519-AC4C-EAC00BA40101}" destId="{AEAEBA5E-4B99-4ECE-8315-D28624238982}" srcOrd="1" destOrd="0" presId="urn:microsoft.com/office/officeart/2005/8/layout/list1"/>
    <dgm:cxn modelId="{C9D5CC46-DC30-4CBE-B925-8915848754F9}" srcId="{162E2826-5F78-4572-9109-56CA74155E5A}" destId="{9AB0D899-06B0-4037-A218-D093169AFC58}" srcOrd="2" destOrd="0" parTransId="{82089DCE-34FC-4673-9516-6F7C01E38BF9}" sibTransId="{AB7C80DE-E300-47A5-85B6-55F59E2BB172}"/>
    <dgm:cxn modelId="{80374020-9668-42E8-A6A3-3DA617EE8B86}" type="presOf" srcId="{0C28F62B-E2FC-4039-9B99-658FFC248F88}" destId="{F1B6622B-C848-41DD-A8F7-A437ADA2B161}" srcOrd="0" destOrd="1" presId="urn:microsoft.com/office/officeart/2005/8/layout/list1"/>
    <dgm:cxn modelId="{A4E5126C-4CA4-459C-B317-6930CB005815}" type="presOf" srcId="{95F0D218-3ADE-4D38-BD99-3BC9C826EA93}" destId="{7AE2D4C1-4092-47B9-A72D-B5DFB7C573EA}" srcOrd="0" destOrd="0" presId="urn:microsoft.com/office/officeart/2005/8/layout/list1"/>
    <dgm:cxn modelId="{779044DB-D9FB-4AE8-A894-24992981C11E}" srcId="{5FA003F7-2755-4C39-A0C1-371EBC668E0B}" destId="{162E2826-5F78-4572-9109-56CA74155E5A}" srcOrd="0" destOrd="0" parTransId="{78154D19-F23A-40A3-A0A9-112D83AE6884}" sibTransId="{3F97CB43-9AC6-4383-9ACF-E074BEFA16F3}"/>
    <dgm:cxn modelId="{8CD2BCF2-8ACB-4354-8D12-C3E4EC94939D}" srcId="{0C28F62B-E2FC-4039-9B99-658FFC248F88}" destId="{ACF257CE-2070-470F-8379-CCD3105AD26B}" srcOrd="0" destOrd="0" parTransId="{1B7A9D21-D8F2-47ED-A52A-E804F64B7C71}" sibTransId="{F2BC3CEF-3A9B-47F6-849C-68BBB5AF82CC}"/>
    <dgm:cxn modelId="{5E29646B-E566-4480-A11A-533547F29CBE}" type="presOf" srcId="{F107374D-BA04-49D0-86E4-47C3A27BD439}" destId="{F1B6622B-C848-41DD-A8F7-A437ADA2B161}" srcOrd="0" destOrd="0" presId="urn:microsoft.com/office/officeart/2005/8/layout/list1"/>
    <dgm:cxn modelId="{C5DB1AB5-81A5-4F6D-BEEA-13285AB1BDBB}" srcId="{162E2826-5F78-4572-9109-56CA74155E5A}" destId="{95F0D218-3ADE-4D38-BD99-3BC9C826EA93}" srcOrd="0" destOrd="0" parTransId="{A8F8E207-E9CE-41A4-9462-56F862F2E55E}" sibTransId="{FB973338-ECEC-4542-92EA-E699309292D7}"/>
    <dgm:cxn modelId="{180FF489-76DB-42D2-8BCA-87E5BD74B654}" srcId="{5FA003F7-2755-4C39-A0C1-371EBC668E0B}" destId="{1F144EDE-A51B-4519-AC4C-EAC00BA40101}" srcOrd="1" destOrd="0" parTransId="{89A72A26-6E45-4979-8B8F-D61384E6C1BD}" sibTransId="{BA372518-3DB5-4802-906B-B3B9AE4A41F6}"/>
    <dgm:cxn modelId="{E17DF84A-EC70-4944-8D41-4C1009663083}" srcId="{162E2826-5F78-4572-9109-56CA74155E5A}" destId="{96194C9B-8C0A-4E37-BFBE-9FAA06DBBC5D}" srcOrd="1" destOrd="0" parTransId="{E65EEBB0-F010-42E7-9F5C-ECC6FCD017A0}" sibTransId="{7B76D58E-34B1-4445-BF76-C43D2DD35480}"/>
    <dgm:cxn modelId="{008B8329-1E89-4B75-A470-C7D7E74F8DB0}" type="presOf" srcId="{5FA003F7-2755-4C39-A0C1-371EBC668E0B}" destId="{DDA130E9-1F64-4642-AC04-B764625344D0}" srcOrd="0" destOrd="0" presId="urn:microsoft.com/office/officeart/2005/8/layout/list1"/>
    <dgm:cxn modelId="{7D34898E-B7F8-447F-8824-6F2D3935E028}" type="presParOf" srcId="{DDA130E9-1F64-4642-AC04-B764625344D0}" destId="{5D092BC0-1E0A-4C05-B13E-796EE3D3EC34}" srcOrd="0" destOrd="0" presId="urn:microsoft.com/office/officeart/2005/8/layout/list1"/>
    <dgm:cxn modelId="{CE35CB60-2606-43C4-84BA-D6CCD0F6899B}" type="presParOf" srcId="{5D092BC0-1E0A-4C05-B13E-796EE3D3EC34}" destId="{28892636-E63B-41DF-8576-C05796D7CC06}" srcOrd="0" destOrd="0" presId="urn:microsoft.com/office/officeart/2005/8/layout/list1"/>
    <dgm:cxn modelId="{4058F3BF-6518-4A57-B499-15C7BAFA157B}" type="presParOf" srcId="{5D092BC0-1E0A-4C05-B13E-796EE3D3EC34}" destId="{BD88A345-9791-4E9A-8BEC-E0952CAF2E8B}" srcOrd="1" destOrd="0" presId="urn:microsoft.com/office/officeart/2005/8/layout/list1"/>
    <dgm:cxn modelId="{09639CD1-3018-4AFE-9C9F-7B657F66E27D}" type="presParOf" srcId="{DDA130E9-1F64-4642-AC04-B764625344D0}" destId="{F2FBC997-52FC-48DE-8CED-3DE620A3C5A6}" srcOrd="1" destOrd="0" presId="urn:microsoft.com/office/officeart/2005/8/layout/list1"/>
    <dgm:cxn modelId="{152418AB-61B1-45B7-BC2E-957D371EF8BF}" type="presParOf" srcId="{DDA130E9-1F64-4642-AC04-B764625344D0}" destId="{7AE2D4C1-4092-47B9-A72D-B5DFB7C573EA}" srcOrd="2" destOrd="0" presId="urn:microsoft.com/office/officeart/2005/8/layout/list1"/>
    <dgm:cxn modelId="{7995FC51-8E57-477C-97F4-30339D7AFE12}" type="presParOf" srcId="{DDA130E9-1F64-4642-AC04-B764625344D0}" destId="{F1D36A21-0327-4A31-8F73-5DD61423DAAE}" srcOrd="3" destOrd="0" presId="urn:microsoft.com/office/officeart/2005/8/layout/list1"/>
    <dgm:cxn modelId="{836BA35B-5986-4DAC-87D2-CF23EDA60961}" type="presParOf" srcId="{DDA130E9-1F64-4642-AC04-B764625344D0}" destId="{D3477B40-673B-4A03-ADE9-A7D0CE22B609}" srcOrd="4" destOrd="0" presId="urn:microsoft.com/office/officeart/2005/8/layout/list1"/>
    <dgm:cxn modelId="{169EB8B8-BA6A-4C28-8CFD-42D62417D42A}" type="presParOf" srcId="{D3477B40-673B-4A03-ADE9-A7D0CE22B609}" destId="{5FA45642-E59F-4C56-AB5F-E37AEA7A1CDE}" srcOrd="0" destOrd="0" presId="urn:microsoft.com/office/officeart/2005/8/layout/list1"/>
    <dgm:cxn modelId="{AD357B20-BF65-43F7-AB84-4D34306CF64F}" type="presParOf" srcId="{D3477B40-673B-4A03-ADE9-A7D0CE22B609}" destId="{AEAEBA5E-4B99-4ECE-8315-D28624238982}" srcOrd="1" destOrd="0" presId="urn:microsoft.com/office/officeart/2005/8/layout/list1"/>
    <dgm:cxn modelId="{FD6A415B-2F00-42B5-89D7-82059D4FC190}" type="presParOf" srcId="{DDA130E9-1F64-4642-AC04-B764625344D0}" destId="{A2355190-FFF2-49F8-BCFF-926BC470684F}" srcOrd="5" destOrd="0" presId="urn:microsoft.com/office/officeart/2005/8/layout/list1"/>
    <dgm:cxn modelId="{AD19D80D-7172-4B5F-B1AD-A33DEB85E174}" type="presParOf" srcId="{DDA130E9-1F64-4642-AC04-B764625344D0}" destId="{F1B6622B-C848-41DD-A8F7-A437ADA2B161}"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AE2D4C1-4092-47B9-A72D-B5DFB7C573EA}">
      <dsp:nvSpPr>
        <dsp:cNvPr id="0" name=""/>
        <dsp:cNvSpPr/>
      </dsp:nvSpPr>
      <dsp:spPr>
        <a:xfrm>
          <a:off x="0" y="604920"/>
          <a:ext cx="6900512" cy="1738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79044" rIns="53555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Number of compartments : 12</a:t>
          </a:r>
        </a:p>
        <a:p>
          <a:pPr marL="228600" lvl="1" indent="-228600" algn="l" defTabSz="1022350">
            <a:lnSpc>
              <a:spcPct val="90000"/>
            </a:lnSpc>
            <a:spcBef>
              <a:spcPct val="0"/>
            </a:spcBef>
            <a:spcAft>
              <a:spcPct val="15000"/>
            </a:spcAft>
            <a:buChar char="••"/>
          </a:pPr>
          <a:r>
            <a:rPr lang="en-US" sz="2300" kern="1200" dirty="0"/>
            <a:t>Maximum capacity of each compartment:300</a:t>
          </a:r>
        </a:p>
        <a:p>
          <a:pPr marL="228600" lvl="1" indent="-228600" algn="l" defTabSz="1022350">
            <a:lnSpc>
              <a:spcPct val="90000"/>
            </a:lnSpc>
            <a:spcBef>
              <a:spcPct val="0"/>
            </a:spcBef>
            <a:spcAft>
              <a:spcPct val="15000"/>
            </a:spcAft>
            <a:buChar char="••"/>
          </a:pPr>
          <a:r>
            <a:rPr lang="en-US" sz="2300" kern="1200" dirty="0"/>
            <a:t>Number of stations : 34</a:t>
          </a:r>
        </a:p>
      </dsp:txBody>
      <dsp:txXfrm>
        <a:off x="0" y="604920"/>
        <a:ext cx="6900512" cy="1738800"/>
      </dsp:txXfrm>
    </dsp:sp>
    <dsp:sp modelId="{BD88A345-9791-4E9A-8BEC-E0952CAF2E8B}">
      <dsp:nvSpPr>
        <dsp:cNvPr id="0" name=""/>
        <dsp:cNvSpPr/>
      </dsp:nvSpPr>
      <dsp:spPr>
        <a:xfrm>
          <a:off x="345025" y="265440"/>
          <a:ext cx="4830358" cy="6789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lvl="0" algn="l" defTabSz="1022350">
            <a:lnSpc>
              <a:spcPct val="90000"/>
            </a:lnSpc>
            <a:spcBef>
              <a:spcPct val="0"/>
            </a:spcBef>
            <a:spcAft>
              <a:spcPct val="35000"/>
            </a:spcAft>
          </a:pPr>
          <a:r>
            <a:rPr lang="en-US" sz="2300" kern="1200" dirty="0"/>
            <a:t>Assumptions</a:t>
          </a:r>
        </a:p>
      </dsp:txBody>
      <dsp:txXfrm>
        <a:off x="345025" y="265440"/>
        <a:ext cx="4830358" cy="678960"/>
      </dsp:txXfrm>
    </dsp:sp>
    <dsp:sp modelId="{F1B6622B-C848-41DD-A8F7-A437ADA2B161}">
      <dsp:nvSpPr>
        <dsp:cNvPr id="0" name=""/>
        <dsp:cNvSpPr/>
      </dsp:nvSpPr>
      <dsp:spPr>
        <a:xfrm>
          <a:off x="0" y="2807400"/>
          <a:ext cx="6900512" cy="2463300"/>
        </a:xfrm>
        <a:prstGeom prst="rect">
          <a:avLst/>
        </a:prstGeom>
        <a:solidFill>
          <a:schemeClr val="lt1">
            <a:alpha val="90000"/>
            <a:hueOff val="0"/>
            <a:satOff val="0"/>
            <a:lumOff val="0"/>
            <a:alphaOff val="0"/>
          </a:schemeClr>
        </a:solidFill>
        <a:ln w="12700" cap="flat" cmpd="sng" algn="ctr">
          <a:solidFill>
            <a:schemeClr val="accent5">
              <a:hueOff val="-7353345"/>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79044" rIns="53555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list of dictionaries each representing one compartment of the train.</a:t>
          </a:r>
        </a:p>
        <a:p>
          <a:pPr marL="228600" lvl="1" indent="-228600" algn="l" defTabSz="1022350">
            <a:lnSpc>
              <a:spcPct val="90000"/>
            </a:lnSpc>
            <a:spcBef>
              <a:spcPct val="0"/>
            </a:spcBef>
            <a:spcAft>
              <a:spcPct val="15000"/>
            </a:spcAft>
            <a:buChar char="••"/>
          </a:pPr>
          <a:r>
            <a:rPr lang="en-US" sz="2300" kern="1200" dirty="0"/>
            <a:t>Each compartment has 2 attributes : </a:t>
          </a:r>
        </a:p>
        <a:p>
          <a:pPr marL="457200" lvl="2" indent="-228600" algn="l" defTabSz="1022350">
            <a:lnSpc>
              <a:spcPct val="90000"/>
            </a:lnSpc>
            <a:spcBef>
              <a:spcPct val="0"/>
            </a:spcBef>
            <a:spcAft>
              <a:spcPct val="15000"/>
            </a:spcAft>
            <a:buChar char="••"/>
          </a:pPr>
          <a:r>
            <a:rPr lang="en-US" sz="2300" kern="1200" dirty="0"/>
            <a:t>Compartment number</a:t>
          </a:r>
        </a:p>
        <a:p>
          <a:pPr marL="457200" lvl="2" indent="-228600" algn="l" defTabSz="1022350">
            <a:lnSpc>
              <a:spcPct val="90000"/>
            </a:lnSpc>
            <a:spcBef>
              <a:spcPct val="0"/>
            </a:spcBef>
            <a:spcAft>
              <a:spcPct val="15000"/>
            </a:spcAft>
            <a:buChar char="••"/>
          </a:pPr>
          <a:r>
            <a:rPr lang="en-US" sz="2300" kern="1200" dirty="0"/>
            <a:t>Current population</a:t>
          </a:r>
        </a:p>
      </dsp:txBody>
      <dsp:txXfrm>
        <a:off x="0" y="2807400"/>
        <a:ext cx="6900512" cy="2463300"/>
      </dsp:txXfrm>
    </dsp:sp>
    <dsp:sp modelId="{AEAEBA5E-4B99-4ECE-8315-D28624238982}">
      <dsp:nvSpPr>
        <dsp:cNvPr id="0" name=""/>
        <dsp:cNvSpPr/>
      </dsp:nvSpPr>
      <dsp:spPr>
        <a:xfrm>
          <a:off x="345025" y="2467920"/>
          <a:ext cx="4830358" cy="678960"/>
        </a:xfrm>
        <a:prstGeom prst="roundRect">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lvl="0" algn="l" defTabSz="1022350">
            <a:lnSpc>
              <a:spcPct val="90000"/>
            </a:lnSpc>
            <a:spcBef>
              <a:spcPct val="0"/>
            </a:spcBef>
            <a:spcAft>
              <a:spcPct val="35000"/>
            </a:spcAft>
          </a:pPr>
          <a:r>
            <a:rPr lang="en-US" sz="2300" kern="1200" dirty="0"/>
            <a:t>Representation</a:t>
          </a:r>
        </a:p>
      </dsp:txBody>
      <dsp:txXfrm>
        <a:off x="345025" y="2467920"/>
        <a:ext cx="4830358" cy="6789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0CE680-1F45-436C-8361-39AD9CD42B25}" type="datetimeFigureOut">
              <a:rPr lang="en-IN" smtClean="0"/>
              <a:t>06-04-2021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0C767F-5D8C-40B7-990A-B2D9E55657EA}"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9144f75579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9144f75579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1798598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144f75579_0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144f75579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3827097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D28B6FD-77DA-43A3-9F7F-C2BB1B441973}" type="datetimeFigureOut">
              <a:rPr lang="en-IN" smtClean="0"/>
              <a:pPr/>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CA4E5-91DB-4857-A739-FF7B94033D3A}" type="slidenum">
              <a:rPr lang="en-IN" smtClean="0"/>
              <a:pPr/>
              <a:t>‹#›</a:t>
            </a:fld>
            <a:endParaRPr lang="en-IN"/>
          </a:p>
        </p:txBody>
      </p:sp>
    </p:spTree>
    <p:extLst>
      <p:ext uri="{BB962C8B-B14F-4D97-AF65-F5344CB8AC3E}">
        <p14:creationId xmlns="" xmlns:p14="http://schemas.microsoft.com/office/powerpoint/2010/main" val="4000955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28B6FD-77DA-43A3-9F7F-C2BB1B441973}" type="datetimeFigureOut">
              <a:rPr lang="en-IN" smtClean="0"/>
              <a:pPr/>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CA4E5-91DB-4857-A739-FF7B94033D3A}" type="slidenum">
              <a:rPr lang="en-IN" smtClean="0"/>
              <a:pPr/>
              <a:t>‹#›</a:t>
            </a:fld>
            <a:endParaRPr lang="en-IN"/>
          </a:p>
        </p:txBody>
      </p:sp>
    </p:spTree>
    <p:extLst>
      <p:ext uri="{BB962C8B-B14F-4D97-AF65-F5344CB8AC3E}">
        <p14:creationId xmlns="" xmlns:p14="http://schemas.microsoft.com/office/powerpoint/2010/main" val="2987301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28B6FD-77DA-43A3-9F7F-C2BB1B441973}" type="datetimeFigureOut">
              <a:rPr lang="en-IN" smtClean="0"/>
              <a:pPr/>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CA4E5-91DB-4857-A739-FF7B94033D3A}" type="slidenum">
              <a:rPr lang="en-IN" smtClean="0"/>
              <a:pPr/>
              <a:t>‹#›</a:t>
            </a:fld>
            <a:endParaRPr lang="en-IN"/>
          </a:p>
        </p:txBody>
      </p:sp>
    </p:spTree>
    <p:extLst>
      <p:ext uri="{BB962C8B-B14F-4D97-AF65-F5344CB8AC3E}">
        <p14:creationId xmlns="" xmlns:p14="http://schemas.microsoft.com/office/powerpoint/2010/main" val="2404151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 xmlns:p14="http://schemas.microsoft.com/office/powerpoint/2010/main" val="837413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28B6FD-77DA-43A3-9F7F-C2BB1B441973}" type="datetimeFigureOut">
              <a:rPr lang="en-IN" smtClean="0"/>
              <a:pPr/>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CA4E5-91DB-4857-A739-FF7B94033D3A}" type="slidenum">
              <a:rPr lang="en-IN" smtClean="0"/>
              <a:pPr/>
              <a:t>‹#›</a:t>
            </a:fld>
            <a:endParaRPr lang="en-IN"/>
          </a:p>
        </p:txBody>
      </p:sp>
    </p:spTree>
    <p:extLst>
      <p:ext uri="{BB962C8B-B14F-4D97-AF65-F5344CB8AC3E}">
        <p14:creationId xmlns="" xmlns:p14="http://schemas.microsoft.com/office/powerpoint/2010/main" val="1292358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8B6FD-77DA-43A3-9F7F-C2BB1B441973}" type="datetimeFigureOut">
              <a:rPr lang="en-IN" smtClean="0"/>
              <a:pPr/>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CA4E5-91DB-4857-A739-FF7B94033D3A}" type="slidenum">
              <a:rPr lang="en-IN" smtClean="0"/>
              <a:pPr/>
              <a:t>‹#›</a:t>
            </a:fld>
            <a:endParaRPr lang="en-IN"/>
          </a:p>
        </p:txBody>
      </p:sp>
    </p:spTree>
    <p:extLst>
      <p:ext uri="{BB962C8B-B14F-4D97-AF65-F5344CB8AC3E}">
        <p14:creationId xmlns="" xmlns:p14="http://schemas.microsoft.com/office/powerpoint/2010/main" val="330277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D28B6FD-77DA-43A3-9F7F-C2BB1B441973}" type="datetimeFigureOut">
              <a:rPr lang="en-IN" smtClean="0"/>
              <a:pPr/>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9CA4E5-91DB-4857-A739-FF7B94033D3A}" type="slidenum">
              <a:rPr lang="en-IN" smtClean="0"/>
              <a:pPr/>
              <a:t>‹#›</a:t>
            </a:fld>
            <a:endParaRPr lang="en-IN"/>
          </a:p>
        </p:txBody>
      </p:sp>
    </p:spTree>
    <p:extLst>
      <p:ext uri="{BB962C8B-B14F-4D97-AF65-F5344CB8AC3E}">
        <p14:creationId xmlns="" xmlns:p14="http://schemas.microsoft.com/office/powerpoint/2010/main" val="154336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D28B6FD-77DA-43A3-9F7F-C2BB1B441973}" type="datetimeFigureOut">
              <a:rPr lang="en-IN" smtClean="0"/>
              <a:pPr/>
              <a:t>06-04-2021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9CA4E5-91DB-4857-A739-FF7B94033D3A}" type="slidenum">
              <a:rPr lang="en-IN" smtClean="0"/>
              <a:pPr/>
              <a:t>‹#›</a:t>
            </a:fld>
            <a:endParaRPr lang="en-IN"/>
          </a:p>
        </p:txBody>
      </p:sp>
    </p:spTree>
    <p:extLst>
      <p:ext uri="{BB962C8B-B14F-4D97-AF65-F5344CB8AC3E}">
        <p14:creationId xmlns="" xmlns:p14="http://schemas.microsoft.com/office/powerpoint/2010/main" val="3671068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D28B6FD-77DA-43A3-9F7F-C2BB1B441973}" type="datetimeFigureOut">
              <a:rPr lang="en-IN" smtClean="0"/>
              <a:pPr/>
              <a:t>06-04-2021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9CA4E5-91DB-4857-A739-FF7B94033D3A}" type="slidenum">
              <a:rPr lang="en-IN" smtClean="0"/>
              <a:pPr/>
              <a:t>‹#›</a:t>
            </a:fld>
            <a:endParaRPr lang="en-IN"/>
          </a:p>
        </p:txBody>
      </p:sp>
    </p:spTree>
    <p:extLst>
      <p:ext uri="{BB962C8B-B14F-4D97-AF65-F5344CB8AC3E}">
        <p14:creationId xmlns="" xmlns:p14="http://schemas.microsoft.com/office/powerpoint/2010/main" val="3596732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8B6FD-77DA-43A3-9F7F-C2BB1B441973}" type="datetimeFigureOut">
              <a:rPr lang="en-IN" smtClean="0"/>
              <a:pPr/>
              <a:t>06-04-2021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9CA4E5-91DB-4857-A739-FF7B94033D3A}" type="slidenum">
              <a:rPr lang="en-IN" smtClean="0"/>
              <a:pPr/>
              <a:t>‹#›</a:t>
            </a:fld>
            <a:endParaRPr lang="en-IN"/>
          </a:p>
        </p:txBody>
      </p:sp>
    </p:spTree>
    <p:extLst>
      <p:ext uri="{BB962C8B-B14F-4D97-AF65-F5344CB8AC3E}">
        <p14:creationId xmlns="" xmlns:p14="http://schemas.microsoft.com/office/powerpoint/2010/main" val="18131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8B6FD-77DA-43A3-9F7F-C2BB1B441973}" type="datetimeFigureOut">
              <a:rPr lang="en-IN" smtClean="0"/>
              <a:pPr/>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9CA4E5-91DB-4857-A739-FF7B94033D3A}" type="slidenum">
              <a:rPr lang="en-IN" smtClean="0"/>
              <a:pPr/>
              <a:t>‹#›</a:t>
            </a:fld>
            <a:endParaRPr lang="en-IN"/>
          </a:p>
        </p:txBody>
      </p:sp>
    </p:spTree>
    <p:extLst>
      <p:ext uri="{BB962C8B-B14F-4D97-AF65-F5344CB8AC3E}">
        <p14:creationId xmlns="" xmlns:p14="http://schemas.microsoft.com/office/powerpoint/2010/main" val="53519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8B6FD-77DA-43A3-9F7F-C2BB1B441973}" type="datetimeFigureOut">
              <a:rPr lang="en-IN" smtClean="0"/>
              <a:pPr/>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9CA4E5-91DB-4857-A739-FF7B94033D3A}" type="slidenum">
              <a:rPr lang="en-IN" smtClean="0"/>
              <a:pPr/>
              <a:t>‹#›</a:t>
            </a:fld>
            <a:endParaRPr lang="en-IN"/>
          </a:p>
        </p:txBody>
      </p:sp>
    </p:spTree>
    <p:extLst>
      <p:ext uri="{BB962C8B-B14F-4D97-AF65-F5344CB8AC3E}">
        <p14:creationId xmlns="" xmlns:p14="http://schemas.microsoft.com/office/powerpoint/2010/main" val="2439675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8B6FD-77DA-43A3-9F7F-C2BB1B441973}" type="datetimeFigureOut">
              <a:rPr lang="en-IN" smtClean="0"/>
              <a:pPr/>
              <a:t>06-04-2021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CA4E5-91DB-4857-A739-FF7B94033D3A}" type="slidenum">
              <a:rPr lang="en-IN" smtClean="0"/>
              <a:pPr/>
              <a:t>‹#›</a:t>
            </a:fld>
            <a:endParaRPr lang="en-IN"/>
          </a:p>
        </p:txBody>
      </p:sp>
    </p:spTree>
    <p:extLst>
      <p:ext uri="{BB962C8B-B14F-4D97-AF65-F5344CB8AC3E}">
        <p14:creationId xmlns="" xmlns:p14="http://schemas.microsoft.com/office/powerpoint/2010/main" val="10669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679269"/>
            <a:ext cx="10515600" cy="5497694"/>
          </a:xfrm>
          <a:prstGeom prst="rect">
            <a:avLst/>
          </a:prstGeom>
        </p:spPr>
        <p:txBody>
          <a:bodyPr vert="horz" lIns="91440" tIns="45720" rIns="91440" bIns="45720" rtlCol="0">
            <a:normAutofit fontScale="97500"/>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400" b="0" i="0" u="none" strike="noStrike" kern="1200" cap="none" spc="0" normalizeH="0" baseline="0" noProof="0" dirty="0">
                <a:ln>
                  <a:noFill/>
                </a:ln>
                <a:solidFill>
                  <a:srgbClr val="FF0000"/>
                </a:solidFill>
                <a:effectLst/>
                <a:uLnTx/>
                <a:uFillTx/>
                <a:latin typeface="Algerian" pitchFamily="82" charset="0"/>
                <a:ea typeface="+mn-ea"/>
                <a:cs typeface="+mn-cs"/>
              </a:rPr>
              <a:t/>
            </a:r>
            <a:br>
              <a:rPr kumimoji="0" lang="en-IN" sz="2400" b="0" i="0" u="none" strike="noStrike" kern="1200" cap="none" spc="0" normalizeH="0" baseline="0" noProof="0" dirty="0">
                <a:ln>
                  <a:noFill/>
                </a:ln>
                <a:solidFill>
                  <a:srgbClr val="FF0000"/>
                </a:solidFill>
                <a:effectLst/>
                <a:uLnTx/>
                <a:uFillTx/>
                <a:latin typeface="Algerian" pitchFamily="82" charset="0"/>
                <a:ea typeface="+mn-ea"/>
                <a:cs typeface="+mn-cs"/>
              </a:rPr>
            </a:br>
            <a:r>
              <a:rPr kumimoji="0" lang="en-IN" sz="2400" b="0" i="0" u="none" strike="noStrike" kern="1200" cap="none" spc="0" normalizeH="0" baseline="0" noProof="0" dirty="0">
                <a:ln>
                  <a:noFill/>
                </a:ln>
                <a:solidFill>
                  <a:srgbClr val="FF0000"/>
                </a:solidFill>
                <a:effectLst/>
                <a:uLnTx/>
                <a:uFillTx/>
                <a:latin typeface="Algerian" pitchFamily="82" charset="0"/>
                <a:ea typeface="+mn-ea"/>
                <a:cs typeface="+mn-cs"/>
              </a:rPr>
              <a:t/>
            </a:r>
            <a:br>
              <a:rPr kumimoji="0" lang="en-IN" sz="2400" b="0" i="0" u="none" strike="noStrike" kern="1200" cap="none" spc="0" normalizeH="0" baseline="0" noProof="0" dirty="0">
                <a:ln>
                  <a:noFill/>
                </a:ln>
                <a:solidFill>
                  <a:srgbClr val="FF0000"/>
                </a:solidFill>
                <a:effectLst/>
                <a:uLnTx/>
                <a:uFillTx/>
                <a:latin typeface="Algerian" pitchFamily="82" charset="0"/>
                <a:ea typeface="+mn-ea"/>
                <a:cs typeface="+mn-cs"/>
              </a:rPr>
            </a:br>
            <a:r>
              <a:rPr kumimoji="0" lang="en-IN" sz="4900" b="0" i="0" u="none" strike="noStrike" kern="1200" cap="none" spc="0" normalizeH="0" baseline="0" noProof="0" dirty="0">
                <a:ln>
                  <a:noFill/>
                </a:ln>
                <a:solidFill>
                  <a:srgbClr val="FF0000"/>
                </a:solidFill>
                <a:effectLst/>
                <a:uLnTx/>
                <a:uFillTx/>
                <a:latin typeface="Algerian" pitchFamily="82" charset="0"/>
                <a:ea typeface="+mn-ea"/>
                <a:cs typeface="+mn-cs"/>
              </a:rPr>
              <a:t>IMPACT OF COVID-19 ON SUB-URBAN TRAINS</a:t>
            </a:r>
            <a:r>
              <a:rPr kumimoji="0" lang="en-IN" sz="2400" b="0" i="0" u="none" strike="noStrike" kern="1200" cap="none" spc="0" normalizeH="0" baseline="0" noProof="0" dirty="0">
                <a:ln>
                  <a:noFill/>
                </a:ln>
                <a:solidFill>
                  <a:schemeClr val="tx1"/>
                </a:solidFill>
                <a:effectLst/>
                <a:uLnTx/>
                <a:uFillTx/>
                <a:latin typeface="Algerian" pitchFamily="82" charset="0"/>
                <a:ea typeface="+mn-ea"/>
                <a:cs typeface="+mn-cs"/>
              </a:rPr>
              <a:t/>
            </a:r>
            <a:br>
              <a:rPr kumimoji="0" lang="en-IN" sz="2400" b="0" i="0" u="none" strike="noStrike" kern="1200" cap="none" spc="0" normalizeH="0" baseline="0" noProof="0" dirty="0">
                <a:ln>
                  <a:noFill/>
                </a:ln>
                <a:solidFill>
                  <a:schemeClr val="tx1"/>
                </a:solidFill>
                <a:effectLst/>
                <a:uLnTx/>
                <a:uFillTx/>
                <a:latin typeface="Algerian" pitchFamily="82" charset="0"/>
                <a:ea typeface="+mn-ea"/>
                <a:cs typeface="+mn-cs"/>
              </a:rPr>
            </a:br>
            <a:endParaRPr kumimoji="0" lang="en-IN" sz="2400" b="0" i="0" u="none" strike="noStrike" kern="1200" cap="none" spc="0" normalizeH="0" baseline="0" noProof="0" dirty="0">
              <a:ln>
                <a:noFill/>
              </a:ln>
              <a:solidFill>
                <a:schemeClr val="tx1"/>
              </a:solidFill>
              <a:effectLst/>
              <a:uLnTx/>
              <a:uFillTx/>
              <a:latin typeface="Algerian" pitchFamily="82" charset="0"/>
              <a:ea typeface="+mn-ea"/>
              <a:cs typeface="+mn-cs"/>
            </a:endParaRPr>
          </a:p>
        </p:txBody>
      </p:sp>
      <p:sp>
        <p:nvSpPr>
          <p:cNvPr id="5" name="Subtitle 2"/>
          <p:cNvSpPr txBox="1">
            <a:spLocks/>
          </p:cNvSpPr>
          <p:nvPr/>
        </p:nvSpPr>
        <p:spPr>
          <a:xfrm>
            <a:off x="7373699" y="4031190"/>
            <a:ext cx="4134679" cy="2112640"/>
          </a:xfrm>
          <a:prstGeom prst="rect">
            <a:avLst/>
          </a:prstGeom>
        </p:spPr>
        <p:txBody>
          <a:bodyPr vert="horz" lIns="91440" tIns="45720" rIns="91440" bIns="45720" rtlCol="0">
            <a:normAutofit fontScale="925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schemeClr val="tx1"/>
                </a:solidFill>
                <a:effectLst/>
                <a:uLnTx/>
                <a:uFillTx/>
                <a:latin typeface="+mn-lt"/>
                <a:ea typeface="+mn-ea"/>
                <a:cs typeface="+mn-cs"/>
              </a:rPr>
              <a:t>By-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schemeClr val="tx1"/>
                </a:solidFill>
                <a:effectLst/>
                <a:uLnTx/>
                <a:uFillTx/>
                <a:latin typeface="+mn-lt"/>
                <a:ea typeface="+mn-ea"/>
                <a:cs typeface="+mn-cs"/>
              </a:rPr>
              <a:t>Akhilesh Hothur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schemeClr val="tx1"/>
                </a:solidFill>
                <a:effectLst/>
                <a:uLnTx/>
                <a:uFillTx/>
                <a:latin typeface="+mn-lt"/>
                <a:ea typeface="+mn-ea"/>
                <a:cs typeface="+mn-cs"/>
              </a:rPr>
              <a:t>Gaddam  Uttej Reddy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schemeClr val="tx1"/>
                </a:solidFill>
                <a:effectLst/>
                <a:uLnTx/>
                <a:uFillTx/>
                <a:latin typeface="+mn-lt"/>
                <a:ea typeface="+mn-ea"/>
                <a:cs typeface="+mn-cs"/>
              </a:rPr>
              <a:t>Smitha TC</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schemeClr val="tx1"/>
                </a:solidFill>
                <a:effectLst/>
                <a:uLnTx/>
                <a:uFillTx/>
                <a:latin typeface="+mn-lt"/>
                <a:ea typeface="+mn-ea"/>
                <a:cs typeface="+mn-cs"/>
              </a:rPr>
              <a:t>Rudra Nath  Maji</a:t>
            </a:r>
          </a:p>
        </p:txBody>
      </p:sp>
    </p:spTree>
    <p:extLst>
      <p:ext uri="{BB962C8B-B14F-4D97-AF65-F5344CB8AC3E}">
        <p14:creationId xmlns="" xmlns:p14="http://schemas.microsoft.com/office/powerpoint/2010/main" val="164050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Sample Calculation</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3173170" y="1825625"/>
            <a:ext cx="5845659" cy="435133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943CAA20-3569-4189-9E48-239A229A86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32835B2B-1D2C-4560-A078-D9D5EB7181CA}"/>
              </a:ext>
            </a:extLst>
          </p:cNvPr>
          <p:cNvSpPr>
            <a:spLocks noGrp="1"/>
          </p:cNvSpPr>
          <p:nvPr>
            <p:ph type="ctrTitle"/>
          </p:nvPr>
        </p:nvSpPr>
        <p:spPr>
          <a:xfrm>
            <a:off x="838200" y="451381"/>
            <a:ext cx="10512552" cy="4066540"/>
          </a:xfrm>
        </p:spPr>
        <p:txBody>
          <a:bodyPr anchor="b">
            <a:normAutofit/>
          </a:bodyPr>
          <a:lstStyle/>
          <a:p>
            <a:pPr algn="l"/>
            <a:r>
              <a:rPr lang="en" sz="6600" b="1" dirty="0">
                <a:cs typeface="Calibri Light"/>
              </a:rPr>
              <a:t>  Train Simulation Framework</a:t>
            </a:r>
            <a:endParaRPr lang="en-US" sz="6600" dirty="0">
              <a:ea typeface="+mj-lt"/>
              <a:cs typeface="+mj-lt"/>
            </a:endParaRPr>
          </a:p>
          <a:p>
            <a:pPr algn="l"/>
            <a:endParaRPr lang="en-US" sz="6600" dirty="0">
              <a:ea typeface="+mj-lt"/>
              <a:cs typeface="+mj-lt"/>
            </a:endParaRPr>
          </a:p>
        </p:txBody>
      </p:sp>
      <p:sp>
        <p:nvSpPr>
          <p:cNvPr id="3" name="Subtitle 2">
            <a:extLst>
              <a:ext uri="{FF2B5EF4-FFF2-40B4-BE49-F238E27FC236}">
                <a16:creationId xmlns="" xmlns:a16="http://schemas.microsoft.com/office/drawing/2014/main" id="{B026BB3C-5501-4935-8D5E-B04B6AD0A5DE}"/>
              </a:ext>
            </a:extLst>
          </p:cNvPr>
          <p:cNvSpPr>
            <a:spLocks noGrp="1"/>
          </p:cNvSpPr>
          <p:nvPr>
            <p:ph type="subTitle" idx="1"/>
          </p:nvPr>
        </p:nvSpPr>
        <p:spPr>
          <a:xfrm>
            <a:off x="838199" y="4983276"/>
            <a:ext cx="10512552" cy="1126680"/>
          </a:xfrm>
        </p:spPr>
        <p:txBody>
          <a:bodyPr vert="horz" lIns="91440" tIns="45720" rIns="91440" bIns="45720" rtlCol="0">
            <a:normAutofit/>
          </a:bodyPr>
          <a:lstStyle/>
          <a:p>
            <a:pPr algn="l"/>
            <a:r>
              <a:rPr lang="en" b="1" dirty="0">
                <a:cs typeface="Calibri"/>
              </a:rPr>
              <a:t>Aim: </a:t>
            </a:r>
            <a:r>
              <a:rPr lang="en" dirty="0">
                <a:cs typeface="Calibri"/>
              </a:rPr>
              <a:t>To Simulate Boarding and Deboarding of Passengers in Train.</a:t>
            </a:r>
            <a:endParaRPr lang="en-US" dirty="0">
              <a:ea typeface="+mn-lt"/>
              <a:cs typeface="+mn-lt"/>
            </a:endParaRPr>
          </a:p>
          <a:p>
            <a:pPr algn="l"/>
            <a:endParaRPr lang="en-US" dirty="0">
              <a:ea typeface="+mn-lt"/>
              <a:cs typeface="+mn-lt"/>
            </a:endParaRPr>
          </a:p>
          <a:p>
            <a:pPr algn="l"/>
            <a:endParaRPr lang="en-US" dirty="0">
              <a:cs typeface="Calibri"/>
            </a:endParaRPr>
          </a:p>
        </p:txBody>
      </p:sp>
      <p:sp>
        <p:nvSpPr>
          <p:cNvPr id="10" name="sketch line">
            <a:extLst>
              <a:ext uri="{FF2B5EF4-FFF2-40B4-BE49-F238E27FC236}">
                <a16:creationId xmlns="" xmlns:a16="http://schemas.microsoft.com/office/drawing/2014/main" id="{DA542B6D-E775-4832-91DC-2D20F85781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681730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00E4B5-D1EC-49F3-A901-5D945B853EBB}"/>
              </a:ext>
            </a:extLst>
          </p:cNvPr>
          <p:cNvSpPr>
            <a:spLocks noGrp="1"/>
          </p:cNvSpPr>
          <p:nvPr>
            <p:ph type="title"/>
          </p:nvPr>
        </p:nvSpPr>
        <p:spPr/>
        <p:txBody>
          <a:bodyPr>
            <a:normAutofit fontScale="90000"/>
          </a:bodyPr>
          <a:lstStyle/>
          <a:p>
            <a:pPr>
              <a:lnSpc>
                <a:spcPct val="100000"/>
              </a:lnSpc>
              <a:spcBef>
                <a:spcPts val="0"/>
              </a:spcBef>
            </a:pPr>
            <a:endParaRPr lang="en" b="1" dirty="0">
              <a:solidFill>
                <a:schemeClr val="dk1"/>
              </a:solidFill>
              <a:ea typeface="+mj-lt"/>
              <a:cs typeface="+mj-lt"/>
            </a:endParaRPr>
          </a:p>
          <a:p>
            <a:r>
              <a:rPr lang="en" b="1" dirty="0">
                <a:solidFill>
                  <a:schemeClr val="dk1"/>
                </a:solidFill>
                <a:ea typeface="+mj-lt"/>
                <a:cs typeface="+mj-lt"/>
              </a:rPr>
              <a:t>Passenger Details:</a:t>
            </a:r>
            <a:endParaRPr lang="en-US" dirty="0">
              <a:solidFill>
                <a:schemeClr val="dk1"/>
              </a:solidFill>
            </a:endParaRPr>
          </a:p>
          <a:p>
            <a:pPr>
              <a:lnSpc>
                <a:spcPct val="100000"/>
              </a:lnSpc>
              <a:spcBef>
                <a:spcPts val="0"/>
              </a:spcBef>
            </a:pPr>
            <a:endParaRPr lang="en" b="1" dirty="0">
              <a:solidFill>
                <a:schemeClr val="dk1"/>
              </a:solidFill>
              <a:cs typeface="Calibri Light"/>
            </a:endParaRPr>
          </a:p>
        </p:txBody>
      </p:sp>
      <p:sp>
        <p:nvSpPr>
          <p:cNvPr id="3" name="Content Placeholder 2">
            <a:extLst>
              <a:ext uri="{FF2B5EF4-FFF2-40B4-BE49-F238E27FC236}">
                <a16:creationId xmlns="" xmlns:a16="http://schemas.microsoft.com/office/drawing/2014/main" id="{5275F297-9F8A-4669-8207-E88FEB7B1CEF}"/>
              </a:ext>
            </a:extLst>
          </p:cNvPr>
          <p:cNvSpPr>
            <a:spLocks noGrp="1"/>
          </p:cNvSpPr>
          <p:nvPr>
            <p:ph idx="1"/>
          </p:nvPr>
        </p:nvSpPr>
        <p:spPr/>
        <p:txBody>
          <a:bodyPr vert="horz" lIns="91440" tIns="45720" rIns="91440" bIns="45720" rtlCol="0" anchor="t">
            <a:normAutofit/>
          </a:bodyPr>
          <a:lstStyle/>
          <a:p>
            <a:r>
              <a:rPr lang="en" dirty="0">
                <a:ea typeface="+mn-lt"/>
                <a:cs typeface="+mn-lt"/>
              </a:rPr>
              <a:t>Consider each passenger as one agent.</a:t>
            </a:r>
          </a:p>
          <a:p>
            <a:r>
              <a:rPr lang="en" dirty="0">
                <a:ea typeface="+mn-lt"/>
                <a:cs typeface="+mn-lt"/>
              </a:rPr>
              <a:t>Each agent has unique agent identification number, boarding station , deboarding station and compartment in which he travelled .  </a:t>
            </a:r>
          </a:p>
          <a:p>
            <a:pPr marL="0" indent="0">
              <a:buNone/>
            </a:pPr>
            <a:r>
              <a:rPr lang="en" dirty="0">
                <a:cs typeface="Calibri"/>
              </a:rPr>
              <a:t>      Ex:     </a:t>
            </a:r>
          </a:p>
          <a:p>
            <a:pPr marL="0" indent="0">
              <a:buNone/>
            </a:pPr>
            <a:endParaRPr lang="en" dirty="0">
              <a:cs typeface="Calibri"/>
            </a:endParaRPr>
          </a:p>
          <a:p>
            <a:pPr marL="0" indent="0">
              <a:buNone/>
            </a:pPr>
            <a:endParaRPr lang="en" dirty="0">
              <a:cs typeface="Calibri"/>
            </a:endParaRPr>
          </a:p>
          <a:p>
            <a:pPr marL="0" indent="0">
              <a:buNone/>
            </a:pPr>
            <a:endParaRPr lang="en" dirty="0">
              <a:cs typeface="Calibri"/>
            </a:endParaRPr>
          </a:p>
          <a:p>
            <a:r>
              <a:rPr lang="en" dirty="0">
                <a:ea typeface="+mn-lt"/>
                <a:cs typeface="+mn-lt"/>
              </a:rPr>
              <a:t>At any point of time we can track any passenger based on its unique agent identification number.</a:t>
            </a:r>
            <a:endParaRPr lang="en" dirty="0">
              <a:cs typeface="Calibri"/>
            </a:endParaRPr>
          </a:p>
        </p:txBody>
      </p:sp>
      <p:pic>
        <p:nvPicPr>
          <p:cNvPr id="4" name="Picture 4" descr="Graphical user interface&#10;&#10;Description automatically generated">
            <a:extLst>
              <a:ext uri="{FF2B5EF4-FFF2-40B4-BE49-F238E27FC236}">
                <a16:creationId xmlns="" xmlns:a16="http://schemas.microsoft.com/office/drawing/2014/main" id="{8393E7FA-3624-4E0B-A885-7BCA00FDA581}"/>
              </a:ext>
            </a:extLst>
          </p:cNvPr>
          <p:cNvPicPr>
            <a:picLocks noChangeAspect="1"/>
          </p:cNvPicPr>
          <p:nvPr/>
        </p:nvPicPr>
        <p:blipFill>
          <a:blip r:embed="rId2" cstate="print"/>
          <a:stretch>
            <a:fillRect/>
          </a:stretch>
        </p:blipFill>
        <p:spPr>
          <a:xfrm>
            <a:off x="2122099" y="3497924"/>
            <a:ext cx="9026104" cy="1199245"/>
          </a:xfrm>
          <a:prstGeom prst="rect">
            <a:avLst/>
          </a:prstGeom>
        </p:spPr>
      </p:pic>
    </p:spTree>
    <p:extLst>
      <p:ext uri="{BB962C8B-B14F-4D97-AF65-F5344CB8AC3E}">
        <p14:creationId xmlns="" xmlns:p14="http://schemas.microsoft.com/office/powerpoint/2010/main" val="2727860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8">
            <a:extLst>
              <a:ext uri="{FF2B5EF4-FFF2-40B4-BE49-F238E27FC236}">
                <a16:creationId xmlns="" xmlns:a16="http://schemas.microsoft.com/office/drawing/2014/main" id="{2E442304-DDBD-4F7B-8017-36BCC863FB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4D15359E-FEE3-4FC0-8BB8-92F1E7A7AB31}"/>
              </a:ext>
            </a:extLst>
          </p:cNvPr>
          <p:cNvSpPr>
            <a:spLocks noGrp="1"/>
          </p:cNvSpPr>
          <p:nvPr>
            <p:ph type="title"/>
          </p:nvPr>
        </p:nvSpPr>
        <p:spPr>
          <a:xfrm>
            <a:off x="635000" y="640823"/>
            <a:ext cx="3418659" cy="5583148"/>
          </a:xfrm>
        </p:spPr>
        <p:txBody>
          <a:bodyPr anchor="ctr">
            <a:normAutofit/>
          </a:bodyPr>
          <a:lstStyle/>
          <a:p>
            <a:r>
              <a:rPr lang="en" sz="5400" b="1">
                <a:ea typeface="+mj-lt"/>
                <a:cs typeface="+mj-lt"/>
              </a:rPr>
              <a:t/>
            </a:r>
            <a:br>
              <a:rPr lang="en" sz="5400" b="1">
                <a:ea typeface="+mj-lt"/>
                <a:cs typeface="+mj-lt"/>
              </a:rPr>
            </a:br>
            <a:r>
              <a:rPr lang="en" sz="5400" b="1" dirty="0">
                <a:ea typeface="+mj-lt"/>
                <a:cs typeface="+mj-lt"/>
              </a:rPr>
              <a:t>Train Details:</a:t>
            </a:r>
            <a:endParaRPr lang="en-US" sz="5400" dirty="0">
              <a:ea typeface="+mj-lt"/>
              <a:cs typeface="+mj-lt"/>
            </a:endParaRPr>
          </a:p>
          <a:p>
            <a:endParaRPr lang="en-US" sz="5400">
              <a:cs typeface="Calibri Light"/>
            </a:endParaRPr>
          </a:p>
        </p:txBody>
      </p:sp>
      <p:sp>
        <p:nvSpPr>
          <p:cNvPr id="19" name="sketch line">
            <a:extLst>
              <a:ext uri="{FF2B5EF4-FFF2-40B4-BE49-F238E27FC236}">
                <a16:creationId xmlns="" xmlns:a16="http://schemas.microsoft.com/office/drawing/2014/main" id="{5E107275-3853-46FD-A241-DE4355A426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 xmlns:a16="http://schemas.microsoft.com/office/drawing/2014/main" id="{65243369-FB74-4FA0-B9C0-00DB19B0197A}"/>
              </a:ext>
            </a:extLst>
          </p:cNvPr>
          <p:cNvGraphicFramePr>
            <a:graphicFrameLocks noGrp="1"/>
          </p:cNvGraphicFramePr>
          <p:nvPr>
            <p:ph idx="1"/>
            <p:extLst>
              <p:ext uri="{D42A27DB-BD31-4B8C-83A1-F6EECF244321}">
                <p14:modId xmlns="" xmlns:p14="http://schemas.microsoft.com/office/powerpoint/2010/main" val="312856056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568629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7827345-9714-4C7E-BDF8-217B91474FAD}"/>
              </a:ext>
            </a:extLst>
          </p:cNvPr>
          <p:cNvSpPr>
            <a:spLocks noGrp="1"/>
          </p:cNvSpPr>
          <p:nvPr>
            <p:ph idx="1"/>
          </p:nvPr>
        </p:nvSpPr>
        <p:spPr>
          <a:xfrm>
            <a:off x="838200" y="790456"/>
            <a:ext cx="10515600" cy="5630922"/>
          </a:xfrm>
        </p:spPr>
        <p:txBody>
          <a:bodyPr vert="horz" lIns="91440" tIns="45720" rIns="91440" bIns="45720" rtlCol="0" anchor="t">
            <a:normAutofit/>
          </a:bodyPr>
          <a:lstStyle/>
          <a:p>
            <a:r>
              <a:rPr lang="en" dirty="0">
                <a:solidFill>
                  <a:schemeClr val="dk1"/>
                </a:solidFill>
                <a:ea typeface="+mn-lt"/>
                <a:cs typeface="+mn-lt"/>
              </a:rPr>
              <a:t>While simulating the train we store the each passenger details in one dataframe. So if we wants to know the information of particular passenger after simulation .We can retrieve from this </a:t>
            </a:r>
            <a:r>
              <a:rPr lang="en" dirty="0" err="1">
                <a:solidFill>
                  <a:schemeClr val="dk1"/>
                </a:solidFill>
                <a:ea typeface="+mn-lt"/>
                <a:cs typeface="+mn-lt"/>
              </a:rPr>
              <a:t>dataframe</a:t>
            </a:r>
            <a:r>
              <a:rPr lang="en" dirty="0">
                <a:solidFill>
                  <a:schemeClr val="dk1"/>
                </a:solidFill>
                <a:ea typeface="+mn-lt"/>
                <a:cs typeface="+mn-lt"/>
              </a:rPr>
              <a:t>.  </a:t>
            </a:r>
            <a:endParaRPr lang="en-US" dirty="0">
              <a:solidFill>
                <a:schemeClr val="dk1"/>
              </a:solidFill>
              <a:ea typeface="+mn-lt"/>
              <a:cs typeface="+mn-lt"/>
            </a:endParaRPr>
          </a:p>
          <a:p>
            <a:pPr marL="0" indent="0">
              <a:buNone/>
            </a:pPr>
            <a:r>
              <a:rPr lang="en-US" dirty="0">
                <a:cs typeface="Calibri"/>
              </a:rPr>
              <a:t>  Ex :</a:t>
            </a:r>
          </a:p>
          <a:p>
            <a:pPr marL="0" indent="0">
              <a:buNone/>
            </a:pPr>
            <a:endParaRPr lang="en-US" dirty="0">
              <a:cs typeface="Calibri"/>
            </a:endParaRPr>
          </a:p>
        </p:txBody>
      </p:sp>
      <p:pic>
        <p:nvPicPr>
          <p:cNvPr id="4" name="Picture 4" descr="Table&#10;&#10;Description automatically generated">
            <a:extLst>
              <a:ext uri="{FF2B5EF4-FFF2-40B4-BE49-F238E27FC236}">
                <a16:creationId xmlns="" xmlns:a16="http://schemas.microsoft.com/office/drawing/2014/main" id="{CE049D8B-2D78-4985-90D9-2F40F550E590}"/>
              </a:ext>
            </a:extLst>
          </p:cNvPr>
          <p:cNvPicPr>
            <a:picLocks noChangeAspect="1"/>
          </p:cNvPicPr>
          <p:nvPr/>
        </p:nvPicPr>
        <p:blipFill>
          <a:blip r:embed="rId2" cstate="print"/>
          <a:stretch>
            <a:fillRect/>
          </a:stretch>
        </p:blipFill>
        <p:spPr>
          <a:xfrm>
            <a:off x="1647647" y="2906395"/>
            <a:ext cx="8824819" cy="2626721"/>
          </a:xfrm>
          <a:prstGeom prst="rect">
            <a:avLst/>
          </a:prstGeom>
        </p:spPr>
      </p:pic>
    </p:spTree>
    <p:extLst>
      <p:ext uri="{BB962C8B-B14F-4D97-AF65-F5344CB8AC3E}">
        <p14:creationId xmlns="" xmlns:p14="http://schemas.microsoft.com/office/powerpoint/2010/main" val="1467509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141833" y="245767"/>
            <a:ext cx="11495600" cy="763600"/>
          </a:xfrm>
          <a:prstGeom prst="rect">
            <a:avLst/>
          </a:prstGeom>
        </p:spPr>
        <p:txBody>
          <a:bodyPr spcFirstLastPara="1" vert="horz" wrap="square" lIns="121900" tIns="121900" rIns="121900" bIns="121900" rtlCol="0" anchor="t" anchorCtr="0">
            <a:noAutofit/>
          </a:bodyPr>
          <a:lstStyle/>
          <a:p>
            <a:r>
              <a:rPr lang="en" b="1" dirty="0">
                <a:latin typeface="Merriweather"/>
                <a:ea typeface="Merriweather"/>
                <a:cs typeface="Merriweather"/>
                <a:sym typeface="Merriweather"/>
              </a:rPr>
              <a:t>Steps in Train Simulation</a:t>
            </a:r>
            <a:endParaRPr b="1" dirty="0">
              <a:latin typeface="Merriweather"/>
              <a:ea typeface="Merriweather"/>
              <a:cs typeface="Merriweather"/>
              <a:sym typeface="Merriweather"/>
            </a:endParaRPr>
          </a:p>
        </p:txBody>
      </p:sp>
      <p:grpSp>
        <p:nvGrpSpPr>
          <p:cNvPr id="2" name="Google Shape;156;p29"/>
          <p:cNvGrpSpPr/>
          <p:nvPr/>
        </p:nvGrpSpPr>
        <p:grpSpPr>
          <a:xfrm>
            <a:off x="0" y="1586639"/>
            <a:ext cx="3635600" cy="4792381"/>
            <a:chOff x="0" y="1189989"/>
            <a:chExt cx="2726700" cy="3482836"/>
          </a:xfrm>
        </p:grpSpPr>
        <p:sp>
          <p:nvSpPr>
            <p:cNvPr id="157" name="Google Shape;157;p29"/>
            <p:cNvSpPr/>
            <p:nvPr/>
          </p:nvSpPr>
          <p:spPr>
            <a:xfrm>
              <a:off x="0" y="1189989"/>
              <a:ext cx="2726700" cy="669000"/>
            </a:xfrm>
            <a:prstGeom prst="homePlate">
              <a:avLst>
                <a:gd name="adj" fmla="val 50000"/>
              </a:avLst>
            </a:prstGeom>
            <a:solidFill>
              <a:srgbClr val="802017"/>
            </a:solidFill>
            <a:ln>
              <a:noFill/>
            </a:ln>
          </p:spPr>
          <p:txBody>
            <a:bodyPr spcFirstLastPara="1" wrap="square" lIns="121900" tIns="121900" rIns="121900" bIns="121900" anchor="ctr" anchorCtr="0">
              <a:noAutofit/>
            </a:bodyPr>
            <a:lstStyle/>
            <a:p>
              <a:pPr algn="ctr"/>
              <a:r>
                <a:rPr lang="en" sz="2300">
                  <a:solidFill>
                    <a:srgbClr val="FFFFFF"/>
                  </a:solidFill>
                  <a:latin typeface="Roboto"/>
                  <a:ea typeface="Roboto"/>
                  <a:cs typeface="Roboto"/>
                  <a:sym typeface="Roboto"/>
                </a:rPr>
                <a:t>Creating Population</a:t>
              </a:r>
              <a:endParaRPr sz="2300">
                <a:solidFill>
                  <a:srgbClr val="FFFFFF"/>
                </a:solidFill>
                <a:latin typeface="Roboto"/>
                <a:ea typeface="Roboto"/>
                <a:cs typeface="Roboto"/>
                <a:sym typeface="Roboto"/>
              </a:endParaRPr>
            </a:p>
          </p:txBody>
        </p:sp>
        <p:sp>
          <p:nvSpPr>
            <p:cNvPr id="158" name="Google Shape;158;p29"/>
            <p:cNvSpPr txBox="1"/>
            <p:nvPr/>
          </p:nvSpPr>
          <p:spPr>
            <a:xfrm>
              <a:off x="260275" y="2057125"/>
              <a:ext cx="2055600" cy="2615700"/>
            </a:xfrm>
            <a:prstGeom prst="rect">
              <a:avLst/>
            </a:prstGeom>
            <a:noFill/>
            <a:ln>
              <a:noFill/>
            </a:ln>
          </p:spPr>
          <p:txBody>
            <a:bodyPr spcFirstLastPara="1" wrap="square" lIns="121900" tIns="121900" rIns="121900" bIns="121900" anchor="t" anchorCtr="0">
              <a:noAutofit/>
            </a:bodyPr>
            <a:lstStyle/>
            <a:p>
              <a:pPr>
                <a:lnSpc>
                  <a:spcPct val="115000"/>
                </a:lnSpc>
              </a:pPr>
              <a:r>
                <a:rPr lang="en" sz="2100" dirty="0">
                  <a:ea typeface="Roboto"/>
                  <a:cs typeface="Roboto"/>
                  <a:sym typeface="Roboto"/>
                </a:rPr>
                <a:t>Creating passengers population to  board  the train for current station according to mobility pattern dataset.</a:t>
              </a:r>
              <a:endParaRPr sz="2100" dirty="0">
                <a:ea typeface="Roboto"/>
                <a:cs typeface="Roboto"/>
                <a:sym typeface="Roboto"/>
              </a:endParaRPr>
            </a:p>
          </p:txBody>
        </p:sp>
      </p:grpSp>
      <p:grpSp>
        <p:nvGrpSpPr>
          <p:cNvPr id="3" name="Google Shape;159;p29"/>
          <p:cNvGrpSpPr/>
          <p:nvPr/>
        </p:nvGrpSpPr>
        <p:grpSpPr>
          <a:xfrm>
            <a:off x="3017900" y="1586367"/>
            <a:ext cx="3388400" cy="4644067"/>
            <a:chOff x="2263425" y="1189775"/>
            <a:chExt cx="2541300" cy="3483050"/>
          </a:xfrm>
        </p:grpSpPr>
        <p:sp>
          <p:nvSpPr>
            <p:cNvPr id="160" name="Google Shape;160;p29"/>
            <p:cNvSpPr/>
            <p:nvPr/>
          </p:nvSpPr>
          <p:spPr>
            <a:xfrm>
              <a:off x="2263425" y="1189775"/>
              <a:ext cx="2541300" cy="669000"/>
            </a:xfrm>
            <a:prstGeom prst="chevron">
              <a:avLst>
                <a:gd name="adj" fmla="val 50000"/>
              </a:avLst>
            </a:prstGeom>
            <a:solidFill>
              <a:srgbClr val="A72A1E"/>
            </a:solidFill>
            <a:ln>
              <a:noFill/>
            </a:ln>
          </p:spPr>
          <p:txBody>
            <a:bodyPr spcFirstLastPara="1" wrap="square" lIns="121900" tIns="121900" rIns="121900" bIns="121900" anchor="ctr" anchorCtr="0">
              <a:noAutofit/>
            </a:bodyPr>
            <a:lstStyle/>
            <a:p>
              <a:pPr algn="ctr"/>
              <a:r>
                <a:rPr lang="en" sz="2300">
                  <a:solidFill>
                    <a:schemeClr val="lt1"/>
                  </a:solidFill>
                  <a:latin typeface="Roboto"/>
                  <a:ea typeface="Roboto"/>
                  <a:cs typeface="Roboto"/>
                  <a:sym typeface="Roboto"/>
                </a:rPr>
                <a:t>De-Boarding</a:t>
              </a:r>
              <a:endParaRPr sz="2300">
                <a:solidFill>
                  <a:srgbClr val="FFFFFF"/>
                </a:solidFill>
                <a:latin typeface="Roboto"/>
                <a:ea typeface="Roboto"/>
                <a:cs typeface="Roboto"/>
                <a:sym typeface="Roboto"/>
              </a:endParaRPr>
            </a:p>
          </p:txBody>
        </p:sp>
        <p:sp>
          <p:nvSpPr>
            <p:cNvPr id="161" name="Google Shape;161;p29"/>
            <p:cNvSpPr txBox="1"/>
            <p:nvPr/>
          </p:nvSpPr>
          <p:spPr>
            <a:xfrm>
              <a:off x="2416825" y="2057125"/>
              <a:ext cx="2000400" cy="2615700"/>
            </a:xfrm>
            <a:prstGeom prst="rect">
              <a:avLst/>
            </a:prstGeom>
            <a:noFill/>
            <a:ln>
              <a:noFill/>
            </a:ln>
          </p:spPr>
          <p:txBody>
            <a:bodyPr spcFirstLastPara="1" wrap="square" lIns="121900" tIns="121900" rIns="121900" bIns="121900" anchor="t" anchorCtr="0">
              <a:noAutofit/>
            </a:bodyPr>
            <a:lstStyle/>
            <a:p>
              <a:pPr>
                <a:lnSpc>
                  <a:spcPct val="115000"/>
                </a:lnSpc>
              </a:pPr>
              <a:r>
                <a:rPr lang="en" sz="2100" dirty="0">
                  <a:ea typeface="Roboto"/>
                  <a:cs typeface="Roboto"/>
                  <a:sym typeface="Roboto"/>
                </a:rPr>
                <a:t>Passengers having deboarding station as current station will be found from train and will be removed from the train.</a:t>
              </a:r>
              <a:endParaRPr sz="2100" dirty="0">
                <a:ea typeface="Roboto"/>
                <a:cs typeface="Roboto"/>
                <a:sym typeface="Roboto"/>
              </a:endParaRPr>
            </a:p>
          </p:txBody>
        </p:sp>
      </p:grpSp>
      <p:grpSp>
        <p:nvGrpSpPr>
          <p:cNvPr id="4" name="Google Shape;162;p29"/>
          <p:cNvGrpSpPr/>
          <p:nvPr/>
        </p:nvGrpSpPr>
        <p:grpSpPr>
          <a:xfrm>
            <a:off x="5773299" y="1586367"/>
            <a:ext cx="3388400" cy="4644067"/>
            <a:chOff x="4329974" y="1189775"/>
            <a:chExt cx="2541300" cy="3483050"/>
          </a:xfrm>
        </p:grpSpPr>
        <p:sp>
          <p:nvSpPr>
            <p:cNvPr id="163" name="Google Shape;163;p29"/>
            <p:cNvSpPr/>
            <p:nvPr/>
          </p:nvSpPr>
          <p:spPr>
            <a:xfrm>
              <a:off x="4329974" y="1189775"/>
              <a:ext cx="2541300" cy="669000"/>
            </a:xfrm>
            <a:prstGeom prst="chevron">
              <a:avLst>
                <a:gd name="adj" fmla="val 50000"/>
              </a:avLst>
            </a:prstGeom>
            <a:solidFill>
              <a:srgbClr val="B02C20"/>
            </a:solidFill>
            <a:ln>
              <a:noFill/>
            </a:ln>
          </p:spPr>
          <p:txBody>
            <a:bodyPr spcFirstLastPara="1" wrap="square" lIns="121900" tIns="121900" rIns="121900" bIns="121900" anchor="ctr" anchorCtr="0">
              <a:noAutofit/>
            </a:bodyPr>
            <a:lstStyle/>
            <a:p>
              <a:pPr algn="ctr"/>
              <a:r>
                <a:rPr lang="en" sz="2300">
                  <a:solidFill>
                    <a:schemeClr val="lt1"/>
                  </a:solidFill>
                  <a:latin typeface="Roboto"/>
                  <a:ea typeface="Roboto"/>
                  <a:cs typeface="Roboto"/>
                  <a:sym typeface="Roboto"/>
                </a:rPr>
                <a:t>Boarding</a:t>
              </a:r>
              <a:endParaRPr sz="2300">
                <a:solidFill>
                  <a:srgbClr val="FFFFFF"/>
                </a:solidFill>
                <a:latin typeface="Roboto"/>
                <a:ea typeface="Roboto"/>
                <a:cs typeface="Roboto"/>
                <a:sym typeface="Roboto"/>
              </a:endParaRPr>
            </a:p>
          </p:txBody>
        </p:sp>
        <p:sp>
          <p:nvSpPr>
            <p:cNvPr id="164" name="Google Shape;164;p29"/>
            <p:cNvSpPr txBox="1"/>
            <p:nvPr/>
          </p:nvSpPr>
          <p:spPr>
            <a:xfrm>
              <a:off x="4424650" y="2057125"/>
              <a:ext cx="2193600" cy="2615700"/>
            </a:xfrm>
            <a:prstGeom prst="rect">
              <a:avLst/>
            </a:prstGeom>
            <a:noFill/>
            <a:ln>
              <a:noFill/>
            </a:ln>
          </p:spPr>
          <p:txBody>
            <a:bodyPr spcFirstLastPara="1" wrap="square" lIns="121900" tIns="121900" rIns="121900" bIns="121900" anchor="t" anchorCtr="0">
              <a:noAutofit/>
            </a:bodyPr>
            <a:lstStyle/>
            <a:p>
              <a:pPr>
                <a:lnSpc>
                  <a:spcPct val="115000"/>
                </a:lnSpc>
              </a:pPr>
              <a:r>
                <a:rPr lang="en" sz="2100" dirty="0">
                  <a:ea typeface="Roboto"/>
                  <a:cs typeface="Roboto"/>
                  <a:sym typeface="Roboto"/>
                </a:rPr>
                <a:t>From the generated station agents  population in first step  random num of people will board in each compartment.</a:t>
              </a:r>
              <a:endParaRPr sz="2100" dirty="0">
                <a:ea typeface="Roboto"/>
                <a:cs typeface="Roboto"/>
                <a:sym typeface="Roboto"/>
              </a:endParaRPr>
            </a:p>
          </p:txBody>
        </p:sp>
      </p:grpSp>
      <p:grpSp>
        <p:nvGrpSpPr>
          <p:cNvPr id="5" name="Google Shape;165;p29"/>
          <p:cNvGrpSpPr/>
          <p:nvPr/>
        </p:nvGrpSpPr>
        <p:grpSpPr>
          <a:xfrm>
            <a:off x="8528985" y="1586367"/>
            <a:ext cx="3388400" cy="4792467"/>
            <a:chOff x="6396739" y="1189775"/>
            <a:chExt cx="2541300" cy="3594350"/>
          </a:xfrm>
        </p:grpSpPr>
        <p:sp>
          <p:nvSpPr>
            <p:cNvPr id="166" name="Google Shape;166;p29"/>
            <p:cNvSpPr/>
            <p:nvPr/>
          </p:nvSpPr>
          <p:spPr>
            <a:xfrm>
              <a:off x="6396739" y="1189775"/>
              <a:ext cx="2541300" cy="669000"/>
            </a:xfrm>
            <a:prstGeom prst="chevron">
              <a:avLst>
                <a:gd name="adj" fmla="val 50000"/>
              </a:avLst>
            </a:prstGeom>
            <a:solidFill>
              <a:srgbClr val="BE2F22"/>
            </a:solidFill>
            <a:ln>
              <a:noFill/>
            </a:ln>
          </p:spPr>
          <p:txBody>
            <a:bodyPr spcFirstLastPara="1" wrap="square" lIns="121900" tIns="121900" rIns="121900" bIns="121900" anchor="ctr" anchorCtr="0">
              <a:noAutofit/>
            </a:bodyPr>
            <a:lstStyle/>
            <a:p>
              <a:pPr algn="ctr"/>
              <a:r>
                <a:rPr lang="en" sz="2300" dirty="0">
                  <a:solidFill>
                    <a:schemeClr val="lt1"/>
                  </a:solidFill>
                  <a:latin typeface="Roboto"/>
                  <a:ea typeface="Roboto"/>
                  <a:cs typeface="Roboto"/>
                  <a:sym typeface="Roboto"/>
                </a:rPr>
                <a:t>Extra Passenger</a:t>
              </a:r>
              <a:endParaRPr sz="2300" dirty="0">
                <a:solidFill>
                  <a:srgbClr val="FFFFFF"/>
                </a:solidFill>
                <a:latin typeface="Roboto"/>
                <a:ea typeface="Roboto"/>
                <a:cs typeface="Roboto"/>
                <a:sym typeface="Roboto"/>
              </a:endParaRPr>
            </a:p>
          </p:txBody>
        </p:sp>
        <p:sp>
          <p:nvSpPr>
            <p:cNvPr id="167" name="Google Shape;167;p29"/>
            <p:cNvSpPr txBox="1"/>
            <p:nvPr/>
          </p:nvSpPr>
          <p:spPr>
            <a:xfrm>
              <a:off x="6593599" y="2057125"/>
              <a:ext cx="2344439" cy="2727000"/>
            </a:xfrm>
            <a:prstGeom prst="rect">
              <a:avLst/>
            </a:prstGeom>
            <a:noFill/>
            <a:ln>
              <a:noFill/>
            </a:ln>
          </p:spPr>
          <p:txBody>
            <a:bodyPr spcFirstLastPara="1" wrap="square" lIns="121900" tIns="121900" rIns="121900" bIns="121900" anchor="t" anchorCtr="0">
              <a:noAutofit/>
            </a:bodyPr>
            <a:lstStyle/>
            <a:p>
              <a:pPr>
                <a:lnSpc>
                  <a:spcPct val="115000"/>
                </a:lnSpc>
              </a:pPr>
              <a:r>
                <a:rPr lang="en" sz="2100" dirty="0">
                  <a:ea typeface="Roboto"/>
                  <a:cs typeface="Roboto"/>
                  <a:sym typeface="Roboto"/>
                </a:rPr>
                <a:t>If the passenger is trying to board the full compartment which he can’t then passenger will search neighbouring empty compartment and will board in it .</a:t>
              </a:r>
              <a:r>
                <a:rPr lang="en" dirty="0">
                  <a:ea typeface="Roboto"/>
                  <a:cs typeface="Roboto"/>
                  <a:sym typeface="Roboto"/>
                </a:rPr>
                <a:t> </a:t>
              </a:r>
              <a:endParaRPr dirty="0">
                <a:ea typeface="Roboto"/>
                <a:cs typeface="Roboto"/>
                <a:sym typeface="Roboto"/>
              </a:endParaRPr>
            </a:p>
          </p:txBody>
        </p:sp>
      </p:grpSp>
    </p:spTree>
    <p:extLst>
      <p:ext uri="{BB962C8B-B14F-4D97-AF65-F5344CB8AC3E}">
        <p14:creationId xmlns="" xmlns:p14="http://schemas.microsoft.com/office/powerpoint/2010/main" val="1505154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2">
            <a:extLst>
              <a:ext uri="{FF2B5EF4-FFF2-40B4-BE49-F238E27FC236}">
                <a16:creationId xmlns="" xmlns:a16="http://schemas.microsoft.com/office/drawing/2014/main" id="{9B7AD9F6-8CE7-4299-8FC6-328F4DCD3F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3B1C40E9-7317-47E4-88B4-2053A947D1A9}"/>
              </a:ext>
            </a:extLst>
          </p:cNvPr>
          <p:cNvSpPr>
            <a:spLocks noGrp="1"/>
          </p:cNvSpPr>
          <p:nvPr>
            <p:ph type="ctrTitle"/>
          </p:nvPr>
        </p:nvSpPr>
        <p:spPr>
          <a:xfrm>
            <a:off x="5297762" y="640080"/>
            <a:ext cx="6251110" cy="3566160"/>
          </a:xfrm>
        </p:spPr>
        <p:txBody>
          <a:bodyPr anchor="b">
            <a:normAutofit/>
          </a:bodyPr>
          <a:lstStyle/>
          <a:p>
            <a:pPr algn="l"/>
            <a:r>
              <a:rPr lang="en-US" sz="5400">
                <a:ea typeface="+mj-lt"/>
                <a:cs typeface="+mj-lt"/>
              </a:rPr>
              <a:t/>
            </a:r>
            <a:br>
              <a:rPr lang="en-US" sz="5400">
                <a:ea typeface="+mj-lt"/>
                <a:cs typeface="+mj-lt"/>
              </a:rPr>
            </a:br>
            <a:r>
              <a:rPr lang="en" sz="5400" b="1" dirty="0">
                <a:cs typeface="Calibri Light"/>
              </a:rPr>
              <a:t>Agents Contact Network</a:t>
            </a:r>
            <a:r>
              <a:rPr lang="en" sz="5400" b="1">
                <a:cs typeface="Calibri Light"/>
              </a:rPr>
              <a:t/>
            </a:r>
            <a:br>
              <a:rPr lang="en" sz="5400" b="1">
                <a:cs typeface="Calibri Light"/>
              </a:rPr>
            </a:br>
            <a:endParaRPr lang="en-US" sz="5400">
              <a:ea typeface="+mj-lt"/>
              <a:cs typeface="+mj-lt"/>
            </a:endParaRPr>
          </a:p>
        </p:txBody>
      </p:sp>
      <p:sp>
        <p:nvSpPr>
          <p:cNvPr id="3" name="Subtitle 2">
            <a:extLst>
              <a:ext uri="{FF2B5EF4-FFF2-40B4-BE49-F238E27FC236}">
                <a16:creationId xmlns="" xmlns:a16="http://schemas.microsoft.com/office/drawing/2014/main" id="{9E5F028F-7D39-4B33-A9A8-E8C7CC5CDA4F}"/>
              </a:ext>
            </a:extLst>
          </p:cNvPr>
          <p:cNvSpPr>
            <a:spLocks noGrp="1"/>
          </p:cNvSpPr>
          <p:nvPr>
            <p:ph type="subTitle" idx="1"/>
          </p:nvPr>
        </p:nvSpPr>
        <p:spPr>
          <a:xfrm>
            <a:off x="5297760" y="4636008"/>
            <a:ext cx="6251111" cy="1572768"/>
          </a:xfrm>
        </p:spPr>
        <p:txBody>
          <a:bodyPr vert="horz" lIns="91440" tIns="45720" rIns="91440" bIns="45720" rtlCol="0">
            <a:normAutofit/>
          </a:bodyPr>
          <a:lstStyle/>
          <a:p>
            <a:pPr algn="l"/>
            <a:endParaRPr lang="en-US"/>
          </a:p>
          <a:p>
            <a:pPr algn="l">
              <a:spcBef>
                <a:spcPts val="0"/>
              </a:spcBef>
            </a:pPr>
            <a:r>
              <a:rPr lang="en" b="1" dirty="0">
                <a:cs typeface="Calibri"/>
              </a:rPr>
              <a:t>Aim:</a:t>
            </a:r>
            <a:r>
              <a:rPr lang="en" dirty="0">
                <a:cs typeface="Calibri"/>
              </a:rPr>
              <a:t> Create agents contact network on output  obtained from train simulation framework</a:t>
            </a:r>
            <a:endParaRPr lang="en-US">
              <a:ea typeface="+mn-lt"/>
              <a:cs typeface="+mn-lt"/>
            </a:endParaRPr>
          </a:p>
          <a:p>
            <a:pPr algn="l">
              <a:spcBef>
                <a:spcPts val="0"/>
              </a:spcBef>
            </a:pPr>
            <a:endParaRPr lang="en-US">
              <a:ea typeface="+mn-lt"/>
              <a:cs typeface="+mn-lt"/>
            </a:endParaRPr>
          </a:p>
          <a:p>
            <a:pPr algn="l"/>
            <a:endParaRPr lang="en-US" dirty="0">
              <a:ea typeface="+mn-lt"/>
              <a:cs typeface="+mn-lt"/>
            </a:endParaRPr>
          </a:p>
          <a:p>
            <a:pPr algn="l"/>
            <a:endParaRPr lang="en-US">
              <a:cs typeface="Calibri"/>
            </a:endParaRPr>
          </a:p>
        </p:txBody>
      </p:sp>
      <p:pic>
        <p:nvPicPr>
          <p:cNvPr id="7" name="Picture 4">
            <a:extLst>
              <a:ext uri="{FF2B5EF4-FFF2-40B4-BE49-F238E27FC236}">
                <a16:creationId xmlns="" xmlns:a16="http://schemas.microsoft.com/office/drawing/2014/main" id="{4B8B8657-AA48-47FE-B475-5062799BFFFA}"/>
              </a:ext>
            </a:extLst>
          </p:cNvPr>
          <p:cNvPicPr>
            <a:picLocks noChangeAspect="1"/>
          </p:cNvPicPr>
          <p:nvPr/>
        </p:nvPicPr>
        <p:blipFill rotWithShape="1">
          <a:blip r:embed="rId2" cstate="print"/>
          <a:srcRect l="34934" r="1973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4" name="sketchy line">
            <a:extLst>
              <a:ext uri="{FF2B5EF4-FFF2-40B4-BE49-F238E27FC236}">
                <a16:creationId xmlns="" xmlns:a16="http://schemas.microsoft.com/office/drawing/2014/main" id="{F49775AF-8896-43EE-92C6-83497D6DC5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293145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9DF1E259-6242-4A13-92E9-7EC776ADAC1C}"/>
              </a:ext>
            </a:extLst>
          </p:cNvPr>
          <p:cNvSpPr>
            <a:spLocks noGrp="1"/>
          </p:cNvSpPr>
          <p:nvPr>
            <p:ph type="body" idx="1"/>
          </p:nvPr>
        </p:nvSpPr>
        <p:spPr>
          <a:xfrm>
            <a:off x="429977" y="645237"/>
            <a:ext cx="11360800" cy="5849161"/>
          </a:xfrm>
        </p:spPr>
        <p:txBody>
          <a:bodyPr/>
          <a:lstStyle/>
          <a:p>
            <a:pPr marL="608965" indent="-456565">
              <a:lnSpc>
                <a:spcPct val="100000"/>
              </a:lnSpc>
            </a:pPr>
            <a:r>
              <a:rPr lang="en" dirty="0">
                <a:solidFill>
                  <a:schemeClr val="dk1"/>
                </a:solidFill>
                <a:ea typeface="+mn-lt"/>
                <a:cs typeface="+mn-lt"/>
              </a:rPr>
              <a:t>Python library </a:t>
            </a:r>
            <a:r>
              <a:rPr lang="en" b="1" dirty="0">
                <a:solidFill>
                  <a:schemeClr val="dk1"/>
                </a:solidFill>
                <a:ea typeface="+mn-lt"/>
                <a:cs typeface="+mn-lt"/>
              </a:rPr>
              <a:t>networkx</a:t>
            </a:r>
            <a:r>
              <a:rPr lang="en" dirty="0">
                <a:solidFill>
                  <a:schemeClr val="dk1"/>
                </a:solidFill>
                <a:ea typeface="+mn-lt"/>
                <a:cs typeface="+mn-lt"/>
              </a:rPr>
              <a:t> is  to create this network. </a:t>
            </a:r>
            <a:endParaRPr lang="en-US">
              <a:solidFill>
                <a:schemeClr val="dk1"/>
              </a:solidFill>
            </a:endParaRPr>
          </a:p>
          <a:p>
            <a:pPr marL="608965" indent="-456565">
              <a:lnSpc>
                <a:spcPct val="100000"/>
              </a:lnSpc>
            </a:pPr>
            <a:r>
              <a:rPr lang="en" dirty="0">
                <a:solidFill>
                  <a:schemeClr val="dk1"/>
                </a:solidFill>
                <a:ea typeface="+mn-lt"/>
                <a:cs typeface="+mn-lt"/>
              </a:rPr>
              <a:t>Firstly all the possible edge pairs between agents who travelled in same compartment is found.</a:t>
            </a:r>
          </a:p>
          <a:p>
            <a:pPr marL="152400" indent="0">
              <a:lnSpc>
                <a:spcPct val="100000"/>
              </a:lnSpc>
              <a:buNone/>
            </a:pPr>
            <a:r>
              <a:rPr lang="en" dirty="0">
                <a:solidFill>
                  <a:schemeClr val="dk1"/>
                </a:solidFill>
                <a:ea typeface="+mn-lt"/>
                <a:cs typeface="+mn-lt"/>
              </a:rPr>
              <a:t>    Ex. edge pairs for agents [1,2,3] are  </a:t>
            </a:r>
            <a:r>
              <a:rPr lang="en" dirty="0">
                <a:solidFill>
                  <a:schemeClr val="dk1"/>
                </a:solidFill>
                <a:highlight>
                  <a:srgbClr val="FFFFFF"/>
                </a:highlight>
                <a:ea typeface="+mn-lt"/>
                <a:cs typeface="+mn-lt"/>
              </a:rPr>
              <a:t>[(1, 2), (1, 3), (2, 3)]</a:t>
            </a:r>
            <a:endParaRPr lang="en" dirty="0">
              <a:solidFill>
                <a:schemeClr val="dk1"/>
              </a:solidFill>
              <a:ea typeface="+mn-lt"/>
              <a:cs typeface="+mn-lt"/>
            </a:endParaRPr>
          </a:p>
          <a:p>
            <a:pPr marL="457200" indent="-336550">
              <a:lnSpc>
                <a:spcPct val="100000"/>
              </a:lnSpc>
              <a:spcBef>
                <a:spcPts val="1600"/>
              </a:spcBef>
              <a:buFont typeface="'Wingdings 3',Sans-Serif" panose="020B0604020202020204" pitchFamily="34" charset="0"/>
            </a:pPr>
            <a:r>
              <a:rPr lang="en" dirty="0">
                <a:solidFill>
                  <a:schemeClr val="dk1"/>
                </a:solidFill>
                <a:ea typeface="+mn-lt"/>
                <a:cs typeface="+mn-lt"/>
              </a:rPr>
              <a:t>Then a graph is created, nodes and edges between nodes are added according to our generated agent edges pairs.</a:t>
            </a:r>
            <a:endParaRPr lang="en-US" dirty="0">
              <a:solidFill>
                <a:schemeClr val="dk1"/>
              </a:solidFill>
              <a:ea typeface="+mn-lt"/>
              <a:cs typeface="+mn-lt"/>
            </a:endParaRPr>
          </a:p>
          <a:p>
            <a:pPr marL="457200" indent="-336550">
              <a:lnSpc>
                <a:spcPct val="100000"/>
              </a:lnSpc>
              <a:buFont typeface="'Wingdings 3',Sans-Serif" panose="020B0604020202020204" pitchFamily="34" charset="0"/>
            </a:pPr>
            <a:r>
              <a:rPr lang="en" dirty="0">
                <a:solidFill>
                  <a:schemeClr val="dk1"/>
                </a:solidFill>
                <a:ea typeface="+mn-lt"/>
                <a:cs typeface="+mn-lt"/>
              </a:rPr>
              <a:t>At the time of adding edge between two agents we calculate the time they travelled together and add that as weight of that particular edge.</a:t>
            </a:r>
            <a:endParaRPr lang="en-US" dirty="0">
              <a:solidFill>
                <a:schemeClr val="dk1"/>
              </a:solidFill>
              <a:ea typeface="+mn-lt"/>
              <a:cs typeface="+mn-lt"/>
            </a:endParaRPr>
          </a:p>
          <a:p>
            <a:pPr marL="608965" indent="-456565">
              <a:lnSpc>
                <a:spcPct val="100000"/>
              </a:lnSpc>
              <a:spcBef>
                <a:spcPts val="1600"/>
              </a:spcBef>
              <a:spcAft>
                <a:spcPts val="1600"/>
              </a:spcAft>
            </a:pPr>
            <a:endParaRPr lang="en-US" dirty="0">
              <a:ea typeface="+mn-lt"/>
              <a:cs typeface="+mn-lt"/>
            </a:endParaRPr>
          </a:p>
          <a:p>
            <a:pPr marL="608965" indent="-456565">
              <a:lnSpc>
                <a:spcPct val="100000"/>
              </a:lnSpc>
            </a:pPr>
            <a:endParaRPr lang="en" dirty="0">
              <a:solidFill>
                <a:schemeClr val="dk1"/>
              </a:solidFill>
              <a:cs typeface="Calibri"/>
            </a:endParaRPr>
          </a:p>
        </p:txBody>
      </p:sp>
    </p:spTree>
    <p:extLst>
      <p:ext uri="{BB962C8B-B14F-4D97-AF65-F5344CB8AC3E}">
        <p14:creationId xmlns="" xmlns:p14="http://schemas.microsoft.com/office/powerpoint/2010/main" val="1069061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6"/>
          <p:cNvSpPr txBox="1">
            <a:spLocks noGrp="1"/>
          </p:cNvSpPr>
          <p:nvPr>
            <p:ph type="body" idx="1"/>
          </p:nvPr>
        </p:nvSpPr>
        <p:spPr>
          <a:xfrm>
            <a:off x="415600" y="132200"/>
            <a:ext cx="11360800" cy="65936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lang="en-US" dirty="0"/>
          </a:p>
        </p:txBody>
      </p:sp>
      <p:pic>
        <p:nvPicPr>
          <p:cNvPr id="204" name="Google Shape;204;p36"/>
          <p:cNvPicPr preferRelativeResize="0"/>
          <p:nvPr/>
        </p:nvPicPr>
        <p:blipFill>
          <a:blip r:embed="rId3" cstate="print">
            <a:alphaModFix/>
          </a:blip>
          <a:stretch>
            <a:fillRect/>
          </a:stretch>
        </p:blipFill>
        <p:spPr>
          <a:xfrm>
            <a:off x="415600" y="132200"/>
            <a:ext cx="6807200" cy="2462267"/>
          </a:xfrm>
          <a:prstGeom prst="rect">
            <a:avLst/>
          </a:prstGeom>
          <a:noFill/>
          <a:ln>
            <a:noFill/>
          </a:ln>
        </p:spPr>
      </p:pic>
      <p:pic>
        <p:nvPicPr>
          <p:cNvPr id="205" name="Google Shape;205;p36"/>
          <p:cNvPicPr preferRelativeResize="0"/>
          <p:nvPr/>
        </p:nvPicPr>
        <p:blipFill rotWithShape="1">
          <a:blip r:embed="rId4" cstate="print">
            <a:alphaModFix/>
          </a:blip>
          <a:srcRect l="6947" t="2771" r="6322"/>
          <a:stretch/>
        </p:blipFill>
        <p:spPr>
          <a:xfrm>
            <a:off x="5384800" y="2507101"/>
            <a:ext cx="6689067" cy="4350900"/>
          </a:xfrm>
          <a:prstGeom prst="rect">
            <a:avLst/>
          </a:prstGeom>
          <a:noFill/>
          <a:ln>
            <a:noFill/>
          </a:ln>
        </p:spPr>
      </p:pic>
      <p:sp>
        <p:nvSpPr>
          <p:cNvPr id="206" name="Google Shape;206;p36"/>
          <p:cNvSpPr txBox="1"/>
          <p:nvPr/>
        </p:nvSpPr>
        <p:spPr>
          <a:xfrm>
            <a:off x="528833" y="3872933"/>
            <a:ext cx="4874800" cy="2340400"/>
          </a:xfrm>
          <a:prstGeom prst="rect">
            <a:avLst/>
          </a:prstGeom>
          <a:noFill/>
          <a:ln>
            <a:noFill/>
          </a:ln>
        </p:spPr>
        <p:txBody>
          <a:bodyPr spcFirstLastPara="1" wrap="square" lIns="121900" tIns="121900" rIns="121900" bIns="121900" anchor="t" anchorCtr="0">
            <a:noAutofit/>
          </a:bodyPr>
          <a:lstStyle/>
          <a:p>
            <a:r>
              <a:rPr lang="en" sz="2300" dirty="0">
                <a:solidFill>
                  <a:schemeClr val="dk1"/>
                </a:solidFill>
              </a:rPr>
              <a:t>Since it is very hard to </a:t>
            </a:r>
            <a:r>
              <a:rPr lang="en" sz="2300" dirty="0" err="1">
                <a:solidFill>
                  <a:schemeClr val="dk1"/>
                </a:solidFill>
              </a:rPr>
              <a:t>visualise</a:t>
            </a:r>
            <a:r>
              <a:rPr lang="en" sz="2300" dirty="0">
                <a:solidFill>
                  <a:schemeClr val="dk1"/>
                </a:solidFill>
              </a:rPr>
              <a:t> all 5 thousand node at once. We have </a:t>
            </a:r>
            <a:r>
              <a:rPr lang="en" sz="2300" dirty="0" err="1">
                <a:solidFill>
                  <a:schemeClr val="dk1"/>
                </a:solidFill>
              </a:rPr>
              <a:t>visualised</a:t>
            </a:r>
            <a:r>
              <a:rPr lang="en" sz="2300" dirty="0">
                <a:solidFill>
                  <a:schemeClr val="dk1"/>
                </a:solidFill>
              </a:rPr>
              <a:t> Subgraph consisting of  4-5 nodes to see how network looks. </a:t>
            </a:r>
            <a:r>
              <a:rPr lang="en" sz="2300" dirty="0">
                <a:solidFill>
                  <a:srgbClr val="434343"/>
                </a:solidFill>
              </a:rPr>
              <a:t>.</a:t>
            </a:r>
            <a:endParaRPr sz="2300" dirty="0">
              <a:solidFill>
                <a:srgbClr val="434343"/>
              </a:solidFill>
            </a:endParaRPr>
          </a:p>
        </p:txBody>
      </p:sp>
    </p:spTree>
    <p:extLst>
      <p:ext uri="{BB962C8B-B14F-4D97-AF65-F5344CB8AC3E}">
        <p14:creationId xmlns="" xmlns:p14="http://schemas.microsoft.com/office/powerpoint/2010/main" val="524476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7824D9A-53AD-4E0E-A955-B67690344EBF}"/>
              </a:ext>
            </a:extLst>
          </p:cNvPr>
          <p:cNvSpPr>
            <a:spLocks noGrp="1"/>
          </p:cNvSpPr>
          <p:nvPr>
            <p:ph idx="1"/>
          </p:nvPr>
        </p:nvSpPr>
        <p:spPr>
          <a:xfrm>
            <a:off x="838200" y="977361"/>
            <a:ext cx="10515600" cy="5199602"/>
          </a:xfrm>
        </p:spPr>
        <p:txBody>
          <a:bodyPr vert="horz" lIns="91440" tIns="45720" rIns="91440" bIns="45720" rtlCol="0" anchor="t">
            <a:normAutofit/>
          </a:bodyPr>
          <a:lstStyle/>
          <a:p>
            <a:r>
              <a:rPr lang="en" b="1" dirty="0">
                <a:solidFill>
                  <a:schemeClr val="dk1"/>
                </a:solidFill>
                <a:ea typeface="+mn-lt"/>
                <a:cs typeface="+mn-lt"/>
              </a:rPr>
              <a:t>Suspension time</a:t>
            </a:r>
            <a:r>
              <a:rPr lang="en" dirty="0">
                <a:solidFill>
                  <a:schemeClr val="dk1"/>
                </a:solidFill>
                <a:ea typeface="+mn-lt"/>
                <a:cs typeface="+mn-lt"/>
              </a:rPr>
              <a:t> of virus is added as a parameter in the network. </a:t>
            </a:r>
            <a:endParaRPr lang="en-US" dirty="0">
              <a:solidFill>
                <a:schemeClr val="dk1"/>
              </a:solidFill>
              <a:ea typeface="+mn-lt"/>
              <a:cs typeface="+mn-lt"/>
            </a:endParaRPr>
          </a:p>
          <a:p>
            <a:r>
              <a:rPr lang="en" dirty="0">
                <a:solidFill>
                  <a:schemeClr val="dk1"/>
                </a:solidFill>
                <a:ea typeface="+mn-lt"/>
                <a:cs typeface="+mn-lt"/>
              </a:rPr>
              <a:t>Weight of edge = T</a:t>
            </a:r>
            <a:r>
              <a:rPr lang="en" sz="2000" dirty="0">
                <a:solidFill>
                  <a:schemeClr val="dk1"/>
                </a:solidFill>
                <a:ea typeface="+mn-lt"/>
                <a:cs typeface="+mn-lt"/>
              </a:rPr>
              <a:t>s – </a:t>
            </a:r>
            <a:r>
              <a:rPr lang="en" dirty="0">
                <a:solidFill>
                  <a:schemeClr val="dk1"/>
                </a:solidFill>
                <a:ea typeface="+mn-lt"/>
                <a:cs typeface="+mn-lt"/>
              </a:rPr>
              <a:t>T</a:t>
            </a:r>
            <a:r>
              <a:rPr lang="en" sz="2000" dirty="0">
                <a:solidFill>
                  <a:schemeClr val="dk1"/>
                </a:solidFill>
                <a:ea typeface="+mn-lt"/>
                <a:cs typeface="+mn-lt"/>
              </a:rPr>
              <a:t>d   </a:t>
            </a:r>
            <a:r>
              <a:rPr lang="en" dirty="0">
                <a:solidFill>
                  <a:schemeClr val="dk1"/>
                </a:solidFill>
                <a:ea typeface="+mn-lt"/>
                <a:cs typeface="+mn-lt"/>
              </a:rPr>
              <a:t>, if   Ts &gt; Td</a:t>
            </a:r>
          </a:p>
          <a:p>
            <a:pPr marL="0" indent="0">
              <a:buNone/>
            </a:pPr>
            <a:r>
              <a:rPr lang="en" dirty="0">
                <a:solidFill>
                  <a:schemeClr val="dk1"/>
                </a:solidFill>
                <a:ea typeface="+mn-lt"/>
                <a:cs typeface="+mn-lt"/>
              </a:rPr>
              <a:t>                               =  0         , else</a:t>
            </a:r>
          </a:p>
          <a:p>
            <a:pPr marL="0" indent="0">
              <a:buNone/>
            </a:pPr>
            <a:endParaRPr lang="en" dirty="0">
              <a:solidFill>
                <a:schemeClr val="dk1"/>
              </a:solidFill>
              <a:ea typeface="+mn-lt"/>
              <a:cs typeface="+mn-lt"/>
            </a:endParaRPr>
          </a:p>
          <a:p>
            <a:pPr marL="0" indent="0">
              <a:buNone/>
            </a:pPr>
            <a:r>
              <a:rPr lang="en" dirty="0">
                <a:solidFill>
                  <a:schemeClr val="dk1"/>
                </a:solidFill>
                <a:ea typeface="+mn-lt"/>
                <a:cs typeface="+mn-lt"/>
              </a:rPr>
              <a:t>Ex:</a:t>
            </a:r>
            <a:endParaRPr lang="en-US" dirty="0">
              <a:solidFill>
                <a:schemeClr val="dk1"/>
              </a:solidFill>
              <a:ea typeface="+mn-lt"/>
              <a:cs typeface="+mn-lt"/>
            </a:endParaRPr>
          </a:p>
          <a:p>
            <a:pPr marL="0" indent="0">
              <a:buNone/>
            </a:pPr>
            <a:r>
              <a:rPr lang="en" dirty="0">
                <a:solidFill>
                  <a:schemeClr val="dk1"/>
                </a:solidFill>
                <a:ea typeface="+mn-lt"/>
                <a:cs typeface="+mn-lt"/>
              </a:rPr>
              <a:t>Time difference between </a:t>
            </a:r>
            <a:r>
              <a:rPr lang="en" dirty="0">
                <a:ea typeface="+mn-lt"/>
                <a:cs typeface="+mn-lt"/>
              </a:rPr>
              <a:t>BALICHAK and  RADHAMOHANPUR </a:t>
            </a:r>
            <a:r>
              <a:rPr lang="en" dirty="0">
                <a:solidFill>
                  <a:schemeClr val="dk1"/>
                </a:solidFill>
                <a:ea typeface="+mn-lt"/>
                <a:cs typeface="+mn-lt"/>
              </a:rPr>
              <a:t>stations is 480 sec and lets virus suspension time=600 sec. since 480 &lt; 600 sec, there will be link between them with weight 120 sec.</a:t>
            </a:r>
            <a:endParaRPr lang="en-US" dirty="0">
              <a:solidFill>
                <a:schemeClr val="dk1"/>
              </a:solidFill>
              <a:ea typeface="+mn-lt"/>
              <a:cs typeface="+mn-lt"/>
            </a:endParaRPr>
          </a:p>
          <a:p>
            <a:pPr marL="0" indent="0">
              <a:buNone/>
            </a:pPr>
            <a:endParaRPr lang="en" dirty="0">
              <a:solidFill>
                <a:schemeClr val="dk1"/>
              </a:solidFill>
              <a:ea typeface="+mn-lt"/>
              <a:cs typeface="+mn-lt"/>
            </a:endParaRPr>
          </a:p>
          <a:p>
            <a:pPr marL="0" indent="0">
              <a:buNone/>
            </a:pPr>
            <a:r>
              <a:rPr lang="en" dirty="0">
                <a:ea typeface="+mn-lt"/>
                <a:cs typeface="+mn-lt"/>
              </a:rPr>
              <a:t> Output link : (Agent1,Agent2, {'weight': 120.0})</a:t>
            </a:r>
            <a:endParaRPr lang="en-US" dirty="0">
              <a:ea typeface="+mn-lt"/>
              <a:cs typeface="+mn-lt"/>
            </a:endParaRPr>
          </a:p>
          <a:p>
            <a:endParaRPr lang="en" dirty="0">
              <a:solidFill>
                <a:schemeClr val="dk1"/>
              </a:solidFill>
              <a:cs typeface="Calibri"/>
            </a:endParaRPr>
          </a:p>
          <a:p>
            <a:endParaRPr lang="en-US" dirty="0">
              <a:cs typeface="Calibri"/>
            </a:endParaRPr>
          </a:p>
        </p:txBody>
      </p:sp>
    </p:spTree>
    <p:extLst>
      <p:ext uri="{BB962C8B-B14F-4D97-AF65-F5344CB8AC3E}">
        <p14:creationId xmlns="" xmlns:p14="http://schemas.microsoft.com/office/powerpoint/2010/main" val="3619194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smtClean="0"/>
              <a:t>Covid-19 has made a huge impact in the regular life of peoples throughout the world and India is no exception.</a:t>
            </a:r>
          </a:p>
          <a:p>
            <a:r>
              <a:rPr lang="en-IN" dirty="0" smtClean="0"/>
              <a:t>India is slowly trying to move out of the lockdown phase and situations are trying to adapt normalcy, so is the condition with Indian Railways.</a:t>
            </a:r>
          </a:p>
          <a:p>
            <a:r>
              <a:rPr lang="en-IN" dirty="0" smtClean="0"/>
              <a:t>In this project we tried to shed light on the impact of movement of sub-urban trains in a busy city like Kolkata where local trains serve as a  major from of transportation for many</a:t>
            </a:r>
            <a:r>
              <a:rPr lang="en-IN" dirty="0" smtClean="0"/>
              <a:t>.</a:t>
            </a:r>
            <a:endParaRPr lang="en-IN"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7">
            <a:extLst>
              <a:ext uri="{FF2B5EF4-FFF2-40B4-BE49-F238E27FC236}">
                <a16:creationId xmlns="" xmlns:a16="http://schemas.microsoft.com/office/drawing/2014/main" id="{1A95671B-3CC6-4792-9114-B74FAEA224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EBA2C22-C28E-43FB-A7EA-150B542DF669}"/>
              </a:ext>
            </a:extLst>
          </p:cNvPr>
          <p:cNvSpPr>
            <a:spLocks noGrp="1"/>
          </p:cNvSpPr>
          <p:nvPr>
            <p:ph type="title"/>
          </p:nvPr>
        </p:nvSpPr>
        <p:spPr>
          <a:xfrm>
            <a:off x="1008184" y="174032"/>
            <a:ext cx="10175631" cy="1111843"/>
          </a:xfrm>
        </p:spPr>
        <p:txBody>
          <a:bodyPr anchor="ctr">
            <a:normAutofit/>
          </a:bodyPr>
          <a:lstStyle/>
          <a:p>
            <a:pPr algn="ctr"/>
            <a:r>
              <a:rPr lang="en-US" sz="4000" b="1">
                <a:cs typeface="Calibri Light"/>
              </a:rPr>
              <a:t>Results</a:t>
            </a:r>
          </a:p>
        </p:txBody>
      </p:sp>
      <p:sp>
        <p:nvSpPr>
          <p:cNvPr id="7" name="Content Placeholder 9">
            <a:extLst>
              <a:ext uri="{FF2B5EF4-FFF2-40B4-BE49-F238E27FC236}">
                <a16:creationId xmlns="" xmlns:a16="http://schemas.microsoft.com/office/drawing/2014/main" id="{6310B1EB-718A-4E8E-8D1E-637B2308323C}"/>
              </a:ext>
            </a:extLst>
          </p:cNvPr>
          <p:cNvSpPr>
            <a:spLocks noGrp="1"/>
          </p:cNvSpPr>
          <p:nvPr>
            <p:ph idx="1"/>
          </p:nvPr>
        </p:nvSpPr>
        <p:spPr>
          <a:xfrm>
            <a:off x="1008184" y="1459907"/>
            <a:ext cx="10175630" cy="767904"/>
          </a:xfrm>
        </p:spPr>
        <p:txBody>
          <a:bodyPr anchor="ctr">
            <a:normAutofit/>
          </a:bodyPr>
          <a:lstStyle/>
          <a:p>
            <a:pPr algn="ctr"/>
            <a:r>
              <a:rPr lang="en" sz="2400" dirty="0">
                <a:ea typeface="+mn-lt"/>
                <a:cs typeface="+mn-lt"/>
              </a:rPr>
              <a:t>Finally, we get Contact network with 5321 nodes and link between them according to our defined criteria.</a:t>
            </a:r>
            <a:endParaRPr lang="en-US" sz="2400">
              <a:cs typeface="Calibri"/>
            </a:endParaRPr>
          </a:p>
        </p:txBody>
      </p:sp>
      <p:graphicFrame>
        <p:nvGraphicFramePr>
          <p:cNvPr id="8" name="Content Placeholder 4">
            <a:extLst>
              <a:ext uri="{FF2B5EF4-FFF2-40B4-BE49-F238E27FC236}">
                <a16:creationId xmlns="" xmlns:a16="http://schemas.microsoft.com/office/drawing/2014/main" id="{0E657250-1BB4-4FC6-BF4F-53AF4E31DA0E}"/>
              </a:ext>
            </a:extLst>
          </p:cNvPr>
          <p:cNvGraphicFramePr>
            <a:graphicFrameLocks/>
          </p:cNvGraphicFramePr>
          <p:nvPr>
            <p:extLst>
              <p:ext uri="{D42A27DB-BD31-4B8C-83A1-F6EECF244321}">
                <p14:modId xmlns="" xmlns:p14="http://schemas.microsoft.com/office/powerpoint/2010/main" val="2024205268"/>
              </p:ext>
            </p:extLst>
          </p:nvPr>
        </p:nvGraphicFramePr>
        <p:xfrm>
          <a:off x="1948950" y="2564875"/>
          <a:ext cx="8288004" cy="3579944"/>
        </p:xfrm>
        <a:graphic>
          <a:graphicData uri="http://schemas.openxmlformats.org/drawingml/2006/table">
            <a:tbl>
              <a:tblPr firstRow="1" bandRow="1">
                <a:tableStyleId>{5C22544A-7EE6-4342-B048-85BDC9FD1C3A}</a:tableStyleId>
              </a:tblPr>
              <a:tblGrid>
                <a:gridCol w="2834325">
                  <a:extLst>
                    <a:ext uri="{9D8B030D-6E8A-4147-A177-3AD203B41FA5}">
                      <a16:colId xmlns="" xmlns:a16="http://schemas.microsoft.com/office/drawing/2014/main" val="3078637096"/>
                    </a:ext>
                  </a:extLst>
                </a:gridCol>
                <a:gridCol w="2041286">
                  <a:extLst>
                    <a:ext uri="{9D8B030D-6E8A-4147-A177-3AD203B41FA5}">
                      <a16:colId xmlns="" xmlns:a16="http://schemas.microsoft.com/office/drawing/2014/main" val="1573297116"/>
                    </a:ext>
                  </a:extLst>
                </a:gridCol>
                <a:gridCol w="3412393">
                  <a:extLst>
                    <a:ext uri="{9D8B030D-6E8A-4147-A177-3AD203B41FA5}">
                      <a16:colId xmlns="" xmlns:a16="http://schemas.microsoft.com/office/drawing/2014/main" val="1808672545"/>
                    </a:ext>
                  </a:extLst>
                </a:gridCol>
              </a:tblGrid>
              <a:tr h="1272176">
                <a:tc>
                  <a:txBody>
                    <a:bodyPr/>
                    <a:lstStyle/>
                    <a:p>
                      <a:pPr algn="ctr" fontAlgn="base"/>
                      <a:r>
                        <a:rPr lang="en-US" sz="3300" dirty="0">
                          <a:effectLst/>
                        </a:rPr>
                        <a:t>Suspension time​</a:t>
                      </a:r>
                      <a:endParaRPr lang="en-US" sz="4400" b="0" i="0" dirty="0">
                        <a:solidFill>
                          <a:srgbClr val="000000"/>
                        </a:solidFill>
                        <a:effectLst/>
                      </a:endParaRPr>
                    </a:p>
                  </a:txBody>
                  <a:tcPr marL="224714" marR="224714" marT="112357" marB="112357"/>
                </a:tc>
                <a:tc>
                  <a:txBody>
                    <a:bodyPr/>
                    <a:lstStyle/>
                    <a:p>
                      <a:pPr algn="ctr" fontAlgn="base"/>
                      <a:r>
                        <a:rPr lang="en-US" sz="3300" dirty="0">
                          <a:effectLst/>
                        </a:rPr>
                        <a:t>No of edges​</a:t>
                      </a:r>
                      <a:endParaRPr lang="en-US" sz="4400" b="0" i="0" dirty="0">
                        <a:solidFill>
                          <a:srgbClr val="000000"/>
                        </a:solidFill>
                        <a:effectLst/>
                      </a:endParaRPr>
                    </a:p>
                  </a:txBody>
                  <a:tcPr marL="224714" marR="224714" marT="112357" marB="112357"/>
                </a:tc>
                <a:tc>
                  <a:txBody>
                    <a:bodyPr/>
                    <a:lstStyle/>
                    <a:p>
                      <a:pPr algn="ctr" fontAlgn="base"/>
                      <a:r>
                        <a:rPr lang="en-US" sz="3300" dirty="0">
                          <a:effectLst/>
                        </a:rPr>
                        <a:t>AVG degree of network​</a:t>
                      </a:r>
                      <a:endParaRPr lang="en-US" sz="4400" b="0" i="0" dirty="0">
                        <a:solidFill>
                          <a:srgbClr val="000000"/>
                        </a:solidFill>
                        <a:effectLst/>
                      </a:endParaRPr>
                    </a:p>
                  </a:txBody>
                  <a:tcPr marL="224714" marR="224714" marT="112357" marB="112357"/>
                </a:tc>
                <a:extLst>
                  <a:ext uri="{0D108BD9-81ED-4DB2-BD59-A6C34878D82A}">
                    <a16:rowId xmlns="" xmlns:a16="http://schemas.microsoft.com/office/drawing/2014/main" val="218399207"/>
                  </a:ext>
                </a:extLst>
              </a:tr>
              <a:tr h="769256">
                <a:tc>
                  <a:txBody>
                    <a:bodyPr/>
                    <a:lstStyle/>
                    <a:p>
                      <a:pPr algn="ctr" fontAlgn="base"/>
                      <a:r>
                        <a:rPr lang="en-US" sz="3300" dirty="0">
                          <a:effectLst/>
                        </a:rPr>
                        <a:t>0 sec​</a:t>
                      </a:r>
                      <a:endParaRPr lang="en-US" sz="4400" b="0" i="0" dirty="0">
                        <a:solidFill>
                          <a:srgbClr val="000000"/>
                        </a:solidFill>
                        <a:effectLst/>
                      </a:endParaRPr>
                    </a:p>
                  </a:txBody>
                  <a:tcPr marL="224714" marR="224714" marT="112357" marB="112357"/>
                </a:tc>
                <a:tc>
                  <a:txBody>
                    <a:bodyPr/>
                    <a:lstStyle/>
                    <a:p>
                      <a:pPr algn="ctr" fontAlgn="base"/>
                      <a:r>
                        <a:rPr lang="en-US" sz="3300" dirty="0">
                          <a:effectLst/>
                        </a:rPr>
                        <a:t>809215​</a:t>
                      </a:r>
                      <a:endParaRPr lang="en-US" sz="4400" b="0" i="0" dirty="0">
                        <a:solidFill>
                          <a:srgbClr val="000000"/>
                        </a:solidFill>
                        <a:effectLst/>
                      </a:endParaRPr>
                    </a:p>
                  </a:txBody>
                  <a:tcPr marL="224714" marR="224714" marT="112357" marB="112357"/>
                </a:tc>
                <a:tc>
                  <a:txBody>
                    <a:bodyPr/>
                    <a:lstStyle/>
                    <a:p>
                      <a:pPr algn="ctr" fontAlgn="base"/>
                      <a:r>
                        <a:rPr lang="en-US" sz="3300">
                          <a:effectLst/>
                        </a:rPr>
                        <a:t>309​</a:t>
                      </a:r>
                      <a:endParaRPr lang="en-US" sz="4400" b="0" i="0">
                        <a:solidFill>
                          <a:srgbClr val="000000"/>
                        </a:solidFill>
                        <a:effectLst/>
                      </a:endParaRPr>
                    </a:p>
                  </a:txBody>
                  <a:tcPr marL="224714" marR="224714" marT="112357" marB="112357"/>
                </a:tc>
                <a:extLst>
                  <a:ext uri="{0D108BD9-81ED-4DB2-BD59-A6C34878D82A}">
                    <a16:rowId xmlns="" xmlns:a16="http://schemas.microsoft.com/office/drawing/2014/main" val="3815709724"/>
                  </a:ext>
                </a:extLst>
              </a:tr>
              <a:tr h="769256">
                <a:tc>
                  <a:txBody>
                    <a:bodyPr/>
                    <a:lstStyle/>
                    <a:p>
                      <a:pPr algn="ctr" fontAlgn="base"/>
                      <a:r>
                        <a:rPr lang="en-US" sz="3300">
                          <a:effectLst/>
                        </a:rPr>
                        <a:t>120 sec​</a:t>
                      </a:r>
                      <a:endParaRPr lang="en-US" sz="4400" b="0" i="0">
                        <a:solidFill>
                          <a:srgbClr val="000000"/>
                        </a:solidFill>
                        <a:effectLst/>
                      </a:endParaRPr>
                    </a:p>
                  </a:txBody>
                  <a:tcPr marL="224714" marR="224714" marT="112357" marB="112357"/>
                </a:tc>
                <a:tc>
                  <a:txBody>
                    <a:bodyPr/>
                    <a:lstStyle/>
                    <a:p>
                      <a:pPr algn="ctr" fontAlgn="base"/>
                      <a:r>
                        <a:rPr lang="en-US" sz="3300" dirty="0">
                          <a:effectLst/>
                        </a:rPr>
                        <a:t>857144​</a:t>
                      </a:r>
                      <a:endParaRPr lang="en-US" sz="4400" b="0" i="0" dirty="0">
                        <a:solidFill>
                          <a:srgbClr val="000000"/>
                        </a:solidFill>
                        <a:effectLst/>
                      </a:endParaRPr>
                    </a:p>
                  </a:txBody>
                  <a:tcPr marL="224714" marR="224714" marT="112357" marB="112357"/>
                </a:tc>
                <a:tc>
                  <a:txBody>
                    <a:bodyPr/>
                    <a:lstStyle/>
                    <a:p>
                      <a:pPr algn="ctr" fontAlgn="base"/>
                      <a:r>
                        <a:rPr lang="en-US" sz="3300" dirty="0">
                          <a:effectLst/>
                        </a:rPr>
                        <a:t>328​</a:t>
                      </a:r>
                      <a:endParaRPr lang="en-US" sz="4400" b="0" i="0" dirty="0">
                        <a:solidFill>
                          <a:srgbClr val="000000"/>
                        </a:solidFill>
                        <a:effectLst/>
                      </a:endParaRPr>
                    </a:p>
                  </a:txBody>
                  <a:tcPr marL="224714" marR="224714" marT="112357" marB="112357"/>
                </a:tc>
                <a:extLst>
                  <a:ext uri="{0D108BD9-81ED-4DB2-BD59-A6C34878D82A}">
                    <a16:rowId xmlns="" xmlns:a16="http://schemas.microsoft.com/office/drawing/2014/main" val="4280523056"/>
                  </a:ext>
                </a:extLst>
              </a:tr>
              <a:tr h="769256">
                <a:tc>
                  <a:txBody>
                    <a:bodyPr/>
                    <a:lstStyle/>
                    <a:p>
                      <a:pPr algn="ctr" fontAlgn="base"/>
                      <a:r>
                        <a:rPr lang="en-US" sz="3300" dirty="0">
                          <a:effectLst/>
                        </a:rPr>
                        <a:t>600 sec​</a:t>
                      </a:r>
                      <a:endParaRPr lang="en-US" sz="4400" b="0" i="0" dirty="0">
                        <a:solidFill>
                          <a:srgbClr val="000000"/>
                        </a:solidFill>
                        <a:effectLst/>
                      </a:endParaRPr>
                    </a:p>
                  </a:txBody>
                  <a:tcPr marL="224714" marR="224714" marT="112357" marB="112357"/>
                </a:tc>
                <a:tc>
                  <a:txBody>
                    <a:bodyPr/>
                    <a:lstStyle/>
                    <a:p>
                      <a:pPr algn="ctr" fontAlgn="base"/>
                      <a:r>
                        <a:rPr lang="en-US" sz="3300" dirty="0">
                          <a:effectLst/>
                        </a:rPr>
                        <a:t>892181​</a:t>
                      </a:r>
                      <a:endParaRPr lang="en-US" sz="4400" b="0" i="0" dirty="0">
                        <a:solidFill>
                          <a:srgbClr val="000000"/>
                        </a:solidFill>
                        <a:effectLst/>
                      </a:endParaRPr>
                    </a:p>
                  </a:txBody>
                  <a:tcPr marL="224714" marR="224714" marT="112357" marB="112357"/>
                </a:tc>
                <a:tc>
                  <a:txBody>
                    <a:bodyPr/>
                    <a:lstStyle/>
                    <a:p>
                      <a:pPr algn="ctr" fontAlgn="base"/>
                      <a:r>
                        <a:rPr lang="en-US" sz="3300" dirty="0">
                          <a:effectLst/>
                        </a:rPr>
                        <a:t>341​</a:t>
                      </a:r>
                      <a:endParaRPr lang="en-US" sz="4400" b="0" i="0" dirty="0">
                        <a:solidFill>
                          <a:srgbClr val="000000"/>
                        </a:solidFill>
                        <a:effectLst/>
                      </a:endParaRPr>
                    </a:p>
                  </a:txBody>
                  <a:tcPr marL="224714" marR="224714" marT="112357" marB="112357"/>
                </a:tc>
                <a:extLst>
                  <a:ext uri="{0D108BD9-81ED-4DB2-BD59-A6C34878D82A}">
                    <a16:rowId xmlns="" xmlns:a16="http://schemas.microsoft.com/office/drawing/2014/main" val="1392937445"/>
                  </a:ext>
                </a:extLst>
              </a:tr>
            </a:tbl>
          </a:graphicData>
        </a:graphic>
      </p:graphicFrame>
    </p:spTree>
    <p:extLst>
      <p:ext uri="{BB962C8B-B14F-4D97-AF65-F5344CB8AC3E}">
        <p14:creationId xmlns="" xmlns:p14="http://schemas.microsoft.com/office/powerpoint/2010/main" val="3666147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pPr algn="ctr"/>
            <a:r>
              <a:rPr lang="en-IN" sz="4000" b="1" dirty="0" smtClean="0">
                <a:solidFill>
                  <a:schemeClr val="tx1"/>
                </a:solidFill>
                <a:latin typeface="Times New Roman" pitchFamily="18" charset="0"/>
                <a:cs typeface="Times New Roman" pitchFamily="18" charset="0"/>
              </a:rPr>
              <a:t>Equations to estimate the probability of infected nodes</a:t>
            </a:r>
            <a:endParaRPr lang="en-IN" sz="4000" b="1" dirty="0">
              <a:solidFill>
                <a:schemeClr val="tx1"/>
              </a:solidFill>
              <a:latin typeface="Times New Roman" pitchFamily="18" charset="0"/>
              <a:cs typeface="Times New Roman" pitchFamily="18" charset="0"/>
            </a:endParaRPr>
          </a:p>
        </p:txBody>
      </p:sp>
      <p:pic>
        <p:nvPicPr>
          <p:cNvPr id="5" name="Picture 2"/>
          <p:cNvPicPr>
            <a:picLocks noGrp="1" noChangeAspect="1" noChangeArrowheads="1"/>
          </p:cNvPicPr>
          <p:nvPr>
            <p:ph idx="1"/>
          </p:nvPr>
        </p:nvPicPr>
        <p:blipFill>
          <a:blip r:embed="rId2" cstate="print"/>
          <a:srcRect/>
          <a:stretch>
            <a:fillRect/>
          </a:stretch>
        </p:blipFill>
        <p:spPr bwMode="auto">
          <a:xfrm>
            <a:off x="1981001" y="1895994"/>
            <a:ext cx="8229997" cy="4210599"/>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pPr algn="ctr"/>
            <a:r>
              <a:rPr lang="en-IN" sz="4000" b="1" dirty="0" smtClean="0">
                <a:solidFill>
                  <a:schemeClr val="tx1"/>
                </a:solidFill>
                <a:latin typeface="Times New Roman" pitchFamily="18" charset="0"/>
                <a:cs typeface="Times New Roman" pitchFamily="18" charset="0"/>
              </a:rPr>
              <a:t>Infection probability for individual in S,E,I,R categories</a:t>
            </a:r>
            <a:endParaRPr lang="en-IN" sz="4000" b="1" dirty="0">
              <a:solidFill>
                <a:schemeClr val="tx1"/>
              </a:solidFill>
              <a:latin typeface="Times New Roman" pitchFamily="18" charset="0"/>
              <a:cs typeface="Times New Roman" pitchFamily="18" charset="0"/>
            </a:endParaRPr>
          </a:p>
        </p:txBody>
      </p:sp>
      <p:pic>
        <p:nvPicPr>
          <p:cNvPr id="5" name="Picture 2"/>
          <p:cNvPicPr>
            <a:picLocks noGrp="1" noChangeAspect="1" noChangeArrowheads="1"/>
          </p:cNvPicPr>
          <p:nvPr>
            <p:ph idx="1"/>
          </p:nvPr>
        </p:nvPicPr>
        <p:blipFill>
          <a:blip r:embed="rId2" cstate="print"/>
          <a:srcRect/>
          <a:stretch>
            <a:fillRect/>
          </a:stretch>
        </p:blipFill>
        <p:spPr bwMode="auto">
          <a:xfrm>
            <a:off x="1087501" y="1881051"/>
            <a:ext cx="10090391" cy="427155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838200" y="365126"/>
            <a:ext cx="10515600" cy="862784"/>
          </a:xfrm>
          <a:prstGeom prst="rect">
            <a:avLst/>
          </a:prstGeom>
        </p:spPr>
        <p:txBody>
          <a:bodyPr vert="horz" lIns="0" rIns="0" bIns="0"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000" b="1" dirty="0" smtClean="0">
                <a:latin typeface="Times New Roman" pitchFamily="18" charset="0"/>
                <a:ea typeface="+mj-ea"/>
                <a:cs typeface="Times New Roman" pitchFamily="18" charset="0"/>
              </a:rPr>
              <a:t>Total effective proportion exposed to infection  </a:t>
            </a:r>
            <a:endParaRPr kumimoji="0" lang="en-IN" sz="4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5" name="Title 1"/>
          <p:cNvSpPr>
            <a:spLocks noGrp="1"/>
          </p:cNvSpPr>
          <p:nvPr>
            <p:ph idx="1"/>
          </p:nvPr>
        </p:nvSpPr>
        <p:spPr/>
        <p:txBody>
          <a:bodyPr>
            <a:normAutofit fontScale="97500"/>
          </a:bodyPr>
          <a:lstStyle/>
          <a:p>
            <a:r>
              <a:rPr lang="en-IN" sz="2800" dirty="0" smtClean="0">
                <a:solidFill>
                  <a:schemeClr val="tx1"/>
                </a:solidFill>
                <a:latin typeface="+mn-lt"/>
              </a:rPr>
              <a:t>In a network environment, the state of each node is affected by the state of its immediate neighbours.</a:t>
            </a:r>
            <a:endParaRPr lang="en-IN" dirty="0" smtClean="0"/>
          </a:p>
          <a:p>
            <a:r>
              <a:rPr lang="en-IN" sz="2700" dirty="0" smtClean="0">
                <a:solidFill>
                  <a:schemeClr val="tx1"/>
                </a:solidFill>
                <a:latin typeface="+mn-lt"/>
              </a:rPr>
              <a:t>Therefore, we can characterize the effective state of the system using the average nearest-neighbour  activity</a:t>
            </a:r>
            <a:endParaRPr lang="en-IN" sz="2800" dirty="0">
              <a:solidFill>
                <a:schemeClr val="tx1"/>
              </a:solidFill>
              <a:latin typeface="+mn-lt"/>
              <a:cs typeface="Times New Roman" pitchFamily="18" charset="0"/>
            </a:endParaRPr>
          </a:p>
        </p:txBody>
      </p:sp>
      <p:pic>
        <p:nvPicPr>
          <p:cNvPr id="6" name="Picture 2"/>
          <p:cNvPicPr>
            <a:picLocks noChangeAspect="1" noChangeArrowheads="1"/>
          </p:cNvPicPr>
          <p:nvPr/>
        </p:nvPicPr>
        <p:blipFill>
          <a:blip r:embed="rId2" cstate="print"/>
          <a:srcRect/>
          <a:stretch>
            <a:fillRect/>
          </a:stretch>
        </p:blipFill>
        <p:spPr bwMode="auto">
          <a:xfrm>
            <a:off x="3310500" y="3592123"/>
            <a:ext cx="5984077" cy="3021229"/>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Calculation of individual infection</a:t>
            </a:r>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838200" y="1825625"/>
                <a:ext cx="10515600" cy="4768358"/>
              </a:xfrm>
            </p:spPr>
            <p:txBody>
              <a:bodyPr/>
              <a:lstStyle/>
              <a:p>
                <a:pPr>
                  <a:buFont typeface="Wingdings" panose="05000000000000000000" pitchFamily="2" charset="2"/>
                  <a:buChar char="Ø"/>
                </a:pPr>
                <a:r>
                  <a:rPr lang="en-IN" dirty="0"/>
                  <a:t> </a:t>
                </a:r>
                <a14:m>
                  <m:oMath xmlns:m="http://schemas.openxmlformats.org/officeDocument/2006/math">
                    <m:sSubSup>
                      <m:sSubSupPr>
                        <m:ctrlPr>
                          <a:rPr lang="en-IN" i="1" smtClean="0">
                            <a:latin typeface="Cambria Math" panose="02040503050406030204" pitchFamily="18" charset="0"/>
                          </a:rPr>
                        </m:ctrlPr>
                      </m:sSubSupPr>
                      <m:e>
                        <m:r>
                          <a:rPr lang="en-IN" i="1" smtClean="0">
                            <a:latin typeface="Cambria Math" panose="02040503050406030204" pitchFamily="18" charset="0"/>
                            <a:ea typeface="Cambria Math" panose="02040503050406030204" pitchFamily="18" charset="0"/>
                          </a:rPr>
                          <m:t>𝛽</m:t>
                        </m:r>
                      </m:e>
                      <m:sub>
                        <m: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𝑗</m:t>
                        </m:r>
                        <m:r>
                          <a:rPr lang="en-IN" b="0" i="1" smtClean="0">
                            <a:latin typeface="Cambria Math" panose="02040503050406030204" pitchFamily="18" charset="0"/>
                          </a:rPr>
                          <m:t>,</m:t>
                        </m:r>
                        <m:r>
                          <a:rPr lang="en-IN" b="0" i="1" smtClean="0">
                            <a:latin typeface="Cambria Math" panose="02040503050406030204" pitchFamily="18" charset="0"/>
                          </a:rPr>
                          <m:t>𝑡</m:t>
                        </m:r>
                      </m:sub>
                      <m:sup>
                        <m:r>
                          <a:rPr lang="en-IN" b="0" i="1" smtClean="0">
                            <a:latin typeface="Cambria Math" panose="02040503050406030204" pitchFamily="18" charset="0"/>
                          </a:rPr>
                          <m:t>𝐼</m:t>
                        </m:r>
                      </m:sup>
                    </m:sSubSup>
                  </m:oMath>
                </a14:m>
                <a:r>
                  <a:rPr lang="en-IN" dirty="0"/>
                  <a:t> is the probability of susceptible node </a:t>
                </a:r>
                <a:r>
                  <a:rPr lang="en-IN" dirty="0" err="1"/>
                  <a:t>i</a:t>
                </a:r>
                <a:r>
                  <a:rPr lang="en-IN" dirty="0"/>
                  <a:t> getting infected from a infected node j </a:t>
                </a:r>
              </a:p>
              <a:p>
                <a:pPr>
                  <a:buFont typeface="Wingdings" panose="05000000000000000000" pitchFamily="2" charset="2"/>
                  <a:buChar char="Ø"/>
                </a:pPr>
                <a:r>
                  <a:rPr lang="en-IN" dirty="0"/>
                  <a:t> </a:t>
                </a:r>
                <a14:m>
                  <m:oMath xmlns:m="http://schemas.openxmlformats.org/officeDocument/2006/math">
                    <m:sSubSup>
                      <m:sSubSupPr>
                        <m:ctrlPr>
                          <a:rPr lang="en-IN" i="1" smtClean="0">
                            <a:latin typeface="Cambria Math" panose="02040503050406030204" pitchFamily="18" charset="0"/>
                          </a:rPr>
                        </m:ctrlPr>
                      </m:sSubSupPr>
                      <m:e>
                        <m:r>
                          <a:rPr lang="en-IN" b="0" i="1" smtClean="0">
                            <a:latin typeface="Cambria Math" panose="02040503050406030204" pitchFamily="18" charset="0"/>
                          </a:rPr>
                          <m:t>𝑤</m:t>
                        </m:r>
                      </m:e>
                      <m:sub>
                        <m:r>
                          <a:rPr lang="en-IN" b="0" i="1" smtClean="0">
                            <a:latin typeface="Cambria Math" panose="02040503050406030204" pitchFamily="18" charset="0"/>
                          </a:rPr>
                          <m:t>𝑖𝑗</m:t>
                        </m:r>
                      </m:sub>
                      <m:sup>
                        <m:r>
                          <a:rPr lang="en-IN" b="0" i="1" smtClean="0">
                            <a:latin typeface="Cambria Math" panose="02040503050406030204" pitchFamily="18" charset="0"/>
                          </a:rPr>
                          <m:t>𝑡</m:t>
                        </m:r>
                      </m:sup>
                    </m:sSubSup>
                  </m:oMath>
                </a14:m>
                <a:r>
                  <a:rPr lang="en-IN" dirty="0"/>
                  <a:t> is the weight of the edge connecting </a:t>
                </a:r>
                <a:r>
                  <a:rPr lang="en-IN" dirty="0" err="1"/>
                  <a:t>i</a:t>
                </a:r>
                <a:r>
                  <a:rPr lang="en-IN" dirty="0"/>
                  <a:t> and j </a:t>
                </a:r>
              </a:p>
              <a:p>
                <a:pPr>
                  <a:buFont typeface="Wingdings" panose="05000000000000000000" pitchFamily="2" charset="2"/>
                  <a:buChar char="Ø"/>
                </a:pPr>
                <a:r>
                  <a:rPr lang="en-IN" dirty="0"/>
                  <a:t> </a:t>
                </a:r>
                <a14:m>
                  <m:oMath xmlns:m="http://schemas.openxmlformats.org/officeDocument/2006/math">
                    <m:sSubSup>
                      <m:sSubSupPr>
                        <m:ctrlPr>
                          <a:rPr lang="en-IN" i="1" smtClean="0">
                            <a:latin typeface="Cambria Math" panose="02040503050406030204" pitchFamily="18" charset="0"/>
                          </a:rPr>
                        </m:ctrlPr>
                      </m:sSubSupPr>
                      <m:e>
                        <m:r>
                          <a:rPr lang="en-IN" b="0" i="1" smtClean="0">
                            <a:latin typeface="Cambria Math" panose="02040503050406030204" pitchFamily="18" charset="0"/>
                          </a:rPr>
                          <m:t>𝑎</m:t>
                        </m:r>
                      </m:e>
                      <m:sub>
                        <m:r>
                          <a:rPr lang="en-IN" b="0" i="1" smtClean="0">
                            <a:latin typeface="Cambria Math" panose="02040503050406030204" pitchFamily="18" charset="0"/>
                          </a:rPr>
                          <m:t>𝑖𝑗</m:t>
                        </m:r>
                      </m:sub>
                      <m:sup>
                        <m:r>
                          <a:rPr lang="en-IN" b="0" i="1" smtClean="0">
                            <a:latin typeface="Cambria Math" panose="02040503050406030204" pitchFamily="18" charset="0"/>
                          </a:rPr>
                          <m:t>𝑡</m:t>
                        </m:r>
                      </m:sup>
                    </m:sSubSup>
                  </m:oMath>
                </a14:m>
                <a:r>
                  <a:rPr lang="en-IN" dirty="0"/>
                  <a:t> is an indicator variable</a:t>
                </a:r>
              </a:p>
              <a:p>
                <a:pPr>
                  <a:buFont typeface="Wingdings" panose="05000000000000000000" pitchFamily="2" charset="2"/>
                  <a:buChar char="Ø"/>
                </a:pPr>
                <a:r>
                  <a:rPr lang="en-IN" dirty="0"/>
                  <a:t> </a:t>
                </a:r>
                <a14:m>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𝛽</m:t>
                        </m:r>
                      </m:e>
                      <m:sub>
                        <m:r>
                          <a:rPr lang="en-IN" b="0" i="1" smtClean="0">
                            <a:latin typeface="Cambria Math" panose="02040503050406030204" pitchFamily="18" charset="0"/>
                          </a:rPr>
                          <m:t>𝐼</m:t>
                        </m:r>
                      </m:sub>
                    </m:sSub>
                  </m:oMath>
                </a14:m>
                <a:r>
                  <a:rPr lang="en-IN" dirty="0"/>
                  <a:t> is the infection rate</a:t>
                </a:r>
              </a:p>
              <a:p>
                <a:pPr>
                  <a:buFont typeface="Wingdings" panose="05000000000000000000" pitchFamily="2" charset="2"/>
                  <a:buChar char="Ø"/>
                </a:pPr>
                <a:r>
                  <a:rPr lang="en-IN" dirty="0"/>
                  <a:t> Time interval ‘t’ – Travel duration between KGP and Jakpur		    t = 240 Sec</a:t>
                </a:r>
              </a:p>
              <a:p>
                <a:pPr>
                  <a:buFont typeface="Wingdings" panose="05000000000000000000" pitchFamily="2" charset="2"/>
                  <a:buChar char="Ø"/>
                </a:pPr>
                <a:r>
                  <a:rPr lang="en-IN" dirty="0"/>
                  <a:t> </a:t>
                </a:r>
                <a14:m>
                  <m:oMath xmlns:m="http://schemas.openxmlformats.org/officeDocument/2006/math">
                    <m:sSubSup>
                      <m:sSubSupPr>
                        <m:ctrlPr>
                          <a:rPr lang="en-IN" i="1" smtClean="0">
                            <a:latin typeface="Cambria Math" panose="02040503050406030204" pitchFamily="18" charset="0"/>
                          </a:rPr>
                        </m:ctrlPr>
                      </m:sSubSupPr>
                      <m:e>
                        <m:r>
                          <a:rPr lang="en-IN" b="0" i="1" smtClean="0">
                            <a:latin typeface="Cambria Math" panose="02040503050406030204" pitchFamily="18" charset="0"/>
                          </a:rPr>
                          <m:t>𝑤</m:t>
                        </m:r>
                      </m:e>
                      <m:sub>
                        <m:r>
                          <a:rPr lang="en-IN" b="0" i="1" smtClean="0">
                            <a:latin typeface="Cambria Math" panose="02040503050406030204" pitchFamily="18" charset="0"/>
                          </a:rPr>
                          <m:t>𝑖𝑗</m:t>
                        </m:r>
                      </m:sub>
                      <m:sup>
                        <m:r>
                          <a:rPr lang="en-IN" b="0" i="1" smtClean="0">
                            <a:latin typeface="Cambria Math" panose="02040503050406030204" pitchFamily="18" charset="0"/>
                          </a:rPr>
                          <m:t>𝑡</m:t>
                        </m:r>
                      </m:sup>
                    </m:sSubSup>
                  </m:oMath>
                </a14:m>
                <a:r>
                  <a:rPr lang="en-IN" dirty="0"/>
                  <a:t> = 1, when contact network establishes between two nodes, 0 otherwise.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768358"/>
              </a:xfrm>
              <a:blipFill rotWithShape="0">
                <a:blip r:embed="rId2" cstate="print"/>
                <a:stretch>
                  <a:fillRect l="-1043" t="-1405"/>
                </a:stretch>
              </a:blipFill>
            </p:spPr>
            <p:txBody>
              <a:bodyPr/>
              <a:lstStyle/>
              <a:p>
                <a:r>
                  <a:rPr lang="en-IN" dirty="0">
                    <a:noFill/>
                  </a:rPr>
                  <a:t> </a:t>
                </a:r>
              </a:p>
            </p:txBody>
          </p:sp>
        </mc:Fallback>
      </mc:AlternateContent>
      <p:pic>
        <p:nvPicPr>
          <p:cNvPr id="4" name="Content Placeholder 3"/>
          <p:cNvPicPr>
            <a:picLocks noChangeAspect="1"/>
          </p:cNvPicPr>
          <p:nvPr/>
        </p:nvPicPr>
        <p:blipFill>
          <a:blip r:embed="rId3" cstate="print"/>
          <a:stretch>
            <a:fillRect/>
          </a:stretch>
        </p:blipFill>
        <p:spPr>
          <a:xfrm>
            <a:off x="8245178" y="2896820"/>
            <a:ext cx="3946822" cy="1555806"/>
          </a:xfrm>
          <a:prstGeom prst="rect">
            <a:avLst/>
          </a:prstGeom>
        </p:spPr>
      </p:pic>
    </p:spTree>
    <p:extLst>
      <p:ext uri="{BB962C8B-B14F-4D97-AF65-F5344CB8AC3E}">
        <p14:creationId xmlns="" xmlns:p14="http://schemas.microsoft.com/office/powerpoint/2010/main" val="452442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Calculation of individual infection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 There are 275 passengers boarding @ KGP and 5 passengers de-boarding at Jakpur</a:t>
            </a:r>
          </a:p>
          <a:p>
            <a:pPr marL="0" indent="0">
              <a:buNone/>
            </a:pPr>
            <a:endParaRPr lang="en-IN" dirty="0"/>
          </a:p>
        </p:txBody>
      </p:sp>
      <p:pic>
        <p:nvPicPr>
          <p:cNvPr id="4" name="Content Placeholder 3"/>
          <p:cNvPicPr>
            <a:picLocks noChangeAspect="1"/>
          </p:cNvPicPr>
          <p:nvPr/>
        </p:nvPicPr>
        <p:blipFill>
          <a:blip r:embed="rId2" cstate="print"/>
          <a:stretch>
            <a:fillRect/>
          </a:stretch>
        </p:blipFill>
        <p:spPr>
          <a:xfrm>
            <a:off x="1957589" y="3223391"/>
            <a:ext cx="3946822" cy="1555806"/>
          </a:xfrm>
          <a:prstGeom prst="rect">
            <a:avLst/>
          </a:prstGeom>
        </p:spPr>
      </p:pic>
      <p:pic>
        <p:nvPicPr>
          <p:cNvPr id="5" name="Picture 4"/>
          <p:cNvPicPr>
            <a:picLocks noChangeAspect="1"/>
          </p:cNvPicPr>
          <p:nvPr/>
        </p:nvPicPr>
        <p:blipFill>
          <a:blip r:embed="rId3" cstate="print"/>
          <a:stretch>
            <a:fillRect/>
          </a:stretch>
        </p:blipFill>
        <p:spPr>
          <a:xfrm>
            <a:off x="6714186" y="2426986"/>
            <a:ext cx="3404450" cy="3985419"/>
          </a:xfrm>
          <a:prstGeom prst="rect">
            <a:avLst/>
          </a:prstGeom>
        </p:spPr>
      </p:pic>
    </p:spTree>
    <p:extLst>
      <p:ext uri="{BB962C8B-B14F-4D97-AF65-F5344CB8AC3E}">
        <p14:creationId xmlns="" xmlns:p14="http://schemas.microsoft.com/office/powerpoint/2010/main" val="1260182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Random selection of seed infected</a:t>
            </a:r>
          </a:p>
        </p:txBody>
      </p:sp>
      <p:sp>
        <p:nvSpPr>
          <p:cNvPr id="5" name="Content Placeholder 4"/>
          <p:cNvSpPr>
            <a:spLocks noGrp="1"/>
          </p:cNvSpPr>
          <p:nvPr>
            <p:ph idx="1"/>
          </p:nvPr>
        </p:nvSpPr>
        <p:spPr/>
        <p:txBody>
          <a:bodyPr/>
          <a:lstStyle/>
          <a:p>
            <a:pPr>
              <a:buFont typeface="Wingdings" panose="05000000000000000000" pitchFamily="2" charset="2"/>
              <a:buChar char="Ø"/>
            </a:pPr>
            <a:r>
              <a:rPr lang="en-IN" dirty="0"/>
              <a:t> We have randomly selected 10 infected people out of 275 boarding at KGP.</a:t>
            </a:r>
          </a:p>
        </p:txBody>
      </p:sp>
      <p:pic>
        <p:nvPicPr>
          <p:cNvPr id="6" name="Picture 5"/>
          <p:cNvPicPr>
            <a:picLocks noChangeAspect="1"/>
          </p:cNvPicPr>
          <p:nvPr/>
        </p:nvPicPr>
        <p:blipFill>
          <a:blip r:embed="rId2" cstate="print"/>
          <a:stretch>
            <a:fillRect/>
          </a:stretch>
        </p:blipFill>
        <p:spPr>
          <a:xfrm>
            <a:off x="3125005" y="3412902"/>
            <a:ext cx="5143500" cy="2253803"/>
          </a:xfrm>
          <a:prstGeom prst="rect">
            <a:avLst/>
          </a:prstGeom>
        </p:spPr>
      </p:pic>
    </p:spTree>
    <p:extLst>
      <p:ext uri="{BB962C8B-B14F-4D97-AF65-F5344CB8AC3E}">
        <p14:creationId xmlns="" xmlns:p14="http://schemas.microsoft.com/office/powerpoint/2010/main" val="2959660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Effective Calculation</a:t>
            </a:r>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lstStyle/>
              <a:p>
                <a:pPr>
                  <a:buFont typeface="Wingdings" panose="05000000000000000000" pitchFamily="2" charset="2"/>
                  <a:buChar char="Ø"/>
                </a:pPr>
                <a:r>
                  <a:rPr lang="en-IN" dirty="0"/>
                  <a:t> </a:t>
                </a:r>
                <a14:m>
                  <m:oMath xmlns:m="http://schemas.openxmlformats.org/officeDocument/2006/math">
                    <m:sSubSup>
                      <m:sSubSupPr>
                        <m:ctrlPr>
                          <a:rPr lang="en-IN" i="1" smtClean="0">
                            <a:latin typeface="Cambria Math" panose="02040503050406030204" pitchFamily="18" charset="0"/>
                          </a:rPr>
                        </m:ctrlPr>
                      </m:sSubSupPr>
                      <m:e>
                        <m:r>
                          <a:rPr lang="en-IN" b="0" i="1" smtClean="0">
                            <a:latin typeface="Cambria Math" panose="02040503050406030204" pitchFamily="18" charset="0"/>
                          </a:rPr>
                          <m:t>𝑃</m:t>
                        </m:r>
                      </m:e>
                      <m:sub>
                        <m:r>
                          <a:rPr lang="en-IN" b="0" i="1" smtClean="0">
                            <a:latin typeface="Cambria Math" panose="02040503050406030204" pitchFamily="18" charset="0"/>
                          </a:rPr>
                          <m:t>𝑒𝑓𝑓</m:t>
                        </m:r>
                        <m:r>
                          <a:rPr lang="en-IN" b="0" i="1" smtClean="0">
                            <a:latin typeface="Cambria Math" panose="02040503050406030204" pitchFamily="18" charset="0"/>
                          </a:rPr>
                          <m:t>,</m:t>
                        </m:r>
                        <m:r>
                          <a:rPr lang="en-IN" b="0" i="1" smtClean="0">
                            <a:latin typeface="Cambria Math" panose="02040503050406030204" pitchFamily="18" charset="0"/>
                          </a:rPr>
                          <m:t>𝑡</m:t>
                        </m:r>
                      </m:sub>
                      <m:sup>
                        <m:r>
                          <a:rPr lang="en-IN" b="0" i="1" smtClean="0">
                            <a:latin typeface="Cambria Math" panose="02040503050406030204" pitchFamily="18" charset="0"/>
                          </a:rPr>
                          <m:t>𝐼</m:t>
                        </m:r>
                      </m:sup>
                    </m:sSubSup>
                  </m:oMath>
                </a14:m>
                <a:r>
                  <a:rPr lang="en-IN" dirty="0"/>
                  <a:t> is the effective probability of susceptible getting infected</a:t>
                </a:r>
              </a:p>
              <a:p>
                <a:pPr>
                  <a:buFont typeface="Wingdings" panose="05000000000000000000" pitchFamily="2" charset="2"/>
                  <a:buChar char="Ø"/>
                </a:pPr>
                <a:r>
                  <a:rPr lang="en-IN" dirty="0"/>
                  <a:t> On multiplying </a:t>
                </a:r>
                <a14:m>
                  <m:oMath xmlns:m="http://schemas.openxmlformats.org/officeDocument/2006/math">
                    <m:sSubSup>
                      <m:sSubSupPr>
                        <m:ctrlPr>
                          <a:rPr lang="en-IN" i="1" smtClean="0">
                            <a:latin typeface="Cambria Math" panose="02040503050406030204" pitchFamily="18" charset="0"/>
                          </a:rPr>
                        </m:ctrlPr>
                      </m:sSubSupPr>
                      <m:e>
                        <m:r>
                          <a:rPr lang="en-IN" b="0" i="1" smtClean="0">
                            <a:latin typeface="Cambria Math" panose="02040503050406030204" pitchFamily="18" charset="0"/>
                          </a:rPr>
                          <m:t>𝑃</m:t>
                        </m:r>
                      </m:e>
                      <m:sub>
                        <m:r>
                          <a:rPr lang="en-IN" b="0" i="1" smtClean="0">
                            <a:latin typeface="Cambria Math" panose="02040503050406030204" pitchFamily="18" charset="0"/>
                          </a:rPr>
                          <m:t>𝑒𝑓𝑓</m:t>
                        </m:r>
                        <m:r>
                          <a:rPr lang="en-IN" b="0" i="1" smtClean="0">
                            <a:latin typeface="Cambria Math" panose="02040503050406030204" pitchFamily="18" charset="0"/>
                          </a:rPr>
                          <m:t>,</m:t>
                        </m:r>
                        <m:r>
                          <a:rPr lang="en-IN" b="0" i="1" smtClean="0">
                            <a:latin typeface="Cambria Math" panose="02040503050406030204" pitchFamily="18" charset="0"/>
                          </a:rPr>
                          <m:t>𝑡</m:t>
                        </m:r>
                      </m:sub>
                      <m:sup>
                        <m:r>
                          <a:rPr lang="en-IN" b="0" i="1" smtClean="0">
                            <a:latin typeface="Cambria Math" panose="02040503050406030204" pitchFamily="18" charset="0"/>
                          </a:rPr>
                          <m:t>𝐼</m:t>
                        </m:r>
                      </m:sup>
                    </m:sSubSup>
                  </m:oMath>
                </a14:m>
                <a:r>
                  <a:rPr lang="en-IN" dirty="0"/>
                  <a:t>with the number of people on each compartment we get the number of infected people per compartment</a:t>
                </a:r>
              </a:p>
              <a:p>
                <a:pPr>
                  <a:buFont typeface="Wingdings" panose="05000000000000000000" pitchFamily="2" charset="2"/>
                  <a:buChar char="Ø"/>
                </a:pPr>
                <a:r>
                  <a:rPr lang="en-IN" dirty="0"/>
                  <a:t> </a:t>
                </a:r>
                <a14:m>
                  <m:oMath xmlns:m="http://schemas.openxmlformats.org/officeDocument/2006/math">
                    <m:sSubSup>
                      <m:sSubSupPr>
                        <m:ctrlPr>
                          <a:rPr lang="en-IN" i="1" smtClean="0">
                            <a:latin typeface="Cambria Math" panose="02040503050406030204" pitchFamily="18" charset="0"/>
                          </a:rPr>
                        </m:ctrlPr>
                      </m:sSubSupPr>
                      <m:e>
                        <m:r>
                          <a:rPr lang="en-IN" b="0" i="1" smtClean="0">
                            <a:latin typeface="Cambria Math" panose="02040503050406030204" pitchFamily="18" charset="0"/>
                          </a:rPr>
                          <m:t>𝑃</m:t>
                        </m:r>
                      </m:e>
                      <m:sub>
                        <m:r>
                          <a:rPr lang="en-IN" b="0" i="1" smtClean="0">
                            <a:latin typeface="Cambria Math" panose="02040503050406030204" pitchFamily="18" charset="0"/>
                          </a:rPr>
                          <m:t>𝑗</m:t>
                        </m:r>
                        <m:r>
                          <a:rPr lang="en-IN" b="0" i="1" smtClean="0">
                            <a:latin typeface="Cambria Math" panose="02040503050406030204" pitchFamily="18" charset="0"/>
                          </a:rPr>
                          <m:t>,</m:t>
                        </m:r>
                        <m:r>
                          <a:rPr lang="en-IN" b="0" i="1" smtClean="0">
                            <a:latin typeface="Cambria Math" panose="02040503050406030204" pitchFamily="18" charset="0"/>
                          </a:rPr>
                          <m:t>𝑡</m:t>
                        </m:r>
                      </m:sub>
                      <m:sup>
                        <m:r>
                          <a:rPr lang="en-IN" b="0" i="1" smtClean="0">
                            <a:latin typeface="Cambria Math" panose="02040503050406030204" pitchFamily="18" charset="0"/>
                          </a:rPr>
                          <m:t>𝐼</m:t>
                        </m:r>
                      </m:sup>
                    </m:sSubSup>
                  </m:oMath>
                </a14:m>
                <a:r>
                  <a:rPr lang="en-IN" dirty="0"/>
                  <a:t> is the probability of node j being infected, equals “1” for seed infected nodes else “0” otherwise.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043" t="-1541"/>
                </a:stretch>
              </a:blipFill>
            </p:spPr>
            <p:txBody>
              <a:bodyPr/>
              <a:lstStyle/>
              <a:p>
                <a:r>
                  <a:rPr lang="en-IN" dirty="0">
                    <a:noFill/>
                  </a:rPr>
                  <a:t> </a:t>
                </a:r>
              </a:p>
            </p:txBody>
          </p:sp>
        </mc:Fallback>
      </mc:AlternateContent>
      <p:pic>
        <p:nvPicPr>
          <p:cNvPr id="5" name="Picture 4"/>
          <p:cNvPicPr>
            <a:picLocks noChangeAspect="1"/>
          </p:cNvPicPr>
          <p:nvPr/>
        </p:nvPicPr>
        <p:blipFill>
          <a:blip r:embed="rId3" cstate="print"/>
          <a:stretch>
            <a:fillRect/>
          </a:stretch>
        </p:blipFill>
        <p:spPr>
          <a:xfrm>
            <a:off x="3683359" y="4711856"/>
            <a:ext cx="3026534" cy="1302578"/>
          </a:xfrm>
          <a:prstGeom prst="rect">
            <a:avLst/>
          </a:prstGeom>
        </p:spPr>
      </p:pic>
      <p:sp>
        <p:nvSpPr>
          <p:cNvPr id="3074"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073"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929330" y="718457"/>
            <a:ext cx="944879" cy="640079"/>
          </a:xfrm>
          <a:prstGeom prst="rect">
            <a:avLst/>
          </a:prstGeom>
          <a:noFill/>
        </p:spPr>
      </p:pic>
      <p:sp>
        <p:nvSpPr>
          <p:cNvPr id="3075" name="Rectangle 3"/>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2461869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a:t>
            </a:r>
            <a:r>
              <a:rPr lang="en-IN" baseline="30000" dirty="0"/>
              <a:t>st</a:t>
            </a:r>
            <a:r>
              <a:rPr lang="en-IN" dirty="0"/>
              <a:t> Time Interval</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dirty="0"/>
              <a:t>Peff = 6.60% </a:t>
            </a:r>
          </a:p>
          <a:p>
            <a:pPr>
              <a:buFont typeface="Wingdings" panose="05000000000000000000" pitchFamily="2" charset="2"/>
              <a:buChar char="Ø"/>
            </a:pPr>
            <a:r>
              <a:rPr lang="en-IN" dirty="0"/>
              <a:t>Number of infected people in the train after time-interval t =1 is 		= (265*0.0660) + 10 = 27.49 = 28 (Approx.)</a:t>
            </a:r>
          </a:p>
          <a:p>
            <a:pPr>
              <a:buFont typeface="Wingdings" panose="05000000000000000000" pitchFamily="2" charset="2"/>
              <a:buChar char="Ø"/>
            </a:pPr>
            <a:r>
              <a:rPr lang="en-IN" dirty="0"/>
              <a:t> Number of infected people de-boarding at Jakpur = 5*0.0660 = 0.33 = 1 (approx.)(Node 2)</a:t>
            </a:r>
          </a:p>
          <a:p>
            <a:pPr>
              <a:buFont typeface="Wingdings" panose="05000000000000000000" pitchFamily="2" charset="2"/>
              <a:buChar char="Ø"/>
            </a:pPr>
            <a:r>
              <a:rPr lang="en-IN" dirty="0"/>
              <a:t>Need to identify the infected nodes, which got infected in the travel from KGP to JAKPUR so that we can further trace the spread of infection.</a:t>
            </a:r>
          </a:p>
        </p:txBody>
      </p:sp>
    </p:spTree>
    <p:extLst>
      <p:ext uri="{BB962C8B-B14F-4D97-AF65-F5344CB8AC3E}">
        <p14:creationId xmlns="" xmlns:p14="http://schemas.microsoft.com/office/powerpoint/2010/main" val="1080573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a:t>
            </a:r>
            <a:r>
              <a:rPr lang="en-IN" baseline="30000" dirty="0"/>
              <a:t>st</a:t>
            </a:r>
            <a:r>
              <a:rPr lang="en-IN" dirty="0"/>
              <a:t> Time Interval</a:t>
            </a:r>
          </a:p>
        </p:txBody>
      </p:sp>
      <p:sp>
        <p:nvSpPr>
          <p:cNvPr id="3" name="Content Placeholder 2"/>
          <p:cNvSpPr>
            <a:spLocks noGrp="1"/>
          </p:cNvSpPr>
          <p:nvPr>
            <p:ph idx="1"/>
          </p:nvPr>
        </p:nvSpPr>
        <p:spPr/>
        <p:txBody>
          <a:bodyPr>
            <a:normAutofit/>
          </a:bodyPr>
          <a:lstStyle/>
          <a:p>
            <a:pPr>
              <a:buFont typeface="Wingdings" pitchFamily="2" charset="2"/>
              <a:buChar char="Ø"/>
            </a:pPr>
            <a:r>
              <a:rPr lang="en-IN" sz="2400" dirty="0"/>
              <a:t>To do so, we have calculated the contacts developing between the infected nodes boarding at KGP and the remaining peoples travelling in train (Susceptible peoples) from KGP to JAKPUR.</a:t>
            </a:r>
          </a:p>
          <a:p>
            <a:pPr>
              <a:buFont typeface="Wingdings" pitchFamily="2" charset="2"/>
              <a:buChar char="Ø"/>
            </a:pPr>
            <a:r>
              <a:rPr lang="en-IN" sz="2400" dirty="0"/>
              <a:t>Out of the these contacts the nodes involved in maximum contacts are selected randomly based on the </a:t>
            </a:r>
            <a:r>
              <a:rPr lang="en-IN" sz="2400" dirty="0" err="1"/>
              <a:t>peff</a:t>
            </a:r>
            <a:r>
              <a:rPr lang="en-IN" sz="2400" dirty="0"/>
              <a:t> value.</a:t>
            </a:r>
          </a:p>
          <a:p>
            <a:pPr>
              <a:buFont typeface="Wingdings" pitchFamily="2" charset="2"/>
              <a:buChar char="Ø"/>
            </a:pPr>
            <a:r>
              <a:rPr lang="en-IN" sz="2400" dirty="0"/>
              <a:t>The nodes getting infected during 1</a:t>
            </a:r>
            <a:r>
              <a:rPr lang="en-IN" sz="2400" baseline="30000" dirty="0"/>
              <a:t>st</a:t>
            </a:r>
            <a:r>
              <a:rPr lang="en-IN" sz="2400" dirty="0"/>
              <a:t> Time Interval:</a:t>
            </a:r>
          </a:p>
          <a:p>
            <a:pPr>
              <a:buFont typeface="Wingdings" pitchFamily="2" charset="2"/>
              <a:buChar char="Ø"/>
            </a:pPr>
            <a:endParaRPr lang="en-IN" dirty="0"/>
          </a:p>
          <a:p>
            <a:pPr>
              <a:buNone/>
            </a:pPr>
            <a:r>
              <a:rPr lang="en-IN" dirty="0"/>
              <a:t> </a:t>
            </a:r>
          </a:p>
          <a:p>
            <a:endParaRPr lang="en-IN" dirty="0"/>
          </a:p>
          <a:p>
            <a:endParaRPr lang="en-IN" dirty="0"/>
          </a:p>
        </p:txBody>
      </p:sp>
      <p:pic>
        <p:nvPicPr>
          <p:cNvPr id="9" name="Picture 2"/>
          <p:cNvPicPr>
            <a:picLocks noChangeAspect="1" noChangeArrowheads="1"/>
          </p:cNvPicPr>
          <p:nvPr/>
        </p:nvPicPr>
        <p:blipFill>
          <a:blip r:embed="rId2" cstate="print"/>
          <a:srcRect/>
          <a:stretch>
            <a:fillRect/>
          </a:stretch>
        </p:blipFill>
        <p:spPr bwMode="auto">
          <a:xfrm>
            <a:off x="833119" y="5235623"/>
            <a:ext cx="5541555" cy="91421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8413524" y="3456895"/>
            <a:ext cx="2180453" cy="341448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Problem Statement</a:t>
            </a:r>
            <a:endParaRPr lang="en-IN" dirty="0"/>
          </a:p>
        </p:txBody>
      </p:sp>
      <p:sp>
        <p:nvSpPr>
          <p:cNvPr id="3" name="Content Placeholder 2"/>
          <p:cNvSpPr>
            <a:spLocks noGrp="1"/>
          </p:cNvSpPr>
          <p:nvPr>
            <p:ph idx="1"/>
          </p:nvPr>
        </p:nvSpPr>
        <p:spPr/>
        <p:txBody>
          <a:bodyPr/>
          <a:lstStyle/>
          <a:p>
            <a:r>
              <a:rPr lang="en-IN" dirty="0" smtClean="0"/>
              <a:t>We want to derive the spread of infections resulting from movement of trains which will give us some idea about the number of infected people at every station of a particular route.</a:t>
            </a:r>
          </a:p>
          <a:p>
            <a:r>
              <a:rPr lang="en-IN" dirty="0" smtClean="0"/>
              <a:t>Comparing the above data with the available medical facility in those affected regions, we would be able to comment on the number of trains to be run on that route</a:t>
            </a:r>
            <a:r>
              <a:rPr lang="en-IN" dirty="0" smtClean="0"/>
              <a:t>.</a:t>
            </a:r>
            <a:endParaRPr lang="en-IN"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Spread of infection in JAKPUR</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6179989" y="2338253"/>
            <a:ext cx="5628834" cy="3731474"/>
          </a:xfrm>
          <a:prstGeom prst="rect">
            <a:avLst/>
          </a:prstGeom>
          <a:noFill/>
          <a:ln w="9525">
            <a:noFill/>
            <a:miter lim="800000"/>
            <a:headEnd/>
            <a:tailEnd/>
          </a:ln>
          <a:effectLst/>
        </p:spPr>
      </p:pic>
      <p:sp>
        <p:nvSpPr>
          <p:cNvPr id="5" name="Title 1"/>
          <p:cNvSpPr txBox="1">
            <a:spLocks/>
          </p:cNvSpPr>
          <p:nvPr/>
        </p:nvSpPr>
        <p:spPr>
          <a:xfrm>
            <a:off x="285206" y="2150383"/>
            <a:ext cx="5906588" cy="2695937"/>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0" i="0" u="none" strike="noStrike" kern="1200" cap="none" spc="0" normalizeH="0" baseline="0" noProof="0" dirty="0">
                <a:ln>
                  <a:noFill/>
                </a:ln>
                <a:solidFill>
                  <a:schemeClr val="tx1"/>
                </a:solidFill>
                <a:effectLst/>
                <a:uLnTx/>
                <a:uFillTx/>
                <a:latin typeface="Calibri" pitchFamily="34" charset="0"/>
                <a:ea typeface="+mj-ea"/>
                <a:cs typeface="Calibri" pitchFamily="34" charset="0"/>
              </a:rPr>
              <a:t>Applying the SIR Model </a:t>
            </a:r>
            <a:r>
              <a:rPr lang="en-IN" sz="2800" noProof="0" dirty="0">
                <a:latin typeface="Calibri" pitchFamily="34" charset="0"/>
                <a:ea typeface="+mj-ea"/>
                <a:cs typeface="Calibri" pitchFamily="34" charset="0"/>
              </a:rPr>
              <a:t>with population of JAKPUR = 1341 and infected peoples= 1*25trains = 25</a:t>
            </a:r>
            <a:endParaRPr kumimoji="0" lang="en-IN" sz="2800" b="0"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Between 1</a:t>
            </a:r>
            <a:r>
              <a:rPr lang="en-IN" baseline="30000" dirty="0"/>
              <a:t>st</a:t>
            </a:r>
            <a:r>
              <a:rPr lang="en-IN" dirty="0"/>
              <a:t> and 2</a:t>
            </a:r>
            <a:r>
              <a:rPr lang="en-IN" baseline="30000" dirty="0"/>
              <a:t>nd</a:t>
            </a:r>
            <a:r>
              <a:rPr lang="en-IN" dirty="0"/>
              <a:t>  Time Interval</a:t>
            </a:r>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IN" dirty="0"/>
              <a:t>Between two time intervals 13 peoples boarded at JAKPUR.</a:t>
            </a:r>
          </a:p>
          <a:p>
            <a:pPr>
              <a:buFont typeface="Wingdings" pitchFamily="2" charset="2"/>
              <a:buChar char="Ø"/>
            </a:pPr>
            <a:r>
              <a:rPr lang="en-IN" dirty="0"/>
              <a:t>Assuming similar epidemic situation prevailing throughout the journey.</a:t>
            </a:r>
          </a:p>
          <a:p>
            <a:pPr>
              <a:buFont typeface="Wingdings" pitchFamily="2" charset="2"/>
              <a:buChar char="Ø"/>
            </a:pPr>
            <a:r>
              <a:rPr lang="en-IN" dirty="0"/>
              <a:t>Therefore number of infected people boarding the train at JAKPUR are : (10/275)*13 = 0.472 = 1 (Approx)(Node 281)</a:t>
            </a:r>
          </a:p>
          <a:p>
            <a:pPr>
              <a:buFont typeface="Wingdings" pitchFamily="2" charset="2"/>
              <a:buChar char="Ø"/>
            </a:pPr>
            <a:r>
              <a:rPr lang="en-IN" dirty="0"/>
              <a:t>Therefore total infected people when train starts from JAKPUR is = 10+18-1+1 = 28</a:t>
            </a:r>
          </a:p>
          <a:p>
            <a:pPr>
              <a:buFont typeface="Wingdings" pitchFamily="2" charset="2"/>
              <a:buChar char="Ø"/>
            </a:pPr>
            <a:r>
              <a:rPr lang="en-IN" dirty="0"/>
              <a:t>The infected nodes are : 281,101,120,190,273,89,69,117,151,66,107,218,88,269,156,31,234, 271,84,76,208,94,166,248,137,116,204,225</a:t>
            </a:r>
          </a:p>
          <a:p>
            <a:pPr>
              <a:buFont typeface="Wingdings" pitchFamily="2" charset="2"/>
              <a:buChar char="Ø"/>
            </a:pPr>
            <a:endParaRPr lang="en-IN" dirty="0"/>
          </a:p>
          <a:p>
            <a:pPr>
              <a:buFont typeface="Wingdings" pitchFamily="2" charset="2"/>
              <a:buChar char="Ø"/>
            </a:pP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a:t>
            </a:r>
            <a:r>
              <a:rPr lang="en-IN" baseline="30000" dirty="0"/>
              <a:t>nd</a:t>
            </a:r>
            <a:r>
              <a:rPr lang="en-IN" dirty="0"/>
              <a:t> Time Interval</a:t>
            </a:r>
          </a:p>
        </p:txBody>
      </p:sp>
      <p:sp>
        <p:nvSpPr>
          <p:cNvPr id="3" name="Content Placeholder 2"/>
          <p:cNvSpPr>
            <a:spLocks noGrp="1"/>
          </p:cNvSpPr>
          <p:nvPr>
            <p:ph idx="1"/>
          </p:nvPr>
        </p:nvSpPr>
        <p:spPr/>
        <p:txBody>
          <a:bodyPr>
            <a:normAutofit lnSpcReduction="10000"/>
          </a:bodyPr>
          <a:lstStyle/>
          <a:p>
            <a:r>
              <a:rPr lang="en-IN" dirty="0"/>
              <a:t>Train travelling from JAKPUR to MADPUR</a:t>
            </a:r>
          </a:p>
          <a:p>
            <a:r>
              <a:rPr lang="en-IN" dirty="0"/>
              <a:t>Total contacts established in this duration is 5502</a:t>
            </a:r>
          </a:p>
          <a:p>
            <a:r>
              <a:rPr lang="en-IN" dirty="0"/>
              <a:t>Contacts taking place with infected nodes = 580</a:t>
            </a:r>
          </a:p>
          <a:p>
            <a:r>
              <a:rPr lang="en-IN" dirty="0"/>
              <a:t>Peff = 580/5502 = 0.1054 = 10.54%</a:t>
            </a:r>
          </a:p>
          <a:p>
            <a:r>
              <a:rPr lang="en-IN" dirty="0"/>
              <a:t>Number of newly infected people in the train in time-interval t =2 is 	</a:t>
            </a:r>
          </a:p>
          <a:p>
            <a:pPr>
              <a:buNone/>
            </a:pPr>
            <a:r>
              <a:rPr lang="en-IN" dirty="0"/>
              <a:t>= (275-5+13-28)*0.1054 = 26.88 = 27 (Approx.)</a:t>
            </a:r>
          </a:p>
          <a:p>
            <a:r>
              <a:rPr lang="en-IN" dirty="0"/>
              <a:t>Number of infected people de-boarding at MADPUR = 0.1054*11 = 1.12 = 2 (Approx)(Node12 and Node 276)</a:t>
            </a:r>
          </a:p>
          <a:p>
            <a:r>
              <a:rPr lang="en-IN" dirty="0"/>
              <a:t>Total infected people in train = 27 + 28 = 55 peoples.</a:t>
            </a:r>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7319B5-0CF6-44A4-8138-00DE0CF99CF6}"/>
              </a:ext>
            </a:extLst>
          </p:cNvPr>
          <p:cNvSpPr>
            <a:spLocks noGrp="1"/>
          </p:cNvSpPr>
          <p:nvPr>
            <p:ph type="title"/>
          </p:nvPr>
        </p:nvSpPr>
        <p:spPr/>
        <p:txBody>
          <a:bodyPr/>
          <a:lstStyle/>
          <a:p>
            <a:r>
              <a:rPr lang="en-IN" dirty="0"/>
              <a:t>Spread of infection in Madpur</a:t>
            </a:r>
          </a:p>
        </p:txBody>
      </p:sp>
      <p:pic>
        <p:nvPicPr>
          <p:cNvPr id="5" name="Content Placeholder 4">
            <a:extLst>
              <a:ext uri="{FF2B5EF4-FFF2-40B4-BE49-F238E27FC236}">
                <a16:creationId xmlns="" xmlns:a16="http://schemas.microsoft.com/office/drawing/2014/main" id="{ACD170B2-A715-4E2A-92E9-83AD79B19201}"/>
              </a:ext>
            </a:extLst>
          </p:cNvPr>
          <p:cNvPicPr>
            <a:picLocks noGrp="1" noChangeAspect="1"/>
          </p:cNvPicPr>
          <p:nvPr>
            <p:ph sz="half" idx="1"/>
          </p:nvPr>
        </p:nvPicPr>
        <p:blipFill>
          <a:blip r:embed="rId2" cstate="print"/>
          <a:stretch>
            <a:fillRect/>
          </a:stretch>
        </p:blipFill>
        <p:spPr>
          <a:xfrm>
            <a:off x="6096000" y="2141837"/>
            <a:ext cx="5372188" cy="3176611"/>
          </a:xfrm>
        </p:spPr>
      </p:pic>
      <p:sp>
        <p:nvSpPr>
          <p:cNvPr id="10" name="Content Placeholder 9">
            <a:extLst>
              <a:ext uri="{FF2B5EF4-FFF2-40B4-BE49-F238E27FC236}">
                <a16:creationId xmlns="" xmlns:a16="http://schemas.microsoft.com/office/drawing/2014/main" id="{0DBD39A1-381E-4BF3-9C1A-87779D672314}"/>
              </a:ext>
            </a:extLst>
          </p:cNvPr>
          <p:cNvSpPr>
            <a:spLocks noGrp="1"/>
          </p:cNvSpPr>
          <p:nvPr>
            <p:ph sz="half" idx="2"/>
          </p:nvPr>
        </p:nvSpPr>
        <p:spPr>
          <a:xfrm>
            <a:off x="914400" y="2141838"/>
            <a:ext cx="5181600" cy="4351338"/>
          </a:xfrm>
        </p:spPr>
        <p:txBody>
          <a:bodyPr/>
          <a:lstStyle/>
          <a:p>
            <a:r>
              <a:rPr kumimoji="0" lang="en-IN" sz="2800" b="0" i="0" u="none" strike="noStrike" kern="1200" cap="none" spc="0" normalizeH="0" baseline="0" noProof="0" dirty="0">
                <a:ln>
                  <a:noFill/>
                </a:ln>
                <a:solidFill>
                  <a:schemeClr val="tx1"/>
                </a:solidFill>
                <a:effectLst/>
                <a:uLnTx/>
                <a:uFillTx/>
                <a:latin typeface="Calibri" pitchFamily="34" charset="0"/>
                <a:ea typeface="+mj-ea"/>
                <a:cs typeface="Calibri" pitchFamily="34" charset="0"/>
              </a:rPr>
              <a:t>Applying the SIR Model </a:t>
            </a:r>
            <a:r>
              <a:rPr lang="en-IN" sz="2800" noProof="0" dirty="0">
                <a:latin typeface="Calibri" pitchFamily="34" charset="0"/>
                <a:ea typeface="+mj-ea"/>
                <a:cs typeface="Calibri" pitchFamily="34" charset="0"/>
              </a:rPr>
              <a:t>with population of MADPUR = 3210 and infected peoples= 2*25trains = 50</a:t>
            </a:r>
            <a:endParaRPr kumimoji="0" lang="en-IN" sz="2800" b="0"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a:p>
            <a:endParaRPr lang="en-IN" dirty="0"/>
          </a:p>
        </p:txBody>
      </p:sp>
    </p:spTree>
    <p:extLst>
      <p:ext uri="{BB962C8B-B14F-4D97-AF65-F5344CB8AC3E}">
        <p14:creationId xmlns="" xmlns:p14="http://schemas.microsoft.com/office/powerpoint/2010/main" val="1453471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Between 2</a:t>
            </a:r>
            <a:r>
              <a:rPr lang="en-IN" baseline="30000" dirty="0"/>
              <a:t>nd</a:t>
            </a:r>
            <a:r>
              <a:rPr lang="en-IN" dirty="0"/>
              <a:t> and 3</a:t>
            </a:r>
            <a:r>
              <a:rPr lang="en-IN" baseline="30000" dirty="0"/>
              <a:t>rd</a:t>
            </a:r>
            <a:r>
              <a:rPr lang="en-IN" dirty="0"/>
              <a:t> Time Interval</a:t>
            </a:r>
          </a:p>
        </p:txBody>
      </p:sp>
      <p:sp>
        <p:nvSpPr>
          <p:cNvPr id="3" name="Content Placeholder 2"/>
          <p:cNvSpPr>
            <a:spLocks noGrp="1"/>
          </p:cNvSpPr>
          <p:nvPr>
            <p:ph idx="1"/>
          </p:nvPr>
        </p:nvSpPr>
        <p:spPr/>
        <p:txBody>
          <a:bodyPr/>
          <a:lstStyle/>
          <a:p>
            <a:r>
              <a:rPr lang="en-IN" dirty="0"/>
              <a:t>Number of peoples boarding at MADPUR = 33</a:t>
            </a:r>
          </a:p>
          <a:p>
            <a:r>
              <a:rPr lang="en-IN" dirty="0"/>
              <a:t>Infected peoples boarding at MADPUR = (10/275)*33 = 1.2 = 2(Approx) (Node 313 and Node 315)</a:t>
            </a:r>
          </a:p>
          <a:p>
            <a:r>
              <a:rPr lang="en-IN" dirty="0"/>
              <a:t>Total infected people in train when train starts at MADPUR = 57</a:t>
            </a:r>
          </a:p>
          <a:p>
            <a:pPr>
              <a:buNone/>
            </a:pPr>
            <a:r>
              <a:rPr lang="en-IN" dirty="0"/>
              <a:t> </a:t>
            </a:r>
          </a:p>
          <a:p>
            <a:pPr>
              <a:buNone/>
            </a:pP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a:t>
            </a:r>
            <a:r>
              <a:rPr lang="en-IN" baseline="30000" dirty="0"/>
              <a:t>rd</a:t>
            </a:r>
            <a:r>
              <a:rPr lang="en-IN" dirty="0"/>
              <a:t> Time Interval</a:t>
            </a:r>
          </a:p>
        </p:txBody>
      </p:sp>
      <p:sp>
        <p:nvSpPr>
          <p:cNvPr id="3" name="Content Placeholder 2"/>
          <p:cNvSpPr>
            <a:spLocks noGrp="1"/>
          </p:cNvSpPr>
          <p:nvPr>
            <p:ph idx="1"/>
          </p:nvPr>
        </p:nvSpPr>
        <p:spPr>
          <a:xfrm>
            <a:off x="838200" y="1825624"/>
            <a:ext cx="10515600" cy="4731929"/>
          </a:xfrm>
        </p:spPr>
        <p:txBody>
          <a:bodyPr>
            <a:normAutofit/>
          </a:bodyPr>
          <a:lstStyle/>
          <a:p>
            <a:r>
              <a:rPr lang="en-IN" dirty="0"/>
              <a:t>Train is travelling from MADPUR to SHYAMCHAK</a:t>
            </a:r>
          </a:p>
          <a:p>
            <a:r>
              <a:rPr lang="en-IN" dirty="0"/>
              <a:t>Totals contacts taking place = 6435</a:t>
            </a:r>
          </a:p>
          <a:p>
            <a:r>
              <a:rPr lang="en-IN" dirty="0"/>
              <a:t> Contacts taking place with infected nodes = 1606</a:t>
            </a:r>
          </a:p>
          <a:p>
            <a:r>
              <a:rPr lang="en-IN" dirty="0"/>
              <a:t>Peff = 1370/6435 = 0.2496 = 24.96%</a:t>
            </a:r>
          </a:p>
          <a:p>
            <a:r>
              <a:rPr lang="en-IN" dirty="0"/>
              <a:t>Number of newly infected people in the train in time-interval t =3 is 	</a:t>
            </a:r>
          </a:p>
          <a:p>
            <a:pPr>
              <a:buNone/>
            </a:pPr>
            <a:r>
              <a:rPr lang="en-IN" dirty="0"/>
              <a:t>= (275-5+13-11+33-57)*0.2496 = 61.9 = 62 (Approx.)</a:t>
            </a:r>
          </a:p>
          <a:p>
            <a:r>
              <a:rPr lang="en-IN" dirty="0"/>
              <a:t>Number of infected people de-boarding at SHYAMCHAK = 0.2496*6 = 1.49 = 2 (Approx)</a:t>
            </a:r>
          </a:p>
          <a:p>
            <a:r>
              <a:rPr lang="en-IN" dirty="0"/>
              <a:t>Total infected people in train = 28+ 27 + 62 = 117 peoples.</a:t>
            </a:r>
          </a:p>
          <a:p>
            <a:endParaRPr lang="en-IN" dirty="0"/>
          </a:p>
          <a:p>
            <a:endParaRPr lang="en-IN" dirty="0"/>
          </a:p>
          <a:p>
            <a:pPr>
              <a:buNone/>
            </a:pPr>
            <a:endParaRPr lang="en-IN" dirty="0"/>
          </a:p>
          <a:p>
            <a:endParaRPr lang="en-IN" dirty="0"/>
          </a:p>
          <a:p>
            <a:endParaRPr lang="en-IN" dirty="0"/>
          </a:p>
          <a:p>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E54B23-FFF5-4529-A591-E83B36CC073D}"/>
              </a:ext>
            </a:extLst>
          </p:cNvPr>
          <p:cNvSpPr>
            <a:spLocks noGrp="1"/>
          </p:cNvSpPr>
          <p:nvPr>
            <p:ph type="title"/>
          </p:nvPr>
        </p:nvSpPr>
        <p:spPr/>
        <p:txBody>
          <a:bodyPr/>
          <a:lstStyle/>
          <a:p>
            <a:r>
              <a:rPr lang="en-IN" dirty="0"/>
              <a:t>Spread of infection in Shyamchak</a:t>
            </a:r>
          </a:p>
        </p:txBody>
      </p:sp>
      <p:pic>
        <p:nvPicPr>
          <p:cNvPr id="5" name="Content Placeholder 4">
            <a:extLst>
              <a:ext uri="{FF2B5EF4-FFF2-40B4-BE49-F238E27FC236}">
                <a16:creationId xmlns="" xmlns:a16="http://schemas.microsoft.com/office/drawing/2014/main" id="{C236C13D-1DE0-4543-BD92-2CD7C30E40B8}"/>
              </a:ext>
            </a:extLst>
          </p:cNvPr>
          <p:cNvPicPr>
            <a:picLocks noGrp="1" noChangeAspect="1"/>
          </p:cNvPicPr>
          <p:nvPr>
            <p:ph sz="half" idx="1"/>
          </p:nvPr>
        </p:nvPicPr>
        <p:blipFill>
          <a:blip r:embed="rId2" cstate="print"/>
          <a:stretch>
            <a:fillRect/>
          </a:stretch>
        </p:blipFill>
        <p:spPr>
          <a:xfrm>
            <a:off x="5747657" y="1940767"/>
            <a:ext cx="5788093" cy="3937519"/>
          </a:xfrm>
        </p:spPr>
      </p:pic>
      <p:sp>
        <p:nvSpPr>
          <p:cNvPr id="9" name="Content Placeholder 8">
            <a:extLst>
              <a:ext uri="{FF2B5EF4-FFF2-40B4-BE49-F238E27FC236}">
                <a16:creationId xmlns="" xmlns:a16="http://schemas.microsoft.com/office/drawing/2014/main" id="{F0EFD44E-7DC5-41D3-887F-B14A414C754E}"/>
              </a:ext>
            </a:extLst>
          </p:cNvPr>
          <p:cNvSpPr>
            <a:spLocks noGrp="1"/>
          </p:cNvSpPr>
          <p:nvPr>
            <p:ph sz="half" idx="2"/>
          </p:nvPr>
        </p:nvSpPr>
        <p:spPr>
          <a:xfrm>
            <a:off x="723123" y="1825624"/>
            <a:ext cx="5181600" cy="4351338"/>
          </a:xfrm>
        </p:spPr>
        <p:txBody>
          <a:bodyPr/>
          <a:lstStyle/>
          <a:p>
            <a:r>
              <a:rPr kumimoji="0" lang="en-IN" sz="2800" b="0" i="0" u="none" strike="noStrike" kern="1200" cap="none" spc="0" normalizeH="0" baseline="0" noProof="0" dirty="0">
                <a:ln>
                  <a:noFill/>
                </a:ln>
                <a:solidFill>
                  <a:schemeClr val="tx1"/>
                </a:solidFill>
                <a:effectLst/>
                <a:uLnTx/>
                <a:uFillTx/>
                <a:latin typeface="Calibri" pitchFamily="34" charset="0"/>
                <a:ea typeface="+mj-ea"/>
                <a:cs typeface="Calibri" pitchFamily="34" charset="0"/>
              </a:rPr>
              <a:t>Applying the SIR Model </a:t>
            </a:r>
            <a:r>
              <a:rPr lang="en-IN" sz="2800" noProof="0" dirty="0">
                <a:latin typeface="Calibri" pitchFamily="34" charset="0"/>
                <a:ea typeface="+mj-ea"/>
                <a:cs typeface="Calibri" pitchFamily="34" charset="0"/>
              </a:rPr>
              <a:t>with population of SHYAMCHAK = 252 and infected peoples= 2*25trains = 50</a:t>
            </a:r>
            <a:endParaRPr kumimoji="0" lang="en-IN" sz="2800" b="0"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a:p>
            <a:endParaRPr lang="en-IN" dirty="0"/>
          </a:p>
        </p:txBody>
      </p:sp>
    </p:spTree>
    <p:extLst>
      <p:ext uri="{BB962C8B-B14F-4D97-AF65-F5344CB8AC3E}">
        <p14:creationId xmlns="" xmlns:p14="http://schemas.microsoft.com/office/powerpoint/2010/main" val="694184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Between 3</a:t>
            </a:r>
            <a:r>
              <a:rPr lang="en-IN" baseline="30000" dirty="0"/>
              <a:t>rd</a:t>
            </a:r>
            <a:r>
              <a:rPr lang="en-IN" dirty="0"/>
              <a:t>  and 4</a:t>
            </a:r>
            <a:r>
              <a:rPr lang="en-IN" baseline="30000" dirty="0"/>
              <a:t>th</a:t>
            </a:r>
            <a:r>
              <a:rPr lang="en-IN" dirty="0"/>
              <a:t> Time Interval</a:t>
            </a:r>
          </a:p>
        </p:txBody>
      </p:sp>
      <p:sp>
        <p:nvSpPr>
          <p:cNvPr id="3" name="Content Placeholder 2"/>
          <p:cNvSpPr>
            <a:spLocks noGrp="1"/>
          </p:cNvSpPr>
          <p:nvPr>
            <p:ph idx="1"/>
          </p:nvPr>
        </p:nvSpPr>
        <p:spPr/>
        <p:txBody>
          <a:bodyPr/>
          <a:lstStyle/>
          <a:p>
            <a:r>
              <a:rPr lang="en-IN" dirty="0"/>
              <a:t>Number of peoples boarding at SHYAMCHAK = 46</a:t>
            </a:r>
          </a:p>
          <a:p>
            <a:r>
              <a:rPr lang="en-IN" dirty="0"/>
              <a:t>Infected peoples boarding at SHYAMCHAK = (10/275)*46 = 1.672 = 2(Approx) </a:t>
            </a:r>
          </a:p>
          <a:p>
            <a:r>
              <a:rPr lang="en-IN" dirty="0"/>
              <a:t>Total infected people in train when train starts at SHYAMCHAK = </a:t>
            </a:r>
          </a:p>
          <a:p>
            <a:pPr>
              <a:buNone/>
            </a:pPr>
            <a:r>
              <a:rPr lang="en-IN" dirty="0"/>
              <a:t>28+ 27 -2 + 2 + 62 -2 + 2 = 117</a:t>
            </a:r>
          </a:p>
          <a:p>
            <a:pPr>
              <a:buNone/>
            </a:pPr>
            <a:r>
              <a:rPr lang="en-IN" dirty="0"/>
              <a:t> </a:t>
            </a:r>
          </a:p>
          <a:p>
            <a:pPr>
              <a:buNone/>
            </a:pP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a:t>
            </a:r>
            <a:r>
              <a:rPr lang="en-IN" baseline="30000" dirty="0"/>
              <a:t>th</a:t>
            </a:r>
            <a:r>
              <a:rPr lang="en-IN" dirty="0"/>
              <a:t> Time Interval</a:t>
            </a:r>
          </a:p>
        </p:txBody>
      </p:sp>
      <p:sp>
        <p:nvSpPr>
          <p:cNvPr id="3" name="Content Placeholder 2"/>
          <p:cNvSpPr>
            <a:spLocks noGrp="1"/>
          </p:cNvSpPr>
          <p:nvPr>
            <p:ph idx="1"/>
          </p:nvPr>
        </p:nvSpPr>
        <p:spPr/>
        <p:txBody>
          <a:bodyPr>
            <a:normAutofit lnSpcReduction="10000"/>
          </a:bodyPr>
          <a:lstStyle/>
          <a:p>
            <a:r>
              <a:rPr lang="en-IN" dirty="0"/>
              <a:t>Train is travelling from SHYAMCHAK to BHALICHAK</a:t>
            </a:r>
          </a:p>
          <a:p>
            <a:r>
              <a:rPr lang="en-IN" dirty="0"/>
              <a:t>Totals contacts taking place = 11006</a:t>
            </a:r>
          </a:p>
          <a:p>
            <a:r>
              <a:rPr lang="en-IN" dirty="0"/>
              <a:t> Contacts taking place with infected nodes = 4124</a:t>
            </a:r>
          </a:p>
          <a:p>
            <a:r>
              <a:rPr lang="en-IN" dirty="0" err="1"/>
              <a:t>Peff</a:t>
            </a:r>
            <a:r>
              <a:rPr lang="en-IN" dirty="0"/>
              <a:t> = 4124/11006 = 0.3747 = 37.47%</a:t>
            </a:r>
          </a:p>
          <a:p>
            <a:r>
              <a:rPr lang="en-IN" dirty="0"/>
              <a:t>Number of newly infected people in the train in time-interval t =4 is </a:t>
            </a:r>
          </a:p>
          <a:p>
            <a:pPr marL="0" indent="0">
              <a:buNone/>
            </a:pPr>
            <a:r>
              <a:rPr lang="en-IN" dirty="0"/>
              <a:t>    = (275-5+13-11+33-6+46-117)*0.3747 = 72 (Approx.)</a:t>
            </a:r>
          </a:p>
          <a:p>
            <a:r>
              <a:rPr lang="en-IN" dirty="0"/>
              <a:t>Number of infected people de-boarding at BHALICHAK= 0.3747*30 = 12 (</a:t>
            </a:r>
            <a:r>
              <a:rPr lang="en-IN" dirty="0" err="1"/>
              <a:t>Approx</a:t>
            </a:r>
            <a:r>
              <a:rPr lang="en-IN" dirty="0"/>
              <a:t>)</a:t>
            </a:r>
          </a:p>
          <a:p>
            <a:r>
              <a:rPr lang="en-IN" dirty="0"/>
              <a:t>Total infected people in train = 28+27+62+72 = 189 peoples.</a:t>
            </a:r>
          </a:p>
          <a:p>
            <a:endParaRPr lang="en-IN" dirty="0"/>
          </a:p>
          <a:p>
            <a:endParaRPr lang="en-IN" dirty="0"/>
          </a:p>
          <a:p>
            <a:pPr>
              <a:buNone/>
            </a:pPr>
            <a:endParaRPr lang="en-IN" dirty="0"/>
          </a:p>
          <a:p>
            <a:endParaRPr lang="en-IN" dirty="0"/>
          </a:p>
          <a:p>
            <a:endParaRPr lang="en-IN" dirty="0"/>
          </a:p>
          <a:p>
            <a:endParaRPr lang="en-IN" dirty="0"/>
          </a:p>
          <a:p>
            <a:endParaRPr lang="en-IN" dirty="0"/>
          </a:p>
        </p:txBody>
      </p:sp>
    </p:spTree>
    <p:extLst>
      <p:ext uri="{BB962C8B-B14F-4D97-AF65-F5344CB8AC3E}">
        <p14:creationId xmlns="" xmlns:p14="http://schemas.microsoft.com/office/powerpoint/2010/main" val="1952251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8D044E-0787-409B-B1C8-58BC12513474}"/>
              </a:ext>
            </a:extLst>
          </p:cNvPr>
          <p:cNvSpPr>
            <a:spLocks noGrp="1"/>
          </p:cNvSpPr>
          <p:nvPr>
            <p:ph type="title"/>
          </p:nvPr>
        </p:nvSpPr>
        <p:spPr/>
        <p:txBody>
          <a:bodyPr/>
          <a:lstStyle/>
          <a:p>
            <a:r>
              <a:rPr lang="en-IN" dirty="0"/>
              <a:t>Spread of infection in Balichak</a:t>
            </a:r>
          </a:p>
        </p:txBody>
      </p:sp>
      <p:pic>
        <p:nvPicPr>
          <p:cNvPr id="9" name="Content Placeholder 8">
            <a:extLst>
              <a:ext uri="{FF2B5EF4-FFF2-40B4-BE49-F238E27FC236}">
                <a16:creationId xmlns="" xmlns:a16="http://schemas.microsoft.com/office/drawing/2014/main" id="{88599E6F-8A84-47A2-BB7F-94EB111619F0}"/>
              </a:ext>
            </a:extLst>
          </p:cNvPr>
          <p:cNvPicPr>
            <a:picLocks noGrp="1" noChangeAspect="1"/>
          </p:cNvPicPr>
          <p:nvPr>
            <p:ph sz="half" idx="1"/>
          </p:nvPr>
        </p:nvPicPr>
        <p:blipFill>
          <a:blip r:embed="rId2" cstate="print"/>
          <a:stretch>
            <a:fillRect/>
          </a:stretch>
        </p:blipFill>
        <p:spPr>
          <a:xfrm>
            <a:off x="5952931" y="1930289"/>
            <a:ext cx="5400869" cy="3266862"/>
          </a:xfrm>
        </p:spPr>
      </p:pic>
      <p:sp>
        <p:nvSpPr>
          <p:cNvPr id="13" name="Content Placeholder 12">
            <a:extLst>
              <a:ext uri="{FF2B5EF4-FFF2-40B4-BE49-F238E27FC236}">
                <a16:creationId xmlns="" xmlns:a16="http://schemas.microsoft.com/office/drawing/2014/main" id="{A5BC2377-190B-4EE8-B2B5-0EF837061F10}"/>
              </a:ext>
            </a:extLst>
          </p:cNvPr>
          <p:cNvSpPr>
            <a:spLocks noGrp="1"/>
          </p:cNvSpPr>
          <p:nvPr>
            <p:ph sz="half" idx="2"/>
          </p:nvPr>
        </p:nvSpPr>
        <p:spPr>
          <a:xfrm>
            <a:off x="838199" y="1825625"/>
            <a:ext cx="5181600" cy="4351338"/>
          </a:xfrm>
        </p:spPr>
        <p:txBody>
          <a:bodyPr/>
          <a:lstStyle/>
          <a:p>
            <a:r>
              <a:rPr kumimoji="0" lang="en-IN" sz="2800" b="0" i="0" u="none" strike="noStrike" kern="1200" cap="none" spc="0" normalizeH="0" baseline="0" noProof="0" dirty="0">
                <a:ln>
                  <a:noFill/>
                </a:ln>
                <a:solidFill>
                  <a:schemeClr val="tx1"/>
                </a:solidFill>
                <a:effectLst/>
                <a:uLnTx/>
                <a:uFillTx/>
                <a:latin typeface="Calibri" pitchFamily="34" charset="0"/>
                <a:ea typeface="+mj-ea"/>
                <a:cs typeface="Calibri" pitchFamily="34" charset="0"/>
              </a:rPr>
              <a:t>Applying the SIR Model </a:t>
            </a:r>
            <a:r>
              <a:rPr lang="en-IN" sz="2800" noProof="0" dirty="0">
                <a:latin typeface="Calibri" pitchFamily="34" charset="0"/>
                <a:ea typeface="+mj-ea"/>
                <a:cs typeface="Calibri" pitchFamily="34" charset="0"/>
              </a:rPr>
              <a:t>with population of BALICHAK = 13784 and infected peoples= 12*25trains = 300</a:t>
            </a:r>
            <a:endParaRPr kumimoji="0" lang="en-IN" sz="2800" b="0"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a:p>
            <a:endParaRPr lang="en-IN" dirty="0"/>
          </a:p>
        </p:txBody>
      </p:sp>
    </p:spTree>
    <p:extLst>
      <p:ext uri="{BB962C8B-B14F-4D97-AF65-F5344CB8AC3E}">
        <p14:creationId xmlns="" xmlns:p14="http://schemas.microsoft.com/office/powerpoint/2010/main" val="399711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Breaking down of the problem</a:t>
            </a:r>
            <a:endParaRPr lang="en-IN" dirty="0"/>
          </a:p>
        </p:txBody>
      </p:sp>
      <p:sp>
        <p:nvSpPr>
          <p:cNvPr id="3" name="Content Placeholder 2"/>
          <p:cNvSpPr>
            <a:spLocks noGrp="1"/>
          </p:cNvSpPr>
          <p:nvPr>
            <p:ph idx="1"/>
          </p:nvPr>
        </p:nvSpPr>
        <p:spPr/>
        <p:txBody>
          <a:bodyPr/>
          <a:lstStyle/>
          <a:p>
            <a:r>
              <a:rPr lang="en-IN" dirty="0" smtClean="0"/>
              <a:t>The first objective of the problem is to generate the number of people getting infected within the train.</a:t>
            </a:r>
          </a:p>
          <a:p>
            <a:pPr marL="571500" indent="-571500"/>
            <a:r>
              <a:rPr lang="en-IN" dirty="0" smtClean="0"/>
              <a:t>To establish the infected people inside the train, we first need to understand the train simulation network whose  output will generate the number of peoples boarding and de-boarding at different stations.</a:t>
            </a:r>
          </a:p>
          <a:p>
            <a:pPr marL="571500" indent="-571500"/>
            <a:r>
              <a:rPr lang="en-IN" dirty="0" smtClean="0"/>
              <a:t>Using the output of the train simulation, we can run the contact network simulation model wherein we can get an idea of the people coming in contact during the travel and hence the number of people getting infected in the train.</a:t>
            </a:r>
          </a:p>
          <a:p>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Between 4</a:t>
            </a:r>
            <a:r>
              <a:rPr lang="en-IN" baseline="30000" dirty="0"/>
              <a:t>th</a:t>
            </a:r>
            <a:r>
              <a:rPr lang="en-IN" dirty="0"/>
              <a:t>  and 5</a:t>
            </a:r>
            <a:r>
              <a:rPr lang="en-IN" baseline="30000" dirty="0"/>
              <a:t>th</a:t>
            </a:r>
            <a:r>
              <a:rPr lang="en-IN" dirty="0"/>
              <a:t> Time Interval</a:t>
            </a:r>
          </a:p>
        </p:txBody>
      </p:sp>
      <p:sp>
        <p:nvSpPr>
          <p:cNvPr id="3" name="Content Placeholder 2"/>
          <p:cNvSpPr>
            <a:spLocks noGrp="1"/>
          </p:cNvSpPr>
          <p:nvPr>
            <p:ph idx="1"/>
          </p:nvPr>
        </p:nvSpPr>
        <p:spPr/>
        <p:txBody>
          <a:bodyPr/>
          <a:lstStyle/>
          <a:p>
            <a:r>
              <a:rPr lang="en-IN" dirty="0"/>
              <a:t>Number of peoples boarding at BHALICHAK= 190</a:t>
            </a:r>
          </a:p>
          <a:p>
            <a:r>
              <a:rPr lang="en-IN" dirty="0"/>
              <a:t>Infected peoples boarding at BHALICHAK = (10/275)*190 = 6.91 = 7(</a:t>
            </a:r>
            <a:r>
              <a:rPr lang="en-IN" dirty="0" err="1"/>
              <a:t>Approx</a:t>
            </a:r>
            <a:r>
              <a:rPr lang="en-IN" dirty="0"/>
              <a:t>) </a:t>
            </a:r>
          </a:p>
          <a:p>
            <a:r>
              <a:rPr lang="en-IN" dirty="0"/>
              <a:t>Total infected people in train when train starts at BHALICHAK = </a:t>
            </a:r>
          </a:p>
          <a:p>
            <a:pPr>
              <a:buNone/>
            </a:pPr>
            <a:r>
              <a:rPr lang="en-IN" dirty="0"/>
              <a:t>28+ 27 -2 + 2 + 62 -2 + 2 +72 – 12 + 7= 184</a:t>
            </a:r>
          </a:p>
        </p:txBody>
      </p:sp>
    </p:spTree>
    <p:extLst>
      <p:ext uri="{BB962C8B-B14F-4D97-AF65-F5344CB8AC3E}">
        <p14:creationId xmlns="" xmlns:p14="http://schemas.microsoft.com/office/powerpoint/2010/main" val="2015784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5</a:t>
            </a:r>
            <a:r>
              <a:rPr lang="en-IN" baseline="30000" dirty="0"/>
              <a:t>th</a:t>
            </a:r>
            <a:r>
              <a:rPr lang="en-IN" dirty="0"/>
              <a:t> Time Interval</a:t>
            </a:r>
          </a:p>
        </p:txBody>
      </p:sp>
      <p:sp>
        <p:nvSpPr>
          <p:cNvPr id="3" name="Content Placeholder 2"/>
          <p:cNvSpPr>
            <a:spLocks noGrp="1"/>
          </p:cNvSpPr>
          <p:nvPr>
            <p:ph idx="1"/>
          </p:nvPr>
        </p:nvSpPr>
        <p:spPr/>
        <p:txBody>
          <a:bodyPr>
            <a:normAutofit lnSpcReduction="10000"/>
          </a:bodyPr>
          <a:lstStyle/>
          <a:p>
            <a:r>
              <a:rPr lang="en-IN" dirty="0"/>
              <a:t>Train is travelling from BHALICHAK to RADHAMOHANPUR</a:t>
            </a:r>
          </a:p>
          <a:p>
            <a:r>
              <a:rPr lang="en-IN" dirty="0"/>
              <a:t>Totals contacts taking place = 15776</a:t>
            </a:r>
          </a:p>
          <a:p>
            <a:r>
              <a:rPr lang="en-IN" dirty="0"/>
              <a:t> Contacts taking place with infected nodes = 6372</a:t>
            </a:r>
          </a:p>
          <a:p>
            <a:r>
              <a:rPr lang="en-IN" dirty="0" err="1"/>
              <a:t>Peff</a:t>
            </a:r>
            <a:r>
              <a:rPr lang="en-IN" dirty="0"/>
              <a:t> = 6372/15776 = 0.4039 = 40.39%</a:t>
            </a:r>
          </a:p>
          <a:p>
            <a:r>
              <a:rPr lang="en-IN" dirty="0"/>
              <a:t>Number of newly infected people in the train in time-interval t =4 is </a:t>
            </a:r>
          </a:p>
          <a:p>
            <a:pPr marL="0" indent="0">
              <a:buNone/>
            </a:pPr>
            <a:r>
              <a:rPr lang="en-IN" dirty="0"/>
              <a:t>    = (275-5+13-11+33-6+46 -30 +190-173)*0.4039 = 135 (Approx.)</a:t>
            </a:r>
          </a:p>
          <a:p>
            <a:r>
              <a:rPr lang="en-IN" dirty="0"/>
              <a:t>Number of infected people de-boarding at RADHAMOHANPUR= 0.4039*7 = 3 (Approx)</a:t>
            </a:r>
          </a:p>
          <a:p>
            <a:r>
              <a:rPr lang="en-IN" dirty="0"/>
              <a:t>Total infected people in train =  184 + 135 = 319 peoples.</a:t>
            </a:r>
          </a:p>
          <a:p>
            <a:endParaRPr lang="en-IN" dirty="0"/>
          </a:p>
        </p:txBody>
      </p:sp>
    </p:spTree>
    <p:extLst>
      <p:ext uri="{BB962C8B-B14F-4D97-AF65-F5344CB8AC3E}">
        <p14:creationId xmlns="" xmlns:p14="http://schemas.microsoft.com/office/powerpoint/2010/main" val="42446799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82C7C5-11FB-4671-8797-B56971DA010A}"/>
              </a:ext>
            </a:extLst>
          </p:cNvPr>
          <p:cNvSpPr>
            <a:spLocks noGrp="1"/>
          </p:cNvSpPr>
          <p:nvPr>
            <p:ph type="title"/>
          </p:nvPr>
        </p:nvSpPr>
        <p:spPr/>
        <p:txBody>
          <a:bodyPr/>
          <a:lstStyle/>
          <a:p>
            <a:r>
              <a:rPr lang="en-IN" dirty="0"/>
              <a:t>Spread of infection in Radhamohanpur</a:t>
            </a:r>
          </a:p>
        </p:txBody>
      </p:sp>
      <p:pic>
        <p:nvPicPr>
          <p:cNvPr id="5" name="Content Placeholder 4">
            <a:extLst>
              <a:ext uri="{FF2B5EF4-FFF2-40B4-BE49-F238E27FC236}">
                <a16:creationId xmlns="" xmlns:a16="http://schemas.microsoft.com/office/drawing/2014/main" id="{1C07C2B4-EB2D-4017-833D-B618FE57E1F9}"/>
              </a:ext>
            </a:extLst>
          </p:cNvPr>
          <p:cNvPicPr>
            <a:picLocks noGrp="1" noChangeAspect="1"/>
          </p:cNvPicPr>
          <p:nvPr>
            <p:ph sz="half" idx="1"/>
          </p:nvPr>
        </p:nvPicPr>
        <p:blipFill>
          <a:blip r:embed="rId2" cstate="print"/>
          <a:stretch>
            <a:fillRect/>
          </a:stretch>
        </p:blipFill>
        <p:spPr>
          <a:xfrm>
            <a:off x="5940490" y="1931436"/>
            <a:ext cx="5181599" cy="3312367"/>
          </a:xfrm>
        </p:spPr>
      </p:pic>
      <p:sp>
        <p:nvSpPr>
          <p:cNvPr id="9" name="Content Placeholder 8">
            <a:extLst>
              <a:ext uri="{FF2B5EF4-FFF2-40B4-BE49-F238E27FC236}">
                <a16:creationId xmlns="" xmlns:a16="http://schemas.microsoft.com/office/drawing/2014/main" id="{B08F7BB8-1723-46F0-89FD-79E762081CA3}"/>
              </a:ext>
            </a:extLst>
          </p:cNvPr>
          <p:cNvSpPr>
            <a:spLocks noGrp="1"/>
          </p:cNvSpPr>
          <p:nvPr>
            <p:ph sz="half" idx="2"/>
          </p:nvPr>
        </p:nvSpPr>
        <p:spPr>
          <a:xfrm>
            <a:off x="657808" y="1825625"/>
            <a:ext cx="5181600" cy="4351338"/>
          </a:xfrm>
        </p:spPr>
        <p:txBody>
          <a:bodyPr/>
          <a:lstStyle/>
          <a:p>
            <a:r>
              <a:rPr kumimoji="0" lang="en-IN" sz="2800" b="0" i="0" u="none" strike="noStrike" kern="1200" cap="none" spc="0" normalizeH="0" baseline="0" noProof="0" dirty="0">
                <a:ln>
                  <a:noFill/>
                </a:ln>
                <a:solidFill>
                  <a:schemeClr val="tx1"/>
                </a:solidFill>
                <a:effectLst/>
                <a:uLnTx/>
                <a:uFillTx/>
                <a:latin typeface="Calibri" pitchFamily="34" charset="0"/>
                <a:ea typeface="+mj-ea"/>
                <a:cs typeface="Calibri" pitchFamily="34" charset="0"/>
              </a:rPr>
              <a:t>Applying the SIR Model </a:t>
            </a:r>
            <a:r>
              <a:rPr lang="en-IN" sz="2800" noProof="0" dirty="0">
                <a:latin typeface="Calibri" pitchFamily="34" charset="0"/>
                <a:ea typeface="+mj-ea"/>
                <a:cs typeface="Calibri" pitchFamily="34" charset="0"/>
              </a:rPr>
              <a:t>with population of RADHAMOHANPUR = 3604 and infected peoples= 3*25trains = 75</a:t>
            </a:r>
            <a:endParaRPr kumimoji="0" lang="en-IN" sz="2800" b="0"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a:p>
            <a:endParaRPr lang="en-IN" dirty="0"/>
          </a:p>
        </p:txBody>
      </p:sp>
    </p:spTree>
    <p:extLst>
      <p:ext uri="{BB962C8B-B14F-4D97-AF65-F5344CB8AC3E}">
        <p14:creationId xmlns="" xmlns:p14="http://schemas.microsoft.com/office/powerpoint/2010/main" val="2004425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Between 5</a:t>
            </a:r>
            <a:r>
              <a:rPr lang="en-IN" baseline="30000" dirty="0"/>
              <a:t>th</a:t>
            </a:r>
            <a:r>
              <a:rPr lang="en-IN" dirty="0"/>
              <a:t>  and 6</a:t>
            </a:r>
            <a:r>
              <a:rPr lang="en-IN" baseline="30000" dirty="0"/>
              <a:t>th</a:t>
            </a:r>
            <a:r>
              <a:rPr lang="en-IN" dirty="0"/>
              <a:t> Time Interval</a:t>
            </a:r>
          </a:p>
        </p:txBody>
      </p:sp>
      <p:sp>
        <p:nvSpPr>
          <p:cNvPr id="3" name="Content Placeholder 2"/>
          <p:cNvSpPr>
            <a:spLocks noGrp="1"/>
          </p:cNvSpPr>
          <p:nvPr>
            <p:ph idx="1"/>
          </p:nvPr>
        </p:nvSpPr>
        <p:spPr/>
        <p:txBody>
          <a:bodyPr/>
          <a:lstStyle/>
          <a:p>
            <a:r>
              <a:rPr lang="en-IN" dirty="0"/>
              <a:t>Number of peoples boarding at RADHAMOHANPUR= 83</a:t>
            </a:r>
          </a:p>
          <a:p>
            <a:r>
              <a:rPr lang="en-IN" dirty="0"/>
              <a:t>Infected peoples boarding at RADHAMOHANPUR = (10/275)*83 = 3.01 = 3 (Approx) </a:t>
            </a:r>
          </a:p>
          <a:p>
            <a:r>
              <a:rPr lang="en-IN" dirty="0"/>
              <a:t>Total infected people in train when train starts at RADHAMOHANPUR = 319-3 +3 = 319</a:t>
            </a:r>
          </a:p>
          <a:p>
            <a:endParaRPr lang="en-IN" dirty="0"/>
          </a:p>
        </p:txBody>
      </p:sp>
    </p:spTree>
    <p:extLst>
      <p:ext uri="{BB962C8B-B14F-4D97-AF65-F5344CB8AC3E}">
        <p14:creationId xmlns="" xmlns:p14="http://schemas.microsoft.com/office/powerpoint/2010/main" val="25555369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INFECTED PEOPLE DE-BOARDING</a:t>
            </a:r>
          </a:p>
        </p:txBody>
      </p:sp>
      <p:sp>
        <p:nvSpPr>
          <p:cNvPr id="3" name="Content Placeholder 2"/>
          <p:cNvSpPr>
            <a:spLocks noGrp="1"/>
          </p:cNvSpPr>
          <p:nvPr>
            <p:ph idx="1"/>
          </p:nvPr>
        </p:nvSpPr>
        <p:spPr/>
        <p:txBody>
          <a:bodyPr/>
          <a:lstStyle/>
          <a:p>
            <a:r>
              <a:rPr lang="en-IN" dirty="0"/>
              <a:t> Number of Infected people de-boarding at each station is captured for </a:t>
            </a:r>
            <a:r>
              <a:rPr lang="en-IN" b="1" dirty="0">
                <a:solidFill>
                  <a:srgbClr val="FF0000"/>
                </a:solidFill>
              </a:rPr>
              <a:t>SIR Model </a:t>
            </a:r>
            <a:r>
              <a:rPr lang="en-IN" dirty="0"/>
              <a:t>which we have seen previously.</a:t>
            </a:r>
            <a:endParaRPr lang="en-IN" b="1" dirty="0">
              <a:solidFill>
                <a:srgbClr val="FF0000"/>
              </a:solidFill>
            </a:endParaRPr>
          </a:p>
        </p:txBody>
      </p:sp>
      <p:pic>
        <p:nvPicPr>
          <p:cNvPr id="6" name="Picture 5"/>
          <p:cNvPicPr>
            <a:picLocks noChangeAspect="1"/>
          </p:cNvPicPr>
          <p:nvPr/>
        </p:nvPicPr>
        <p:blipFill>
          <a:blip r:embed="rId2" cstate="print"/>
          <a:stretch>
            <a:fillRect/>
          </a:stretch>
        </p:blipFill>
        <p:spPr>
          <a:xfrm>
            <a:off x="3606085" y="3201194"/>
            <a:ext cx="3734873" cy="2581420"/>
          </a:xfrm>
          <a:prstGeom prst="rect">
            <a:avLst/>
          </a:prstGeom>
        </p:spPr>
      </p:pic>
    </p:spTree>
    <p:extLst>
      <p:ext uri="{BB962C8B-B14F-4D97-AF65-F5344CB8AC3E}">
        <p14:creationId xmlns="" xmlns:p14="http://schemas.microsoft.com/office/powerpoint/2010/main" val="40534238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INFECTED PEOPLE DE-BOARDING</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631583" y="2034862"/>
            <a:ext cx="6928833" cy="4121239"/>
          </a:xfrm>
        </p:spPr>
      </p:pic>
    </p:spTree>
    <p:extLst>
      <p:ext uri="{BB962C8B-B14F-4D97-AF65-F5344CB8AC3E}">
        <p14:creationId xmlns="" xmlns:p14="http://schemas.microsoft.com/office/powerpoint/2010/main" val="3596457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Basics of Social Activity Network</a:t>
            </a:r>
          </a:p>
        </p:txBody>
      </p:sp>
      <p:sp>
        <p:nvSpPr>
          <p:cNvPr id="3" name="Content Placeholder 2"/>
          <p:cNvSpPr>
            <a:spLocks noGrp="1"/>
          </p:cNvSpPr>
          <p:nvPr>
            <p:ph idx="1"/>
          </p:nvPr>
        </p:nvSpPr>
        <p:spPr/>
        <p:txBody>
          <a:bodyPr/>
          <a:lstStyle/>
          <a:p>
            <a:pPr algn="just"/>
            <a:r>
              <a:rPr lang="en-IN" dirty="0"/>
              <a:t>We have modelled the PEN network from KHARAGPUR to RADHAMOHANPUR for the spread of infection.</a:t>
            </a:r>
          </a:p>
          <a:p>
            <a:pPr algn="just"/>
            <a:r>
              <a:rPr lang="en-IN" dirty="0"/>
              <a:t>Now to incorporate the Social Activity Network, we need to create a new contact network based on the locations of boarding and de-boarding of passengers.</a:t>
            </a:r>
          </a:p>
          <a:p>
            <a:pPr algn="just"/>
            <a:r>
              <a:rPr lang="en-IN" dirty="0"/>
              <a:t>The contacts will be developed between the persons boarding and de-boarding at different places.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Challenges In SA Network</a:t>
            </a:r>
          </a:p>
        </p:txBody>
      </p:sp>
      <p:sp>
        <p:nvSpPr>
          <p:cNvPr id="3" name="Content Placeholder 2"/>
          <p:cNvSpPr>
            <a:spLocks noGrp="1"/>
          </p:cNvSpPr>
          <p:nvPr>
            <p:ph idx="1"/>
          </p:nvPr>
        </p:nvSpPr>
        <p:spPr/>
        <p:txBody>
          <a:bodyPr/>
          <a:lstStyle/>
          <a:p>
            <a:r>
              <a:rPr lang="en-IN" dirty="0"/>
              <a:t>The interaction of two different networks in a single time interval t.</a:t>
            </a:r>
          </a:p>
          <a:p>
            <a:r>
              <a:rPr lang="en-IN" dirty="0"/>
              <a:t>When the train is travelling in one network, the SA contacts will be established in the next few stations where the train is about to reach.</a:t>
            </a:r>
          </a:p>
          <a:p>
            <a:r>
              <a:rPr lang="en-IN" dirty="0"/>
              <a:t>Similarly, when the train left particular station, and SA  network will be established among the passengers already de-boarded the train.</a:t>
            </a:r>
          </a:p>
          <a:p>
            <a:pPr>
              <a:buNone/>
            </a:pP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Impact of SA network</a:t>
            </a:r>
          </a:p>
        </p:txBody>
      </p:sp>
      <p:sp>
        <p:nvSpPr>
          <p:cNvPr id="3" name="Content Placeholder 2"/>
          <p:cNvSpPr>
            <a:spLocks noGrp="1"/>
          </p:cNvSpPr>
          <p:nvPr>
            <p:ph idx="1"/>
          </p:nvPr>
        </p:nvSpPr>
        <p:spPr>
          <a:xfrm>
            <a:off x="851263" y="3135086"/>
            <a:ext cx="10515600" cy="2847703"/>
          </a:xfrm>
        </p:spPr>
        <p:txBody>
          <a:bodyPr/>
          <a:lstStyle/>
          <a:p>
            <a:r>
              <a:rPr lang="en-IN" dirty="0"/>
              <a:t>The probability of a susceptible node </a:t>
            </a:r>
            <a:r>
              <a:rPr lang="en-IN" dirty="0" err="1"/>
              <a:t>i</a:t>
            </a:r>
            <a:r>
              <a:rPr lang="en-IN" dirty="0"/>
              <a:t>    getting infected from an infected node j i.e. Beta </a:t>
            </a:r>
            <a:r>
              <a:rPr lang="en-IN" dirty="0" err="1"/>
              <a:t>ijt</a:t>
            </a:r>
            <a:r>
              <a:rPr lang="en-IN" dirty="0"/>
              <a:t> I will be changed as the SA network term will come into the equation now.</a:t>
            </a:r>
          </a:p>
        </p:txBody>
      </p:sp>
      <p:sp>
        <p:nvSpPr>
          <p:cNvPr id="6" name="Content Placeholder 2">
            <a:extLst>
              <a:ext uri="{FF2B5EF4-FFF2-40B4-BE49-F238E27FC236}">
                <a16:creationId xmlns="" xmlns:a16="http://schemas.microsoft.com/office/drawing/2014/main" id="{0194582D-5CCB-4AD3-9B0A-6C8235E4E091}"/>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cstate="print"/>
            <a:stretch>
              <a:fillRect/>
            </a:stretch>
          </a:blipFill>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a:ln>
                  <a:noFill/>
                </a:ln>
                <a:noFill/>
                <a:effectLst/>
                <a:uLnTx/>
                <a:uFillTx/>
                <a:latin typeface="+mn-lt"/>
                <a:ea typeface="+mn-ea"/>
                <a:cs typeface="+mn-cs"/>
              </a:rPr>
              <a:t> </a:t>
            </a:r>
            <a:endParaRPr kumimoji="0" lang="en-IN" sz="2800" b="0" i="0" u="none" strike="noStrike" kern="1200" cap="none" spc="0" normalizeH="0" baseline="0" noProof="0" dirty="0">
              <a:ln>
                <a:noFill/>
              </a:ln>
              <a:noFill/>
              <a:effectLst/>
              <a:uLnTx/>
              <a:uFillTx/>
              <a:latin typeface="+mn-lt"/>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Impact of Social Activity on PEN Contact Network</a:t>
            </a:r>
          </a:p>
        </p:txBody>
      </p:sp>
      <p:sp>
        <p:nvSpPr>
          <p:cNvPr id="3" name="Content Placeholder 2"/>
          <p:cNvSpPr>
            <a:spLocks noGrp="1"/>
          </p:cNvSpPr>
          <p:nvPr>
            <p:ph idx="1"/>
          </p:nvPr>
        </p:nvSpPr>
        <p:spPr/>
        <p:txBody>
          <a:bodyPr/>
          <a:lstStyle/>
          <a:p>
            <a:r>
              <a:rPr lang="en-IN" dirty="0"/>
              <a:t>The impact of SA in the available contact network will increase the contacts taking place in the stations.</a:t>
            </a:r>
          </a:p>
          <a:p>
            <a:r>
              <a:rPr lang="en-IN" dirty="0"/>
              <a:t>The journey starts from Kharagpur and there are 275 passengers boarding the train.</a:t>
            </a:r>
          </a:p>
          <a:p>
            <a:r>
              <a:rPr lang="en-IN" dirty="0"/>
              <a:t>A Social Activity network is developed between 275 passengers and the number of contacts taking place in the station =          = 37675 contacts.</a:t>
            </a:r>
          </a:p>
          <a:p>
            <a:r>
              <a:rPr lang="en-IN" dirty="0"/>
              <a:t>The weight (varying between 0 and 1) and the intensity of spread of the disease will depend on  the epidemic conditions prevailing in the respective station.</a:t>
            </a:r>
          </a:p>
        </p:txBody>
      </p:sp>
      <p:sp>
        <p:nvSpPr>
          <p:cNvPr id="6146"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614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647612" y="4010297"/>
            <a:ext cx="542925" cy="561975"/>
          </a:xfrm>
          <a:prstGeom prst="rect">
            <a:avLst/>
          </a:prstGeom>
          <a:noFill/>
        </p:spPr>
      </p:pic>
      <p:sp>
        <p:nvSpPr>
          <p:cNvPr id="6147" name="Rectangle 3"/>
          <p:cNvSpPr>
            <a:spLocks noChangeArrowheads="1"/>
          </p:cNvSpPr>
          <p:nvPr/>
        </p:nvSpPr>
        <p:spPr bwMode="auto">
          <a:xfrm>
            <a:off x="0" y="10191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Contd...</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t>Once we get to know the number of infected people at different stations, we can utilise a static SIR Model ( we are thinking of a static model because of our assumption that the travelling is taking place through railways only) to generate the spread of infection at each and every station.</a:t>
            </a:r>
          </a:p>
          <a:p>
            <a:pPr>
              <a:buFont typeface="Wingdings" pitchFamily="2" charset="2"/>
              <a:buChar char="§"/>
            </a:pPr>
            <a:r>
              <a:rPr lang="en-IN" dirty="0" smtClean="0"/>
              <a:t>We will collect the available medical facility(Number of COVID Hospitals and beds available)  at each station of that route.</a:t>
            </a:r>
          </a:p>
          <a:p>
            <a:pPr>
              <a:buFont typeface="Wingdings" pitchFamily="2" charset="2"/>
              <a:buChar char="§"/>
            </a:pPr>
            <a:r>
              <a:rPr lang="en-IN" dirty="0" smtClean="0"/>
              <a:t>The bottleneck station will guide on the number of trains to be run on  that route. </a:t>
            </a:r>
          </a:p>
          <a:p>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involved in updating the contact network – for station KGP </a:t>
            </a:r>
          </a:p>
        </p:txBody>
      </p:sp>
      <p:sp>
        <p:nvSpPr>
          <p:cNvPr id="3" name="Content Placeholder 2"/>
          <p:cNvSpPr>
            <a:spLocks noGrp="1"/>
          </p:cNvSpPr>
          <p:nvPr>
            <p:ph idx="1"/>
          </p:nvPr>
        </p:nvSpPr>
        <p:spPr/>
        <p:txBody>
          <a:bodyPr/>
          <a:lstStyle/>
          <a:p>
            <a:pPr marL="514350" indent="-514350">
              <a:buAutoNum type="arabicPeriod"/>
            </a:pPr>
            <a:r>
              <a:rPr lang="en-IN" dirty="0"/>
              <a:t>Finding a list of passengers boarding at KGP.</a:t>
            </a:r>
          </a:p>
          <a:p>
            <a:pPr marL="514350" indent="-514350">
              <a:buAutoNum type="arabicPeriod"/>
            </a:pPr>
            <a:r>
              <a:rPr lang="en-IN" dirty="0"/>
              <a:t>Developing contacts between 275 nodes.</a:t>
            </a:r>
          </a:p>
        </p:txBody>
      </p:sp>
      <p:pic>
        <p:nvPicPr>
          <p:cNvPr id="5" name="Picture 2"/>
          <p:cNvPicPr>
            <a:picLocks noChangeAspect="1" noChangeArrowheads="1"/>
          </p:cNvPicPr>
          <p:nvPr/>
        </p:nvPicPr>
        <p:blipFill>
          <a:blip r:embed="rId2" cstate="print"/>
          <a:srcRect/>
          <a:stretch>
            <a:fillRect/>
          </a:stretch>
        </p:blipFill>
        <p:spPr bwMode="auto">
          <a:xfrm>
            <a:off x="2716939" y="3182109"/>
            <a:ext cx="4557621" cy="289212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Updated Contact Network</a:t>
            </a:r>
          </a:p>
        </p:txBody>
      </p:sp>
      <p:sp>
        <p:nvSpPr>
          <p:cNvPr id="7" name="Content Placeholder 6"/>
          <p:cNvSpPr>
            <a:spLocks noGrp="1"/>
          </p:cNvSpPr>
          <p:nvPr>
            <p:ph idx="1"/>
          </p:nvPr>
        </p:nvSpPr>
        <p:spPr/>
        <p:txBody>
          <a:bodyPr/>
          <a:lstStyle/>
          <a:p>
            <a:pPr>
              <a:buNone/>
            </a:pPr>
            <a:r>
              <a:rPr lang="en-IN" dirty="0"/>
              <a:t>3. Updating the data frame with the newly formed contacts.</a:t>
            </a:r>
          </a:p>
          <a:p>
            <a:pPr>
              <a:buNone/>
            </a:pPr>
            <a:endParaRPr lang="en-IN" dirty="0"/>
          </a:p>
        </p:txBody>
      </p:sp>
      <p:pic>
        <p:nvPicPr>
          <p:cNvPr id="8" name="Picture 1"/>
          <p:cNvPicPr>
            <a:picLocks noChangeAspect="1" noChangeArrowheads="1"/>
          </p:cNvPicPr>
          <p:nvPr/>
        </p:nvPicPr>
        <p:blipFill>
          <a:blip r:embed="rId2" cstate="print"/>
          <a:srcRect/>
          <a:stretch>
            <a:fillRect/>
          </a:stretch>
        </p:blipFill>
        <p:spPr bwMode="auto">
          <a:xfrm>
            <a:off x="1728798" y="2308950"/>
            <a:ext cx="7349739" cy="4351338"/>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a:t>
            </a:r>
            <a:r>
              <a:rPr lang="en-IN" baseline="30000" dirty="0"/>
              <a:t>st</a:t>
            </a:r>
            <a:r>
              <a:rPr lang="en-IN" dirty="0"/>
              <a:t> Time Interval</a:t>
            </a:r>
          </a:p>
        </p:txBody>
      </p:sp>
      <p:sp>
        <p:nvSpPr>
          <p:cNvPr id="5" name="Content Placeholder 4"/>
          <p:cNvSpPr>
            <a:spLocks noGrp="1"/>
          </p:cNvSpPr>
          <p:nvPr>
            <p:ph idx="1"/>
          </p:nvPr>
        </p:nvSpPr>
        <p:spPr/>
        <p:txBody>
          <a:bodyPr/>
          <a:lstStyle/>
          <a:p>
            <a:r>
              <a:rPr lang="en-IN" dirty="0"/>
              <a:t>Train is travelling from KHARAGPUR to JAKPUR</a:t>
            </a:r>
          </a:p>
          <a:p>
            <a:r>
              <a:rPr lang="en-IN" dirty="0"/>
              <a:t>Total contacts taking place = 42720</a:t>
            </a:r>
          </a:p>
          <a:p>
            <a:r>
              <a:rPr lang="en-IN" dirty="0"/>
              <a:t> Contacts taking place with infected nodes = 3071</a:t>
            </a:r>
          </a:p>
          <a:p>
            <a:r>
              <a:rPr lang="en-IN" dirty="0" err="1"/>
              <a:t>Peff</a:t>
            </a:r>
            <a:r>
              <a:rPr lang="en-IN" dirty="0"/>
              <a:t> = 3071/42720 = 0.07188 = 7.18%</a:t>
            </a:r>
          </a:p>
          <a:p>
            <a:pPr>
              <a:buFont typeface="Wingdings" panose="05000000000000000000" pitchFamily="2" charset="2"/>
              <a:buChar char="Ø"/>
            </a:pPr>
            <a:r>
              <a:rPr lang="en-IN" dirty="0"/>
              <a:t>Number of infected people in the train after time-interval t =1 is 		= (265*0.07188) + 10 = 29.04 = 29 (Approx.)</a:t>
            </a:r>
          </a:p>
          <a:p>
            <a:endParaRPr lang="en-IN" dirty="0"/>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a:t>
            </a:r>
            <a:r>
              <a:rPr lang="en-IN" baseline="30000" dirty="0"/>
              <a:t>st</a:t>
            </a:r>
            <a:r>
              <a:rPr lang="en-IN" dirty="0"/>
              <a:t> Time Interval</a:t>
            </a:r>
          </a:p>
        </p:txBody>
      </p:sp>
      <p:sp>
        <p:nvSpPr>
          <p:cNvPr id="3" name="Content Placeholder 2"/>
          <p:cNvSpPr>
            <a:spLocks noGrp="1"/>
          </p:cNvSpPr>
          <p:nvPr>
            <p:ph idx="1"/>
          </p:nvPr>
        </p:nvSpPr>
        <p:spPr/>
        <p:txBody>
          <a:bodyPr/>
          <a:lstStyle/>
          <a:p>
            <a:r>
              <a:rPr lang="en-IN" dirty="0"/>
              <a:t>The nodes getting infected during 1</a:t>
            </a:r>
            <a:r>
              <a:rPr lang="en-IN" baseline="30000" dirty="0"/>
              <a:t>st</a:t>
            </a:r>
            <a:r>
              <a:rPr lang="en-IN" dirty="0"/>
              <a:t> Time Interval:</a:t>
            </a:r>
          </a:p>
          <a:p>
            <a:endParaRPr lang="en-IN" dirty="0"/>
          </a:p>
          <a:p>
            <a:endParaRPr lang="en-IN" dirty="0"/>
          </a:p>
          <a:p>
            <a:endParaRPr lang="en-IN" dirty="0"/>
          </a:p>
          <a:p>
            <a:endParaRPr lang="en-IN" dirty="0"/>
          </a:p>
          <a:p>
            <a:r>
              <a:rPr lang="en-IN" dirty="0"/>
              <a:t> Number of infected people de-boarding at Jakpur</a:t>
            </a:r>
          </a:p>
          <a:p>
            <a:pPr>
              <a:buNone/>
            </a:pPr>
            <a:r>
              <a:rPr lang="en-IN" dirty="0"/>
              <a:t> = 5*0.07188 = 0.36 = 1 (approx.)(Node 2)</a:t>
            </a:r>
          </a:p>
          <a:p>
            <a:endParaRPr lang="en-IN" dirty="0"/>
          </a:p>
          <a:p>
            <a:endParaRPr lang="en-IN" dirty="0"/>
          </a:p>
        </p:txBody>
      </p:sp>
      <p:pic>
        <p:nvPicPr>
          <p:cNvPr id="5" name="Picture 1"/>
          <p:cNvPicPr>
            <a:picLocks noChangeAspect="1" noChangeArrowheads="1"/>
          </p:cNvPicPr>
          <p:nvPr/>
        </p:nvPicPr>
        <p:blipFill>
          <a:blip r:embed="rId2" cstate="print"/>
          <a:srcRect/>
          <a:stretch>
            <a:fillRect/>
          </a:stretch>
        </p:blipFill>
        <p:spPr bwMode="auto">
          <a:xfrm>
            <a:off x="2028461" y="2677886"/>
            <a:ext cx="7393125" cy="1176179"/>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Spread of infection in JAKPUR</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6179989" y="2338253"/>
            <a:ext cx="5628834" cy="3731474"/>
          </a:xfrm>
          <a:prstGeom prst="rect">
            <a:avLst/>
          </a:prstGeom>
          <a:noFill/>
          <a:ln w="9525">
            <a:noFill/>
            <a:miter lim="800000"/>
            <a:headEnd/>
            <a:tailEnd/>
          </a:ln>
          <a:effectLst/>
        </p:spPr>
      </p:pic>
      <p:sp>
        <p:nvSpPr>
          <p:cNvPr id="5" name="Title 1"/>
          <p:cNvSpPr txBox="1">
            <a:spLocks/>
          </p:cNvSpPr>
          <p:nvPr/>
        </p:nvSpPr>
        <p:spPr>
          <a:xfrm>
            <a:off x="285206" y="2150383"/>
            <a:ext cx="5906588" cy="2695937"/>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0" i="0" u="none" strike="noStrike" kern="1200" cap="none" spc="0" normalizeH="0" baseline="0" noProof="0" dirty="0">
                <a:ln>
                  <a:noFill/>
                </a:ln>
                <a:solidFill>
                  <a:schemeClr val="tx1"/>
                </a:solidFill>
                <a:effectLst/>
                <a:uLnTx/>
                <a:uFillTx/>
                <a:latin typeface="Calibri" pitchFamily="34" charset="0"/>
                <a:ea typeface="+mj-ea"/>
                <a:cs typeface="Calibri" pitchFamily="34" charset="0"/>
              </a:rPr>
              <a:t>Applying the SIR Model </a:t>
            </a:r>
            <a:r>
              <a:rPr lang="en-IN" sz="2800" noProof="0" dirty="0">
                <a:latin typeface="Calibri" pitchFamily="34" charset="0"/>
                <a:ea typeface="+mj-ea"/>
                <a:cs typeface="Calibri" pitchFamily="34" charset="0"/>
              </a:rPr>
              <a:t>with population of JAKPUR = 1341 and infected peoples= 1*25trains = 25</a:t>
            </a:r>
            <a:endParaRPr kumimoji="0" lang="en-IN" sz="2800" b="0"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 of the two results</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2434042" y="2259874"/>
            <a:ext cx="6318072" cy="3004518"/>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Impact of Social Activity on PEN Contact Network at JAKPUR</a:t>
            </a:r>
          </a:p>
        </p:txBody>
      </p:sp>
      <p:sp>
        <p:nvSpPr>
          <p:cNvPr id="3" name="Content Placeholder 2"/>
          <p:cNvSpPr>
            <a:spLocks noGrp="1"/>
          </p:cNvSpPr>
          <p:nvPr>
            <p:ph idx="1"/>
          </p:nvPr>
        </p:nvSpPr>
        <p:spPr>
          <a:xfrm>
            <a:off x="838200" y="1799867"/>
            <a:ext cx="10515600" cy="4351338"/>
          </a:xfrm>
        </p:spPr>
        <p:txBody>
          <a:bodyPr/>
          <a:lstStyle/>
          <a:p>
            <a:r>
              <a:rPr lang="en-IN" dirty="0"/>
              <a:t>The journey starts from </a:t>
            </a:r>
            <a:r>
              <a:rPr lang="en-IN" dirty="0" err="1"/>
              <a:t>Jakpur</a:t>
            </a:r>
            <a:r>
              <a:rPr lang="en-IN" dirty="0"/>
              <a:t> and there are 13 passengers boarding the train.</a:t>
            </a:r>
          </a:p>
          <a:p>
            <a:r>
              <a:rPr lang="en-IN" dirty="0"/>
              <a:t>A Social Activity network is developed between 13 passengers and the number of contacts taking place in the station =          = 78 contacts.</a:t>
            </a:r>
          </a:p>
          <a:p>
            <a:r>
              <a:rPr lang="en-IN" dirty="0"/>
              <a:t>The weight (varying between 0 and 1) and the intensity of spread of the disease will depend on  the epidemic conditions prevailing in the respective station.</a:t>
            </a:r>
          </a:p>
          <a:p>
            <a:r>
              <a:rPr lang="en-IN" dirty="0"/>
              <a:t>Contact Network is developed at </a:t>
            </a:r>
            <a:r>
              <a:rPr lang="en-IN" dirty="0" err="1"/>
              <a:t>Jakpur</a:t>
            </a:r>
            <a:r>
              <a:rPr lang="en-IN" dirty="0"/>
              <a:t> using the earlier procedure.</a:t>
            </a:r>
          </a:p>
        </p:txBody>
      </p:sp>
      <p:sp>
        <p:nvSpPr>
          <p:cNvPr id="6146"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6147" name="Rectangle 3"/>
          <p:cNvSpPr>
            <a:spLocks noChangeArrowheads="1"/>
          </p:cNvSpPr>
          <p:nvPr/>
        </p:nvSpPr>
        <p:spPr bwMode="auto">
          <a:xfrm>
            <a:off x="0" y="10191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4" name="Picture 3"/>
          <p:cNvPicPr>
            <a:picLocks noChangeAspect="1"/>
          </p:cNvPicPr>
          <p:nvPr/>
        </p:nvPicPr>
        <p:blipFill>
          <a:blip r:embed="rId2" cstate="print"/>
          <a:stretch>
            <a:fillRect/>
          </a:stretch>
        </p:blipFill>
        <p:spPr>
          <a:xfrm>
            <a:off x="8654603" y="3047261"/>
            <a:ext cx="682579" cy="533065"/>
          </a:xfrm>
          <a:prstGeom prst="rect">
            <a:avLst/>
          </a:prstGeom>
        </p:spPr>
      </p:pic>
    </p:spTree>
    <p:extLst>
      <p:ext uri="{BB962C8B-B14F-4D97-AF65-F5344CB8AC3E}">
        <p14:creationId xmlns="" xmlns:p14="http://schemas.microsoft.com/office/powerpoint/2010/main" val="34722077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Contact Network at </a:t>
            </a:r>
            <a:r>
              <a:rPr lang="en-IN" b="1" dirty="0" err="1"/>
              <a:t>Jakpur</a:t>
            </a:r>
            <a:endParaRPr lang="en-IN" b="1" dirty="0"/>
          </a:p>
        </p:txBody>
      </p:sp>
      <p:pic>
        <p:nvPicPr>
          <p:cNvPr id="7" name="Content Placeholder 6"/>
          <p:cNvPicPr>
            <a:picLocks noGrp="1" noChangeAspect="1"/>
          </p:cNvPicPr>
          <p:nvPr>
            <p:ph idx="1"/>
          </p:nvPr>
        </p:nvPicPr>
        <p:blipFill>
          <a:blip r:embed="rId2" cstate="print"/>
          <a:stretch>
            <a:fillRect/>
          </a:stretch>
        </p:blipFill>
        <p:spPr>
          <a:xfrm>
            <a:off x="1748979" y="1825625"/>
            <a:ext cx="8694042" cy="4351338"/>
          </a:xfrm>
          <a:prstGeom prst="rect">
            <a:avLst/>
          </a:prstGeom>
        </p:spPr>
      </p:pic>
    </p:spTree>
    <p:extLst>
      <p:ext uri="{BB962C8B-B14F-4D97-AF65-F5344CB8AC3E}">
        <p14:creationId xmlns="" xmlns:p14="http://schemas.microsoft.com/office/powerpoint/2010/main" val="3357713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a:t>
            </a:r>
            <a:r>
              <a:rPr lang="en-IN" baseline="30000" dirty="0"/>
              <a:t>nd</a:t>
            </a:r>
            <a:r>
              <a:rPr lang="en-IN" dirty="0"/>
              <a:t> Time Interval</a:t>
            </a:r>
          </a:p>
        </p:txBody>
      </p:sp>
      <p:sp>
        <p:nvSpPr>
          <p:cNvPr id="5" name="Content Placeholder 4"/>
          <p:cNvSpPr>
            <a:spLocks noGrp="1"/>
          </p:cNvSpPr>
          <p:nvPr>
            <p:ph idx="1"/>
          </p:nvPr>
        </p:nvSpPr>
        <p:spPr/>
        <p:txBody>
          <a:bodyPr/>
          <a:lstStyle/>
          <a:p>
            <a:r>
              <a:rPr lang="en-IN" dirty="0"/>
              <a:t>Train is travelling from JAKPUR to MADPUR</a:t>
            </a:r>
          </a:p>
          <a:p>
            <a:r>
              <a:rPr lang="en-IN" dirty="0"/>
              <a:t>Total contacts taking place = 41895</a:t>
            </a:r>
          </a:p>
          <a:p>
            <a:r>
              <a:rPr lang="en-IN" dirty="0"/>
              <a:t> Contacts taking place with infected nodes = 8742</a:t>
            </a:r>
          </a:p>
          <a:p>
            <a:r>
              <a:rPr lang="en-IN" dirty="0" err="1"/>
              <a:t>Peff</a:t>
            </a:r>
            <a:r>
              <a:rPr lang="en-IN" dirty="0"/>
              <a:t> = 8742/41895= 0.20866= 20.86%</a:t>
            </a:r>
          </a:p>
          <a:p>
            <a:pPr>
              <a:buFont typeface="Wingdings" panose="05000000000000000000" pitchFamily="2" charset="2"/>
              <a:buChar char="Ø"/>
            </a:pPr>
            <a:r>
              <a:rPr lang="en-IN" dirty="0"/>
              <a:t>Number of infected people in the train after time-interval t =2 is 		= (254*0.20866) + 29 = 53.00 + 29  = 82 (Approx.)</a:t>
            </a:r>
          </a:p>
          <a:p>
            <a:endParaRPr lang="en-IN" dirty="0"/>
          </a:p>
          <a:p>
            <a:endParaRPr lang="en-IN" dirty="0"/>
          </a:p>
        </p:txBody>
      </p:sp>
    </p:spTree>
    <p:extLst>
      <p:ext uri="{BB962C8B-B14F-4D97-AF65-F5344CB8AC3E}">
        <p14:creationId xmlns="" xmlns:p14="http://schemas.microsoft.com/office/powerpoint/2010/main" val="28313219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 Of Results </a:t>
            </a:r>
          </a:p>
        </p:txBody>
      </p:sp>
      <p:pic>
        <p:nvPicPr>
          <p:cNvPr id="4" name="Content Placeholder 3"/>
          <p:cNvPicPr>
            <a:picLocks noGrp="1"/>
          </p:cNvPicPr>
          <p:nvPr>
            <p:ph idx="1"/>
          </p:nvPr>
        </p:nvPicPr>
        <p:blipFill>
          <a:blip r:embed="rId2" cstate="print"/>
          <a:srcRect/>
          <a:stretch>
            <a:fillRect/>
          </a:stretch>
        </p:blipFill>
        <p:spPr bwMode="auto">
          <a:xfrm>
            <a:off x="3030583" y="2612573"/>
            <a:ext cx="5917473" cy="306977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Literature review on development of contact network</a:t>
            </a:r>
            <a:endParaRPr lang="en-IN" dirty="0"/>
          </a:p>
        </p:txBody>
      </p:sp>
      <p:sp>
        <p:nvSpPr>
          <p:cNvPr id="3" name="Content Placeholder 2"/>
          <p:cNvSpPr>
            <a:spLocks noGrp="1"/>
          </p:cNvSpPr>
          <p:nvPr>
            <p:ph idx="1"/>
          </p:nvPr>
        </p:nvSpPr>
        <p:spPr/>
        <p:txBody>
          <a:bodyPr/>
          <a:lstStyle/>
          <a:p>
            <a:r>
              <a:rPr lang="en-IN" dirty="0" smtClean="0"/>
              <a:t>We have considered as paper on </a:t>
            </a:r>
            <a:r>
              <a:rPr lang="en-GB" dirty="0" smtClean="0"/>
              <a:t>‘ </a:t>
            </a:r>
            <a:r>
              <a:rPr lang="en-IN" b="1" dirty="0" smtClean="0"/>
              <a:t>Modelling epidemic spreading through public transit using time-varying encounter network </a:t>
            </a:r>
            <a:r>
              <a:rPr lang="en-GB" dirty="0" smtClean="0"/>
              <a:t>‘ to understand the concepts of epidemic spreading through public transport (PT) </a:t>
            </a:r>
            <a:r>
              <a:rPr lang="en-GB" dirty="0" smtClean="0"/>
              <a:t>system and Social Activity(SA) System.</a:t>
            </a:r>
            <a:endParaRPr lang="en-GB" dirty="0" smtClean="0"/>
          </a:p>
          <a:p>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a:t>
            </a:r>
            <a:r>
              <a:rPr lang="en-IN" baseline="30000" dirty="0"/>
              <a:t>nd</a:t>
            </a:r>
            <a:r>
              <a:rPr lang="en-IN" dirty="0"/>
              <a:t> Time Interval</a:t>
            </a:r>
          </a:p>
        </p:txBody>
      </p:sp>
      <p:sp>
        <p:nvSpPr>
          <p:cNvPr id="3" name="Content Placeholder 2"/>
          <p:cNvSpPr>
            <a:spLocks noGrp="1"/>
          </p:cNvSpPr>
          <p:nvPr>
            <p:ph idx="1"/>
          </p:nvPr>
        </p:nvSpPr>
        <p:spPr/>
        <p:txBody>
          <a:bodyPr/>
          <a:lstStyle/>
          <a:p>
            <a:r>
              <a:rPr lang="en-IN" dirty="0"/>
              <a:t>The nodes getting infected during 2</a:t>
            </a:r>
            <a:r>
              <a:rPr lang="en-IN" baseline="30000" dirty="0"/>
              <a:t>nd</a:t>
            </a:r>
            <a:r>
              <a:rPr lang="en-IN" dirty="0"/>
              <a:t> Time Interval:</a:t>
            </a:r>
          </a:p>
          <a:p>
            <a:endParaRPr lang="en-IN" dirty="0"/>
          </a:p>
          <a:p>
            <a:endParaRPr lang="en-IN" dirty="0"/>
          </a:p>
          <a:p>
            <a:endParaRPr lang="en-IN" dirty="0"/>
          </a:p>
          <a:p>
            <a:endParaRPr lang="en-IN" dirty="0"/>
          </a:p>
          <a:p>
            <a:r>
              <a:rPr lang="en-IN" dirty="0"/>
              <a:t> Number of infected people de-boarding at Madpur</a:t>
            </a:r>
          </a:p>
          <a:p>
            <a:pPr>
              <a:buNone/>
            </a:pPr>
            <a:r>
              <a:rPr lang="en-IN" dirty="0"/>
              <a:t> = 11*0.20866 = 2.295 = 3 (approx.)(Nodes 6,12,276)</a:t>
            </a:r>
          </a:p>
          <a:p>
            <a:endParaRPr lang="en-IN" dirty="0"/>
          </a:p>
        </p:txBody>
      </p:sp>
      <p:pic>
        <p:nvPicPr>
          <p:cNvPr id="4" name="Picture 3"/>
          <p:cNvPicPr>
            <a:picLocks noChangeAspect="1"/>
          </p:cNvPicPr>
          <p:nvPr/>
        </p:nvPicPr>
        <p:blipFill>
          <a:blip r:embed="rId2" cstate="print"/>
          <a:stretch>
            <a:fillRect/>
          </a:stretch>
        </p:blipFill>
        <p:spPr>
          <a:xfrm>
            <a:off x="1635617" y="2421228"/>
            <a:ext cx="7804597" cy="1784059"/>
          </a:xfrm>
          <a:prstGeom prst="rect">
            <a:avLst/>
          </a:prstGeom>
        </p:spPr>
      </p:pic>
    </p:spTree>
    <p:extLst>
      <p:ext uri="{BB962C8B-B14F-4D97-AF65-F5344CB8AC3E}">
        <p14:creationId xmlns="" xmlns:p14="http://schemas.microsoft.com/office/powerpoint/2010/main" val="12510501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7319B5-0CF6-44A4-8138-00DE0CF99CF6}"/>
              </a:ext>
            </a:extLst>
          </p:cNvPr>
          <p:cNvSpPr>
            <a:spLocks noGrp="1"/>
          </p:cNvSpPr>
          <p:nvPr>
            <p:ph type="title" idx="4294967295"/>
          </p:nvPr>
        </p:nvSpPr>
        <p:spPr>
          <a:xfrm>
            <a:off x="149290" y="243827"/>
            <a:ext cx="10515600" cy="1325563"/>
          </a:xfrm>
        </p:spPr>
        <p:txBody>
          <a:bodyPr/>
          <a:lstStyle/>
          <a:p>
            <a:r>
              <a:rPr lang="en-IN" dirty="0"/>
              <a:t>Spread of infection in Madpur</a:t>
            </a:r>
          </a:p>
        </p:txBody>
      </p:sp>
      <p:sp>
        <p:nvSpPr>
          <p:cNvPr id="10" name="Content Placeholder 9">
            <a:extLst>
              <a:ext uri="{FF2B5EF4-FFF2-40B4-BE49-F238E27FC236}">
                <a16:creationId xmlns="" xmlns:a16="http://schemas.microsoft.com/office/drawing/2014/main" id="{0DBD39A1-381E-4BF3-9C1A-87779D672314}"/>
              </a:ext>
            </a:extLst>
          </p:cNvPr>
          <p:cNvSpPr>
            <a:spLocks noGrp="1"/>
          </p:cNvSpPr>
          <p:nvPr>
            <p:ph sz="half" idx="4294967295"/>
          </p:nvPr>
        </p:nvSpPr>
        <p:spPr>
          <a:xfrm>
            <a:off x="506963" y="1936265"/>
            <a:ext cx="5181600" cy="4351337"/>
          </a:xfrm>
        </p:spPr>
        <p:txBody>
          <a:bodyPr/>
          <a:lstStyle/>
          <a:p>
            <a:r>
              <a:rPr kumimoji="0" lang="en-IN" sz="2800" b="0" i="0" u="none" strike="noStrike" kern="1200" cap="none" spc="0" normalizeH="0" baseline="0" noProof="0" dirty="0">
                <a:ln>
                  <a:noFill/>
                </a:ln>
                <a:solidFill>
                  <a:schemeClr val="tx1"/>
                </a:solidFill>
                <a:effectLst/>
                <a:uLnTx/>
                <a:uFillTx/>
                <a:latin typeface="Calibri" pitchFamily="34" charset="0"/>
                <a:ea typeface="+mj-ea"/>
                <a:cs typeface="Calibri" pitchFamily="34" charset="0"/>
              </a:rPr>
              <a:t>Applying the SIR Model </a:t>
            </a:r>
            <a:r>
              <a:rPr lang="en-IN" sz="2800" noProof="0" dirty="0">
                <a:latin typeface="Calibri" pitchFamily="34" charset="0"/>
                <a:ea typeface="+mj-ea"/>
                <a:cs typeface="Calibri" pitchFamily="34" charset="0"/>
              </a:rPr>
              <a:t>with population of MADPUR = 3210 and infected peoples= 3*25trains = 75</a:t>
            </a:r>
            <a:endParaRPr kumimoji="0" lang="en-IN" sz="2800" b="0"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a:p>
            <a:endParaRPr lang="en-IN" dirty="0"/>
          </a:p>
        </p:txBody>
      </p:sp>
      <p:pic>
        <p:nvPicPr>
          <p:cNvPr id="7" name="Picture 6">
            <a:extLst>
              <a:ext uri="{FF2B5EF4-FFF2-40B4-BE49-F238E27FC236}">
                <a16:creationId xmlns="" xmlns:a16="http://schemas.microsoft.com/office/drawing/2014/main" id="{858D6F14-7B5B-444A-AE72-84DF17CF44E8}"/>
              </a:ext>
            </a:extLst>
          </p:cNvPr>
          <p:cNvPicPr>
            <a:picLocks noChangeAspect="1"/>
          </p:cNvPicPr>
          <p:nvPr/>
        </p:nvPicPr>
        <p:blipFill>
          <a:blip r:embed="rId2" cstate="print"/>
          <a:stretch>
            <a:fillRect/>
          </a:stretch>
        </p:blipFill>
        <p:spPr>
          <a:xfrm>
            <a:off x="6755363" y="1825625"/>
            <a:ext cx="4870580" cy="3912702"/>
          </a:xfrm>
          <a:prstGeom prst="rect">
            <a:avLst/>
          </a:prstGeom>
        </p:spPr>
      </p:pic>
    </p:spTree>
    <p:extLst>
      <p:ext uri="{BB962C8B-B14F-4D97-AF65-F5344CB8AC3E}">
        <p14:creationId xmlns="" xmlns:p14="http://schemas.microsoft.com/office/powerpoint/2010/main" val="38798940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Number of peoples boarding at MADPUR = 33</a:t>
            </a:r>
          </a:p>
          <a:p>
            <a:r>
              <a:rPr lang="en-IN" dirty="0"/>
              <a:t>Infected peoples boarding at MADPUR = (10/275)*33 = 1.2 = 2(Approx) (Node 313 and Node 315)</a:t>
            </a:r>
          </a:p>
          <a:p>
            <a:r>
              <a:rPr lang="en-IN" dirty="0"/>
              <a:t>Total infected people in train when train starts at MADPUR = 82-3+2</a:t>
            </a:r>
          </a:p>
          <a:p>
            <a:pPr>
              <a:buNone/>
            </a:pPr>
            <a:r>
              <a:rPr lang="en-IN" dirty="0"/>
              <a:t>= 81 (peoples)</a:t>
            </a:r>
          </a:p>
        </p:txBody>
      </p:sp>
      <p:sp>
        <p:nvSpPr>
          <p:cNvPr id="4" name="Title 1"/>
          <p:cNvSpPr>
            <a:spLocks noGrp="1"/>
          </p:cNvSpPr>
          <p:nvPr>
            <p:ph type="title"/>
          </p:nvPr>
        </p:nvSpPr>
        <p:spPr/>
        <p:txBody>
          <a:bodyPr/>
          <a:lstStyle/>
          <a:p>
            <a:r>
              <a:rPr lang="en-IN" dirty="0"/>
              <a:t>Between 2</a:t>
            </a:r>
            <a:r>
              <a:rPr lang="en-IN" baseline="30000" dirty="0"/>
              <a:t>nd</a:t>
            </a:r>
            <a:r>
              <a:rPr lang="en-IN" dirty="0"/>
              <a:t> and 3</a:t>
            </a:r>
            <a:r>
              <a:rPr lang="en-IN" baseline="30000" dirty="0"/>
              <a:t>rd</a:t>
            </a:r>
            <a:r>
              <a:rPr lang="en-IN" dirty="0"/>
              <a:t> Time Interval</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a:t>
            </a:r>
            <a:r>
              <a:rPr lang="en-IN" baseline="30000" dirty="0"/>
              <a:t>rd</a:t>
            </a:r>
            <a:r>
              <a:rPr lang="en-IN" dirty="0"/>
              <a:t> Time Interval</a:t>
            </a:r>
          </a:p>
        </p:txBody>
      </p:sp>
      <p:sp>
        <p:nvSpPr>
          <p:cNvPr id="3" name="Content Placeholder 2"/>
          <p:cNvSpPr>
            <a:spLocks noGrp="1"/>
          </p:cNvSpPr>
          <p:nvPr>
            <p:ph idx="1"/>
          </p:nvPr>
        </p:nvSpPr>
        <p:spPr>
          <a:xfrm>
            <a:off x="838200" y="1825624"/>
            <a:ext cx="10515600" cy="4731929"/>
          </a:xfrm>
        </p:spPr>
        <p:txBody>
          <a:bodyPr>
            <a:normAutofit/>
          </a:bodyPr>
          <a:lstStyle/>
          <a:p>
            <a:r>
              <a:rPr lang="en-IN" dirty="0"/>
              <a:t>Train is travelling from MADPUR to SHYAMCHAK</a:t>
            </a:r>
          </a:p>
          <a:p>
            <a:r>
              <a:rPr lang="en-IN" dirty="0"/>
              <a:t>Totals contacts taking place =40699</a:t>
            </a:r>
          </a:p>
          <a:p>
            <a:r>
              <a:rPr lang="en-IN" dirty="0"/>
              <a:t> Contacts taking place with infected nodes = 8960</a:t>
            </a:r>
          </a:p>
          <a:p>
            <a:r>
              <a:rPr lang="en-IN" dirty="0"/>
              <a:t>Peff = 8960/40699 = 0.22015 = 22.015%</a:t>
            </a:r>
          </a:p>
          <a:p>
            <a:r>
              <a:rPr lang="en-IN" dirty="0"/>
              <a:t>Number of newly infected people in the train in time-interval t =3 is 	</a:t>
            </a:r>
          </a:p>
          <a:p>
            <a:pPr>
              <a:buNone/>
            </a:pPr>
            <a:r>
              <a:rPr lang="en-IN" dirty="0"/>
              <a:t>= (275-5+13-11+33-57)*0.22015 = 54.4 = 54 (Approx.)</a:t>
            </a:r>
          </a:p>
          <a:p>
            <a:r>
              <a:rPr lang="en-IN" dirty="0"/>
              <a:t>Number of infected people de-boarding at SHYAMCHAK = 0.22015*6 = 1.32 = 2 (Approx)</a:t>
            </a:r>
          </a:p>
          <a:p>
            <a:r>
              <a:rPr lang="en-IN" dirty="0"/>
              <a:t>Total infected people in train = 81+ 54 + 2 = 137 peoples.</a:t>
            </a:r>
          </a:p>
          <a:p>
            <a:endParaRPr lang="en-IN" dirty="0"/>
          </a:p>
          <a:p>
            <a:endParaRPr lang="en-IN" dirty="0"/>
          </a:p>
          <a:p>
            <a:pPr>
              <a:buNone/>
            </a:pPr>
            <a:endParaRPr lang="en-IN" dirty="0"/>
          </a:p>
          <a:p>
            <a:endParaRPr lang="en-IN" dirty="0"/>
          </a:p>
          <a:p>
            <a:endParaRPr lang="en-IN" dirty="0"/>
          </a:p>
          <a:p>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 Of Results</a:t>
            </a:r>
          </a:p>
        </p:txBody>
      </p:sp>
      <p:pic>
        <p:nvPicPr>
          <p:cNvPr id="4" name="Content Placeholder 3"/>
          <p:cNvPicPr>
            <a:picLocks noGrp="1"/>
          </p:cNvPicPr>
          <p:nvPr>
            <p:ph idx="1"/>
          </p:nvPr>
        </p:nvPicPr>
        <p:blipFill>
          <a:blip r:embed="rId2" cstate="print"/>
          <a:srcRect/>
          <a:stretch>
            <a:fillRect/>
          </a:stretch>
        </p:blipFill>
        <p:spPr bwMode="auto">
          <a:xfrm>
            <a:off x="2899954" y="2116184"/>
            <a:ext cx="5891349" cy="3461656"/>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E54B23-FFF5-4529-A591-E83B36CC073D}"/>
              </a:ext>
            </a:extLst>
          </p:cNvPr>
          <p:cNvSpPr>
            <a:spLocks noGrp="1"/>
          </p:cNvSpPr>
          <p:nvPr>
            <p:ph type="title"/>
          </p:nvPr>
        </p:nvSpPr>
        <p:spPr/>
        <p:txBody>
          <a:bodyPr/>
          <a:lstStyle/>
          <a:p>
            <a:r>
              <a:rPr lang="en-IN" dirty="0"/>
              <a:t>Spread of infection in Shyamchak</a:t>
            </a:r>
          </a:p>
        </p:txBody>
      </p:sp>
      <p:pic>
        <p:nvPicPr>
          <p:cNvPr id="5" name="Content Placeholder 4">
            <a:extLst>
              <a:ext uri="{FF2B5EF4-FFF2-40B4-BE49-F238E27FC236}">
                <a16:creationId xmlns="" xmlns:a16="http://schemas.microsoft.com/office/drawing/2014/main" id="{C236C13D-1DE0-4543-BD92-2CD7C30E40B8}"/>
              </a:ext>
            </a:extLst>
          </p:cNvPr>
          <p:cNvPicPr>
            <a:picLocks noGrp="1" noChangeAspect="1"/>
          </p:cNvPicPr>
          <p:nvPr>
            <p:ph sz="half" idx="1"/>
          </p:nvPr>
        </p:nvPicPr>
        <p:blipFill>
          <a:blip r:embed="rId2" cstate="print"/>
          <a:stretch>
            <a:fillRect/>
          </a:stretch>
        </p:blipFill>
        <p:spPr>
          <a:xfrm>
            <a:off x="5747657" y="1940767"/>
            <a:ext cx="5788093" cy="3937519"/>
          </a:xfrm>
        </p:spPr>
      </p:pic>
      <p:sp>
        <p:nvSpPr>
          <p:cNvPr id="9" name="Content Placeholder 8">
            <a:extLst>
              <a:ext uri="{FF2B5EF4-FFF2-40B4-BE49-F238E27FC236}">
                <a16:creationId xmlns="" xmlns:a16="http://schemas.microsoft.com/office/drawing/2014/main" id="{F0EFD44E-7DC5-41D3-887F-B14A414C754E}"/>
              </a:ext>
            </a:extLst>
          </p:cNvPr>
          <p:cNvSpPr>
            <a:spLocks noGrp="1"/>
          </p:cNvSpPr>
          <p:nvPr>
            <p:ph sz="half" idx="2"/>
          </p:nvPr>
        </p:nvSpPr>
        <p:spPr>
          <a:xfrm>
            <a:off x="723123" y="1825624"/>
            <a:ext cx="5181600" cy="4351338"/>
          </a:xfrm>
        </p:spPr>
        <p:txBody>
          <a:bodyPr/>
          <a:lstStyle/>
          <a:p>
            <a:r>
              <a:rPr kumimoji="0" lang="en-IN" sz="2800" b="0" i="0" u="none" strike="noStrike" kern="1200" cap="none" spc="0" normalizeH="0" baseline="0" noProof="0" dirty="0">
                <a:ln>
                  <a:noFill/>
                </a:ln>
                <a:solidFill>
                  <a:schemeClr val="tx1"/>
                </a:solidFill>
                <a:effectLst/>
                <a:uLnTx/>
                <a:uFillTx/>
                <a:latin typeface="Calibri" pitchFamily="34" charset="0"/>
                <a:ea typeface="+mj-ea"/>
                <a:cs typeface="Calibri" pitchFamily="34" charset="0"/>
              </a:rPr>
              <a:t>Applying the SIR Model </a:t>
            </a:r>
            <a:r>
              <a:rPr lang="en-IN" sz="2800" noProof="0" dirty="0">
                <a:latin typeface="Calibri" pitchFamily="34" charset="0"/>
                <a:ea typeface="+mj-ea"/>
                <a:cs typeface="Calibri" pitchFamily="34" charset="0"/>
              </a:rPr>
              <a:t>with population of SHYAMCHAK = 252 and infected peoples= 2*25trains = 50</a:t>
            </a:r>
            <a:endParaRPr kumimoji="0" lang="en-IN" sz="2800" b="0"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a:p>
            <a:endParaRPr lang="en-IN" dirty="0"/>
          </a:p>
        </p:txBody>
      </p:sp>
    </p:spTree>
    <p:extLst>
      <p:ext uri="{BB962C8B-B14F-4D97-AF65-F5344CB8AC3E}">
        <p14:creationId xmlns="" xmlns:p14="http://schemas.microsoft.com/office/powerpoint/2010/main" val="19538589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Between 3</a:t>
            </a:r>
            <a:r>
              <a:rPr lang="en-IN" baseline="30000" dirty="0"/>
              <a:t>rd</a:t>
            </a:r>
            <a:r>
              <a:rPr lang="en-IN" dirty="0"/>
              <a:t>  and 4</a:t>
            </a:r>
            <a:r>
              <a:rPr lang="en-IN" baseline="30000" dirty="0"/>
              <a:t>th</a:t>
            </a:r>
            <a:r>
              <a:rPr lang="en-IN" dirty="0"/>
              <a:t> Time Interval</a:t>
            </a:r>
          </a:p>
        </p:txBody>
      </p:sp>
      <p:sp>
        <p:nvSpPr>
          <p:cNvPr id="3" name="Content Placeholder 2"/>
          <p:cNvSpPr>
            <a:spLocks noGrp="1"/>
          </p:cNvSpPr>
          <p:nvPr>
            <p:ph idx="1"/>
          </p:nvPr>
        </p:nvSpPr>
        <p:spPr/>
        <p:txBody>
          <a:bodyPr/>
          <a:lstStyle/>
          <a:p>
            <a:r>
              <a:rPr lang="en-IN" dirty="0"/>
              <a:t>Number of peoples boarding at SHYAMCHAK = 46</a:t>
            </a:r>
          </a:p>
          <a:p>
            <a:r>
              <a:rPr lang="en-IN" dirty="0"/>
              <a:t>Infected peoples boarding at SHYAMCHAK = (10/275)*46 = 1.672 = 2(Approx) </a:t>
            </a:r>
          </a:p>
          <a:p>
            <a:r>
              <a:rPr lang="en-IN" dirty="0"/>
              <a:t>Total infected people in train when train starts at SHYAMCHAK = </a:t>
            </a:r>
          </a:p>
          <a:p>
            <a:pPr>
              <a:buNone/>
            </a:pPr>
            <a:r>
              <a:rPr lang="en-IN" dirty="0"/>
              <a:t>137 -2 + 2 = 137</a:t>
            </a:r>
          </a:p>
          <a:p>
            <a:pPr>
              <a:buNone/>
            </a:pPr>
            <a:r>
              <a:rPr lang="en-IN" dirty="0"/>
              <a:t> </a:t>
            </a:r>
          </a:p>
          <a:p>
            <a:pPr>
              <a:buNone/>
            </a:pPr>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a:t>
            </a:r>
            <a:r>
              <a:rPr lang="en-IN" baseline="30000" dirty="0"/>
              <a:t>th</a:t>
            </a:r>
            <a:r>
              <a:rPr lang="en-IN" dirty="0"/>
              <a:t> Time Interval</a:t>
            </a:r>
          </a:p>
        </p:txBody>
      </p:sp>
      <p:sp>
        <p:nvSpPr>
          <p:cNvPr id="3" name="Content Placeholder 2"/>
          <p:cNvSpPr>
            <a:spLocks noGrp="1"/>
          </p:cNvSpPr>
          <p:nvPr>
            <p:ph idx="1"/>
          </p:nvPr>
        </p:nvSpPr>
        <p:spPr/>
        <p:txBody>
          <a:bodyPr>
            <a:normAutofit lnSpcReduction="10000"/>
          </a:bodyPr>
          <a:lstStyle/>
          <a:p>
            <a:r>
              <a:rPr lang="en-IN" dirty="0"/>
              <a:t>Train is travelling from SHYAMCHAK to BHALICHAK</a:t>
            </a:r>
          </a:p>
          <a:p>
            <a:r>
              <a:rPr lang="en-IN" dirty="0"/>
              <a:t>Totals contacts taking place = 43731</a:t>
            </a:r>
          </a:p>
          <a:p>
            <a:r>
              <a:rPr lang="en-IN" dirty="0"/>
              <a:t> Contacts taking place with infected nodes = 18893</a:t>
            </a:r>
          </a:p>
          <a:p>
            <a:r>
              <a:rPr lang="en-IN" dirty="0" err="1"/>
              <a:t>Peff</a:t>
            </a:r>
            <a:r>
              <a:rPr lang="en-IN" dirty="0"/>
              <a:t> = 18893/43731 = 0.4320 = 43.20%</a:t>
            </a:r>
          </a:p>
          <a:p>
            <a:r>
              <a:rPr lang="en-IN" dirty="0"/>
              <a:t>Number of newly infected people in the train in time-interval t =4 is </a:t>
            </a:r>
          </a:p>
          <a:p>
            <a:pPr marL="0" indent="0">
              <a:buNone/>
            </a:pPr>
            <a:r>
              <a:rPr lang="en-IN" dirty="0"/>
              <a:t>    = (275-5+13-11+33-6+46-135)*0.4320 = 90 (Approx.)</a:t>
            </a:r>
          </a:p>
          <a:p>
            <a:r>
              <a:rPr lang="en-IN" dirty="0"/>
              <a:t>Number of infected people de-boarding at BHALICHAK= 0.4320*30 = 13 (Approx)</a:t>
            </a:r>
          </a:p>
          <a:p>
            <a:r>
              <a:rPr lang="en-IN" dirty="0"/>
              <a:t>Total infected people in train = 137 + 90 = 227 peoples.</a:t>
            </a:r>
          </a:p>
          <a:p>
            <a:endParaRPr lang="en-IN" dirty="0"/>
          </a:p>
          <a:p>
            <a:endParaRPr lang="en-IN" dirty="0"/>
          </a:p>
          <a:p>
            <a:pPr>
              <a:buNone/>
            </a:pPr>
            <a:endParaRPr lang="en-IN" dirty="0"/>
          </a:p>
          <a:p>
            <a:endParaRPr lang="en-IN" dirty="0"/>
          </a:p>
          <a:p>
            <a:endParaRPr lang="en-IN" dirty="0"/>
          </a:p>
          <a:p>
            <a:endParaRPr lang="en-IN" dirty="0"/>
          </a:p>
          <a:p>
            <a:endParaRPr lang="en-IN" dirty="0"/>
          </a:p>
        </p:txBody>
      </p:sp>
    </p:spTree>
    <p:extLst>
      <p:ext uri="{BB962C8B-B14F-4D97-AF65-F5344CB8AC3E}">
        <p14:creationId xmlns="" xmlns:p14="http://schemas.microsoft.com/office/powerpoint/2010/main" val="19522513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 Of Results</a:t>
            </a:r>
          </a:p>
        </p:txBody>
      </p:sp>
      <p:pic>
        <p:nvPicPr>
          <p:cNvPr id="4" name="Content Placeholder 3"/>
          <p:cNvPicPr>
            <a:picLocks noGrp="1"/>
          </p:cNvPicPr>
          <p:nvPr>
            <p:ph idx="1"/>
          </p:nvPr>
        </p:nvPicPr>
        <p:blipFill>
          <a:blip r:embed="rId2" cstate="print"/>
          <a:srcRect/>
          <a:stretch>
            <a:fillRect/>
          </a:stretch>
        </p:blipFill>
        <p:spPr bwMode="auto">
          <a:xfrm>
            <a:off x="3187338" y="2351314"/>
            <a:ext cx="6139542" cy="3069772"/>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8D044E-0787-409B-B1C8-58BC12513474}"/>
              </a:ext>
            </a:extLst>
          </p:cNvPr>
          <p:cNvSpPr>
            <a:spLocks noGrp="1"/>
          </p:cNvSpPr>
          <p:nvPr>
            <p:ph type="title" idx="4294967295"/>
          </p:nvPr>
        </p:nvSpPr>
        <p:spPr>
          <a:xfrm>
            <a:off x="306355" y="466433"/>
            <a:ext cx="10515600" cy="1325563"/>
          </a:xfrm>
        </p:spPr>
        <p:txBody>
          <a:bodyPr/>
          <a:lstStyle/>
          <a:p>
            <a:r>
              <a:rPr lang="en-IN" dirty="0"/>
              <a:t>Spread of infection in Balichak</a:t>
            </a:r>
          </a:p>
        </p:txBody>
      </p:sp>
      <p:sp>
        <p:nvSpPr>
          <p:cNvPr id="13" name="Content Placeholder 12">
            <a:extLst>
              <a:ext uri="{FF2B5EF4-FFF2-40B4-BE49-F238E27FC236}">
                <a16:creationId xmlns="" xmlns:a16="http://schemas.microsoft.com/office/drawing/2014/main" id="{A5BC2377-190B-4EE8-B2B5-0EF837061F10}"/>
              </a:ext>
            </a:extLst>
          </p:cNvPr>
          <p:cNvSpPr>
            <a:spLocks noGrp="1"/>
          </p:cNvSpPr>
          <p:nvPr>
            <p:ph sz="half" idx="4294967295"/>
          </p:nvPr>
        </p:nvSpPr>
        <p:spPr>
          <a:xfrm>
            <a:off x="382555" y="2040229"/>
            <a:ext cx="5181600" cy="4351338"/>
          </a:xfrm>
        </p:spPr>
        <p:txBody>
          <a:bodyPr/>
          <a:lstStyle/>
          <a:p>
            <a:r>
              <a:rPr kumimoji="0" lang="en-IN" sz="2800" b="0" i="0" u="none" strike="noStrike" kern="1200" cap="none" spc="0" normalizeH="0" baseline="0" noProof="0" dirty="0">
                <a:ln>
                  <a:noFill/>
                </a:ln>
                <a:solidFill>
                  <a:schemeClr val="tx1"/>
                </a:solidFill>
                <a:effectLst/>
                <a:uLnTx/>
                <a:uFillTx/>
                <a:latin typeface="Calibri" pitchFamily="34" charset="0"/>
                <a:ea typeface="+mj-ea"/>
                <a:cs typeface="Calibri" pitchFamily="34" charset="0"/>
              </a:rPr>
              <a:t>Applying the SIR Model </a:t>
            </a:r>
            <a:r>
              <a:rPr lang="en-IN" sz="2800" noProof="0" dirty="0">
                <a:latin typeface="Calibri" pitchFamily="34" charset="0"/>
                <a:ea typeface="+mj-ea"/>
                <a:cs typeface="Calibri" pitchFamily="34" charset="0"/>
              </a:rPr>
              <a:t>with population of BALICHAK = 13784 and infected peoples= 13*25trains = 325</a:t>
            </a:r>
            <a:endParaRPr lang="en-IN" dirty="0"/>
          </a:p>
        </p:txBody>
      </p:sp>
      <p:pic>
        <p:nvPicPr>
          <p:cNvPr id="6" name="Picture 5">
            <a:extLst>
              <a:ext uri="{FF2B5EF4-FFF2-40B4-BE49-F238E27FC236}">
                <a16:creationId xmlns="" xmlns:a16="http://schemas.microsoft.com/office/drawing/2014/main" id="{160BBDB5-D9D9-439D-A7D1-EFDACC99A5F4}"/>
              </a:ext>
            </a:extLst>
          </p:cNvPr>
          <p:cNvPicPr>
            <a:picLocks noChangeAspect="1"/>
          </p:cNvPicPr>
          <p:nvPr/>
        </p:nvPicPr>
        <p:blipFill>
          <a:blip r:embed="rId2" cstate="print"/>
          <a:stretch>
            <a:fillRect/>
          </a:stretch>
        </p:blipFill>
        <p:spPr>
          <a:xfrm>
            <a:off x="6354148" y="2155371"/>
            <a:ext cx="4999652" cy="3470987"/>
          </a:xfrm>
          <a:prstGeom prst="rect">
            <a:avLst/>
          </a:prstGeom>
        </p:spPr>
      </p:pic>
    </p:spTree>
    <p:extLst>
      <p:ext uri="{BB962C8B-B14F-4D97-AF65-F5344CB8AC3E}">
        <p14:creationId xmlns="" xmlns:p14="http://schemas.microsoft.com/office/powerpoint/2010/main" val="1464348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dirty="0" smtClean="0"/>
              <a:t>In this study, two components of the contact network are considered: </a:t>
            </a:r>
          </a:p>
          <a:p>
            <a:r>
              <a:rPr lang="en-IN" dirty="0" smtClean="0"/>
              <a:t>A </a:t>
            </a:r>
            <a:r>
              <a:rPr lang="en-IN" b="1" dirty="0" smtClean="0"/>
              <a:t>PEN</a:t>
            </a:r>
            <a:r>
              <a:rPr lang="en-IN" dirty="0" smtClean="0"/>
              <a:t> that is designated to capture the interaction of passengers on PT, </a:t>
            </a:r>
          </a:p>
          <a:p>
            <a:r>
              <a:rPr lang="en-IN" dirty="0" smtClean="0"/>
              <a:t>An </a:t>
            </a:r>
            <a:r>
              <a:rPr lang="en-IN" b="1" dirty="0" smtClean="0"/>
              <a:t>SA</a:t>
            </a:r>
            <a:r>
              <a:rPr lang="en-IN" dirty="0" smtClean="0"/>
              <a:t> contact network that captures all other interactions among people. </a:t>
            </a:r>
          </a:p>
          <a:p>
            <a:endParaRPr lang="en-IN" dirty="0"/>
          </a:p>
        </p:txBody>
      </p:sp>
      <p:sp>
        <p:nvSpPr>
          <p:cNvPr id="4" name="Title 1"/>
          <p:cNvSpPr>
            <a:spLocks noGrp="1"/>
          </p:cNvSpPr>
          <p:nvPr>
            <p:ph type="title"/>
          </p:nvPr>
        </p:nvSpPr>
        <p:spPr/>
        <p:txBody>
          <a:bodyPr>
            <a:normAutofit/>
          </a:bodyPr>
          <a:lstStyle/>
          <a:p>
            <a:r>
              <a:rPr lang="en-IN" dirty="0">
                <a:solidFill>
                  <a:schemeClr val="tx1"/>
                </a:solidFill>
                <a:latin typeface="Times New Roman" pitchFamily="18" charset="0"/>
                <a:cs typeface="Times New Roman" pitchFamily="18" charset="0"/>
              </a:rPr>
              <a:t>Types of Contact Network</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Between 4</a:t>
            </a:r>
            <a:r>
              <a:rPr lang="en-IN" baseline="30000" dirty="0"/>
              <a:t>th</a:t>
            </a:r>
            <a:r>
              <a:rPr lang="en-IN" dirty="0"/>
              <a:t>  and 5</a:t>
            </a:r>
            <a:r>
              <a:rPr lang="en-IN" baseline="30000" dirty="0"/>
              <a:t>th</a:t>
            </a:r>
            <a:r>
              <a:rPr lang="en-IN" dirty="0"/>
              <a:t> Time Interval</a:t>
            </a:r>
          </a:p>
        </p:txBody>
      </p:sp>
      <p:sp>
        <p:nvSpPr>
          <p:cNvPr id="3" name="Content Placeholder 2"/>
          <p:cNvSpPr>
            <a:spLocks noGrp="1"/>
          </p:cNvSpPr>
          <p:nvPr>
            <p:ph idx="1"/>
          </p:nvPr>
        </p:nvSpPr>
        <p:spPr/>
        <p:txBody>
          <a:bodyPr/>
          <a:lstStyle/>
          <a:p>
            <a:r>
              <a:rPr lang="en-IN" dirty="0"/>
              <a:t>Number of peoples boarding at BHALICHAK= 190</a:t>
            </a:r>
          </a:p>
          <a:p>
            <a:r>
              <a:rPr lang="en-IN" dirty="0"/>
              <a:t>Infected peoples boarding at BHALICHAK = (10/275)*190 = 6.91 = 7(Approx) </a:t>
            </a:r>
          </a:p>
          <a:p>
            <a:r>
              <a:rPr lang="en-IN" dirty="0"/>
              <a:t>Total infected people in train just before train stops at BHALICHAK = 227</a:t>
            </a:r>
          </a:p>
          <a:p>
            <a:r>
              <a:rPr lang="en-IN" dirty="0"/>
              <a:t>Total infected people in train when train starts at BHALICHAK = </a:t>
            </a:r>
          </a:p>
          <a:p>
            <a:pPr>
              <a:buNone/>
            </a:pPr>
            <a:r>
              <a:rPr lang="en-IN" dirty="0"/>
              <a:t>214 – 16 + 7 = 218</a:t>
            </a:r>
          </a:p>
          <a:p>
            <a:pPr>
              <a:buNone/>
            </a:pPr>
            <a:endParaRPr lang="en-IN" dirty="0"/>
          </a:p>
          <a:p>
            <a:pPr>
              <a:buNone/>
            </a:pPr>
            <a:endParaRPr lang="en-IN" dirty="0"/>
          </a:p>
          <a:p>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5</a:t>
            </a:r>
            <a:r>
              <a:rPr lang="en-IN" baseline="30000" dirty="0"/>
              <a:t>th</a:t>
            </a:r>
            <a:r>
              <a:rPr lang="en-IN" dirty="0"/>
              <a:t> Time Interval</a:t>
            </a:r>
          </a:p>
        </p:txBody>
      </p:sp>
      <p:sp>
        <p:nvSpPr>
          <p:cNvPr id="3" name="Content Placeholder 2"/>
          <p:cNvSpPr>
            <a:spLocks noGrp="1"/>
          </p:cNvSpPr>
          <p:nvPr>
            <p:ph idx="1"/>
          </p:nvPr>
        </p:nvSpPr>
        <p:spPr/>
        <p:txBody>
          <a:bodyPr>
            <a:normAutofit fontScale="92500" lnSpcReduction="10000"/>
          </a:bodyPr>
          <a:lstStyle/>
          <a:p>
            <a:r>
              <a:rPr lang="en-IN" dirty="0"/>
              <a:t>Train is travelling from BHALICHAK to RADHAMOHANPUR</a:t>
            </a:r>
          </a:p>
          <a:p>
            <a:r>
              <a:rPr lang="en-IN" dirty="0"/>
              <a:t>Totals contacts taking place = 62262</a:t>
            </a:r>
          </a:p>
          <a:p>
            <a:r>
              <a:rPr lang="en-IN" dirty="0"/>
              <a:t> Contacts taking place with infected nodes = 33145</a:t>
            </a:r>
          </a:p>
          <a:p>
            <a:r>
              <a:rPr lang="en-IN" dirty="0" err="1"/>
              <a:t>Peff</a:t>
            </a:r>
            <a:r>
              <a:rPr lang="en-IN" dirty="0"/>
              <a:t> = 33145/62262= 0.5323= 53.23%</a:t>
            </a:r>
          </a:p>
          <a:p>
            <a:r>
              <a:rPr lang="en-IN" dirty="0"/>
              <a:t>Number of newly infected people in the train in time-interval t =5 is </a:t>
            </a:r>
          </a:p>
          <a:p>
            <a:pPr marL="0" indent="0">
              <a:buNone/>
            </a:pPr>
            <a:r>
              <a:rPr lang="en-IN" dirty="0"/>
              <a:t>    = (275-5+13-11+33-6+46-135+190-32)*0.5323= 152(Approx.)</a:t>
            </a:r>
          </a:p>
          <a:p>
            <a:r>
              <a:rPr lang="en-IN" dirty="0"/>
              <a:t>Number of infected people de-boarding at BHALICHAK= 0.5323*9= 6 (</a:t>
            </a:r>
            <a:r>
              <a:rPr lang="en-IN" dirty="0" err="1"/>
              <a:t>Approx</a:t>
            </a:r>
            <a:r>
              <a:rPr lang="en-IN" dirty="0"/>
              <a:t>)</a:t>
            </a:r>
          </a:p>
          <a:p>
            <a:r>
              <a:rPr lang="en-IN" dirty="0"/>
              <a:t>Total infected people in train when train reaches </a:t>
            </a:r>
            <a:r>
              <a:rPr lang="en-IN" dirty="0" err="1"/>
              <a:t>Radhamohanpur</a:t>
            </a:r>
            <a:r>
              <a:rPr lang="en-IN" dirty="0"/>
              <a:t> = 218 + 152 = 370 peoples.</a:t>
            </a:r>
          </a:p>
          <a:p>
            <a:endParaRPr lang="en-IN" dirty="0"/>
          </a:p>
          <a:p>
            <a:pPr>
              <a:buNone/>
            </a:pPr>
            <a:endParaRPr lang="en-IN" dirty="0"/>
          </a:p>
          <a:p>
            <a:endParaRPr lang="en-IN" dirty="0"/>
          </a:p>
          <a:p>
            <a:endParaRPr lang="en-IN" dirty="0"/>
          </a:p>
          <a:p>
            <a:endParaRPr lang="en-IN" dirty="0"/>
          </a:p>
          <a:p>
            <a:endParaRPr lang="en-IN" dirty="0"/>
          </a:p>
        </p:txBody>
      </p:sp>
    </p:spTree>
    <p:extLst>
      <p:ext uri="{BB962C8B-B14F-4D97-AF65-F5344CB8AC3E}">
        <p14:creationId xmlns="" xmlns:p14="http://schemas.microsoft.com/office/powerpoint/2010/main" val="35629860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 Of Results</a:t>
            </a:r>
          </a:p>
        </p:txBody>
      </p:sp>
      <p:pic>
        <p:nvPicPr>
          <p:cNvPr id="5" name="Content Placeholder 4"/>
          <p:cNvPicPr>
            <a:picLocks noGrp="1" noChangeAspect="1"/>
          </p:cNvPicPr>
          <p:nvPr>
            <p:ph idx="1"/>
          </p:nvPr>
        </p:nvPicPr>
        <p:blipFill>
          <a:blip r:embed="rId2" cstate="print"/>
          <a:stretch>
            <a:fillRect/>
          </a:stretch>
        </p:blipFill>
        <p:spPr>
          <a:xfrm>
            <a:off x="1700212" y="2047740"/>
            <a:ext cx="8667281" cy="3618963"/>
          </a:xfrm>
          <a:prstGeom prst="rect">
            <a:avLst/>
          </a:prstGeom>
        </p:spPr>
      </p:pic>
    </p:spTree>
    <p:extLst>
      <p:ext uri="{BB962C8B-B14F-4D97-AF65-F5344CB8AC3E}">
        <p14:creationId xmlns="" xmlns:p14="http://schemas.microsoft.com/office/powerpoint/2010/main" val="24292001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82C7C5-11FB-4671-8797-B56971DA010A}"/>
              </a:ext>
            </a:extLst>
          </p:cNvPr>
          <p:cNvSpPr>
            <a:spLocks noGrp="1"/>
          </p:cNvSpPr>
          <p:nvPr>
            <p:ph type="title" idx="4294967295"/>
          </p:nvPr>
        </p:nvSpPr>
        <p:spPr>
          <a:xfrm>
            <a:off x="194388" y="383786"/>
            <a:ext cx="10515600" cy="1325563"/>
          </a:xfrm>
        </p:spPr>
        <p:txBody>
          <a:bodyPr/>
          <a:lstStyle/>
          <a:p>
            <a:r>
              <a:rPr lang="en-IN" dirty="0"/>
              <a:t>Spread of infection in Radhamohanpur</a:t>
            </a:r>
          </a:p>
        </p:txBody>
      </p:sp>
      <p:sp>
        <p:nvSpPr>
          <p:cNvPr id="9" name="Content Placeholder 8">
            <a:extLst>
              <a:ext uri="{FF2B5EF4-FFF2-40B4-BE49-F238E27FC236}">
                <a16:creationId xmlns="" xmlns:a16="http://schemas.microsoft.com/office/drawing/2014/main" id="{B08F7BB8-1723-46F0-89FD-79E762081CA3}"/>
              </a:ext>
            </a:extLst>
          </p:cNvPr>
          <p:cNvSpPr>
            <a:spLocks noGrp="1"/>
          </p:cNvSpPr>
          <p:nvPr>
            <p:ph sz="half" idx="4294967295"/>
          </p:nvPr>
        </p:nvSpPr>
        <p:spPr>
          <a:xfrm>
            <a:off x="270588" y="1931437"/>
            <a:ext cx="5181600" cy="4351338"/>
          </a:xfrm>
        </p:spPr>
        <p:txBody>
          <a:bodyPr/>
          <a:lstStyle/>
          <a:p>
            <a:r>
              <a:rPr kumimoji="0" lang="en-IN" sz="2800" b="0" i="0" u="none" strike="noStrike" kern="1200" cap="none" spc="0" normalizeH="0" baseline="0" noProof="0" dirty="0">
                <a:ln>
                  <a:noFill/>
                </a:ln>
                <a:solidFill>
                  <a:schemeClr val="tx1"/>
                </a:solidFill>
                <a:effectLst/>
                <a:uLnTx/>
                <a:uFillTx/>
                <a:latin typeface="Calibri" pitchFamily="34" charset="0"/>
                <a:ea typeface="+mj-ea"/>
                <a:cs typeface="Calibri" pitchFamily="34" charset="0"/>
              </a:rPr>
              <a:t>Applying the SIR Model </a:t>
            </a:r>
            <a:r>
              <a:rPr lang="en-IN" sz="2800" noProof="0" dirty="0">
                <a:latin typeface="Calibri" pitchFamily="34" charset="0"/>
                <a:ea typeface="+mj-ea"/>
                <a:cs typeface="Calibri" pitchFamily="34" charset="0"/>
              </a:rPr>
              <a:t>with population of RADHAMOHANPUR = 3604 and infected peoples= 6*25trains = </a:t>
            </a:r>
            <a:r>
              <a:rPr lang="en-IN" dirty="0">
                <a:latin typeface="Calibri" pitchFamily="34" charset="0"/>
                <a:ea typeface="+mj-ea"/>
                <a:cs typeface="Calibri" pitchFamily="34" charset="0"/>
              </a:rPr>
              <a:t>150</a:t>
            </a:r>
            <a:endParaRPr kumimoji="0" lang="en-IN" sz="2800" b="0" i="0" u="none" strike="noStrike" kern="1200" cap="none" spc="0" normalizeH="0" baseline="0" noProof="0" dirty="0">
              <a:ln>
                <a:noFill/>
              </a:ln>
              <a:solidFill>
                <a:schemeClr val="tx1"/>
              </a:solidFill>
              <a:effectLst/>
              <a:uLnTx/>
              <a:uFillTx/>
              <a:latin typeface="Calibri" pitchFamily="34" charset="0"/>
              <a:ea typeface="+mj-ea"/>
              <a:cs typeface="Calibri" pitchFamily="34" charset="0"/>
            </a:endParaRPr>
          </a:p>
          <a:p>
            <a:endParaRPr lang="en-IN" dirty="0"/>
          </a:p>
        </p:txBody>
      </p:sp>
      <p:pic>
        <p:nvPicPr>
          <p:cNvPr id="7" name="Picture 6">
            <a:extLst>
              <a:ext uri="{FF2B5EF4-FFF2-40B4-BE49-F238E27FC236}">
                <a16:creationId xmlns="" xmlns:a16="http://schemas.microsoft.com/office/drawing/2014/main" id="{6C875CF5-7390-4CEB-B100-5B1BAE3EE10A}"/>
              </a:ext>
            </a:extLst>
          </p:cNvPr>
          <p:cNvPicPr>
            <a:picLocks noChangeAspect="1"/>
          </p:cNvPicPr>
          <p:nvPr/>
        </p:nvPicPr>
        <p:blipFill>
          <a:blip r:embed="rId2" cstate="print"/>
          <a:stretch>
            <a:fillRect/>
          </a:stretch>
        </p:blipFill>
        <p:spPr>
          <a:xfrm>
            <a:off x="6363478" y="1931437"/>
            <a:ext cx="4990321" cy="4030824"/>
          </a:xfrm>
          <a:prstGeom prst="rect">
            <a:avLst/>
          </a:prstGeom>
        </p:spPr>
      </p:pic>
    </p:spTree>
    <p:extLst>
      <p:ext uri="{BB962C8B-B14F-4D97-AF65-F5344CB8AC3E}">
        <p14:creationId xmlns="" xmlns:p14="http://schemas.microsoft.com/office/powerpoint/2010/main" val="26358592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82C7C5-11FB-4671-8797-B56971DA010A}"/>
              </a:ext>
            </a:extLst>
          </p:cNvPr>
          <p:cNvSpPr txBox="1">
            <a:spLocks/>
          </p:cNvSpPr>
          <p:nvPr/>
        </p:nvSpPr>
        <p:spPr>
          <a:xfrm>
            <a:off x="194388" y="383786"/>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4400" dirty="0" smtClean="0">
                <a:latin typeface="+mj-lt"/>
                <a:ea typeface="+mj-ea"/>
                <a:cs typeface="+mj-cs"/>
              </a:rPr>
              <a:t>Medical facilities to available (arbitrary)</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8">
            <a:extLst>
              <a:ext uri="{FF2B5EF4-FFF2-40B4-BE49-F238E27FC236}">
                <a16:creationId xmlns="" xmlns:a16="http://schemas.microsoft.com/office/drawing/2014/main" id="{B08F7BB8-1723-46F0-89FD-79E762081CA3}"/>
              </a:ext>
            </a:extLst>
          </p:cNvPr>
          <p:cNvSpPr txBox="1">
            <a:spLocks/>
          </p:cNvSpPr>
          <p:nvPr/>
        </p:nvSpPr>
        <p:spPr>
          <a:xfrm>
            <a:off x="270588" y="1931437"/>
            <a:ext cx="5181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tabLst/>
              <a:defRPr/>
            </a:pPr>
            <a:r>
              <a:rPr lang="en-IN" sz="2800" dirty="0" smtClean="0">
                <a:latin typeface="Calibri" pitchFamily="34" charset="0"/>
                <a:ea typeface="+mj-ea"/>
                <a:cs typeface="Calibri" pitchFamily="34" charset="0"/>
              </a:rPr>
              <a:t>Covid beds available:</a:t>
            </a:r>
            <a:endParaRPr kumimoji="0" lang="en-IN" sz="2800" b="0" i="0" u="none" strike="noStrike" kern="1200" cap="none" spc="0" normalizeH="0" baseline="0" noProof="0" dirty="0" smtClean="0">
              <a:ln>
                <a:noFill/>
              </a:ln>
              <a:solidFill>
                <a:schemeClr val="tx1"/>
              </a:solidFill>
              <a:effectLst/>
              <a:uLnTx/>
              <a:uFillTx/>
              <a:latin typeface="Calibri" pitchFamily="34" charset="0"/>
              <a:ea typeface="+mj-ea"/>
              <a:cs typeface="Calibri"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Calibri" pitchFamily="34" charset="0"/>
                <a:ea typeface="+mj-ea"/>
                <a:cs typeface="Calibri" pitchFamily="34" charset="0"/>
              </a:rPr>
              <a:t>Jakpur – 5 beds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IN" sz="2800" dirty="0" smtClean="0">
                <a:latin typeface="Calibri" pitchFamily="34" charset="0"/>
                <a:ea typeface="+mj-ea"/>
                <a:cs typeface="Calibri" pitchFamily="34" charset="0"/>
              </a:rPr>
              <a:t>Madpur – 10 beds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IN" sz="2800" dirty="0" smtClean="0">
                <a:latin typeface="Calibri" pitchFamily="34" charset="0"/>
                <a:ea typeface="+mj-ea"/>
                <a:cs typeface="Calibri" pitchFamily="34" charset="0"/>
              </a:rPr>
              <a:t>Shyamchak – 5 beds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IN" sz="2800" dirty="0" smtClean="0">
                <a:latin typeface="Calibri" pitchFamily="34" charset="0"/>
                <a:ea typeface="+mj-ea"/>
                <a:cs typeface="Calibri" pitchFamily="34" charset="0"/>
              </a:rPr>
              <a:t>Balichak – 30 beds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IN" sz="2800" dirty="0" smtClean="0">
                <a:latin typeface="Calibri" pitchFamily="34" charset="0"/>
                <a:ea typeface="+mj-ea"/>
                <a:cs typeface="Calibri" pitchFamily="34" charset="0"/>
              </a:rPr>
              <a:t>Radhamohanpur – 15 beds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smtClean="0">
              <a:ln>
                <a:noFill/>
              </a:ln>
              <a:solidFill>
                <a:schemeClr val="tx1"/>
              </a:solidFill>
              <a:effectLst/>
              <a:uLnTx/>
              <a:uFillTx/>
              <a:latin typeface="Calibri" pitchFamily="34" charset="0"/>
              <a:ea typeface="+mj-ea"/>
              <a:cs typeface="Calibri"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Content Placeholder 8">
            <a:extLst>
              <a:ext uri="{FF2B5EF4-FFF2-40B4-BE49-F238E27FC236}">
                <a16:creationId xmlns="" xmlns:a16="http://schemas.microsoft.com/office/drawing/2014/main" id="{B08F7BB8-1723-46F0-89FD-79E762081CA3}"/>
              </a:ext>
            </a:extLst>
          </p:cNvPr>
          <p:cNvSpPr txBox="1">
            <a:spLocks/>
          </p:cNvSpPr>
          <p:nvPr/>
        </p:nvSpPr>
        <p:spPr>
          <a:xfrm>
            <a:off x="5896326" y="2031586"/>
            <a:ext cx="5181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Infected</a:t>
            </a:r>
            <a:r>
              <a:rPr kumimoji="0" lang="en-IN" sz="2800" b="0" i="0" u="none" strike="noStrike" kern="1200" cap="none" spc="0" normalizeH="0" noProof="0" dirty="0" smtClean="0">
                <a:ln>
                  <a:noFill/>
                </a:ln>
                <a:solidFill>
                  <a:schemeClr val="tx1"/>
                </a:solidFill>
                <a:effectLst/>
                <a:uLnTx/>
                <a:uFillTx/>
                <a:latin typeface="+mn-lt"/>
                <a:ea typeface="+mn-ea"/>
                <a:cs typeface="+mn-cs"/>
              </a:rPr>
              <a:t> people de-boarding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IN" sz="2800" baseline="0" dirty="0" smtClean="0"/>
              <a:t>Jakpur</a:t>
            </a:r>
            <a:r>
              <a:rPr lang="en-IN" sz="2800" dirty="0"/>
              <a:t> </a:t>
            </a:r>
            <a:r>
              <a:rPr lang="en-IN" sz="2800" dirty="0" smtClean="0"/>
              <a:t>– 1 / train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IN" sz="2800" baseline="0" dirty="0" smtClean="0"/>
              <a:t>Madpur – 3/train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IN" sz="2800" dirty="0" smtClean="0"/>
              <a:t>Shyamchak – 2/train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IN" sz="2800" baseline="0" dirty="0" smtClean="0"/>
              <a:t>Balichak – 13/train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IN" sz="2800" dirty="0" smtClean="0"/>
              <a:t>Radhamohanpur – 6/train</a:t>
            </a:r>
            <a:endParaRPr lang="en-IN" sz="2800" baseline="0" dirty="0" smtClean="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IN" sz="2800" baseline="0" dirty="0"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82C7C5-11FB-4671-8797-B56971DA010A}"/>
              </a:ext>
            </a:extLst>
          </p:cNvPr>
          <p:cNvSpPr txBox="1">
            <a:spLocks/>
          </p:cNvSpPr>
          <p:nvPr/>
        </p:nvSpPr>
        <p:spPr>
          <a:xfrm>
            <a:off x="194388" y="383786"/>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4400" dirty="0" smtClean="0">
                <a:latin typeface="+mj-lt"/>
                <a:ea typeface="+mj-ea"/>
                <a:cs typeface="+mj-cs"/>
              </a:rPr>
              <a:t>Final Inference</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8">
            <a:extLst>
              <a:ext uri="{FF2B5EF4-FFF2-40B4-BE49-F238E27FC236}">
                <a16:creationId xmlns="" xmlns:a16="http://schemas.microsoft.com/office/drawing/2014/main" id="{B08F7BB8-1723-46F0-89FD-79E762081CA3}"/>
              </a:ext>
            </a:extLst>
          </p:cNvPr>
          <p:cNvSpPr txBox="1">
            <a:spLocks/>
          </p:cNvSpPr>
          <p:nvPr/>
        </p:nvSpPr>
        <p:spPr>
          <a:xfrm>
            <a:off x="270588" y="1931437"/>
            <a:ext cx="11407606"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smtClean="0">
              <a:ln>
                <a:noFill/>
              </a:ln>
              <a:solidFill>
                <a:schemeClr val="tx1"/>
              </a:solidFill>
              <a:effectLst/>
              <a:uLnTx/>
              <a:uFillTx/>
              <a:latin typeface="Calibri" pitchFamily="34" charset="0"/>
              <a:ea typeface="+mj-ea"/>
              <a:cs typeface="Calibri"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Content Placeholder 8">
            <a:extLst>
              <a:ext uri="{FF2B5EF4-FFF2-40B4-BE49-F238E27FC236}">
                <a16:creationId xmlns="" xmlns:a16="http://schemas.microsoft.com/office/drawing/2014/main" id="{B08F7BB8-1723-46F0-89FD-79E762081CA3}"/>
              </a:ext>
            </a:extLst>
          </p:cNvPr>
          <p:cNvSpPr txBox="1">
            <a:spLocks/>
          </p:cNvSpPr>
          <p:nvPr/>
        </p:nvSpPr>
        <p:spPr>
          <a:xfrm>
            <a:off x="270588" y="1931437"/>
            <a:ext cx="11342292"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Calibri" pitchFamily="34" charset="0"/>
                <a:ea typeface="+mj-ea"/>
                <a:cs typeface="Calibri" pitchFamily="34" charset="0"/>
              </a:rPr>
              <a:t>Considering</a:t>
            </a:r>
            <a:r>
              <a:rPr kumimoji="0" lang="en-IN" sz="2800" b="0" i="0" u="none" strike="noStrike" kern="1200" cap="none" spc="0" normalizeH="0" noProof="0" dirty="0" smtClean="0">
                <a:ln>
                  <a:noFill/>
                </a:ln>
                <a:solidFill>
                  <a:schemeClr val="tx1"/>
                </a:solidFill>
                <a:effectLst/>
                <a:uLnTx/>
                <a:uFillTx/>
                <a:latin typeface="Calibri" pitchFamily="34" charset="0"/>
                <a:ea typeface="+mj-ea"/>
                <a:cs typeface="Calibri" pitchFamily="34" charset="0"/>
              </a:rPr>
              <a:t> the medical facility in the 5 stations shown and the infected people de-boarding at each station, we can say that max 2 trains can be run during the pandemic.</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IN" sz="2800" baseline="0" dirty="0" smtClean="0">
                <a:latin typeface="Calibri" pitchFamily="34" charset="0"/>
                <a:ea typeface="+mj-ea"/>
                <a:cs typeface="Calibri" pitchFamily="34" charset="0"/>
              </a:rPr>
              <a:t>If</a:t>
            </a:r>
            <a:r>
              <a:rPr lang="en-IN" sz="2800" dirty="0" smtClean="0">
                <a:latin typeface="Calibri" pitchFamily="34" charset="0"/>
                <a:ea typeface="+mj-ea"/>
                <a:cs typeface="Calibri" pitchFamily="34" charset="0"/>
              </a:rPr>
              <a:t> we want to run more trains, then the medical facility needs to be improved.</a:t>
            </a:r>
            <a:endParaRPr kumimoji="0" lang="en-IN" sz="2800" b="0" i="0" u="none" strike="noStrike" kern="1200" cap="none" spc="0" normalizeH="0" baseline="0" noProof="0" dirty="0" smtClean="0">
              <a:ln>
                <a:noFill/>
              </a:ln>
              <a:solidFill>
                <a:schemeClr val="tx1"/>
              </a:solidFill>
              <a:effectLst/>
              <a:uLnTx/>
              <a:uFillTx/>
              <a:latin typeface="Calibri" pitchFamily="34" charset="0"/>
              <a:ea typeface="+mj-ea"/>
              <a:cs typeface="Calibri"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37805"/>
            <a:ext cx="10515600" cy="4139157"/>
          </a:xfrm>
        </p:spPr>
        <p:txBody>
          <a:bodyPr>
            <a:normAutofit/>
          </a:bodyPr>
          <a:lstStyle/>
          <a:p>
            <a:pPr algn="ctr">
              <a:buNone/>
            </a:pPr>
            <a:r>
              <a:rPr lang="en-IN" sz="11500" dirty="0"/>
              <a:t>THANK YOU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Public-transport Encounters Network</a:t>
            </a:r>
            <a:endParaRPr lang="en-IN" dirty="0"/>
          </a:p>
        </p:txBody>
      </p:sp>
      <p:sp>
        <p:nvSpPr>
          <p:cNvPr id="3" name="Content Placeholder 2"/>
          <p:cNvSpPr>
            <a:spLocks noGrp="1"/>
          </p:cNvSpPr>
          <p:nvPr>
            <p:ph idx="1"/>
          </p:nvPr>
        </p:nvSpPr>
        <p:spPr/>
        <p:txBody>
          <a:bodyPr/>
          <a:lstStyle/>
          <a:p>
            <a:r>
              <a:rPr lang="en-IN" dirty="0" smtClean="0"/>
              <a:t> PT encounters are defined as those who have ever stayed in the same vehicle in a PT system. </a:t>
            </a:r>
          </a:p>
          <a:p>
            <a:r>
              <a:rPr lang="en-IN" dirty="0" smtClean="0"/>
              <a:t>It is an undirected graph with each node representing a passenger and each edge indicating the paired passengers that have stayed in the same vehicle.</a:t>
            </a:r>
          </a:p>
          <a:p>
            <a:r>
              <a:rPr lang="en-IN" dirty="0" smtClean="0"/>
              <a:t>We </a:t>
            </a:r>
            <a:r>
              <a:rPr lang="en-IN" b="1" dirty="0" smtClean="0"/>
              <a:t>assume</a:t>
            </a:r>
            <a:r>
              <a:rPr lang="en-IN" dirty="0" smtClean="0"/>
              <a:t> passengers staying in a same vehicle are close enough to trigger infections.</a:t>
            </a:r>
          </a:p>
          <a:p>
            <a:r>
              <a:rPr lang="en-IN" dirty="0" smtClean="0"/>
              <a:t>We first evenly divide the whole study period into different time intervals t = 1,…,T. The length of each interval is τ.</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In addition to contacts during rides on the PT, passengers may also contact each other during their daily social activities. They made the following assumptions to build the SA contact network:</a:t>
            </a:r>
          </a:p>
          <a:p>
            <a:r>
              <a:rPr lang="en-IN" b="1" dirty="0" smtClean="0"/>
              <a:t>Global interaction: </a:t>
            </a:r>
            <a:r>
              <a:rPr lang="en-IN" dirty="0" smtClean="0"/>
              <a:t>Passengers may interact with any other individuals in the system during a time interval of t with a uniform probability of </a:t>
            </a:r>
            <a:r>
              <a:rPr lang="en-IN" dirty="0" err="1" smtClean="0"/>
              <a:t>θg</a:t>
            </a:r>
            <a:r>
              <a:rPr lang="en-IN" dirty="0" smtClean="0"/>
              <a:t> . </a:t>
            </a:r>
          </a:p>
          <a:p>
            <a:r>
              <a:rPr lang="en-IN" b="1" dirty="0" smtClean="0"/>
              <a:t>Local interaction: </a:t>
            </a:r>
            <a:r>
              <a:rPr lang="en-IN" dirty="0" smtClean="0"/>
              <a:t>Passengers with same origins or destinations of PT trips may interact with each other during time interval t with a uniform probability </a:t>
            </a:r>
            <a:r>
              <a:rPr lang="en-IN" dirty="0" err="1" smtClean="0"/>
              <a:t>θℓ</a:t>
            </a:r>
            <a:r>
              <a:rPr lang="en-IN" dirty="0" smtClean="0"/>
              <a:t>. Since local interaction is more intense than global interaction, we have </a:t>
            </a:r>
            <a:r>
              <a:rPr lang="en-IN" dirty="0" err="1" smtClean="0"/>
              <a:t>θℓ</a:t>
            </a:r>
            <a:r>
              <a:rPr lang="en-IN" dirty="0" smtClean="0"/>
              <a:t> &gt; </a:t>
            </a:r>
            <a:r>
              <a:rPr lang="en-IN" dirty="0" err="1" smtClean="0"/>
              <a:t>θg</a:t>
            </a:r>
            <a:r>
              <a:rPr lang="en-IN" dirty="0" smtClean="0"/>
              <a:t> .</a:t>
            </a:r>
          </a:p>
          <a:p>
            <a:endParaRPr lang="en-IN" dirty="0"/>
          </a:p>
        </p:txBody>
      </p:sp>
      <p:sp>
        <p:nvSpPr>
          <p:cNvPr id="4" name="Title 1"/>
          <p:cNvSpPr>
            <a:spLocks noGrp="1"/>
          </p:cNvSpPr>
          <p:nvPr>
            <p:ph type="title"/>
          </p:nvPr>
        </p:nvSpPr>
        <p:spPr/>
        <p:txBody>
          <a:bodyPr>
            <a:normAutofit/>
          </a:bodyPr>
          <a:lstStyle/>
          <a:p>
            <a:r>
              <a:rPr lang="en-IN" dirty="0">
                <a:solidFill>
                  <a:schemeClr val="tx1"/>
                </a:solidFill>
                <a:latin typeface="Times New Roman" pitchFamily="18" charset="0"/>
                <a:cs typeface="Times New Roman" pitchFamily="18" charset="0"/>
              </a:rPr>
              <a:t>Social Activity Contact Network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1434</TotalTime>
  <Words>2916</Words>
  <Application>Microsoft Office PowerPoint</Application>
  <PresentationFormat>Custom</PresentationFormat>
  <Paragraphs>354</Paragraphs>
  <Slides>76</Slides>
  <Notes>2</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Slide 1</vt:lpstr>
      <vt:lpstr>Introduction</vt:lpstr>
      <vt:lpstr>Problem Statement</vt:lpstr>
      <vt:lpstr>Breaking down of the problem</vt:lpstr>
      <vt:lpstr>Contd...</vt:lpstr>
      <vt:lpstr>Literature review on development of contact network</vt:lpstr>
      <vt:lpstr>Types of Contact Network</vt:lpstr>
      <vt:lpstr>Public-transport Encounters Network</vt:lpstr>
      <vt:lpstr>Social Activity Contact Network</vt:lpstr>
      <vt:lpstr>Sample Calculation</vt:lpstr>
      <vt:lpstr>  Train Simulation Framework </vt:lpstr>
      <vt:lpstr> Passenger Details: </vt:lpstr>
      <vt:lpstr> Train Details: </vt:lpstr>
      <vt:lpstr>Slide 14</vt:lpstr>
      <vt:lpstr>Steps in Train Simulation</vt:lpstr>
      <vt:lpstr> Agents Contact Network </vt:lpstr>
      <vt:lpstr>Slide 17</vt:lpstr>
      <vt:lpstr>Slide 18</vt:lpstr>
      <vt:lpstr>Slide 19</vt:lpstr>
      <vt:lpstr>Results</vt:lpstr>
      <vt:lpstr>Equations to estimate the probability of infected nodes</vt:lpstr>
      <vt:lpstr>Infection probability for individual in S,E,I,R categories</vt:lpstr>
      <vt:lpstr>Total effective proportion exposed to infection  </vt:lpstr>
      <vt:lpstr>Calculation of individual infection</vt:lpstr>
      <vt:lpstr>Calculation of individual infection</vt:lpstr>
      <vt:lpstr>Random selection of seed infected</vt:lpstr>
      <vt:lpstr>        Effective Calculation</vt:lpstr>
      <vt:lpstr>1st Time Interval</vt:lpstr>
      <vt:lpstr>1st Time Interval</vt:lpstr>
      <vt:lpstr>Spread of infection in JAKPUR</vt:lpstr>
      <vt:lpstr>Between 1st and 2nd  Time Interval</vt:lpstr>
      <vt:lpstr>2nd Time Interval</vt:lpstr>
      <vt:lpstr>Spread of infection in Madpur</vt:lpstr>
      <vt:lpstr>Between 2nd and 3rd Time Interval</vt:lpstr>
      <vt:lpstr>3rd Time Interval</vt:lpstr>
      <vt:lpstr>Spread of infection in Shyamchak</vt:lpstr>
      <vt:lpstr>Between 3rd  and 4th Time Interval</vt:lpstr>
      <vt:lpstr>4th Time Interval</vt:lpstr>
      <vt:lpstr>Spread of infection in Balichak</vt:lpstr>
      <vt:lpstr>Between 4th  and 5th Time Interval</vt:lpstr>
      <vt:lpstr>5th Time Interval</vt:lpstr>
      <vt:lpstr>Spread of infection in Radhamohanpur</vt:lpstr>
      <vt:lpstr>Between 5th  and 6th Time Interval</vt:lpstr>
      <vt:lpstr>INFECTED PEOPLE DE-BOARDING</vt:lpstr>
      <vt:lpstr>INFECTED PEOPLE DE-BOARDING</vt:lpstr>
      <vt:lpstr>Basics of Social Activity Network</vt:lpstr>
      <vt:lpstr>Challenges In SA Network</vt:lpstr>
      <vt:lpstr>Impact of SA network</vt:lpstr>
      <vt:lpstr>Impact of Social Activity on PEN Contact Network</vt:lpstr>
      <vt:lpstr>Steps involved in updating the contact network – for station KGP </vt:lpstr>
      <vt:lpstr>Updated Contact Network</vt:lpstr>
      <vt:lpstr>1st Time Interval</vt:lpstr>
      <vt:lpstr>1st Time Interval</vt:lpstr>
      <vt:lpstr>Spread of infection in JAKPUR</vt:lpstr>
      <vt:lpstr>Comparison of the two results</vt:lpstr>
      <vt:lpstr>Impact of Social Activity on PEN Contact Network at JAKPUR</vt:lpstr>
      <vt:lpstr>Contact Network at Jakpur</vt:lpstr>
      <vt:lpstr>2nd Time Interval</vt:lpstr>
      <vt:lpstr>Comparison Of Results </vt:lpstr>
      <vt:lpstr>2nd Time Interval</vt:lpstr>
      <vt:lpstr>Spread of infection in Madpur</vt:lpstr>
      <vt:lpstr>Between 2nd and 3rd Time Interval</vt:lpstr>
      <vt:lpstr>3rd Time Interval</vt:lpstr>
      <vt:lpstr>Comparison Of Results</vt:lpstr>
      <vt:lpstr>Spread of infection in Shyamchak</vt:lpstr>
      <vt:lpstr>Between 3rd  and 4th Time Interval</vt:lpstr>
      <vt:lpstr>4th Time Interval</vt:lpstr>
      <vt:lpstr>Comparison Of Results</vt:lpstr>
      <vt:lpstr>Spread of infection in Balichak</vt:lpstr>
      <vt:lpstr>Between 4th  and 5th Time Interval</vt:lpstr>
      <vt:lpstr>5th Time Interval</vt:lpstr>
      <vt:lpstr>Comparison Of Results</vt:lpstr>
      <vt:lpstr>Spread of infection in Radhamohanpur</vt:lpstr>
      <vt:lpstr>Slide 74</vt:lpstr>
      <vt:lpstr>Slide 75</vt:lpstr>
      <vt:lpstr>Slide 76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uttej</dc:creator>
  <cp:lastModifiedBy>D!akov RePack</cp:lastModifiedBy>
  <cp:revision>212</cp:revision>
  <dcterms:created xsi:type="dcterms:W3CDTF">2021-02-08T10:41:17Z</dcterms:created>
  <dcterms:modified xsi:type="dcterms:W3CDTF">2021-04-06T09:08:52Z</dcterms:modified>
</cp:coreProperties>
</file>