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76" y="4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78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9" name="Picture 8" descr="A video game with a road and boats&#10;&#10;AI-generated content may be incorrect.">
            <a:extLst>
              <a:ext uri="{FF2B5EF4-FFF2-40B4-BE49-F238E27FC236}">
                <a16:creationId xmlns:a16="http://schemas.microsoft.com/office/drawing/2014/main" id="{4E24453E-EFE4-3225-B36D-4A6D7CFA2034}"/>
              </a:ext>
            </a:extLst>
          </p:cNvPr>
          <p:cNvPicPr>
            <a:picLocks noChangeAspect="1"/>
          </p:cNvPicPr>
          <p:nvPr/>
        </p:nvPicPr>
        <p:blipFill>
          <a:blip r:embed="rId3"/>
          <a:stretch>
            <a:fillRect/>
          </a:stretch>
        </p:blipFill>
        <p:spPr>
          <a:xfrm>
            <a:off x="8463558" y="0"/>
            <a:ext cx="6166514" cy="8200562"/>
          </a:xfrm>
          <a:prstGeom prst="rect">
            <a:avLst/>
          </a:prstGeom>
        </p:spPr>
      </p:pic>
      <p:sp>
        <p:nvSpPr>
          <p:cNvPr id="10" name="Text 0">
            <a:extLst>
              <a:ext uri="{FF2B5EF4-FFF2-40B4-BE49-F238E27FC236}">
                <a16:creationId xmlns:a16="http://schemas.microsoft.com/office/drawing/2014/main" id="{CFA30B05-B998-7ADE-572E-7DEB9C9EF0FE}"/>
              </a:ext>
            </a:extLst>
          </p:cNvPr>
          <p:cNvSpPr/>
          <p:nvPr/>
        </p:nvSpPr>
        <p:spPr>
          <a:xfrm>
            <a:off x="2718958" y="2794241"/>
            <a:ext cx="3001357" cy="708779"/>
          </a:xfrm>
          <a:prstGeom prst="rect">
            <a:avLst/>
          </a:prstGeom>
          <a:noFill/>
          <a:ln/>
        </p:spPr>
        <p:txBody>
          <a:bodyPr wrap="none" lIns="0" tIns="0" rIns="0" bIns="0" rtlCol="0" anchor="t"/>
          <a:lstStyle/>
          <a:p>
            <a:pPr marL="0" indent="0">
              <a:lnSpc>
                <a:spcPts val="5550"/>
              </a:lnSpc>
              <a:buNone/>
            </a:pPr>
            <a:r>
              <a:rPr lang="en-US" sz="6000" kern="0" dirty="0">
                <a:solidFill>
                  <a:schemeClr val="bg2"/>
                </a:solidFill>
                <a:latin typeface="Bitter Medium" pitchFamily="34" charset="0"/>
                <a:ea typeface="Bitter Medium" pitchFamily="34" charset="-122"/>
                <a:cs typeface="Bitter Medium" pitchFamily="34" charset="-120"/>
              </a:rPr>
              <a:t>Go Safe</a:t>
            </a:r>
            <a:endParaRPr lang="en-US" sz="6000" dirty="0">
              <a:solidFill>
                <a:schemeClr val="bg2"/>
              </a:solidFill>
            </a:endParaRPr>
          </a:p>
        </p:txBody>
      </p:sp>
      <p:sp>
        <p:nvSpPr>
          <p:cNvPr id="11" name="Text 1">
            <a:extLst>
              <a:ext uri="{FF2B5EF4-FFF2-40B4-BE49-F238E27FC236}">
                <a16:creationId xmlns:a16="http://schemas.microsoft.com/office/drawing/2014/main" id="{97EB8BB6-816B-C282-4C3F-B648B47C2DC6}"/>
              </a:ext>
            </a:extLst>
          </p:cNvPr>
          <p:cNvSpPr/>
          <p:nvPr/>
        </p:nvSpPr>
        <p:spPr>
          <a:xfrm>
            <a:off x="2269253" y="3722249"/>
            <a:ext cx="2835235" cy="354330"/>
          </a:xfrm>
          <a:prstGeom prst="rect">
            <a:avLst/>
          </a:prstGeom>
          <a:noFill/>
          <a:ln/>
        </p:spPr>
        <p:txBody>
          <a:bodyPr wrap="none" lIns="0" tIns="0" rIns="0" bIns="0" rtlCol="0" anchor="t"/>
          <a:lstStyle/>
          <a:p>
            <a:pPr marL="0" indent="0">
              <a:lnSpc>
                <a:spcPts val="2750"/>
              </a:lnSpc>
              <a:buNone/>
            </a:pPr>
            <a:r>
              <a:rPr lang="en-US" sz="3200" kern="0" dirty="0">
                <a:solidFill>
                  <a:schemeClr val="bg2"/>
                </a:solidFill>
                <a:latin typeface="Bitter Medium" pitchFamily="34" charset="0"/>
                <a:ea typeface="Bitter Medium" pitchFamily="34" charset="-122"/>
                <a:cs typeface="Bitter Medium" pitchFamily="34" charset="-120"/>
              </a:rPr>
              <a:t>Hop, Dodge, Survive!</a:t>
            </a:r>
            <a:endParaRPr lang="en-US" sz="3200" dirty="0">
              <a:solidFill>
                <a:schemeClr val="bg2"/>
              </a:solidFill>
            </a:endParaRPr>
          </a:p>
        </p:txBody>
      </p:sp>
      <p:sp>
        <p:nvSpPr>
          <p:cNvPr id="12" name="Text 2">
            <a:extLst>
              <a:ext uri="{FF2B5EF4-FFF2-40B4-BE49-F238E27FC236}">
                <a16:creationId xmlns:a16="http://schemas.microsoft.com/office/drawing/2014/main" id="{57DFF701-5FF9-FFA4-7F60-6D333981EB50}"/>
              </a:ext>
            </a:extLst>
          </p:cNvPr>
          <p:cNvSpPr/>
          <p:nvPr/>
        </p:nvSpPr>
        <p:spPr>
          <a:xfrm>
            <a:off x="2339013" y="4515036"/>
            <a:ext cx="7556421" cy="362903"/>
          </a:xfrm>
          <a:prstGeom prst="rect">
            <a:avLst/>
          </a:prstGeom>
          <a:noFill/>
          <a:ln/>
        </p:spPr>
        <p:txBody>
          <a:bodyPr wrap="none" lIns="0" tIns="0" rIns="0" bIns="0" rtlCol="0" anchor="t"/>
          <a:lstStyle/>
          <a:p>
            <a:pPr marL="0" indent="0">
              <a:lnSpc>
                <a:spcPts val="2850"/>
              </a:lnSpc>
              <a:buNone/>
            </a:pPr>
            <a:r>
              <a:rPr lang="en-US" sz="2400" kern="0" dirty="0">
                <a:solidFill>
                  <a:schemeClr val="bg2"/>
                </a:solidFill>
                <a:latin typeface="Open Sans" pitchFamily="34" charset="0"/>
                <a:ea typeface="Open Sans" pitchFamily="34" charset="-122"/>
                <a:cs typeface="Open Sans" pitchFamily="34" charset="-120"/>
              </a:rPr>
              <a:t>Presented by: Rudra Patel</a:t>
            </a:r>
            <a:endParaRPr lang="en-US" sz="2400"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42133" y="1349573"/>
            <a:ext cx="5460425" cy="610581"/>
          </a:xfrm>
          <a:prstGeom prst="rect">
            <a:avLst/>
          </a:prstGeom>
          <a:noFill/>
          <a:ln/>
        </p:spPr>
        <p:txBody>
          <a:bodyPr wrap="none" lIns="0" tIns="0" rIns="0" bIns="0" rtlCol="0" anchor="t"/>
          <a:lstStyle/>
          <a:p>
            <a:pPr marL="0" indent="0" algn="ctr">
              <a:lnSpc>
                <a:spcPts val="2850"/>
              </a:lnSpc>
              <a:buNone/>
            </a:pPr>
            <a:r>
              <a:rPr lang="en-US" sz="4000" b="1" kern="0" spc="-36" dirty="0">
                <a:solidFill>
                  <a:srgbClr val="E5E0DF"/>
                </a:solidFill>
                <a:latin typeface="Inter" pitchFamily="34" charset="0"/>
                <a:ea typeface="Inter" pitchFamily="34" charset="-122"/>
                <a:cs typeface="Inter" pitchFamily="34" charset="-120"/>
              </a:rPr>
              <a:t> Game Concept and Mechanics</a:t>
            </a:r>
            <a:endParaRPr lang="en-US" sz="4000" b="1" dirty="0"/>
          </a:p>
        </p:txBody>
      </p:sp>
      <p:sp>
        <p:nvSpPr>
          <p:cNvPr id="3" name="Text 1"/>
          <p:cNvSpPr/>
          <p:nvPr/>
        </p:nvSpPr>
        <p:spPr>
          <a:xfrm>
            <a:off x="793790" y="2429470"/>
            <a:ext cx="2835235" cy="354330"/>
          </a:xfrm>
          <a:prstGeom prst="rect">
            <a:avLst/>
          </a:prstGeom>
          <a:noFill/>
          <a:ln/>
        </p:spPr>
        <p:txBody>
          <a:bodyPr wrap="none" lIns="0" tIns="0" rIns="0" bIns="0" rtlCol="0" anchor="t"/>
          <a:lstStyle/>
          <a:p>
            <a:pPr marL="0" indent="0">
              <a:lnSpc>
                <a:spcPts val="2750"/>
              </a:lnSpc>
              <a:buNone/>
            </a:pPr>
            <a:r>
              <a:rPr lang="en-US" sz="2400" b="1" kern="0" spc="-67" dirty="0">
                <a:solidFill>
                  <a:srgbClr val="FFFFFF"/>
                </a:solidFill>
                <a:latin typeface="Inter Bold" pitchFamily="34" charset="0"/>
                <a:ea typeface="Inter Bold" pitchFamily="34" charset="-122"/>
                <a:cs typeface="Inter Bold" pitchFamily="34" charset="-120"/>
              </a:rPr>
              <a:t>Objective</a:t>
            </a:r>
            <a:endParaRPr lang="en-US" sz="2400" dirty="0"/>
          </a:p>
        </p:txBody>
      </p:sp>
      <p:sp>
        <p:nvSpPr>
          <p:cNvPr id="4" name="Text 2"/>
          <p:cNvSpPr/>
          <p:nvPr/>
        </p:nvSpPr>
        <p:spPr>
          <a:xfrm>
            <a:off x="793790" y="3010614"/>
            <a:ext cx="3978116" cy="725805"/>
          </a:xfrm>
          <a:prstGeom prst="rect">
            <a:avLst/>
          </a:prstGeom>
          <a:noFill/>
          <a:ln/>
        </p:spPr>
        <p:txBody>
          <a:bodyPr wrap="square" lIns="0" tIns="0" rIns="0" bIns="0" rtlCol="0" anchor="t"/>
          <a:lstStyle/>
          <a:p>
            <a:pPr marL="0" indent="0">
              <a:lnSpc>
                <a:spcPts val="2850"/>
              </a:lnSpc>
              <a:buNone/>
            </a:pPr>
            <a:r>
              <a:rPr lang="en-US" kern="0" spc="-36" dirty="0">
                <a:solidFill>
                  <a:srgbClr val="E5E0DF"/>
                </a:solidFill>
                <a:latin typeface="Inter" pitchFamily="34" charset="0"/>
                <a:ea typeface="Inter" pitchFamily="34" charset="-122"/>
                <a:cs typeface="Inter" pitchFamily="34" charset="-120"/>
              </a:rPr>
              <a:t>Cross roads and rivers to reach the without losing all lives.</a:t>
            </a:r>
            <a:endParaRPr lang="en-US" dirty="0"/>
          </a:p>
        </p:txBody>
      </p:sp>
      <p:sp>
        <p:nvSpPr>
          <p:cNvPr id="5" name="Text 3"/>
          <p:cNvSpPr/>
          <p:nvPr/>
        </p:nvSpPr>
        <p:spPr>
          <a:xfrm>
            <a:off x="5332928" y="2429470"/>
            <a:ext cx="2835235" cy="354330"/>
          </a:xfrm>
          <a:prstGeom prst="rect">
            <a:avLst/>
          </a:prstGeom>
          <a:noFill/>
          <a:ln/>
        </p:spPr>
        <p:txBody>
          <a:bodyPr wrap="none" lIns="0" tIns="0" rIns="0" bIns="0" rtlCol="0" anchor="t"/>
          <a:lstStyle/>
          <a:p>
            <a:pPr marL="0" indent="0">
              <a:lnSpc>
                <a:spcPts val="2750"/>
              </a:lnSpc>
              <a:buNone/>
            </a:pPr>
            <a:r>
              <a:rPr lang="en-US" sz="2400" b="1" kern="0" spc="-67" dirty="0">
                <a:solidFill>
                  <a:srgbClr val="FFFFFF"/>
                </a:solidFill>
                <a:latin typeface="Inter Bold" pitchFamily="34" charset="0"/>
                <a:ea typeface="Inter Bold" pitchFamily="34" charset="-122"/>
                <a:cs typeface="Inter Bold" pitchFamily="34" charset="-120"/>
              </a:rPr>
              <a:t>Player Controls</a:t>
            </a:r>
            <a:endParaRPr lang="en-US" sz="2400" dirty="0"/>
          </a:p>
        </p:txBody>
      </p:sp>
      <p:sp>
        <p:nvSpPr>
          <p:cNvPr id="6" name="Text 4"/>
          <p:cNvSpPr/>
          <p:nvPr/>
        </p:nvSpPr>
        <p:spPr>
          <a:xfrm>
            <a:off x="5332928" y="3010614"/>
            <a:ext cx="3978116" cy="362903"/>
          </a:xfrm>
          <a:prstGeom prst="rect">
            <a:avLst/>
          </a:prstGeom>
          <a:noFill/>
          <a:ln/>
        </p:spPr>
        <p:txBody>
          <a:bodyPr wrap="non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W/A/S/D: Movement</a:t>
            </a:r>
            <a:endParaRPr lang="en-US" dirty="0"/>
          </a:p>
        </p:txBody>
      </p:sp>
      <p:sp>
        <p:nvSpPr>
          <p:cNvPr id="7" name="Text 5"/>
          <p:cNvSpPr/>
          <p:nvPr/>
        </p:nvSpPr>
        <p:spPr>
          <a:xfrm>
            <a:off x="5332928" y="3452813"/>
            <a:ext cx="3978116" cy="362903"/>
          </a:xfrm>
          <a:prstGeom prst="rect">
            <a:avLst/>
          </a:prstGeom>
          <a:noFill/>
          <a:ln/>
        </p:spPr>
        <p:txBody>
          <a:bodyPr wrap="non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Space: Jump (with a forward arc)</a:t>
            </a:r>
            <a:endParaRPr lang="en-US" dirty="0"/>
          </a:p>
        </p:txBody>
      </p:sp>
      <p:sp>
        <p:nvSpPr>
          <p:cNvPr id="8" name="Text 6"/>
          <p:cNvSpPr/>
          <p:nvPr/>
        </p:nvSpPr>
        <p:spPr>
          <a:xfrm>
            <a:off x="5332928" y="3895011"/>
            <a:ext cx="3978116" cy="362903"/>
          </a:xfrm>
          <a:prstGeom prst="rect">
            <a:avLst/>
          </a:prstGeom>
          <a:noFill/>
          <a:ln/>
        </p:spPr>
        <p:txBody>
          <a:bodyPr wrap="non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Z: Activate Safe River power-up</a:t>
            </a:r>
            <a:endParaRPr lang="en-US" dirty="0"/>
          </a:p>
        </p:txBody>
      </p:sp>
      <p:sp>
        <p:nvSpPr>
          <p:cNvPr id="9" name="Text 7"/>
          <p:cNvSpPr/>
          <p:nvPr/>
        </p:nvSpPr>
        <p:spPr>
          <a:xfrm>
            <a:off x="5332928" y="4337209"/>
            <a:ext cx="3978116" cy="725805"/>
          </a:xfrm>
          <a:prstGeom prst="rect">
            <a:avLst/>
          </a:prstGeom>
          <a:noFill/>
          <a:ln/>
        </p:spPr>
        <p:txBody>
          <a:bodyPr wrap="squar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E &amp; X: Toggle and submit traffic signal puzzle</a:t>
            </a:r>
            <a:endParaRPr lang="en-US" dirty="0"/>
          </a:p>
        </p:txBody>
      </p:sp>
      <p:sp>
        <p:nvSpPr>
          <p:cNvPr id="10" name="Text 8"/>
          <p:cNvSpPr/>
          <p:nvPr/>
        </p:nvSpPr>
        <p:spPr>
          <a:xfrm>
            <a:off x="9872067" y="2429470"/>
            <a:ext cx="2835235" cy="354330"/>
          </a:xfrm>
          <a:prstGeom prst="rect">
            <a:avLst/>
          </a:prstGeom>
          <a:noFill/>
          <a:ln/>
        </p:spPr>
        <p:txBody>
          <a:bodyPr wrap="none" lIns="0" tIns="0" rIns="0" bIns="0" rtlCol="0" anchor="t"/>
          <a:lstStyle/>
          <a:p>
            <a:pPr marL="0" indent="0">
              <a:lnSpc>
                <a:spcPts val="2750"/>
              </a:lnSpc>
              <a:buNone/>
            </a:pPr>
            <a:r>
              <a:rPr lang="en-US" sz="2400" b="1" kern="0" spc="-67" dirty="0">
                <a:solidFill>
                  <a:srgbClr val="FFFFFF"/>
                </a:solidFill>
                <a:latin typeface="Inter Bold" pitchFamily="34" charset="0"/>
                <a:ea typeface="Inter Bold" pitchFamily="34" charset="-122"/>
                <a:cs typeface="Inter Bold" pitchFamily="34" charset="-120"/>
              </a:rPr>
              <a:t>Challenges</a:t>
            </a:r>
            <a:endParaRPr lang="en-US" sz="2400" dirty="0"/>
          </a:p>
        </p:txBody>
      </p:sp>
      <p:sp>
        <p:nvSpPr>
          <p:cNvPr id="11" name="Text 9"/>
          <p:cNvSpPr/>
          <p:nvPr/>
        </p:nvSpPr>
        <p:spPr>
          <a:xfrm>
            <a:off x="9872067" y="3010615"/>
            <a:ext cx="3978116" cy="518636"/>
          </a:xfrm>
          <a:prstGeom prst="rect">
            <a:avLst/>
          </a:prstGeom>
          <a:noFill/>
          <a:ln/>
        </p:spPr>
        <p:txBody>
          <a:bodyPr wrap="squar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Dodging enemy cars and river</a:t>
            </a:r>
            <a:endParaRPr lang="en-US" dirty="0"/>
          </a:p>
        </p:txBody>
      </p:sp>
      <p:sp>
        <p:nvSpPr>
          <p:cNvPr id="12" name="Text 10"/>
          <p:cNvSpPr/>
          <p:nvPr/>
        </p:nvSpPr>
        <p:spPr>
          <a:xfrm>
            <a:off x="9872067" y="3783867"/>
            <a:ext cx="3978116" cy="362903"/>
          </a:xfrm>
          <a:prstGeom prst="rect">
            <a:avLst/>
          </a:prstGeom>
          <a:noFill/>
          <a:ln/>
        </p:spPr>
        <p:txBody>
          <a:bodyPr wrap="non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Timing jumps on moving boats</a:t>
            </a:r>
            <a:endParaRPr lang="en-US" dirty="0"/>
          </a:p>
        </p:txBody>
      </p:sp>
      <p:sp>
        <p:nvSpPr>
          <p:cNvPr id="13" name="Text 11"/>
          <p:cNvSpPr/>
          <p:nvPr/>
        </p:nvSpPr>
        <p:spPr>
          <a:xfrm>
            <a:off x="9872067" y="4202339"/>
            <a:ext cx="3978116" cy="725805"/>
          </a:xfrm>
          <a:prstGeom prst="rect">
            <a:avLst/>
          </a:prstGeom>
          <a:noFill/>
          <a:ln/>
        </p:spPr>
        <p:txBody>
          <a:bodyPr wrap="squar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Interacting with traffic signals to slow/stop vehicles</a:t>
            </a:r>
            <a:endParaRPr lang="en-US" dirty="0"/>
          </a:p>
        </p:txBody>
      </p:sp>
      <p:sp>
        <p:nvSpPr>
          <p:cNvPr id="14" name="Text 12"/>
          <p:cNvSpPr/>
          <p:nvPr/>
        </p:nvSpPr>
        <p:spPr>
          <a:xfrm>
            <a:off x="793790" y="5397460"/>
            <a:ext cx="13042821" cy="1451610"/>
          </a:xfrm>
          <a:prstGeom prst="rect">
            <a:avLst/>
          </a:prstGeom>
          <a:noFill/>
          <a:ln/>
        </p:spPr>
        <p:txBody>
          <a:bodyPr wrap="square" lIns="0" tIns="0" rIns="0" bIns="0" rtlCol="0" anchor="t"/>
          <a:lstStyle/>
          <a:p>
            <a:pPr marL="0" indent="0">
              <a:lnSpc>
                <a:spcPts val="2850"/>
              </a:lnSpc>
              <a:buNone/>
            </a:pPr>
            <a:r>
              <a:rPr lang="en-US" kern="0" spc="-36" dirty="0">
                <a:solidFill>
                  <a:srgbClr val="E5E0DF"/>
                </a:solidFill>
                <a:latin typeface="Inter" pitchFamily="34" charset="0"/>
                <a:ea typeface="Inter" pitchFamily="34" charset="-122"/>
                <a:cs typeface="Inter" pitchFamily="34" charset="-120"/>
              </a:rPr>
              <a:t> "Go Safe" challenges players to navigate a frog through hazardous roads and rivers. The primary objective is to reach the finish line without losing all available lives. Key challenges involve dodging enemy cars, timing jumps on moving boats, and interacting with traffic signals to slow or stop vehicles. The game blends classic arcade navigation with puzzle elements to create a unique and engaging experience.</a:t>
            </a:r>
            <a:endParaRPr lang="en-US" dirty="0"/>
          </a:p>
        </p:txBody>
      </p:sp>
      <p:sp>
        <p:nvSpPr>
          <p:cNvPr id="15" name="Rectangle 14">
            <a:extLst>
              <a:ext uri="{FF2B5EF4-FFF2-40B4-BE49-F238E27FC236}">
                <a16:creationId xmlns:a16="http://schemas.microsoft.com/office/drawing/2014/main" id="{679B2C6C-E743-48BD-0689-CA968A5A3C4C}"/>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934002" y="1570315"/>
            <a:ext cx="7233385" cy="566976"/>
          </a:xfrm>
          <a:prstGeom prst="rect">
            <a:avLst/>
          </a:prstGeom>
          <a:noFill/>
          <a:ln/>
        </p:spPr>
        <p:txBody>
          <a:bodyPr wrap="none" lIns="0" tIns="0" rIns="0" bIns="0" rtlCol="0" anchor="t"/>
          <a:lstStyle/>
          <a:p>
            <a:pPr marL="0" indent="0" algn="ctr">
              <a:lnSpc>
                <a:spcPts val="2850"/>
              </a:lnSpc>
              <a:buNone/>
            </a:pPr>
            <a:r>
              <a:rPr lang="en-US" sz="4400" b="1" kern="0" spc="-36" dirty="0">
                <a:solidFill>
                  <a:srgbClr val="E5E0DF"/>
                </a:solidFill>
                <a:latin typeface="Inter" pitchFamily="34" charset="0"/>
                <a:ea typeface="Inter" pitchFamily="34" charset="-122"/>
                <a:cs typeface="Inter" pitchFamily="34" charset="-120"/>
              </a:rPr>
              <a:t>Key Features and Interactive Puzzle</a:t>
            </a:r>
            <a:endParaRPr lang="en-US" sz="4400" b="1" dirty="0"/>
          </a:p>
        </p:txBody>
      </p:sp>
      <p:sp>
        <p:nvSpPr>
          <p:cNvPr id="3" name="Shape 1"/>
          <p:cNvSpPr/>
          <p:nvPr/>
        </p:nvSpPr>
        <p:spPr>
          <a:xfrm>
            <a:off x="793790" y="3462241"/>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4" name="Text 2"/>
          <p:cNvSpPr/>
          <p:nvPr/>
        </p:nvSpPr>
        <p:spPr>
          <a:xfrm>
            <a:off x="980599" y="3547251"/>
            <a:ext cx="136565"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1</a:t>
            </a:r>
            <a:endParaRPr lang="en-US" sz="3200" dirty="0"/>
          </a:p>
        </p:txBody>
      </p:sp>
      <p:sp>
        <p:nvSpPr>
          <p:cNvPr id="5" name="Text 3"/>
          <p:cNvSpPr/>
          <p:nvPr/>
        </p:nvSpPr>
        <p:spPr>
          <a:xfrm>
            <a:off x="1530906" y="3462241"/>
            <a:ext cx="2835235"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Dynamic Obstacles</a:t>
            </a:r>
            <a:endParaRPr lang="en-US" sz="2800" dirty="0"/>
          </a:p>
        </p:txBody>
      </p:sp>
      <p:sp>
        <p:nvSpPr>
          <p:cNvPr id="6" name="Text 4"/>
          <p:cNvSpPr/>
          <p:nvPr/>
        </p:nvSpPr>
        <p:spPr>
          <a:xfrm>
            <a:off x="1530906" y="3952659"/>
            <a:ext cx="3459242" cy="1814513"/>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Multiple enemy car types are randomly selected from a sprite sheet. River enemies and moving boats require timing and strategic planning.</a:t>
            </a:r>
            <a:endParaRPr lang="en-US" sz="2000" dirty="0"/>
          </a:p>
        </p:txBody>
      </p:sp>
      <p:sp>
        <p:nvSpPr>
          <p:cNvPr id="7" name="Shape 5"/>
          <p:cNvSpPr/>
          <p:nvPr/>
        </p:nvSpPr>
        <p:spPr>
          <a:xfrm>
            <a:off x="5216962" y="3462241"/>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8" name="Text 6"/>
          <p:cNvSpPr/>
          <p:nvPr/>
        </p:nvSpPr>
        <p:spPr>
          <a:xfrm>
            <a:off x="5370076" y="3547251"/>
            <a:ext cx="203954"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2</a:t>
            </a:r>
            <a:endParaRPr lang="en-US" sz="3200" dirty="0"/>
          </a:p>
        </p:txBody>
      </p:sp>
      <p:sp>
        <p:nvSpPr>
          <p:cNvPr id="9" name="Text 7"/>
          <p:cNvSpPr/>
          <p:nvPr/>
        </p:nvSpPr>
        <p:spPr>
          <a:xfrm>
            <a:off x="5954078" y="3462241"/>
            <a:ext cx="2835235"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Traffic Signal Puzzle</a:t>
            </a:r>
            <a:endParaRPr lang="en-US" sz="2800" dirty="0"/>
          </a:p>
        </p:txBody>
      </p:sp>
      <p:sp>
        <p:nvSpPr>
          <p:cNvPr id="10" name="Text 8"/>
          <p:cNvSpPr/>
          <p:nvPr/>
        </p:nvSpPr>
        <p:spPr>
          <a:xfrm>
            <a:off x="5954078" y="3952659"/>
            <a:ext cx="3459242" cy="1814513"/>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Signals are placed along the road, and players must press </a:t>
            </a:r>
            <a:r>
              <a:rPr lang="en-US" sz="2000" b="1" kern="0" spc="-36" dirty="0">
                <a:solidFill>
                  <a:srgbClr val="E5E0DF"/>
                </a:solidFill>
                <a:latin typeface="Inter" pitchFamily="34" charset="0"/>
                <a:ea typeface="Inter" pitchFamily="34" charset="-122"/>
                <a:cs typeface="Inter" pitchFamily="34" charset="-120"/>
              </a:rPr>
              <a:t>E</a:t>
            </a:r>
            <a:r>
              <a:rPr lang="en-US" sz="2000" kern="0" spc="-36" dirty="0">
                <a:solidFill>
                  <a:srgbClr val="E5E0DF"/>
                </a:solidFill>
                <a:latin typeface="Inter" pitchFamily="34" charset="0"/>
                <a:ea typeface="Inter" pitchFamily="34" charset="-122"/>
                <a:cs typeface="Inter" pitchFamily="34" charset="-120"/>
              </a:rPr>
              <a:t> to cycle the signal (Green → Yellow → Red) and </a:t>
            </a:r>
            <a:r>
              <a:rPr lang="en-US" sz="2000" b="1" kern="0" spc="-36" dirty="0">
                <a:solidFill>
                  <a:srgbClr val="E5E0DF"/>
                </a:solidFill>
                <a:latin typeface="Inter" pitchFamily="34" charset="0"/>
                <a:ea typeface="Inter" pitchFamily="34" charset="-122"/>
                <a:cs typeface="Inter" pitchFamily="34" charset="-120"/>
              </a:rPr>
              <a:t>X</a:t>
            </a:r>
            <a:r>
              <a:rPr lang="en-US" sz="2000" kern="0" spc="-36" dirty="0">
                <a:solidFill>
                  <a:srgbClr val="E5E0DF"/>
                </a:solidFill>
                <a:latin typeface="Inter" pitchFamily="34" charset="0"/>
                <a:ea typeface="Inter" pitchFamily="34" charset="-122"/>
                <a:cs typeface="Inter" pitchFamily="34" charset="-120"/>
              </a:rPr>
              <a:t> to submit the correct sequence.</a:t>
            </a:r>
            <a:endParaRPr lang="en-US" sz="2000" dirty="0"/>
          </a:p>
        </p:txBody>
      </p:sp>
      <p:sp>
        <p:nvSpPr>
          <p:cNvPr id="11" name="Shape 9"/>
          <p:cNvSpPr/>
          <p:nvPr/>
        </p:nvSpPr>
        <p:spPr>
          <a:xfrm>
            <a:off x="9640133" y="3462241"/>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12" name="Text 10"/>
          <p:cNvSpPr/>
          <p:nvPr/>
        </p:nvSpPr>
        <p:spPr>
          <a:xfrm>
            <a:off x="9790509" y="3547251"/>
            <a:ext cx="209431"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3</a:t>
            </a:r>
            <a:endParaRPr lang="en-US" sz="3200" dirty="0"/>
          </a:p>
        </p:txBody>
      </p:sp>
      <p:sp>
        <p:nvSpPr>
          <p:cNvPr id="13" name="Text 11"/>
          <p:cNvSpPr/>
          <p:nvPr/>
        </p:nvSpPr>
        <p:spPr>
          <a:xfrm>
            <a:off x="10377249" y="3462241"/>
            <a:ext cx="2835235"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Safe Passage Effect</a:t>
            </a:r>
            <a:endParaRPr lang="en-US" sz="2800" dirty="0"/>
          </a:p>
        </p:txBody>
      </p:sp>
      <p:sp>
        <p:nvSpPr>
          <p:cNvPr id="14" name="Text 12"/>
          <p:cNvSpPr/>
          <p:nvPr/>
        </p:nvSpPr>
        <p:spPr>
          <a:xfrm>
            <a:off x="10377249" y="3952659"/>
            <a:ext cx="3459242" cy="1451610"/>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On correct submission, vehicles slow down for a brief period, creating a safe window for the player to cross.</a:t>
            </a:r>
            <a:endParaRPr lang="en-US" sz="2000" dirty="0"/>
          </a:p>
        </p:txBody>
      </p:sp>
      <p:sp>
        <p:nvSpPr>
          <p:cNvPr id="16" name="Rectangle 15">
            <a:extLst>
              <a:ext uri="{FF2B5EF4-FFF2-40B4-BE49-F238E27FC236}">
                <a16:creationId xmlns:a16="http://schemas.microsoft.com/office/drawing/2014/main" id="{A8E416F1-5878-67D4-5C78-66F903D90F5B}"/>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427284" y="1737597"/>
            <a:ext cx="4335163" cy="362903"/>
          </a:xfrm>
          <a:prstGeom prst="rect">
            <a:avLst/>
          </a:prstGeom>
          <a:noFill/>
          <a:ln/>
        </p:spPr>
        <p:txBody>
          <a:bodyPr wrap="none" lIns="0" tIns="0" rIns="0" bIns="0" rtlCol="0" anchor="t"/>
          <a:lstStyle/>
          <a:p>
            <a:pPr marL="0" indent="0">
              <a:lnSpc>
                <a:spcPts val="2850"/>
              </a:lnSpc>
              <a:buNone/>
            </a:pPr>
            <a:r>
              <a:rPr lang="en-US" sz="4400" b="1" kern="0" spc="-36" dirty="0">
                <a:solidFill>
                  <a:srgbClr val="E5E0DF"/>
                </a:solidFill>
                <a:latin typeface="Inter" pitchFamily="34" charset="0"/>
                <a:ea typeface="Inter" pitchFamily="34" charset="-122"/>
                <a:cs typeface="Inter" pitchFamily="34" charset="-120"/>
              </a:rPr>
              <a:t> Implementation and Architecture</a:t>
            </a:r>
            <a:endParaRPr lang="en-US" sz="4400" b="1" dirty="0"/>
          </a:p>
        </p:txBody>
      </p:sp>
      <p:sp>
        <p:nvSpPr>
          <p:cNvPr id="4" name="Text 1"/>
          <p:cNvSpPr/>
          <p:nvPr/>
        </p:nvSpPr>
        <p:spPr>
          <a:xfrm>
            <a:off x="1192141" y="3936260"/>
            <a:ext cx="2835235"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Main Game Class</a:t>
            </a:r>
            <a:endParaRPr lang="en-US" sz="2800" dirty="0"/>
          </a:p>
        </p:txBody>
      </p:sp>
      <p:sp>
        <p:nvSpPr>
          <p:cNvPr id="5" name="Text 2"/>
          <p:cNvSpPr/>
          <p:nvPr/>
        </p:nvSpPr>
        <p:spPr>
          <a:xfrm>
            <a:off x="1192141" y="4426679"/>
            <a:ext cx="4120753" cy="1451610"/>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Handles player initialization, movement, and collision detection. It also contains enemy, boat, and power-up spawning functions.</a:t>
            </a:r>
            <a:endParaRPr lang="en-US" sz="2000" dirty="0"/>
          </a:p>
        </p:txBody>
      </p:sp>
      <p:sp>
        <p:nvSpPr>
          <p:cNvPr id="7" name="Text 3"/>
          <p:cNvSpPr/>
          <p:nvPr/>
        </p:nvSpPr>
        <p:spPr>
          <a:xfrm>
            <a:off x="5653055" y="3936260"/>
            <a:ext cx="2835235"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Traffic Signal Module</a:t>
            </a:r>
            <a:endParaRPr lang="en-US" sz="2800" dirty="0"/>
          </a:p>
        </p:txBody>
      </p:sp>
      <p:sp>
        <p:nvSpPr>
          <p:cNvPr id="8" name="Text 4"/>
          <p:cNvSpPr/>
          <p:nvPr/>
        </p:nvSpPr>
        <p:spPr>
          <a:xfrm>
            <a:off x="5653055" y="4426679"/>
            <a:ext cx="4120872" cy="1814513"/>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Created using a dedicated TrafficSignal structure. Signals cycle states using a helper function (cycleState), integrated into the update loop for interactive puzzle behavior.</a:t>
            </a:r>
            <a:endParaRPr lang="en-US" sz="2000" dirty="0"/>
          </a:p>
        </p:txBody>
      </p:sp>
      <p:sp>
        <p:nvSpPr>
          <p:cNvPr id="10" name="Text 5"/>
          <p:cNvSpPr/>
          <p:nvPr/>
        </p:nvSpPr>
        <p:spPr>
          <a:xfrm>
            <a:off x="10114089" y="3936260"/>
            <a:ext cx="3653433"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Asset &amp; Music Management</a:t>
            </a:r>
            <a:endParaRPr lang="en-US" sz="2800" dirty="0"/>
          </a:p>
        </p:txBody>
      </p:sp>
      <p:sp>
        <p:nvSpPr>
          <p:cNvPr id="11" name="Text 6"/>
          <p:cNvSpPr/>
          <p:nvPr/>
        </p:nvSpPr>
        <p:spPr>
          <a:xfrm>
            <a:off x="10114089" y="4426679"/>
            <a:ext cx="4120753"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Assets loaded via a configuration file. Background music from a WAV file using MusicPlayer singleton.</a:t>
            </a:r>
            <a:endParaRPr lang="en-US" sz="2000" dirty="0"/>
          </a:p>
        </p:txBody>
      </p:sp>
      <p:sp>
        <p:nvSpPr>
          <p:cNvPr id="13" name="Rectangle 12">
            <a:extLst>
              <a:ext uri="{FF2B5EF4-FFF2-40B4-BE49-F238E27FC236}">
                <a16:creationId xmlns:a16="http://schemas.microsoft.com/office/drawing/2014/main" id="{3F741812-ECDC-1C04-1042-EDC71C36C49A}"/>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
        <p:nvSpPr>
          <p:cNvPr id="12" name="Shape 1">
            <a:extLst>
              <a:ext uri="{FF2B5EF4-FFF2-40B4-BE49-F238E27FC236}">
                <a16:creationId xmlns:a16="http://schemas.microsoft.com/office/drawing/2014/main" id="{56130808-51ED-C03F-2550-B1C21FB76EC1}"/>
              </a:ext>
            </a:extLst>
          </p:cNvPr>
          <p:cNvSpPr/>
          <p:nvPr/>
        </p:nvSpPr>
        <p:spPr>
          <a:xfrm>
            <a:off x="2134392" y="3181444"/>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14" name="Text 2">
            <a:extLst>
              <a:ext uri="{FF2B5EF4-FFF2-40B4-BE49-F238E27FC236}">
                <a16:creationId xmlns:a16="http://schemas.microsoft.com/office/drawing/2014/main" id="{E3E7FD71-93EA-6B6F-6655-574AD7A90FF0}"/>
              </a:ext>
            </a:extLst>
          </p:cNvPr>
          <p:cNvSpPr/>
          <p:nvPr/>
        </p:nvSpPr>
        <p:spPr>
          <a:xfrm>
            <a:off x="2321201" y="3266454"/>
            <a:ext cx="136565"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1</a:t>
            </a:r>
            <a:endParaRPr lang="en-US" sz="3200" dirty="0"/>
          </a:p>
        </p:txBody>
      </p:sp>
      <p:sp>
        <p:nvSpPr>
          <p:cNvPr id="15" name="Shape 5">
            <a:extLst>
              <a:ext uri="{FF2B5EF4-FFF2-40B4-BE49-F238E27FC236}">
                <a16:creationId xmlns:a16="http://schemas.microsoft.com/office/drawing/2014/main" id="{35F71790-F215-FD70-D919-E3715652DFD5}"/>
              </a:ext>
            </a:extLst>
          </p:cNvPr>
          <p:cNvSpPr/>
          <p:nvPr/>
        </p:nvSpPr>
        <p:spPr>
          <a:xfrm>
            <a:off x="6717602" y="3181444"/>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16" name="Text 6">
            <a:extLst>
              <a:ext uri="{FF2B5EF4-FFF2-40B4-BE49-F238E27FC236}">
                <a16:creationId xmlns:a16="http://schemas.microsoft.com/office/drawing/2014/main" id="{D5A348D3-7B44-C994-81B1-2792D1FC597D}"/>
              </a:ext>
            </a:extLst>
          </p:cNvPr>
          <p:cNvSpPr/>
          <p:nvPr/>
        </p:nvSpPr>
        <p:spPr>
          <a:xfrm>
            <a:off x="6870716" y="3266454"/>
            <a:ext cx="203954"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2</a:t>
            </a:r>
            <a:endParaRPr lang="en-US" sz="3200" dirty="0"/>
          </a:p>
        </p:txBody>
      </p:sp>
      <p:sp>
        <p:nvSpPr>
          <p:cNvPr id="17" name="Shape 9">
            <a:extLst>
              <a:ext uri="{FF2B5EF4-FFF2-40B4-BE49-F238E27FC236}">
                <a16:creationId xmlns:a16="http://schemas.microsoft.com/office/drawing/2014/main" id="{F262B365-5826-C396-23A1-70232FA6DC97}"/>
              </a:ext>
            </a:extLst>
          </p:cNvPr>
          <p:cNvSpPr/>
          <p:nvPr/>
        </p:nvSpPr>
        <p:spPr>
          <a:xfrm>
            <a:off x="11502489" y="3257534"/>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18" name="Text 10">
            <a:extLst>
              <a:ext uri="{FF2B5EF4-FFF2-40B4-BE49-F238E27FC236}">
                <a16:creationId xmlns:a16="http://schemas.microsoft.com/office/drawing/2014/main" id="{5FBD54FC-8EF5-AF52-E250-5156E8D163AE}"/>
              </a:ext>
            </a:extLst>
          </p:cNvPr>
          <p:cNvSpPr/>
          <p:nvPr/>
        </p:nvSpPr>
        <p:spPr>
          <a:xfrm>
            <a:off x="11652865" y="3342544"/>
            <a:ext cx="209431"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3</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213983" y="1517527"/>
            <a:ext cx="4574381" cy="362903"/>
          </a:xfrm>
          <a:prstGeom prst="rect">
            <a:avLst/>
          </a:prstGeom>
          <a:noFill/>
          <a:ln/>
        </p:spPr>
        <p:txBody>
          <a:bodyPr wrap="none" lIns="0" tIns="0" rIns="0" bIns="0" rtlCol="0" anchor="t"/>
          <a:lstStyle/>
          <a:p>
            <a:pPr marL="0" indent="0">
              <a:lnSpc>
                <a:spcPts val="2850"/>
              </a:lnSpc>
              <a:buNone/>
            </a:pPr>
            <a:r>
              <a:rPr lang="en-US" sz="4400" b="1" kern="0" spc="-36" dirty="0">
                <a:solidFill>
                  <a:srgbClr val="E5E0DF"/>
                </a:solidFill>
                <a:latin typeface="Inter" pitchFamily="34" charset="0"/>
                <a:ea typeface="Inter" pitchFamily="34" charset="-122"/>
                <a:cs typeface="Inter" pitchFamily="34" charset="-120"/>
              </a:rPr>
              <a:t> Prototype Demo and Lessons Learned</a:t>
            </a:r>
            <a:endParaRPr lang="en-US" sz="4400" b="1" dirty="0"/>
          </a:p>
        </p:txBody>
      </p:sp>
      <p:pic>
        <p:nvPicPr>
          <p:cNvPr id="3" name="Image 0" descr="preencoded.png"/>
          <p:cNvPicPr>
            <a:picLocks noChangeAspect="1"/>
          </p:cNvPicPr>
          <p:nvPr/>
        </p:nvPicPr>
        <p:blipFill>
          <a:blip r:embed="rId3"/>
          <a:stretch>
            <a:fillRect/>
          </a:stretch>
        </p:blipFill>
        <p:spPr>
          <a:xfrm>
            <a:off x="926793" y="3067050"/>
            <a:ext cx="4347567" cy="907256"/>
          </a:xfrm>
          <a:prstGeom prst="rect">
            <a:avLst/>
          </a:prstGeom>
        </p:spPr>
      </p:pic>
      <p:sp>
        <p:nvSpPr>
          <p:cNvPr id="4" name="Text 1"/>
          <p:cNvSpPr/>
          <p:nvPr/>
        </p:nvSpPr>
        <p:spPr>
          <a:xfrm>
            <a:off x="1153607" y="4314468"/>
            <a:ext cx="3381970"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Proper Collision Detection</a:t>
            </a:r>
            <a:endParaRPr lang="en-US" sz="2800" dirty="0"/>
          </a:p>
        </p:txBody>
      </p:sp>
      <p:sp>
        <p:nvSpPr>
          <p:cNvPr id="5" name="Text 2"/>
          <p:cNvSpPr/>
          <p:nvPr/>
        </p:nvSpPr>
        <p:spPr>
          <a:xfrm>
            <a:off x="1153607" y="4804886"/>
            <a:ext cx="3893939"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I ensured it between moving obstacles by adjusting bounding boxes and activation areas.</a:t>
            </a:r>
            <a:endParaRPr lang="en-US" sz="2000" dirty="0"/>
          </a:p>
        </p:txBody>
      </p:sp>
      <p:pic>
        <p:nvPicPr>
          <p:cNvPr id="6" name="Image 1" descr="preencoded.png"/>
          <p:cNvPicPr>
            <a:picLocks noChangeAspect="1"/>
          </p:cNvPicPr>
          <p:nvPr/>
        </p:nvPicPr>
        <p:blipFill>
          <a:blip r:embed="rId4"/>
          <a:stretch>
            <a:fillRect/>
          </a:stretch>
        </p:blipFill>
        <p:spPr>
          <a:xfrm>
            <a:off x="5274360" y="3067050"/>
            <a:ext cx="4347567" cy="907256"/>
          </a:xfrm>
          <a:prstGeom prst="rect">
            <a:avLst/>
          </a:prstGeom>
        </p:spPr>
      </p:pic>
      <p:sp>
        <p:nvSpPr>
          <p:cNvPr id="7" name="Text 3"/>
          <p:cNvSpPr/>
          <p:nvPr/>
        </p:nvSpPr>
        <p:spPr>
          <a:xfrm>
            <a:off x="5501174" y="4314468"/>
            <a:ext cx="2835235"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Tuning Physics</a:t>
            </a:r>
            <a:endParaRPr lang="en-US" sz="2800" dirty="0"/>
          </a:p>
        </p:txBody>
      </p:sp>
      <p:sp>
        <p:nvSpPr>
          <p:cNvPr id="8" name="Text 4"/>
          <p:cNvSpPr/>
          <p:nvPr/>
        </p:nvSpPr>
        <p:spPr>
          <a:xfrm>
            <a:off x="5501174" y="4804886"/>
            <a:ext cx="3893939" cy="1451610"/>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I tuned jump physics and boat riding mechanics to be smooth. We also integrated debug messages to verify input and state changes.</a:t>
            </a:r>
            <a:endParaRPr lang="en-US" sz="2000" dirty="0"/>
          </a:p>
        </p:txBody>
      </p:sp>
      <p:pic>
        <p:nvPicPr>
          <p:cNvPr id="9" name="Image 2" descr="preencoded.png"/>
          <p:cNvPicPr>
            <a:picLocks noChangeAspect="1"/>
          </p:cNvPicPr>
          <p:nvPr/>
        </p:nvPicPr>
        <p:blipFill>
          <a:blip r:embed="rId5"/>
          <a:stretch>
            <a:fillRect/>
          </a:stretch>
        </p:blipFill>
        <p:spPr>
          <a:xfrm>
            <a:off x="9621927" y="3067050"/>
            <a:ext cx="4347567" cy="907256"/>
          </a:xfrm>
          <a:prstGeom prst="rect">
            <a:avLst/>
          </a:prstGeom>
        </p:spPr>
      </p:pic>
      <p:sp>
        <p:nvSpPr>
          <p:cNvPr id="10" name="Text 5"/>
          <p:cNvSpPr/>
          <p:nvPr/>
        </p:nvSpPr>
        <p:spPr>
          <a:xfrm>
            <a:off x="9848741" y="4314468"/>
            <a:ext cx="2835235"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Safe Passage Flag</a:t>
            </a:r>
            <a:endParaRPr lang="en-US" sz="2800" dirty="0"/>
          </a:p>
        </p:txBody>
      </p:sp>
      <p:sp>
        <p:nvSpPr>
          <p:cNvPr id="11" name="Text 6"/>
          <p:cNvSpPr/>
          <p:nvPr/>
        </p:nvSpPr>
        <p:spPr>
          <a:xfrm>
            <a:off x="9848741" y="4804886"/>
            <a:ext cx="3893939" cy="1814513"/>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I added safe passage flag to control enemy behavior, successfully controlling enemy behavior by integrating debug messages to verify input and state changes.</a:t>
            </a:r>
            <a:endParaRPr lang="en-US" sz="2000" dirty="0"/>
          </a:p>
        </p:txBody>
      </p:sp>
      <p:sp>
        <p:nvSpPr>
          <p:cNvPr id="13" name="Rectangle 12">
            <a:extLst>
              <a:ext uri="{FF2B5EF4-FFF2-40B4-BE49-F238E27FC236}">
                <a16:creationId xmlns:a16="http://schemas.microsoft.com/office/drawing/2014/main" id="{B8471F40-27B5-D40D-66A8-625339010C63}"/>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551093" y="794989"/>
            <a:ext cx="3589540" cy="357902"/>
          </a:xfrm>
          <a:prstGeom prst="rect">
            <a:avLst/>
          </a:prstGeom>
          <a:noFill/>
          <a:ln/>
        </p:spPr>
        <p:txBody>
          <a:bodyPr wrap="none" lIns="0" tIns="0" rIns="0" bIns="0" rtlCol="0" anchor="t"/>
          <a:lstStyle/>
          <a:p>
            <a:pPr marL="0" indent="0">
              <a:lnSpc>
                <a:spcPts val="2800"/>
              </a:lnSpc>
              <a:buNone/>
            </a:pPr>
            <a:r>
              <a:rPr lang="en-US" sz="4400" b="1" kern="0" spc="-35" dirty="0">
                <a:solidFill>
                  <a:srgbClr val="E5E0DF"/>
                </a:solidFill>
                <a:latin typeface="Inter" pitchFamily="34" charset="0"/>
                <a:ea typeface="Inter" pitchFamily="34" charset="-122"/>
                <a:cs typeface="Inter" pitchFamily="34" charset="-120"/>
              </a:rPr>
              <a:t>Future Improvements and Conclusion</a:t>
            </a:r>
            <a:endParaRPr lang="en-US" sz="4400" b="1" dirty="0"/>
          </a:p>
        </p:txBody>
      </p:sp>
      <p:sp>
        <p:nvSpPr>
          <p:cNvPr id="3" name="Text 1"/>
          <p:cNvSpPr/>
          <p:nvPr/>
        </p:nvSpPr>
        <p:spPr>
          <a:xfrm>
            <a:off x="1733290" y="3871554"/>
            <a:ext cx="2796421" cy="349568"/>
          </a:xfrm>
          <a:prstGeom prst="rect">
            <a:avLst/>
          </a:prstGeom>
          <a:noFill/>
          <a:ln/>
        </p:spPr>
        <p:txBody>
          <a:bodyPr wrap="none" lIns="0" tIns="0" rIns="0" bIns="0" rtlCol="0" anchor="t"/>
          <a:lstStyle/>
          <a:p>
            <a:pPr marL="0" indent="0" algn="r">
              <a:lnSpc>
                <a:spcPts val="2750"/>
              </a:lnSpc>
              <a:buNone/>
            </a:pPr>
            <a:r>
              <a:rPr lang="en-US" sz="2800" b="1" kern="0" spc="-66" dirty="0">
                <a:solidFill>
                  <a:srgbClr val="E5E0DF"/>
                </a:solidFill>
                <a:latin typeface="Inter Bold" pitchFamily="34" charset="0"/>
                <a:ea typeface="Inter Bold" pitchFamily="34" charset="-122"/>
                <a:cs typeface="Inter Bold" pitchFamily="34" charset="-120"/>
              </a:rPr>
              <a:t>More Levels</a:t>
            </a:r>
            <a:endParaRPr lang="en-US" sz="2800" dirty="0"/>
          </a:p>
        </p:txBody>
      </p:sp>
      <p:sp>
        <p:nvSpPr>
          <p:cNvPr id="4" name="Text 2"/>
          <p:cNvSpPr/>
          <p:nvPr/>
        </p:nvSpPr>
        <p:spPr>
          <a:xfrm>
            <a:off x="699827" y="4355305"/>
            <a:ext cx="3829883" cy="715804"/>
          </a:xfrm>
          <a:prstGeom prst="rect">
            <a:avLst/>
          </a:prstGeom>
          <a:noFill/>
          <a:ln/>
        </p:spPr>
        <p:txBody>
          <a:bodyPr wrap="square" lIns="0" tIns="0" rIns="0" bIns="0" rtlCol="0" anchor="t"/>
          <a:lstStyle/>
          <a:p>
            <a:pPr marL="0" indent="0" algn="r">
              <a:lnSpc>
                <a:spcPts val="2800"/>
              </a:lnSpc>
              <a:buNone/>
            </a:pPr>
            <a:r>
              <a:rPr lang="en-US" sz="2000" kern="0" spc="-35" dirty="0">
                <a:solidFill>
                  <a:srgbClr val="E5E0DF"/>
                </a:solidFill>
                <a:latin typeface="Inter" pitchFamily="34" charset="0"/>
                <a:ea typeface="Inter" pitchFamily="34" charset="-122"/>
                <a:cs typeface="Inter" pitchFamily="34" charset="-120"/>
              </a:rPr>
              <a:t>Add varied obstacles and puzzle sequences.</a:t>
            </a:r>
            <a:endParaRPr lang="en-US" sz="2000" dirty="0"/>
          </a:p>
        </p:txBody>
      </p:sp>
      <p:pic>
        <p:nvPicPr>
          <p:cNvPr id="5" name="Image 0" descr="preencoded.png"/>
          <p:cNvPicPr>
            <a:picLocks noChangeAspect="1"/>
          </p:cNvPicPr>
          <p:nvPr/>
        </p:nvPicPr>
        <p:blipFill>
          <a:blip r:embed="rId3"/>
          <a:stretch>
            <a:fillRect/>
          </a:stretch>
        </p:blipFill>
        <p:spPr>
          <a:xfrm>
            <a:off x="4977147" y="2216467"/>
            <a:ext cx="4509849" cy="4509849"/>
          </a:xfrm>
          <a:prstGeom prst="rect">
            <a:avLst/>
          </a:prstGeom>
        </p:spPr>
      </p:pic>
      <p:sp>
        <p:nvSpPr>
          <p:cNvPr id="6" name="Text 3"/>
          <p:cNvSpPr/>
          <p:nvPr/>
        </p:nvSpPr>
        <p:spPr>
          <a:xfrm>
            <a:off x="5620978" y="3976151"/>
            <a:ext cx="112157" cy="447437"/>
          </a:xfrm>
          <a:prstGeom prst="rect">
            <a:avLst/>
          </a:prstGeom>
          <a:noFill/>
          <a:ln/>
        </p:spPr>
        <p:txBody>
          <a:bodyPr wrap="none" lIns="0" tIns="0" rIns="0" bIns="0" rtlCol="0" anchor="t"/>
          <a:lstStyle/>
          <a:p>
            <a:pPr marL="0" indent="0">
              <a:lnSpc>
                <a:spcPts val="3500"/>
              </a:lnSpc>
              <a:buNone/>
            </a:pPr>
            <a:r>
              <a:rPr lang="en-US" sz="2800" b="1" kern="0" spc="-66" dirty="0">
                <a:solidFill>
                  <a:srgbClr val="E5E0DF"/>
                </a:solidFill>
                <a:latin typeface="Inter Bold" pitchFamily="34" charset="0"/>
                <a:ea typeface="Inter Bold" pitchFamily="34" charset="-122"/>
                <a:cs typeface="Inter Bold" pitchFamily="34" charset="-120"/>
              </a:rPr>
              <a:t>1</a:t>
            </a:r>
            <a:endParaRPr lang="en-US" sz="2800" dirty="0"/>
          </a:p>
        </p:txBody>
      </p:sp>
      <p:sp>
        <p:nvSpPr>
          <p:cNvPr id="7" name="Text 4"/>
          <p:cNvSpPr/>
          <p:nvPr/>
        </p:nvSpPr>
        <p:spPr>
          <a:xfrm>
            <a:off x="9822515" y="2839163"/>
            <a:ext cx="2796421" cy="349568"/>
          </a:xfrm>
          <a:prstGeom prst="rect">
            <a:avLst/>
          </a:prstGeom>
          <a:noFill/>
          <a:ln/>
        </p:spPr>
        <p:txBody>
          <a:bodyPr wrap="none" lIns="0" tIns="0" rIns="0" bIns="0" rtlCol="0" anchor="t"/>
          <a:lstStyle/>
          <a:p>
            <a:pPr marL="0" indent="0" algn="l">
              <a:lnSpc>
                <a:spcPts val="2750"/>
              </a:lnSpc>
              <a:buNone/>
            </a:pPr>
            <a:r>
              <a:rPr lang="en-US" sz="2800" b="1" kern="0" spc="-66" dirty="0">
                <a:solidFill>
                  <a:srgbClr val="E5E0DF"/>
                </a:solidFill>
                <a:latin typeface="Inter Bold" pitchFamily="34" charset="0"/>
                <a:ea typeface="Inter Bold" pitchFamily="34" charset="-122"/>
                <a:cs typeface="Inter Bold" pitchFamily="34" charset="-120"/>
              </a:rPr>
              <a:t>Improved sound and visual </a:t>
            </a:r>
            <a:endParaRPr lang="en-US" sz="2800" dirty="0"/>
          </a:p>
        </p:txBody>
      </p:sp>
      <p:sp>
        <p:nvSpPr>
          <p:cNvPr id="8" name="Text 5"/>
          <p:cNvSpPr/>
          <p:nvPr/>
        </p:nvSpPr>
        <p:spPr>
          <a:xfrm>
            <a:off x="9822515" y="3322914"/>
            <a:ext cx="3941802" cy="357902"/>
          </a:xfrm>
          <a:prstGeom prst="rect">
            <a:avLst/>
          </a:prstGeom>
          <a:noFill/>
          <a:ln/>
        </p:spPr>
        <p:txBody>
          <a:bodyPr wrap="none" lIns="0" tIns="0" rIns="0" bIns="0" rtlCol="0" anchor="t"/>
          <a:lstStyle/>
          <a:p>
            <a:pPr marL="0" indent="0" algn="l">
              <a:lnSpc>
                <a:spcPts val="2800"/>
              </a:lnSpc>
              <a:buNone/>
            </a:pPr>
            <a:r>
              <a:rPr lang="en-US" sz="2000" kern="0" spc="-35" dirty="0">
                <a:solidFill>
                  <a:srgbClr val="E5E0DF"/>
                </a:solidFill>
                <a:latin typeface="Inter" pitchFamily="34" charset="0"/>
                <a:ea typeface="Inter" pitchFamily="34" charset="-122"/>
                <a:cs typeface="Inter" pitchFamily="34" charset="-120"/>
              </a:rPr>
              <a:t>Improve sound effects and visual effects.</a:t>
            </a:r>
            <a:endParaRPr lang="en-US" sz="2000" dirty="0"/>
          </a:p>
        </p:txBody>
      </p:sp>
      <p:pic>
        <p:nvPicPr>
          <p:cNvPr id="9" name="Image 1" descr="preencoded.png"/>
          <p:cNvPicPr>
            <a:picLocks noChangeAspect="1"/>
          </p:cNvPicPr>
          <p:nvPr/>
        </p:nvPicPr>
        <p:blipFill>
          <a:blip r:embed="rId4"/>
          <a:stretch>
            <a:fillRect/>
          </a:stretch>
        </p:blipFill>
        <p:spPr>
          <a:xfrm>
            <a:off x="4977147" y="2216467"/>
            <a:ext cx="4509849" cy="4509849"/>
          </a:xfrm>
          <a:prstGeom prst="rect">
            <a:avLst/>
          </a:prstGeom>
        </p:spPr>
      </p:pic>
      <p:sp>
        <p:nvSpPr>
          <p:cNvPr id="10" name="Text 6"/>
          <p:cNvSpPr/>
          <p:nvPr/>
        </p:nvSpPr>
        <p:spPr>
          <a:xfrm>
            <a:off x="8160581" y="3036629"/>
            <a:ext cx="167640" cy="447437"/>
          </a:xfrm>
          <a:prstGeom prst="rect">
            <a:avLst/>
          </a:prstGeom>
          <a:noFill/>
          <a:ln/>
        </p:spPr>
        <p:txBody>
          <a:bodyPr wrap="none" lIns="0" tIns="0" rIns="0" bIns="0" rtlCol="0" anchor="t"/>
          <a:lstStyle/>
          <a:p>
            <a:pPr marL="0" indent="0">
              <a:lnSpc>
                <a:spcPts val="3500"/>
              </a:lnSpc>
              <a:buNone/>
            </a:pPr>
            <a:r>
              <a:rPr lang="en-US" sz="2800" b="1" kern="0" spc="-66" dirty="0">
                <a:solidFill>
                  <a:srgbClr val="E5E0DF"/>
                </a:solidFill>
                <a:latin typeface="Inter Bold" pitchFamily="34" charset="0"/>
                <a:ea typeface="Inter Bold" pitchFamily="34" charset="-122"/>
                <a:cs typeface="Inter Bold" pitchFamily="34" charset="-120"/>
              </a:rPr>
              <a:t>2</a:t>
            </a:r>
            <a:endParaRPr lang="en-US" sz="2800" dirty="0"/>
          </a:p>
        </p:txBody>
      </p:sp>
      <p:sp>
        <p:nvSpPr>
          <p:cNvPr id="11" name="Text 7"/>
          <p:cNvSpPr/>
          <p:nvPr/>
        </p:nvSpPr>
        <p:spPr>
          <a:xfrm>
            <a:off x="9822515" y="5261847"/>
            <a:ext cx="2796421" cy="349568"/>
          </a:xfrm>
          <a:prstGeom prst="rect">
            <a:avLst/>
          </a:prstGeom>
          <a:noFill/>
          <a:ln/>
        </p:spPr>
        <p:txBody>
          <a:bodyPr wrap="none" lIns="0" tIns="0" rIns="0" bIns="0" rtlCol="0" anchor="t"/>
          <a:lstStyle/>
          <a:p>
            <a:pPr marL="0" indent="0" algn="l">
              <a:lnSpc>
                <a:spcPts val="2750"/>
              </a:lnSpc>
              <a:buNone/>
            </a:pPr>
            <a:r>
              <a:rPr lang="en-US" sz="2800" b="1" kern="0" spc="-66" dirty="0">
                <a:solidFill>
                  <a:srgbClr val="E5E0DF"/>
                </a:solidFill>
                <a:latin typeface="Inter Bold" pitchFamily="34" charset="0"/>
                <a:ea typeface="Inter Bold" pitchFamily="34" charset="-122"/>
                <a:cs typeface="Inter Bold" pitchFamily="34" charset="-120"/>
              </a:rPr>
              <a:t>Power-Up Expansion</a:t>
            </a:r>
            <a:endParaRPr lang="en-US" sz="2800" dirty="0"/>
          </a:p>
        </p:txBody>
      </p:sp>
      <p:sp>
        <p:nvSpPr>
          <p:cNvPr id="12" name="Text 8"/>
          <p:cNvSpPr/>
          <p:nvPr/>
        </p:nvSpPr>
        <p:spPr>
          <a:xfrm>
            <a:off x="9822515" y="5745598"/>
            <a:ext cx="3941802" cy="357902"/>
          </a:xfrm>
          <a:prstGeom prst="rect">
            <a:avLst/>
          </a:prstGeom>
          <a:noFill/>
          <a:ln/>
        </p:spPr>
        <p:txBody>
          <a:bodyPr wrap="none" lIns="0" tIns="0" rIns="0" bIns="0" rtlCol="0" anchor="t"/>
          <a:lstStyle/>
          <a:p>
            <a:pPr marL="0" indent="0" algn="l">
              <a:lnSpc>
                <a:spcPts val="2800"/>
              </a:lnSpc>
              <a:buNone/>
            </a:pPr>
            <a:r>
              <a:rPr lang="en-US" sz="2000" kern="0" spc="-35" dirty="0">
                <a:solidFill>
                  <a:srgbClr val="E5E0DF"/>
                </a:solidFill>
                <a:latin typeface="Inter" pitchFamily="34" charset="0"/>
                <a:ea typeface="Inter" pitchFamily="34" charset="-122"/>
                <a:cs typeface="Inter" pitchFamily="34" charset="-120"/>
              </a:rPr>
              <a:t>Expand power-up mechanics.</a:t>
            </a:r>
            <a:endParaRPr lang="en-US" sz="2000" dirty="0"/>
          </a:p>
        </p:txBody>
      </p:sp>
      <p:pic>
        <p:nvPicPr>
          <p:cNvPr id="13" name="Image 2" descr="preencoded.png"/>
          <p:cNvPicPr>
            <a:picLocks noChangeAspect="1"/>
          </p:cNvPicPr>
          <p:nvPr/>
        </p:nvPicPr>
        <p:blipFill>
          <a:blip r:embed="rId5"/>
          <a:stretch>
            <a:fillRect/>
          </a:stretch>
        </p:blipFill>
        <p:spPr>
          <a:xfrm>
            <a:off x="4977147" y="2216467"/>
            <a:ext cx="4509849" cy="4509849"/>
          </a:xfrm>
          <a:prstGeom prst="rect">
            <a:avLst/>
          </a:prstGeom>
        </p:spPr>
      </p:pic>
      <p:sp>
        <p:nvSpPr>
          <p:cNvPr id="14" name="Text 9"/>
          <p:cNvSpPr/>
          <p:nvPr/>
        </p:nvSpPr>
        <p:spPr>
          <a:xfrm>
            <a:off x="7688379" y="5729822"/>
            <a:ext cx="172164" cy="447437"/>
          </a:xfrm>
          <a:prstGeom prst="rect">
            <a:avLst/>
          </a:prstGeom>
          <a:noFill/>
          <a:ln/>
        </p:spPr>
        <p:txBody>
          <a:bodyPr wrap="none" lIns="0" tIns="0" rIns="0" bIns="0" rtlCol="0" anchor="t"/>
          <a:lstStyle/>
          <a:p>
            <a:pPr marL="0" indent="0">
              <a:lnSpc>
                <a:spcPts val="3500"/>
              </a:lnSpc>
              <a:buNone/>
            </a:pPr>
            <a:r>
              <a:rPr lang="en-US" sz="2800" b="1" kern="0" spc="-66" dirty="0">
                <a:solidFill>
                  <a:srgbClr val="E5E0DF"/>
                </a:solidFill>
                <a:latin typeface="Inter Bold" pitchFamily="34" charset="0"/>
                <a:ea typeface="Inter Bold" pitchFamily="34" charset="-122"/>
                <a:cs typeface="Inter Bold" pitchFamily="34" charset="-120"/>
              </a:rPr>
              <a:t>3</a:t>
            </a:r>
            <a:endParaRPr lang="en-US" sz="2800" dirty="0"/>
          </a:p>
        </p:txBody>
      </p:sp>
      <p:sp>
        <p:nvSpPr>
          <p:cNvPr id="16" name="Rectangle 15">
            <a:extLst>
              <a:ext uri="{FF2B5EF4-FFF2-40B4-BE49-F238E27FC236}">
                <a16:creationId xmlns:a16="http://schemas.microsoft.com/office/drawing/2014/main" id="{6F782E64-D567-392F-A7E9-4E73E349D7F2}"/>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451396" y="1402891"/>
            <a:ext cx="5332690" cy="362903"/>
          </a:xfrm>
          <a:prstGeom prst="rect">
            <a:avLst/>
          </a:prstGeom>
          <a:noFill/>
          <a:ln/>
        </p:spPr>
        <p:txBody>
          <a:bodyPr wrap="none" lIns="0" tIns="0" rIns="0" bIns="0" rtlCol="0" anchor="t"/>
          <a:lstStyle/>
          <a:p>
            <a:pPr marL="0" indent="0">
              <a:lnSpc>
                <a:spcPts val="2850"/>
              </a:lnSpc>
              <a:buNone/>
            </a:pPr>
            <a:r>
              <a:rPr lang="en-US" sz="4400" b="1" kern="0" spc="-36" dirty="0">
                <a:solidFill>
                  <a:srgbClr val="E5E0DF"/>
                </a:solidFill>
                <a:latin typeface="Inter" pitchFamily="34" charset="0"/>
                <a:ea typeface="Inter" pitchFamily="34" charset="-122"/>
                <a:cs typeface="Inter" pitchFamily="34" charset="-120"/>
              </a:rPr>
              <a:t> Key Takeaways</a:t>
            </a:r>
            <a:endParaRPr lang="en-US" sz="4400" b="1" dirty="0"/>
          </a:p>
        </p:txBody>
      </p:sp>
      <p:sp>
        <p:nvSpPr>
          <p:cNvPr id="3" name="Shape 1"/>
          <p:cNvSpPr/>
          <p:nvPr/>
        </p:nvSpPr>
        <p:spPr>
          <a:xfrm>
            <a:off x="793790" y="2828925"/>
            <a:ext cx="4196358" cy="3136702"/>
          </a:xfrm>
          <a:prstGeom prst="roundRect">
            <a:avLst>
              <a:gd name="adj" fmla="val 3037"/>
            </a:avLst>
          </a:prstGeom>
          <a:solidFill>
            <a:srgbClr val="110080"/>
          </a:solidFill>
          <a:ln w="7620">
            <a:solidFill>
              <a:srgbClr val="2A1999"/>
            </a:solidFill>
            <a:prstDash val="solid"/>
          </a:ln>
        </p:spPr>
        <p:txBody>
          <a:bodyPr/>
          <a:lstStyle/>
          <a:p>
            <a:endParaRPr lang="en-CA" sz="2400"/>
          </a:p>
        </p:txBody>
      </p:sp>
      <p:sp>
        <p:nvSpPr>
          <p:cNvPr id="4" name="Text 2"/>
          <p:cNvSpPr/>
          <p:nvPr/>
        </p:nvSpPr>
        <p:spPr>
          <a:xfrm>
            <a:off x="1028224" y="3063359"/>
            <a:ext cx="3438049"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Classic Arcade Integration</a:t>
            </a:r>
            <a:endParaRPr lang="en-US" sz="2800" dirty="0"/>
          </a:p>
        </p:txBody>
      </p:sp>
      <p:sp>
        <p:nvSpPr>
          <p:cNvPr id="5" name="Text 3"/>
          <p:cNvSpPr/>
          <p:nvPr/>
        </p:nvSpPr>
        <p:spPr>
          <a:xfrm>
            <a:off x="1028224" y="3553777"/>
            <a:ext cx="3727490" cy="1088708"/>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The game blends classic navigation with interactive puzzles, creating a new game experience.</a:t>
            </a:r>
            <a:endParaRPr lang="en-US" sz="2000" dirty="0"/>
          </a:p>
        </p:txBody>
      </p:sp>
      <p:sp>
        <p:nvSpPr>
          <p:cNvPr id="6" name="Shape 4"/>
          <p:cNvSpPr/>
          <p:nvPr/>
        </p:nvSpPr>
        <p:spPr>
          <a:xfrm>
            <a:off x="5216962" y="2828925"/>
            <a:ext cx="4196358" cy="3136702"/>
          </a:xfrm>
          <a:prstGeom prst="roundRect">
            <a:avLst>
              <a:gd name="adj" fmla="val 3037"/>
            </a:avLst>
          </a:prstGeom>
          <a:solidFill>
            <a:srgbClr val="110080"/>
          </a:solidFill>
          <a:ln w="7620">
            <a:solidFill>
              <a:srgbClr val="2A1999"/>
            </a:solidFill>
            <a:prstDash val="solid"/>
          </a:ln>
        </p:spPr>
        <p:txBody>
          <a:bodyPr/>
          <a:lstStyle/>
          <a:p>
            <a:endParaRPr lang="en-CA" sz="2400"/>
          </a:p>
        </p:txBody>
      </p:sp>
      <p:sp>
        <p:nvSpPr>
          <p:cNvPr id="7" name="Text 5"/>
          <p:cNvSpPr/>
          <p:nvPr/>
        </p:nvSpPr>
        <p:spPr>
          <a:xfrm>
            <a:off x="5451396" y="3063359"/>
            <a:ext cx="3454479"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Technical Problem Solving</a:t>
            </a:r>
            <a:endParaRPr lang="en-US" sz="2800" dirty="0"/>
          </a:p>
        </p:txBody>
      </p:sp>
      <p:sp>
        <p:nvSpPr>
          <p:cNvPr id="8" name="Text 6"/>
          <p:cNvSpPr/>
          <p:nvPr/>
        </p:nvSpPr>
        <p:spPr>
          <a:xfrm>
            <a:off x="5451396" y="3553777"/>
            <a:ext cx="3727490" cy="2177415"/>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We had to implement collision detection to ensure smooth, fun, and interactive game play that the user could easily pick up. This technical design was a critical part of the game.</a:t>
            </a:r>
            <a:endParaRPr lang="en-US" sz="2000" dirty="0"/>
          </a:p>
        </p:txBody>
      </p:sp>
      <p:sp>
        <p:nvSpPr>
          <p:cNvPr id="9" name="Shape 7"/>
          <p:cNvSpPr/>
          <p:nvPr/>
        </p:nvSpPr>
        <p:spPr>
          <a:xfrm>
            <a:off x="9640133" y="2828925"/>
            <a:ext cx="4196358" cy="3136702"/>
          </a:xfrm>
          <a:prstGeom prst="roundRect">
            <a:avLst>
              <a:gd name="adj" fmla="val 3037"/>
            </a:avLst>
          </a:prstGeom>
          <a:solidFill>
            <a:srgbClr val="110080"/>
          </a:solidFill>
          <a:ln w="7620">
            <a:solidFill>
              <a:srgbClr val="2A1999"/>
            </a:solidFill>
            <a:prstDash val="solid"/>
          </a:ln>
        </p:spPr>
        <p:txBody>
          <a:bodyPr/>
          <a:lstStyle/>
          <a:p>
            <a:endParaRPr lang="en-CA" sz="2400"/>
          </a:p>
        </p:txBody>
      </p:sp>
      <p:sp>
        <p:nvSpPr>
          <p:cNvPr id="10" name="Text 8"/>
          <p:cNvSpPr/>
          <p:nvPr/>
        </p:nvSpPr>
        <p:spPr>
          <a:xfrm>
            <a:off x="9874568" y="3063359"/>
            <a:ext cx="2870954"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Iterative Development</a:t>
            </a:r>
            <a:endParaRPr lang="en-US" sz="2800" dirty="0"/>
          </a:p>
        </p:txBody>
      </p:sp>
      <p:sp>
        <p:nvSpPr>
          <p:cNvPr id="11" name="Text 9"/>
          <p:cNvSpPr/>
          <p:nvPr/>
        </p:nvSpPr>
        <p:spPr>
          <a:xfrm>
            <a:off x="9874568" y="3553777"/>
            <a:ext cx="3727490" cy="1451610"/>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We built a functional prototype that showcases the potential for a engaging game. We learned about the iterative design process.</a:t>
            </a:r>
            <a:endParaRPr lang="en-US" sz="2000" dirty="0"/>
          </a:p>
        </p:txBody>
      </p:sp>
      <p:sp>
        <p:nvSpPr>
          <p:cNvPr id="13" name="Rectangle 12">
            <a:extLst>
              <a:ext uri="{FF2B5EF4-FFF2-40B4-BE49-F238E27FC236}">
                <a16:creationId xmlns:a16="http://schemas.microsoft.com/office/drawing/2014/main" id="{A19732F4-CEB7-7A46-B495-11E84BD30A95}"/>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E7089B-46B1-4A3E-9380-782F70B07484}"/>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6" name="Text 0">
            <a:extLst>
              <a:ext uri="{FF2B5EF4-FFF2-40B4-BE49-F238E27FC236}">
                <a16:creationId xmlns:a16="http://schemas.microsoft.com/office/drawing/2014/main" id="{FBDA5F2D-ABC7-9835-D0E6-6BF0D8EF4D7B}"/>
              </a:ext>
            </a:extLst>
          </p:cNvPr>
          <p:cNvSpPr/>
          <p:nvPr/>
        </p:nvSpPr>
        <p:spPr>
          <a:xfrm>
            <a:off x="3536989" y="2828698"/>
            <a:ext cx="7556421" cy="2283630"/>
          </a:xfrm>
          <a:prstGeom prst="rect">
            <a:avLst/>
          </a:prstGeom>
          <a:noFill/>
          <a:ln/>
        </p:spPr>
        <p:txBody>
          <a:bodyPr wrap="none" lIns="0" tIns="0" rIns="0" bIns="0" rtlCol="0" anchor="t"/>
          <a:lstStyle/>
          <a:p>
            <a:pPr marL="0" indent="0" algn="ctr">
              <a:lnSpc>
                <a:spcPts val="2850"/>
              </a:lnSpc>
              <a:buNone/>
            </a:pPr>
            <a:r>
              <a:rPr lang="en-US" sz="5400" b="1" kern="0" spc="-36" dirty="0">
                <a:solidFill>
                  <a:srgbClr val="E5E0DF"/>
                </a:solidFill>
                <a:latin typeface="Inter" pitchFamily="34" charset="0"/>
                <a:ea typeface="Inter" pitchFamily="34" charset="-122"/>
                <a:cs typeface="Inter" pitchFamily="34" charset="-120"/>
              </a:rPr>
              <a:t>Let’s Go Safe!</a:t>
            </a:r>
          </a:p>
          <a:p>
            <a:pPr marL="0" indent="0" algn="ctr">
              <a:lnSpc>
                <a:spcPts val="2850"/>
              </a:lnSpc>
              <a:buNone/>
            </a:pPr>
            <a:endParaRPr lang="en-US" sz="4000" b="1" kern="0" spc="-36" dirty="0">
              <a:solidFill>
                <a:srgbClr val="E5E0DF"/>
              </a:solidFill>
              <a:latin typeface="Inter" pitchFamily="34" charset="0"/>
              <a:ea typeface="Inter" pitchFamily="34" charset="-122"/>
              <a:cs typeface="Inter" pitchFamily="34" charset="-120"/>
            </a:endParaRPr>
          </a:p>
          <a:p>
            <a:pPr marL="0" indent="0" algn="ctr">
              <a:lnSpc>
                <a:spcPts val="2850"/>
              </a:lnSpc>
              <a:buNone/>
            </a:pPr>
            <a:endParaRPr lang="en-US" sz="4000" b="1" kern="0" spc="-36" dirty="0">
              <a:solidFill>
                <a:srgbClr val="E5E0DF"/>
              </a:solidFill>
              <a:latin typeface="Inter" pitchFamily="34" charset="0"/>
              <a:ea typeface="Inter" pitchFamily="34" charset="-122"/>
              <a:cs typeface="Inter" pitchFamily="34" charset="-120"/>
            </a:endParaRPr>
          </a:p>
          <a:p>
            <a:pPr marL="0" indent="0" algn="ctr">
              <a:lnSpc>
                <a:spcPts val="2850"/>
              </a:lnSpc>
              <a:buNone/>
            </a:pPr>
            <a:r>
              <a:rPr lang="en-US" sz="4400" b="1" kern="0" spc="-36" dirty="0">
                <a:solidFill>
                  <a:srgbClr val="E5E0DF"/>
                </a:solidFill>
                <a:latin typeface="Inter" pitchFamily="34" charset="0"/>
                <a:ea typeface="Inter" pitchFamily="34" charset="-122"/>
                <a:cs typeface="Inter" pitchFamily="34" charset="-120"/>
              </a:rPr>
              <a:t>Thank You</a:t>
            </a:r>
            <a:endParaRPr lang="en-US" sz="4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542</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Bitter Medium</vt:lpstr>
      <vt:lpstr>Inter</vt:lpstr>
      <vt:lpstr>Inter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Patel, Rudra Miteshkumar</cp:lastModifiedBy>
  <cp:revision>3</cp:revision>
  <dcterms:created xsi:type="dcterms:W3CDTF">2025-02-18T05:20:52Z</dcterms:created>
  <dcterms:modified xsi:type="dcterms:W3CDTF">2025-02-18T12:19:36Z</dcterms:modified>
</cp:coreProperties>
</file>