
<file path=[Content_Types].xml><?xml version="1.0" encoding="utf-8"?>
<Types xmlns="http://schemas.openxmlformats.org/package/2006/content-types">
  <Default Extension="png" ContentType="image/png"/>
  <Default Extension="jfif" ContentType="image/jpe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399" r:id="rId2"/>
    <p:sldId id="384" r:id="rId3"/>
    <p:sldId id="414" r:id="rId4"/>
    <p:sldId id="422" r:id="rId5"/>
    <p:sldId id="400" r:id="rId6"/>
    <p:sldId id="426" r:id="rId7"/>
    <p:sldId id="420" r:id="rId8"/>
    <p:sldId id="423" r:id="rId9"/>
    <p:sldId id="430" r:id="rId10"/>
    <p:sldId id="427" r:id="rId11"/>
    <p:sldId id="429" r:id="rId12"/>
    <p:sldId id="415" r:id="rId13"/>
    <p:sldId id="385" r:id="rId14"/>
    <p:sldId id="411" r:id="rId15"/>
    <p:sldId id="431" r:id="rId16"/>
    <p:sldId id="433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微软雅黑" panose="020B0503020204020204" pitchFamily="34" charset="-122"/>
      <p:regular r:id="rId23"/>
      <p:bold r:id="rId24"/>
    </p:embeddedFont>
    <p:embeddedFont>
      <p:font typeface="微软雅黑 Light" panose="020B0502040204020203" pitchFamily="34" charset="-122"/>
      <p:regular r:id="rId25"/>
    </p:embeddedFont>
  </p:embeddedFontLst>
  <p:custDataLst>
    <p:tags r:id="rId26"/>
  </p:custDataLst>
  <p:defaultTextStyle>
    <a:defPPr>
      <a:defRPr lang="zh-CN"/>
    </a:defPPr>
    <a:lvl1pPr marL="0" lvl="0" indent="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342900" lvl="1" indent="1143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685800" lvl="2" indent="2286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028700" lvl="3" indent="3429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371600" lvl="4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lvl="5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lvl="6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lvl="7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lvl="8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D5"/>
    <a:srgbClr val="FFFFCC"/>
    <a:srgbClr val="00508A"/>
    <a:srgbClr val="EB6C15"/>
    <a:srgbClr val="D05F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4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342900" marR="0" lvl="1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685800" marR="0" lvl="2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028700" marR="0" lvl="3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371600" marR="0" lvl="4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E537610-B3E9-4438-B703-EE74B58B6B7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43974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528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10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9010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11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929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12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6750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27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13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0745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926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15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319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16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9526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664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3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3752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4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3538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5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0153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6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7738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7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7879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8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140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9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9592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slide" Target="../slides/slide6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slide" Target="../slides/slide1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slide" Target="../slides/slide6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slide" Target="../slides/slide1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slide" Target="../slides/slide6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slide" Target="../slides/slide1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slide" Target="../slides/slide6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slide" Target="../slides/slide1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slide" Target="../slides/slide6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slide" Target="../slides/slide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4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4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10" indent="0" algn="ctr">
              <a:buNone/>
              <a:defRPr sz="1500"/>
            </a:lvl2pPr>
            <a:lvl3pPr marL="685816" indent="0" algn="ctr">
              <a:buNone/>
              <a:defRPr sz="1350"/>
            </a:lvl3pPr>
            <a:lvl4pPr marL="1028726" indent="0" algn="ctr">
              <a:buNone/>
              <a:defRPr sz="1200"/>
            </a:lvl4pPr>
            <a:lvl5pPr marL="1371634" indent="0" algn="ctr">
              <a:buNone/>
              <a:defRPr sz="1200"/>
            </a:lvl5pPr>
            <a:lvl6pPr marL="1714542" indent="0" algn="ctr">
              <a:buNone/>
              <a:defRPr sz="1200"/>
            </a:lvl6pPr>
            <a:lvl7pPr marL="2057452" indent="0" algn="ctr">
              <a:buNone/>
              <a:defRPr sz="1200"/>
            </a:lvl7pPr>
            <a:lvl8pPr marL="2400360" indent="0" algn="ctr">
              <a:buNone/>
              <a:defRPr sz="1200"/>
            </a:lvl8pPr>
            <a:lvl9pPr marL="2743268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16"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16"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16">
              <a:defRPr/>
            </a:pPr>
            <a:fld id="{0F0C7B39-4D7E-4E2C-B3E5-BF16B572E60E}" type="slidenum">
              <a:rPr lang="zh-CN" altLang="en-US" smtClean="0"/>
              <a:pPr defTabSz="685816"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"/>
            <a:ext cx="9144000" cy="519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20876" y="-1587"/>
            <a:ext cx="1412875" cy="5207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6" name="组合 8"/>
          <p:cNvGrpSpPr/>
          <p:nvPr userDrawn="1"/>
        </p:nvGrpSpPr>
        <p:grpSpPr>
          <a:xfrm>
            <a:off x="1370014" y="106363"/>
            <a:ext cx="1330325" cy="475079"/>
            <a:chOff x="1399441" y="1145221"/>
            <a:chExt cx="1329556" cy="474926"/>
          </a:xfrm>
        </p:grpSpPr>
        <p:sp>
          <p:nvSpPr>
            <p:cNvPr id="10" name="圆角矩形 9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624" cy="338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6858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" name="TextBox 16">
            <a:hlinkClick r:id="" action="ppaction://noaction" highlightClick="1"/>
            <a:hlinkHover r:id="rId2" action="ppaction://hlinksldjump" highlightClick="1"/>
          </p:cNvPr>
          <p:cNvSpPr txBox="1"/>
          <p:nvPr/>
        </p:nvSpPr>
        <p:spPr>
          <a:xfrm>
            <a:off x="1979615" y="141289"/>
            <a:ext cx="1252539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ctr" defTabSz="6858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选题背景及意义</a:t>
            </a:r>
          </a:p>
        </p:txBody>
      </p:sp>
      <p:sp>
        <p:nvSpPr>
          <p:cNvPr id="13" name="TextBox 17">
            <a:hlinkClick r:id="" action="ppaction://hlinkshowjump?jump=nextslide" highlightClick="1"/>
            <a:hlinkHover r:id="rId3" action="ppaction://hlinksldjump" highlightClick="1"/>
          </p:cNvPr>
          <p:cNvSpPr txBox="1"/>
          <p:nvPr/>
        </p:nvSpPr>
        <p:spPr>
          <a:xfrm>
            <a:off x="3333754" y="141288"/>
            <a:ext cx="127952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论文综述</a:t>
            </a:r>
          </a:p>
        </p:txBody>
      </p:sp>
      <p:sp>
        <p:nvSpPr>
          <p:cNvPr id="14" name="TextBox 18">
            <a:hlinkClick r:id="" action="ppaction://noaction" highlightClick="1"/>
            <a:hlinkHover r:id="rId4" action="ppaction://hlinksldjump" highlightClick="1"/>
          </p:cNvPr>
          <p:cNvSpPr txBox="1"/>
          <p:nvPr/>
        </p:nvSpPr>
        <p:spPr>
          <a:xfrm>
            <a:off x="4613277" y="141289"/>
            <a:ext cx="158115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关键技术与难点</a:t>
            </a:r>
          </a:p>
        </p:txBody>
      </p:sp>
      <p:sp>
        <p:nvSpPr>
          <p:cNvPr id="15" name="TextBox 19">
            <a:hlinkClick r:id="" action="ppaction://noaction" highlightClick="1"/>
            <a:hlinkHover r:id="rId2" action="ppaction://hlinksldjump" highlightClick="1"/>
          </p:cNvPr>
          <p:cNvSpPr txBox="1"/>
          <p:nvPr/>
        </p:nvSpPr>
        <p:spPr>
          <a:xfrm>
            <a:off x="6213478" y="141289"/>
            <a:ext cx="1528763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研究成果与应用</a:t>
            </a:r>
          </a:p>
        </p:txBody>
      </p:sp>
      <p:sp>
        <p:nvSpPr>
          <p:cNvPr id="16" name="TextBox 20">
            <a:hlinkClick r:id="" action="ppaction://noaction" highlightClick="1"/>
            <a:hlinkHover r:id="rId2" action="ppaction://hlinksldjump" highlightClick="1"/>
          </p:cNvPr>
          <p:cNvSpPr txBox="1"/>
          <p:nvPr/>
        </p:nvSpPr>
        <p:spPr>
          <a:xfrm>
            <a:off x="7742238" y="149225"/>
            <a:ext cx="1401764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论文总结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4597401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194425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724775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05" name="图片 19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054" y="57150"/>
            <a:ext cx="1243013" cy="420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16"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16"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16">
              <a:defRPr/>
            </a:pPr>
            <a:fld id="{0F0C7B39-4D7E-4E2C-B3E5-BF16B572E60E}" type="slidenum">
              <a:rPr lang="zh-CN" altLang="en-US" smtClean="0"/>
              <a:pPr defTabSz="685816"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"/>
            <a:ext cx="9144000" cy="519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33750" y="-1587"/>
            <a:ext cx="1263650" cy="5207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220" name="组合 8"/>
          <p:cNvGrpSpPr/>
          <p:nvPr userDrawn="1"/>
        </p:nvGrpSpPr>
        <p:grpSpPr>
          <a:xfrm>
            <a:off x="1370014" y="106363"/>
            <a:ext cx="1330325" cy="475079"/>
            <a:chOff x="1399441" y="1145221"/>
            <a:chExt cx="1329556" cy="474926"/>
          </a:xfrm>
        </p:grpSpPr>
        <p:sp>
          <p:nvSpPr>
            <p:cNvPr id="10" name="圆角矩形 9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624" cy="338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6858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" name="TextBox 16">
            <a:hlinkClick r:id="" action="ppaction://noaction" highlightClick="1"/>
            <a:hlinkHover r:id="rId2" action="ppaction://hlinksldjump" highlightClick="1"/>
          </p:cNvPr>
          <p:cNvSpPr txBox="1"/>
          <p:nvPr/>
        </p:nvSpPr>
        <p:spPr>
          <a:xfrm>
            <a:off x="1979615" y="141289"/>
            <a:ext cx="1252539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ctr" defTabSz="6858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选题背景及意义</a:t>
            </a:r>
          </a:p>
        </p:txBody>
      </p:sp>
      <p:sp>
        <p:nvSpPr>
          <p:cNvPr id="13" name="TextBox 17">
            <a:hlinkClick r:id="" action="ppaction://hlinkshowjump?jump=nextslide" highlightClick="1"/>
            <a:hlinkHover r:id="rId3" action="ppaction://hlinksldjump" highlightClick="1"/>
          </p:cNvPr>
          <p:cNvSpPr txBox="1"/>
          <p:nvPr/>
        </p:nvSpPr>
        <p:spPr>
          <a:xfrm>
            <a:off x="3333754" y="141288"/>
            <a:ext cx="127952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论文综述</a:t>
            </a:r>
          </a:p>
        </p:txBody>
      </p:sp>
      <p:sp>
        <p:nvSpPr>
          <p:cNvPr id="14" name="TextBox 18">
            <a:hlinkClick r:id="" action="ppaction://noaction" highlightClick="1"/>
            <a:hlinkHover r:id="rId4" action="ppaction://hlinksldjump" highlightClick="1"/>
          </p:cNvPr>
          <p:cNvSpPr txBox="1"/>
          <p:nvPr/>
        </p:nvSpPr>
        <p:spPr>
          <a:xfrm>
            <a:off x="4613277" y="141289"/>
            <a:ext cx="158115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关键技术与难点</a:t>
            </a:r>
          </a:p>
        </p:txBody>
      </p:sp>
      <p:sp>
        <p:nvSpPr>
          <p:cNvPr id="15" name="TextBox 19">
            <a:hlinkClick r:id="" action="ppaction://noaction" highlightClick="1"/>
            <a:hlinkHover r:id="rId2" action="ppaction://hlinksldjump" highlightClick="1"/>
          </p:cNvPr>
          <p:cNvSpPr txBox="1"/>
          <p:nvPr/>
        </p:nvSpPr>
        <p:spPr>
          <a:xfrm>
            <a:off x="6213478" y="141289"/>
            <a:ext cx="1528763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研究成果与应用</a:t>
            </a:r>
          </a:p>
        </p:txBody>
      </p:sp>
      <p:sp>
        <p:nvSpPr>
          <p:cNvPr id="16" name="TextBox 20">
            <a:hlinkClick r:id="" action="ppaction://noaction" highlightClick="1"/>
            <a:hlinkHover r:id="rId2" action="ppaction://hlinksldjump" highlightClick="1"/>
          </p:cNvPr>
          <p:cNvSpPr txBox="1"/>
          <p:nvPr/>
        </p:nvSpPr>
        <p:spPr>
          <a:xfrm>
            <a:off x="7742238" y="149225"/>
            <a:ext cx="1401764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论文总结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194425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724775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8" name="图片 18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054" y="57150"/>
            <a:ext cx="1243013" cy="420688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0" name="直接连接符 19"/>
          <p:cNvCxnSpPr/>
          <p:nvPr/>
        </p:nvCxnSpPr>
        <p:spPr>
          <a:xfrm>
            <a:off x="1849438" y="-1587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16"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16"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16">
              <a:defRPr/>
            </a:pPr>
            <a:fld id="{0F0C7B39-4D7E-4E2C-B3E5-BF16B572E60E}" type="slidenum">
              <a:rPr lang="zh-CN" altLang="en-US" smtClean="0"/>
              <a:pPr defTabSz="685816"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"/>
            <a:ext cx="9144000" cy="519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9150" y="6350"/>
            <a:ext cx="1573212" cy="5207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0244" name="组合 8"/>
          <p:cNvGrpSpPr/>
          <p:nvPr userDrawn="1"/>
        </p:nvGrpSpPr>
        <p:grpSpPr>
          <a:xfrm>
            <a:off x="1370014" y="106363"/>
            <a:ext cx="1330325" cy="475079"/>
            <a:chOff x="1399441" y="1145221"/>
            <a:chExt cx="1329556" cy="474926"/>
          </a:xfrm>
        </p:grpSpPr>
        <p:sp>
          <p:nvSpPr>
            <p:cNvPr id="10" name="圆角矩形 9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624" cy="338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6858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" name="TextBox 16">
            <a:hlinkClick r:id="" action="ppaction://noaction" highlightClick="1"/>
            <a:hlinkHover r:id="rId2" action="ppaction://hlinksldjump" highlightClick="1"/>
          </p:cNvPr>
          <p:cNvSpPr txBox="1"/>
          <p:nvPr/>
        </p:nvSpPr>
        <p:spPr>
          <a:xfrm>
            <a:off x="1979615" y="141289"/>
            <a:ext cx="1252539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ctr" defTabSz="6858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选题背景及意义</a:t>
            </a:r>
          </a:p>
        </p:txBody>
      </p:sp>
      <p:sp>
        <p:nvSpPr>
          <p:cNvPr id="13" name="TextBox 17">
            <a:hlinkClick r:id="" action="ppaction://hlinkshowjump?jump=nextslide" highlightClick="1"/>
            <a:hlinkHover r:id="rId3" action="ppaction://hlinksldjump" highlightClick="1"/>
          </p:cNvPr>
          <p:cNvSpPr txBox="1"/>
          <p:nvPr/>
        </p:nvSpPr>
        <p:spPr>
          <a:xfrm>
            <a:off x="3333754" y="141288"/>
            <a:ext cx="127952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论文综述</a:t>
            </a:r>
          </a:p>
        </p:txBody>
      </p:sp>
      <p:sp>
        <p:nvSpPr>
          <p:cNvPr id="14" name="TextBox 18">
            <a:hlinkClick r:id="" action="ppaction://noaction" highlightClick="1"/>
            <a:hlinkHover r:id="rId4" action="ppaction://hlinksldjump" highlightClick="1"/>
          </p:cNvPr>
          <p:cNvSpPr txBox="1"/>
          <p:nvPr/>
        </p:nvSpPr>
        <p:spPr>
          <a:xfrm>
            <a:off x="4613277" y="141289"/>
            <a:ext cx="158115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关键技术与难点</a:t>
            </a:r>
          </a:p>
        </p:txBody>
      </p:sp>
      <p:sp>
        <p:nvSpPr>
          <p:cNvPr id="15" name="TextBox 19">
            <a:hlinkClick r:id="" action="ppaction://noaction" highlightClick="1"/>
            <a:hlinkHover r:id="rId2" action="ppaction://hlinksldjump" highlightClick="1"/>
          </p:cNvPr>
          <p:cNvSpPr txBox="1"/>
          <p:nvPr/>
        </p:nvSpPr>
        <p:spPr>
          <a:xfrm>
            <a:off x="6213478" y="141289"/>
            <a:ext cx="1528763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研究成果与应用</a:t>
            </a:r>
          </a:p>
        </p:txBody>
      </p:sp>
      <p:sp>
        <p:nvSpPr>
          <p:cNvPr id="16" name="TextBox 20">
            <a:hlinkClick r:id="" action="ppaction://noaction" highlightClick="1"/>
            <a:hlinkHover r:id="rId2" action="ppaction://hlinksldjump" highlightClick="1"/>
          </p:cNvPr>
          <p:cNvSpPr txBox="1"/>
          <p:nvPr/>
        </p:nvSpPr>
        <p:spPr>
          <a:xfrm>
            <a:off x="7742238" y="149225"/>
            <a:ext cx="1401764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论文总结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340100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724775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2" name="图片 18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054" y="57150"/>
            <a:ext cx="1243013" cy="420688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0" name="直接连接符 19"/>
          <p:cNvCxnSpPr/>
          <p:nvPr/>
        </p:nvCxnSpPr>
        <p:spPr>
          <a:xfrm>
            <a:off x="1849438" y="-1587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16"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16"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16">
              <a:defRPr/>
            </a:pPr>
            <a:fld id="{0F0C7B39-4D7E-4E2C-B3E5-BF16B572E60E}" type="slidenum">
              <a:rPr lang="zh-CN" altLang="en-US" smtClean="0"/>
              <a:pPr defTabSz="685816"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"/>
            <a:ext cx="9144000" cy="519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94428" y="7939"/>
            <a:ext cx="1547813" cy="5191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268" name="组合 8"/>
          <p:cNvGrpSpPr/>
          <p:nvPr userDrawn="1"/>
        </p:nvGrpSpPr>
        <p:grpSpPr>
          <a:xfrm>
            <a:off x="1370014" y="106363"/>
            <a:ext cx="1330325" cy="475079"/>
            <a:chOff x="1399441" y="1145221"/>
            <a:chExt cx="1329556" cy="474926"/>
          </a:xfrm>
        </p:grpSpPr>
        <p:sp>
          <p:nvSpPr>
            <p:cNvPr id="10" name="圆角矩形 9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624" cy="338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6858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" name="TextBox 16">
            <a:hlinkClick r:id="" action="ppaction://noaction" highlightClick="1"/>
            <a:hlinkHover r:id="rId2" action="ppaction://hlinksldjump" highlightClick="1"/>
          </p:cNvPr>
          <p:cNvSpPr txBox="1"/>
          <p:nvPr/>
        </p:nvSpPr>
        <p:spPr>
          <a:xfrm>
            <a:off x="1979615" y="141289"/>
            <a:ext cx="1252539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ctr" defTabSz="6858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选题背景及意义</a:t>
            </a:r>
          </a:p>
        </p:txBody>
      </p:sp>
      <p:sp>
        <p:nvSpPr>
          <p:cNvPr id="13" name="TextBox 17">
            <a:hlinkClick r:id="" action="ppaction://hlinkshowjump?jump=nextslide" highlightClick="1"/>
            <a:hlinkHover r:id="rId3" action="ppaction://hlinksldjump" highlightClick="1"/>
          </p:cNvPr>
          <p:cNvSpPr txBox="1"/>
          <p:nvPr/>
        </p:nvSpPr>
        <p:spPr>
          <a:xfrm>
            <a:off x="3333754" y="141288"/>
            <a:ext cx="127952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论文综述</a:t>
            </a:r>
          </a:p>
        </p:txBody>
      </p:sp>
      <p:sp>
        <p:nvSpPr>
          <p:cNvPr id="14" name="TextBox 18">
            <a:hlinkClick r:id="" action="ppaction://noaction" highlightClick="1"/>
            <a:hlinkHover r:id="rId4" action="ppaction://hlinksldjump" highlightClick="1"/>
          </p:cNvPr>
          <p:cNvSpPr txBox="1"/>
          <p:nvPr/>
        </p:nvSpPr>
        <p:spPr>
          <a:xfrm>
            <a:off x="4613277" y="141289"/>
            <a:ext cx="158115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关键技术与难点</a:t>
            </a:r>
          </a:p>
        </p:txBody>
      </p:sp>
      <p:sp>
        <p:nvSpPr>
          <p:cNvPr id="15" name="TextBox 19">
            <a:hlinkClick r:id="" action="ppaction://noaction" highlightClick="1"/>
            <a:hlinkHover r:id="rId2" action="ppaction://hlinksldjump" highlightClick="1"/>
          </p:cNvPr>
          <p:cNvSpPr txBox="1"/>
          <p:nvPr/>
        </p:nvSpPr>
        <p:spPr>
          <a:xfrm>
            <a:off x="6213478" y="141289"/>
            <a:ext cx="1528763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研究成果与应用</a:t>
            </a:r>
          </a:p>
        </p:txBody>
      </p:sp>
      <p:sp>
        <p:nvSpPr>
          <p:cNvPr id="16" name="TextBox 20">
            <a:hlinkClick r:id="" action="ppaction://noaction" highlightClick="1"/>
            <a:hlinkHover r:id="rId2" action="ppaction://hlinksldjump" highlightClick="1"/>
          </p:cNvPr>
          <p:cNvSpPr txBox="1"/>
          <p:nvPr/>
        </p:nvSpPr>
        <p:spPr>
          <a:xfrm>
            <a:off x="7742238" y="149225"/>
            <a:ext cx="1401764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论文总结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340100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5" name="图片 17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054" y="57150"/>
            <a:ext cx="1243013" cy="420688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9" name="直接连接符 18"/>
          <p:cNvCxnSpPr/>
          <p:nvPr/>
        </p:nvCxnSpPr>
        <p:spPr>
          <a:xfrm>
            <a:off x="1849438" y="-1587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602164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16"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16"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16">
              <a:defRPr/>
            </a:pPr>
            <a:fld id="{0F0C7B39-4D7E-4E2C-B3E5-BF16B572E60E}" type="slidenum">
              <a:rPr lang="zh-CN" altLang="en-US" smtClean="0"/>
              <a:pPr defTabSz="685816"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"/>
            <a:ext cx="9144000" cy="519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69228" y="-4762"/>
            <a:ext cx="1374775" cy="5207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2292" name="组合 8"/>
          <p:cNvGrpSpPr/>
          <p:nvPr userDrawn="1"/>
        </p:nvGrpSpPr>
        <p:grpSpPr>
          <a:xfrm>
            <a:off x="1370014" y="106363"/>
            <a:ext cx="1330325" cy="475079"/>
            <a:chOff x="1399441" y="1145221"/>
            <a:chExt cx="1329556" cy="474926"/>
          </a:xfrm>
        </p:grpSpPr>
        <p:sp>
          <p:nvSpPr>
            <p:cNvPr id="10" name="圆角矩形 9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624" cy="338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6858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" name="TextBox 16">
            <a:hlinkClick r:id="" action="ppaction://noaction" highlightClick="1"/>
            <a:hlinkHover r:id="rId2" action="ppaction://hlinksldjump" highlightClick="1"/>
          </p:cNvPr>
          <p:cNvSpPr txBox="1"/>
          <p:nvPr/>
        </p:nvSpPr>
        <p:spPr>
          <a:xfrm>
            <a:off x="1979615" y="141289"/>
            <a:ext cx="1252539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ctr" defTabSz="6858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选题背景及意义</a:t>
            </a:r>
          </a:p>
        </p:txBody>
      </p:sp>
      <p:sp>
        <p:nvSpPr>
          <p:cNvPr id="13" name="TextBox 17">
            <a:hlinkClick r:id="" action="ppaction://hlinkshowjump?jump=nextslide" highlightClick="1"/>
            <a:hlinkHover r:id="rId3" action="ppaction://hlinksldjump" highlightClick="1"/>
          </p:cNvPr>
          <p:cNvSpPr txBox="1"/>
          <p:nvPr/>
        </p:nvSpPr>
        <p:spPr>
          <a:xfrm>
            <a:off x="3333754" y="141288"/>
            <a:ext cx="127952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论文综述</a:t>
            </a:r>
          </a:p>
        </p:txBody>
      </p:sp>
      <p:sp>
        <p:nvSpPr>
          <p:cNvPr id="14" name="TextBox 18">
            <a:hlinkClick r:id="" action="ppaction://noaction" highlightClick="1"/>
            <a:hlinkHover r:id="rId4" action="ppaction://hlinksldjump" highlightClick="1"/>
          </p:cNvPr>
          <p:cNvSpPr txBox="1"/>
          <p:nvPr/>
        </p:nvSpPr>
        <p:spPr>
          <a:xfrm>
            <a:off x="4613277" y="141289"/>
            <a:ext cx="158115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关键技术与难点</a:t>
            </a:r>
          </a:p>
        </p:txBody>
      </p:sp>
      <p:sp>
        <p:nvSpPr>
          <p:cNvPr id="15" name="TextBox 19">
            <a:hlinkClick r:id="" action="ppaction://noaction" highlightClick="1"/>
            <a:hlinkHover r:id="rId2" action="ppaction://hlinksldjump" highlightClick="1"/>
          </p:cNvPr>
          <p:cNvSpPr txBox="1"/>
          <p:nvPr/>
        </p:nvSpPr>
        <p:spPr>
          <a:xfrm>
            <a:off x="6205538" y="141289"/>
            <a:ext cx="1554164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研究成果与应用</a:t>
            </a:r>
          </a:p>
        </p:txBody>
      </p:sp>
      <p:sp>
        <p:nvSpPr>
          <p:cNvPr id="16" name="TextBox 20">
            <a:hlinkClick r:id="" action="ppaction://noaction" highlightClick="1"/>
            <a:hlinkHover r:id="rId2" action="ppaction://hlinksldjump" highlightClick="1"/>
          </p:cNvPr>
          <p:cNvSpPr txBox="1"/>
          <p:nvPr/>
        </p:nvSpPr>
        <p:spPr>
          <a:xfrm>
            <a:off x="7789863" y="149225"/>
            <a:ext cx="1403349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论文总结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340100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9" name="图片 17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054" y="57150"/>
            <a:ext cx="1243013" cy="420688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9" name="直接连接符 18"/>
          <p:cNvCxnSpPr/>
          <p:nvPr/>
        </p:nvCxnSpPr>
        <p:spPr>
          <a:xfrm>
            <a:off x="1849438" y="-1587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602164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176964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16"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16"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16">
              <a:defRPr/>
            </a:pPr>
            <a:fld id="{0F0C7B39-4D7E-4E2C-B3E5-BF16B572E60E}" type="slidenum">
              <a:rPr lang="zh-CN" altLang="en-US" smtClean="0"/>
              <a:pPr defTabSz="685816"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16"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16"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16">
              <a:defRPr/>
            </a:pPr>
            <a:fld id="{0F0C7B39-4D7E-4E2C-B3E5-BF16B572E60E}" type="slidenum">
              <a:rPr lang="zh-CN" altLang="en-US" smtClean="0"/>
              <a:pPr defTabSz="685816"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9" y="273846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6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16"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16"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16">
              <a:defRPr/>
            </a:pPr>
            <a:fld id="{0F0C7B39-4D7E-4E2C-B3E5-BF16B572E60E}" type="slidenum">
              <a:rPr lang="zh-CN" altLang="en-US" smtClean="0"/>
              <a:pPr defTabSz="685816"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16"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16"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16">
              <a:defRPr/>
            </a:pPr>
            <a:fld id="{0F0C7B39-4D7E-4E2C-B3E5-BF16B572E60E}" type="slidenum">
              <a:rPr lang="zh-CN" altLang="en-US" smtClean="0"/>
              <a:pPr defTabSz="685816"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16"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16"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16">
              <a:defRPr/>
            </a:pPr>
            <a:fld id="{0F0C7B39-4D7E-4E2C-B3E5-BF16B572E60E}" type="slidenum">
              <a:rPr lang="zh-CN" altLang="en-US" smtClean="0"/>
              <a:pPr defTabSz="685816"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16"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16"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16">
              <a:defRPr/>
            </a:pPr>
            <a:fld id="{0F0C7B39-4D7E-4E2C-B3E5-BF16B572E60E}" type="slidenum">
              <a:rPr lang="zh-CN" altLang="en-US" smtClean="0"/>
              <a:pPr defTabSz="685816">
                <a:defRPr/>
              </a:pPr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7197886" y="477925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2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2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2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2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2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2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2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2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2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2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87416784"/>
      </p:ext>
    </p:extLst>
  </p:cSld>
  <p:clrMapOvr>
    <a:masterClrMapping/>
  </p:clrMapOvr>
  <p:transition spd="slow" advClick="0" advTm="3000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16"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16"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16">
              <a:defRPr/>
            </a:pPr>
            <a:fld id="{0F0C7B39-4D7E-4E2C-B3E5-BF16B572E60E}" type="slidenum">
              <a:rPr lang="zh-CN" altLang="en-US" smtClean="0"/>
              <a:pPr defTabSz="685816"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16"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16"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16">
              <a:defRPr/>
            </a:pPr>
            <a:fld id="{0F0C7B39-4D7E-4E2C-B3E5-BF16B572E60E}" type="slidenum">
              <a:rPr lang="zh-CN" altLang="en-US" smtClean="0"/>
              <a:pPr defTabSz="685816"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" y="214314"/>
            <a:ext cx="42862" cy="3968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exa Light" pitchFamily="50" charset="0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501" y="214314"/>
            <a:ext cx="42862" cy="3968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exa Light" pitchFamily="50" charset="0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8914" y="214314"/>
            <a:ext cx="42862" cy="3968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exa Light" pitchFamily="50" charset="0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5413" y="214314"/>
            <a:ext cx="42862" cy="3968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exa Light" pitchFamily="50" charset="0"/>
              <a:ea typeface="+mn-ea"/>
              <a:cs typeface="+mn-cs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88914" y="190500"/>
            <a:ext cx="2706688" cy="457200"/>
          </a:xfrm>
          <a:prstGeom prst="roundRect">
            <a:avLst>
              <a:gd name="adj" fmla="val 50000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marL="0" marR="0" lvl="0" indent="0" algn="l" defTabSz="6858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exa Light" pitchFamily="50" charset="0"/>
                <a:ea typeface="+mn-ea"/>
                <a:cs typeface="+mn-cs"/>
              </a:rPr>
              <a:t>目录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16"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16"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16">
              <a:defRPr/>
            </a:pPr>
            <a:fld id="{0F0C7B39-4D7E-4E2C-B3E5-BF16B572E60E}" type="slidenum">
              <a:rPr lang="zh-CN" altLang="en-US" smtClean="0"/>
              <a:pPr defTabSz="685816"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" y="214314"/>
            <a:ext cx="42862" cy="3968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exa Light" pitchFamily="50" charset="0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501" y="214314"/>
            <a:ext cx="42862" cy="3968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exa Light" pitchFamily="50" charset="0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8914" y="214314"/>
            <a:ext cx="42862" cy="3968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exa Light" pitchFamily="50" charset="0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5413" y="214314"/>
            <a:ext cx="42862" cy="3968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exa Light" pitchFamily="50" charset="0"/>
              <a:ea typeface="+mn-ea"/>
              <a:cs typeface="+mn-cs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88912" y="190500"/>
            <a:ext cx="3073401" cy="457200"/>
          </a:xfrm>
          <a:prstGeom prst="roundRect">
            <a:avLst>
              <a:gd name="adj" fmla="val 50000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marL="0" marR="0" lvl="0" indent="0" algn="l" defTabSz="6858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exa Light" pitchFamily="50" charset="0"/>
                <a:ea typeface="+mn-ea"/>
                <a:cs typeface="+mn-cs"/>
              </a:rPr>
              <a:t>点击此处添加标题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16"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16"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16">
              <a:defRPr/>
            </a:pPr>
            <a:fld id="{0F0C7B39-4D7E-4E2C-B3E5-BF16B572E60E}" type="slidenum">
              <a:rPr lang="zh-CN" altLang="en-US" smtClean="0"/>
              <a:pPr defTabSz="685816"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16"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16"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16">
              <a:defRPr/>
            </a:pPr>
            <a:fld id="{0F0C7B39-4D7E-4E2C-B3E5-BF16B572E60E}" type="slidenum">
              <a:rPr lang="zh-CN" altLang="en-US" smtClean="0"/>
              <a:pPr defTabSz="685816"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"/>
            <a:ext cx="9144000" cy="6000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171" name="组合 7"/>
          <p:cNvGrpSpPr/>
          <p:nvPr userDrawn="1"/>
        </p:nvGrpSpPr>
        <p:grpSpPr>
          <a:xfrm>
            <a:off x="1370014" y="106363"/>
            <a:ext cx="1330325" cy="475079"/>
            <a:chOff x="1399441" y="1145221"/>
            <a:chExt cx="1329556" cy="474926"/>
          </a:xfrm>
        </p:grpSpPr>
        <p:sp>
          <p:nvSpPr>
            <p:cNvPr id="9" name="圆角矩形 8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624" cy="338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6858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172" name="图片 10"/>
          <p:cNvPicPr>
            <a:picLocks noChangeAspect="1"/>
          </p:cNvPicPr>
          <p:nvPr userDrawn="1"/>
        </p:nvPicPr>
        <p:blipFill>
          <a:blip r:embed="rId2" cstate="screen">
            <a:biLevel thresh="50000"/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812" y="3175"/>
            <a:ext cx="1447801" cy="612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16"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16"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16">
              <a:defRPr/>
            </a:pPr>
            <a:fld id="{0F0C7B39-4D7E-4E2C-B3E5-BF16B572E60E}" type="slidenum">
              <a:rPr lang="zh-CN" altLang="en-US" smtClean="0"/>
              <a:pPr defTabSz="685816"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4" y="274640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28654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x-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defTabSz="685816"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4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defTabSz="685816"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defTabSz="685816">
              <a:defRPr/>
            </a:pPr>
            <a:fld id="{0F0C7B39-4D7E-4E2C-B3E5-BF16B572E60E}" type="slidenum">
              <a:rPr lang="zh-CN" altLang="en-US" smtClean="0"/>
              <a:pPr defTabSz="685816"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spd="slow" advClick="0" advTm="3000">
    <p:blinds dir="vert"/>
  </p:transition>
  <p:hf sldNum="0" hdr="0" ftr="0" dt="0"/>
  <p:txStyles>
    <p:titleStyle>
      <a:lvl1pPr algn="l" defTabSz="685816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16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85816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85816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85816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12" algn="l" defTabSz="685816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23" algn="l" defTabSz="685816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34" algn="l" defTabSz="685816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46" algn="l" defTabSz="685816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71454" indent="-171454" algn="l" defTabSz="685816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62" indent="-171454" algn="l" defTabSz="685816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72" indent="-171454" algn="l" defTabSz="685816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80" indent="-171454" algn="l" defTabSz="685816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88" indent="-171454" algn="l" defTabSz="685816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98" indent="-171454" algn="l" defTabSz="68581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6" indent="-171454" algn="l" defTabSz="68581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14" indent="-171454" algn="l" defTabSz="68581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24" indent="-171454" algn="l" defTabSz="68581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10" algn="l" defTabSz="68581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6" algn="l" defTabSz="68581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4" algn="l" defTabSz="68581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2" algn="l" defTabSz="68581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2" algn="l" defTabSz="68581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0" algn="l" defTabSz="68581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68" algn="l" defTabSz="68581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>
            <a:extLst>
              <a:ext uri="{FF2B5EF4-FFF2-40B4-BE49-F238E27FC236}">
                <a16:creationId xmlns:a16="http://schemas.microsoft.com/office/drawing/2014/main" id="{22C80272-58FE-4CB1-AAEA-37491B9C59E1}"/>
              </a:ext>
            </a:extLst>
          </p:cNvPr>
          <p:cNvSpPr/>
          <p:nvPr/>
        </p:nvSpPr>
        <p:spPr>
          <a:xfrm rot="4500000">
            <a:off x="3289953" y="3858827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5956" y="1680688"/>
            <a:ext cx="5529263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68581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灰狼算法及其改进思路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45935" y="3099625"/>
            <a:ext cx="2370138" cy="33855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85757" indent="-285757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讲解学生：张如飞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45935" y="3620081"/>
            <a:ext cx="3070225" cy="33855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85757" indent="-285757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讲解时间：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2020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年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8FD2C5F-0F34-4AF8-B178-98F0AE44FA53}"/>
              </a:ext>
            </a:extLst>
          </p:cNvPr>
          <p:cNvSpPr/>
          <p:nvPr/>
        </p:nvSpPr>
        <p:spPr>
          <a:xfrm rot="1800000">
            <a:off x="6695036" y="2153963"/>
            <a:ext cx="5713384" cy="492533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9633470-D353-4CBF-9665-9576E29FD8C7}"/>
              </a:ext>
            </a:extLst>
          </p:cNvPr>
          <p:cNvSpPr/>
          <p:nvPr/>
        </p:nvSpPr>
        <p:spPr>
          <a:xfrm rot="4500000">
            <a:off x="-758410" y="-1863366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171766E-1A13-4032-9DBD-46C6093924D7}"/>
              </a:ext>
            </a:extLst>
          </p:cNvPr>
          <p:cNvCxnSpPr/>
          <p:nvPr/>
        </p:nvCxnSpPr>
        <p:spPr>
          <a:xfrm>
            <a:off x="527539" y="2536581"/>
            <a:ext cx="18991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81349F00-C145-44FC-9E49-625E834EA1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72" b="35352"/>
          <a:stretch/>
        </p:blipFill>
        <p:spPr>
          <a:xfrm>
            <a:off x="6211123" y="240071"/>
            <a:ext cx="2771262" cy="816214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5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椭圆 36">
            <a:extLst>
              <a:ext uri="{FF2B5EF4-FFF2-40B4-BE49-F238E27FC236}">
                <a16:creationId xmlns:a16="http://schemas.microsoft.com/office/drawing/2014/main" id="{4BC15B42-16D2-487C-81EE-EC90E290D122}"/>
              </a:ext>
            </a:extLst>
          </p:cNvPr>
          <p:cNvSpPr/>
          <p:nvPr/>
        </p:nvSpPr>
        <p:spPr>
          <a:xfrm rot="4500000">
            <a:off x="335161" y="4821550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CBE75BB-EFAE-4A2C-854B-B32E2C11A965}"/>
              </a:ext>
            </a:extLst>
          </p:cNvPr>
          <p:cNvSpPr/>
          <p:nvPr/>
        </p:nvSpPr>
        <p:spPr>
          <a:xfrm rot="4500000">
            <a:off x="7511874" y="3783279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D95F864-1ED1-481C-80C8-224054CA6D79}"/>
              </a:ext>
            </a:extLst>
          </p:cNvPr>
          <p:cNvGrpSpPr/>
          <p:nvPr/>
        </p:nvGrpSpPr>
        <p:grpSpPr>
          <a:xfrm>
            <a:off x="-427410" y="188035"/>
            <a:ext cx="3124499" cy="1589466"/>
            <a:chOff x="-498530" y="1243"/>
            <a:chExt cx="3124499" cy="859534"/>
          </a:xfrm>
        </p:grpSpPr>
        <p:sp>
          <p:nvSpPr>
            <p:cNvPr id="40" name="文本框 39"/>
            <p:cNvSpPr txBox="1"/>
            <p:nvPr/>
          </p:nvSpPr>
          <p:spPr>
            <a:xfrm>
              <a:off x="498529" y="105863"/>
              <a:ext cx="2127440" cy="2496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1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灰狼算法</a:t>
              </a: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D38B26A9-764B-4A96-84B3-316ADDDC3578}"/>
                </a:ext>
              </a:extLst>
            </p:cNvPr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378C6826-1E79-4678-8BD4-DAF811519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956" y="589788"/>
            <a:ext cx="5276088" cy="396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66724"/>
      </p:ext>
    </p:extLst>
  </p:cSld>
  <p:clrMapOvr>
    <a:masterClrMapping/>
  </p:clrMapOvr>
  <p:transition spd="slow" advClick="0" advTm="3000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椭圆 36">
            <a:extLst>
              <a:ext uri="{FF2B5EF4-FFF2-40B4-BE49-F238E27FC236}">
                <a16:creationId xmlns:a16="http://schemas.microsoft.com/office/drawing/2014/main" id="{4BC15B42-16D2-487C-81EE-EC90E290D122}"/>
              </a:ext>
            </a:extLst>
          </p:cNvPr>
          <p:cNvSpPr/>
          <p:nvPr/>
        </p:nvSpPr>
        <p:spPr>
          <a:xfrm rot="4500000">
            <a:off x="335161" y="4821550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CBE75BB-EFAE-4A2C-854B-B32E2C11A965}"/>
              </a:ext>
            </a:extLst>
          </p:cNvPr>
          <p:cNvSpPr/>
          <p:nvPr/>
        </p:nvSpPr>
        <p:spPr>
          <a:xfrm rot="4500000">
            <a:off x="7511874" y="3783279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D95F864-1ED1-481C-80C8-224054CA6D79}"/>
              </a:ext>
            </a:extLst>
          </p:cNvPr>
          <p:cNvGrpSpPr/>
          <p:nvPr/>
        </p:nvGrpSpPr>
        <p:grpSpPr>
          <a:xfrm>
            <a:off x="-427410" y="188035"/>
            <a:ext cx="3124499" cy="1589466"/>
            <a:chOff x="-498530" y="1243"/>
            <a:chExt cx="3124499" cy="859534"/>
          </a:xfrm>
        </p:grpSpPr>
        <p:sp>
          <p:nvSpPr>
            <p:cNvPr id="40" name="文本框 39"/>
            <p:cNvSpPr txBox="1"/>
            <p:nvPr/>
          </p:nvSpPr>
          <p:spPr>
            <a:xfrm>
              <a:off x="498529" y="105863"/>
              <a:ext cx="2127440" cy="2496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1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灰狼算法</a:t>
              </a: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D38B26A9-764B-4A96-84B3-316ADDDC3578}"/>
                </a:ext>
              </a:extLst>
            </p:cNvPr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71AD32EF-7867-4B6B-A137-05647EDE2B36}"/>
              </a:ext>
            </a:extLst>
          </p:cNvPr>
          <p:cNvSpPr/>
          <p:nvPr/>
        </p:nvSpPr>
        <p:spPr>
          <a:xfrm>
            <a:off x="1177046" y="1038837"/>
            <a:ext cx="59176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实验测量与群体大小、最大迭代次数、数据维度的关系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0C57A33-8087-4675-9960-FFFB1D2FF41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10639" y="2059109"/>
            <a:ext cx="2419985" cy="182943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8DC058E-183B-4D4C-B0CF-ACAE574CC8E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30624" y="2059109"/>
            <a:ext cx="2461260" cy="184086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86E5E1E-160E-47C7-A88F-97418D08872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860363" y="2059109"/>
            <a:ext cx="241681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11408"/>
      </p:ext>
    </p:extLst>
  </p:cSld>
  <p:clrMapOvr>
    <a:masterClrMapping/>
  </p:clrMapOvr>
  <p:transition spd="slow" advClick="0" advTm="3000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55FFC904-B2C5-4AB3-ADDB-E467E4E4A71E}"/>
              </a:ext>
            </a:extLst>
          </p:cNvPr>
          <p:cNvGrpSpPr/>
          <p:nvPr/>
        </p:nvGrpSpPr>
        <p:grpSpPr>
          <a:xfrm>
            <a:off x="2283237" y="1485671"/>
            <a:ext cx="6562860" cy="1778712"/>
            <a:chOff x="4318880" y="1766424"/>
            <a:chExt cx="6568041" cy="1779098"/>
          </a:xfrm>
        </p:grpSpPr>
        <p:sp>
          <p:nvSpPr>
            <p:cNvPr id="11" name="文本框 2">
              <a:extLst>
                <a:ext uri="{FF2B5EF4-FFF2-40B4-BE49-F238E27FC236}">
                  <a16:creationId xmlns:a16="http://schemas.microsoft.com/office/drawing/2014/main" id="{E2AC8288-5FA8-4F0A-B4E3-377C0AFABF66}"/>
                </a:ext>
              </a:extLst>
            </p:cNvPr>
            <p:cNvSpPr txBox="1"/>
            <p:nvPr/>
          </p:nvSpPr>
          <p:spPr>
            <a:xfrm>
              <a:off x="4331795" y="2621992"/>
              <a:ext cx="6555126" cy="9235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54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灰狼算法改进思路</a:t>
              </a:r>
            </a:p>
          </p:txBody>
        </p:sp>
        <p:sp>
          <p:nvSpPr>
            <p:cNvPr id="12" name="文本框 4">
              <a:extLst>
                <a:ext uri="{FF2B5EF4-FFF2-40B4-BE49-F238E27FC236}">
                  <a16:creationId xmlns:a16="http://schemas.microsoft.com/office/drawing/2014/main" id="{490F2568-DEC8-43C2-8B23-C4E19E2D63F3}"/>
                </a:ext>
              </a:extLst>
            </p:cNvPr>
            <p:cNvSpPr txBox="1"/>
            <p:nvPr/>
          </p:nvSpPr>
          <p:spPr>
            <a:xfrm>
              <a:off x="4318880" y="1766424"/>
              <a:ext cx="4026954" cy="7696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44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PART THREE</a:t>
              </a:r>
              <a:endParaRPr lang="zh-CN" altLang="en-US" sz="4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13" name="椭圆 12">
            <a:extLst>
              <a:ext uri="{FF2B5EF4-FFF2-40B4-BE49-F238E27FC236}">
                <a16:creationId xmlns:a16="http://schemas.microsoft.com/office/drawing/2014/main" id="{0465F8FF-52B5-4360-9824-346CAA6DC119}"/>
              </a:ext>
            </a:extLst>
          </p:cNvPr>
          <p:cNvSpPr/>
          <p:nvPr/>
        </p:nvSpPr>
        <p:spPr>
          <a:xfrm rot="4500000">
            <a:off x="7078120" y="-199512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2F0FAFA-C167-433E-813E-8F3E50F7668B}"/>
              </a:ext>
            </a:extLst>
          </p:cNvPr>
          <p:cNvSpPr/>
          <p:nvPr/>
        </p:nvSpPr>
        <p:spPr>
          <a:xfrm rot="4500000">
            <a:off x="7078120" y="373649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CC2FD3B-CBC6-4984-91D4-D0D6D023FD72}"/>
              </a:ext>
            </a:extLst>
          </p:cNvPr>
          <p:cNvSpPr/>
          <p:nvPr/>
        </p:nvSpPr>
        <p:spPr>
          <a:xfrm>
            <a:off x="-1221299" y="103731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5641780"/>
      </p:ext>
    </p:extLst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819150" y="1673225"/>
            <a:ext cx="2363788" cy="2363788"/>
          </a:xfrm>
          <a:prstGeom prst="ellipse">
            <a:avLst/>
          </a:prstGeom>
          <a:solidFill>
            <a:srgbClr val="414455"/>
          </a:solidFill>
          <a:ln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1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缺点</a:t>
            </a:r>
          </a:p>
        </p:txBody>
      </p:sp>
      <p:sp>
        <p:nvSpPr>
          <p:cNvPr id="12" name="椭圆 11"/>
          <p:cNvSpPr/>
          <p:nvPr/>
        </p:nvSpPr>
        <p:spPr>
          <a:xfrm>
            <a:off x="704850" y="1558925"/>
            <a:ext cx="2592388" cy="2592388"/>
          </a:xfrm>
          <a:prstGeom prst="ellipse">
            <a:avLst/>
          </a:prstGeom>
          <a:noFill/>
          <a:ln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1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cxnSp>
        <p:nvCxnSpPr>
          <p:cNvPr id="14" name="直接连接符 13"/>
          <p:cNvCxnSpPr>
            <a:stCxn id="12" idx="0"/>
            <a:endCxn id="18" idx="2"/>
          </p:cNvCxnSpPr>
          <p:nvPr/>
        </p:nvCxnSpPr>
        <p:spPr>
          <a:xfrm>
            <a:off x="2000250" y="1558925"/>
            <a:ext cx="2074863" cy="0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2" idx="6"/>
            <a:endCxn id="21" idx="2"/>
          </p:cNvCxnSpPr>
          <p:nvPr/>
        </p:nvCxnSpPr>
        <p:spPr>
          <a:xfrm flipV="1">
            <a:off x="3297240" y="2851152"/>
            <a:ext cx="777875" cy="4763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4"/>
            <a:endCxn id="24" idx="2"/>
          </p:cNvCxnSpPr>
          <p:nvPr/>
        </p:nvCxnSpPr>
        <p:spPr>
          <a:xfrm flipV="1">
            <a:off x="2000250" y="4151313"/>
            <a:ext cx="2074863" cy="0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4075115" y="1198563"/>
            <a:ext cx="719137" cy="720725"/>
            <a:chOff x="3995936" y="1495374"/>
            <a:chExt cx="720080" cy="720080"/>
          </a:xfrm>
        </p:grpSpPr>
        <p:sp>
          <p:nvSpPr>
            <p:cNvPr id="18" name="椭圆 17"/>
            <p:cNvSpPr/>
            <p:nvPr/>
          </p:nvSpPr>
          <p:spPr>
            <a:xfrm>
              <a:off x="3995936" y="1495374"/>
              <a:ext cx="720080" cy="7200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1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1770" name="TextBox 9"/>
            <p:cNvSpPr txBox="1"/>
            <p:nvPr/>
          </p:nvSpPr>
          <p:spPr>
            <a:xfrm>
              <a:off x="4061545" y="1624511"/>
              <a:ext cx="523586" cy="5227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075117" y="2490790"/>
            <a:ext cx="719137" cy="719137"/>
            <a:chOff x="3995936" y="2786571"/>
            <a:chExt cx="720080" cy="720080"/>
          </a:xfrm>
        </p:grpSpPr>
        <p:sp>
          <p:nvSpPr>
            <p:cNvPr id="21" name="椭圆 20"/>
            <p:cNvSpPr/>
            <p:nvPr/>
          </p:nvSpPr>
          <p:spPr>
            <a:xfrm>
              <a:off x="3995936" y="2786571"/>
              <a:ext cx="720080" cy="7200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1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1768" name="TextBox 12"/>
            <p:cNvSpPr txBox="1"/>
            <p:nvPr/>
          </p:nvSpPr>
          <p:spPr>
            <a:xfrm>
              <a:off x="4061543" y="2920654"/>
              <a:ext cx="586185" cy="5239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075115" y="3790956"/>
            <a:ext cx="719137" cy="720725"/>
            <a:chOff x="3995936" y="4087662"/>
            <a:chExt cx="720080" cy="720080"/>
          </a:xfrm>
        </p:grpSpPr>
        <p:sp>
          <p:nvSpPr>
            <p:cNvPr id="24" name="椭圆 23"/>
            <p:cNvSpPr/>
            <p:nvPr/>
          </p:nvSpPr>
          <p:spPr>
            <a:xfrm>
              <a:off x="3995936" y="4087662"/>
              <a:ext cx="720080" cy="7200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1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1766" name="TextBox 15"/>
            <p:cNvSpPr txBox="1"/>
            <p:nvPr/>
          </p:nvSpPr>
          <p:spPr>
            <a:xfrm>
              <a:off x="4061545" y="4216800"/>
              <a:ext cx="586185" cy="5227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26" name="TextBox 16"/>
          <p:cNvSpPr txBox="1"/>
          <p:nvPr/>
        </p:nvSpPr>
        <p:spPr bwMode="auto">
          <a:xfrm>
            <a:off x="4979988" y="1487488"/>
            <a:ext cx="3546475" cy="337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685816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随机生成初始种群无法保证较好的种群多样性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994275" y="1120775"/>
            <a:ext cx="2020888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68581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种群多样性差</a:t>
            </a:r>
          </a:p>
        </p:txBody>
      </p:sp>
      <p:sp>
        <p:nvSpPr>
          <p:cNvPr id="28" name="TextBox 18"/>
          <p:cNvSpPr txBox="1"/>
          <p:nvPr/>
        </p:nvSpPr>
        <p:spPr bwMode="auto">
          <a:xfrm>
            <a:off x="5006977" y="2717802"/>
            <a:ext cx="3546475" cy="6149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685816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狼群主要是依据与各狼的距离来判断与猎物之间的距离，导致后期的收敛速度较慢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021263" y="2351088"/>
            <a:ext cx="2020888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68581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后期收敛速度慢</a:t>
            </a:r>
          </a:p>
        </p:txBody>
      </p:sp>
      <p:sp>
        <p:nvSpPr>
          <p:cNvPr id="30" name="TextBox 20"/>
          <p:cNvSpPr txBox="1"/>
          <p:nvPr/>
        </p:nvSpPr>
        <p:spPr bwMode="auto">
          <a:xfrm>
            <a:off x="5026026" y="4013202"/>
            <a:ext cx="3546475" cy="6149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685816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因为头狼是狼群聚集中心，但头狼并不一定是全局最优点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040313" y="3648077"/>
            <a:ext cx="2020888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68581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易陷于局部优化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5F8B11-0E1D-46C2-A96F-E55C6088B9D8}"/>
              </a:ext>
            </a:extLst>
          </p:cNvPr>
          <p:cNvSpPr/>
          <p:nvPr/>
        </p:nvSpPr>
        <p:spPr>
          <a:xfrm>
            <a:off x="5710239" y="-2078136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63E1B09-027F-4F88-96C6-C0B6515C907C}"/>
              </a:ext>
            </a:extLst>
          </p:cNvPr>
          <p:cNvGrpSpPr/>
          <p:nvPr/>
        </p:nvGrpSpPr>
        <p:grpSpPr>
          <a:xfrm>
            <a:off x="-468050" y="165991"/>
            <a:ext cx="3124499" cy="1589466"/>
            <a:chOff x="-498530" y="1243"/>
            <a:chExt cx="3124499" cy="859534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BA21AC4-48A4-4397-8EC7-BBE02EE1C8CB}"/>
                </a:ext>
              </a:extLst>
            </p:cNvPr>
            <p:cNvSpPr txBox="1"/>
            <p:nvPr/>
          </p:nvSpPr>
          <p:spPr>
            <a:xfrm>
              <a:off x="498529" y="105863"/>
              <a:ext cx="2127440" cy="2496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算法缺点</a:t>
              </a: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46647B93-F5B1-4F62-B6A1-C357F5ABFDF7}"/>
                </a:ext>
              </a:extLst>
            </p:cNvPr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>
            <a:extLst>
              <a:ext uri="{FF2B5EF4-FFF2-40B4-BE49-F238E27FC236}">
                <a16:creationId xmlns:a16="http://schemas.microsoft.com/office/drawing/2014/main" id="{345D4D56-4E46-4434-A96C-CA1764F5E700}"/>
              </a:ext>
            </a:extLst>
          </p:cNvPr>
          <p:cNvSpPr/>
          <p:nvPr/>
        </p:nvSpPr>
        <p:spPr>
          <a:xfrm>
            <a:off x="5266383" y="-179911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3F7ED1A-A359-40AB-A1AB-316FC16DBDC5}"/>
              </a:ext>
            </a:extLst>
          </p:cNvPr>
          <p:cNvSpPr/>
          <p:nvPr/>
        </p:nvSpPr>
        <p:spPr>
          <a:xfrm>
            <a:off x="615848" y="4877860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97C7856-3493-4916-826D-42DF209758A1}"/>
              </a:ext>
            </a:extLst>
          </p:cNvPr>
          <p:cNvGrpSpPr/>
          <p:nvPr/>
        </p:nvGrpSpPr>
        <p:grpSpPr>
          <a:xfrm>
            <a:off x="684214" y="754517"/>
            <a:ext cx="7775575" cy="3936654"/>
            <a:chOff x="454523" y="783604"/>
            <a:chExt cx="7775575" cy="3936654"/>
          </a:xfrm>
        </p:grpSpPr>
        <p:grpSp>
          <p:nvGrpSpPr>
            <p:cNvPr id="9" name="组合 8"/>
            <p:cNvGrpSpPr/>
            <p:nvPr/>
          </p:nvGrpSpPr>
          <p:grpSpPr>
            <a:xfrm>
              <a:off x="454523" y="783604"/>
              <a:ext cx="1860550" cy="3936654"/>
              <a:chOff x="465977" y="1100458"/>
              <a:chExt cx="1862027" cy="3938061"/>
            </a:xfrm>
          </p:grpSpPr>
          <p:grpSp>
            <p:nvGrpSpPr>
              <p:cNvPr id="52249" name="组合 25"/>
              <p:cNvGrpSpPr/>
              <p:nvPr/>
            </p:nvGrpSpPr>
            <p:grpSpPr>
              <a:xfrm>
                <a:off x="465977" y="1100458"/>
                <a:ext cx="1862027" cy="3938061"/>
                <a:chOff x="1827008" y="1672992"/>
                <a:chExt cx="2298700" cy="4861597"/>
              </a:xfrm>
            </p:grpSpPr>
            <p:sp>
              <p:nvSpPr>
                <p:cNvPr id="27" name="矩形 26"/>
                <p:cNvSpPr/>
                <p:nvPr/>
              </p:nvSpPr>
              <p:spPr>
                <a:xfrm>
                  <a:off x="1827008" y="1672992"/>
                  <a:ext cx="2298700" cy="89294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68581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20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1827008" y="2565934"/>
                  <a:ext cx="2298700" cy="3968655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68581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20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</p:grpSp>
          <p:sp>
            <p:nvSpPr>
              <p:cNvPr id="52250" name="文本框 29"/>
              <p:cNvSpPr txBox="1"/>
              <p:nvPr/>
            </p:nvSpPr>
            <p:spPr>
              <a:xfrm>
                <a:off x="615736" y="1185016"/>
                <a:ext cx="1604360" cy="5695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algn="ctr" eaLnBrk="1" hangingPunct="1"/>
                <a:r>
                  <a:rPr lang="zh-CN" altLang="en-US" sz="15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将历史最佳位置作为寻优</a:t>
                </a:r>
                <a:r>
                  <a:rPr lang="zh-CN" altLang="en-US" sz="1600" dirty="0">
                    <a:solidFill>
                      <a:schemeClr val="bg1"/>
                    </a:solidFill>
                    <a:sym typeface="微软雅黑 Light" panose="020B0502040204020203" pitchFamily="34" charset="-122"/>
                  </a:rPr>
                  <a:t>因素</a:t>
                </a:r>
              </a:p>
            </p:txBody>
          </p:sp>
          <p:sp>
            <p:nvSpPr>
              <p:cNvPr id="52251" name="文本框 33"/>
              <p:cNvSpPr txBox="1"/>
              <p:nvPr/>
            </p:nvSpPr>
            <p:spPr>
              <a:xfrm>
                <a:off x="627430" y="2064064"/>
                <a:ext cx="1568516" cy="175495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/>
                    </a:solidFill>
                  </a:rPr>
                  <a:t>在猛狼进行位置更新的时候，考虑狼群中所有狼群所达到过的最好位置，加入猛狼的</a:t>
                </a:r>
                <a:r>
                  <a:rPr lang="zh-CN" altLang="en-US" sz="1200" b="1" dirty="0">
                    <a:solidFill>
                      <a:schemeClr val="bg1"/>
                    </a:solidFill>
                  </a:rPr>
                  <a:t>历史最优位置</a:t>
                </a:r>
                <a:r>
                  <a:rPr lang="zh-CN" altLang="en-US" sz="1200" dirty="0">
                    <a:solidFill>
                      <a:schemeClr val="bg1"/>
                    </a:solidFill>
                  </a:rPr>
                  <a:t>，每次进行位置迭代时，将历史最优位置做为其中一个参数，提高搜索效率</a:t>
                </a:r>
                <a:endParaRPr lang="en-US" altLang="zh-CN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7C7971E8-71F9-47CD-98BE-F550C042D54A}"/>
                </a:ext>
              </a:extLst>
            </p:cNvPr>
            <p:cNvGrpSpPr/>
            <p:nvPr/>
          </p:nvGrpSpPr>
          <p:grpSpPr>
            <a:xfrm>
              <a:off x="6369548" y="783604"/>
              <a:ext cx="1860550" cy="3936654"/>
              <a:chOff x="465977" y="1100458"/>
              <a:chExt cx="1862027" cy="3938061"/>
            </a:xfrm>
          </p:grpSpPr>
          <p:grpSp>
            <p:nvGrpSpPr>
              <p:cNvPr id="37" name="组合 25">
                <a:extLst>
                  <a:ext uri="{FF2B5EF4-FFF2-40B4-BE49-F238E27FC236}">
                    <a16:creationId xmlns:a16="http://schemas.microsoft.com/office/drawing/2014/main" id="{424EEFAC-9946-4E1E-B341-7D7466367185}"/>
                  </a:ext>
                </a:extLst>
              </p:cNvPr>
              <p:cNvGrpSpPr/>
              <p:nvPr/>
            </p:nvGrpSpPr>
            <p:grpSpPr>
              <a:xfrm>
                <a:off x="465977" y="1100458"/>
                <a:ext cx="1862027" cy="3938061"/>
                <a:chOff x="1827008" y="1672992"/>
                <a:chExt cx="2298700" cy="4861597"/>
              </a:xfrm>
            </p:grpSpPr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540E6EF8-3732-481C-A83F-90FEDEE8886D}"/>
                    </a:ext>
                  </a:extLst>
                </p:cNvPr>
                <p:cNvSpPr/>
                <p:nvPr/>
              </p:nvSpPr>
              <p:spPr>
                <a:xfrm>
                  <a:off x="1827008" y="1672992"/>
                  <a:ext cx="2298700" cy="89294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68581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20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BC2DA1BC-9680-4AE4-A76D-04689256D74E}"/>
                    </a:ext>
                  </a:extLst>
                </p:cNvPr>
                <p:cNvSpPr/>
                <p:nvPr/>
              </p:nvSpPr>
              <p:spPr>
                <a:xfrm>
                  <a:off x="1827008" y="2565934"/>
                  <a:ext cx="2298700" cy="3968655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68581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20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</p:grpSp>
          <p:sp>
            <p:nvSpPr>
              <p:cNvPr id="38" name="文本框 29">
                <a:extLst>
                  <a:ext uri="{FF2B5EF4-FFF2-40B4-BE49-F238E27FC236}">
                    <a16:creationId xmlns:a16="http://schemas.microsoft.com/office/drawing/2014/main" id="{DF3901A9-4C02-4B01-B8FD-39E191DACABF}"/>
                  </a:ext>
                </a:extLst>
              </p:cNvPr>
              <p:cNvSpPr txBox="1"/>
              <p:nvPr/>
            </p:nvSpPr>
            <p:spPr>
              <a:xfrm>
                <a:off x="845280" y="1179855"/>
                <a:ext cx="1251857" cy="5541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zh-CN" altLang="en-US" sz="15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加入自适应步长机制</a:t>
                </a:r>
                <a:endParaRPr lang="zh-CN" altLang="en-US" sz="15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9" name="文本框 33">
                <a:extLst>
                  <a:ext uri="{FF2B5EF4-FFF2-40B4-BE49-F238E27FC236}">
                    <a16:creationId xmlns:a16="http://schemas.microsoft.com/office/drawing/2014/main" id="{D9898197-8EEF-4083-887A-48A17A2CD8B3}"/>
                  </a:ext>
                </a:extLst>
              </p:cNvPr>
              <p:cNvSpPr txBox="1"/>
              <p:nvPr/>
            </p:nvSpPr>
            <p:spPr>
              <a:xfrm>
                <a:off x="686950" y="2064064"/>
                <a:ext cx="1568516" cy="27177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1100" dirty="0">
                    <a:solidFill>
                      <a:schemeClr val="bg1"/>
                    </a:solidFill>
                  </a:rPr>
                  <a:t>原算法中游走步长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zh-CN" altLang="en-US" sz="1100" dirty="0">
                    <a:solidFill>
                      <a:schemeClr val="bg1"/>
                    </a:solidFill>
                  </a:rPr>
                  <a:t>、奔袭步长以及围捕步长是一直不变的。然而在群智能算法中，当算法迭代多次趋近收敛之后，需要</a:t>
                </a:r>
                <a:r>
                  <a:rPr lang="zh-CN" altLang="en-US" sz="1100" b="1" dirty="0">
                    <a:solidFill>
                      <a:schemeClr val="bg1"/>
                    </a:solidFill>
                  </a:rPr>
                  <a:t>降低个体移动的距离，这样有利于算法的局部勘探能力</a:t>
                </a:r>
                <a:r>
                  <a:rPr lang="zh-CN" altLang="en-US" sz="1100" dirty="0">
                    <a:solidFill>
                      <a:schemeClr val="bg1"/>
                    </a:solidFill>
                  </a:rPr>
                  <a:t>，所以，加入</a:t>
                </a:r>
                <a:r>
                  <a:rPr lang="zh-CN" altLang="en-US" sz="1100" b="1" dirty="0">
                    <a:solidFill>
                      <a:schemeClr val="bg1"/>
                    </a:solidFill>
                  </a:rPr>
                  <a:t>步长自适应改变</a:t>
                </a:r>
                <a:r>
                  <a:rPr lang="zh-CN" altLang="en-US" sz="1100" dirty="0">
                    <a:solidFill>
                      <a:schemeClr val="bg1"/>
                    </a:solidFill>
                  </a:rPr>
                  <a:t>能力可保持前期全局搜索效率不变的同时增强后期局部搜寻能力</a:t>
                </a:r>
                <a:endParaRPr lang="zh-CN" altLang="en-US" sz="1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0D681FB8-F646-4A07-85C0-F297C1EE5F9C}"/>
                </a:ext>
              </a:extLst>
            </p:cNvPr>
            <p:cNvGrpSpPr/>
            <p:nvPr/>
          </p:nvGrpSpPr>
          <p:grpSpPr>
            <a:xfrm>
              <a:off x="4402413" y="783604"/>
              <a:ext cx="1860550" cy="3936654"/>
              <a:chOff x="465977" y="1100458"/>
              <a:chExt cx="1862027" cy="3938061"/>
            </a:xfrm>
          </p:grpSpPr>
          <p:grpSp>
            <p:nvGrpSpPr>
              <p:cNvPr id="43" name="组合 25">
                <a:extLst>
                  <a:ext uri="{FF2B5EF4-FFF2-40B4-BE49-F238E27FC236}">
                    <a16:creationId xmlns:a16="http://schemas.microsoft.com/office/drawing/2014/main" id="{7A708C16-E204-4DAA-B79B-0246474492D8}"/>
                  </a:ext>
                </a:extLst>
              </p:cNvPr>
              <p:cNvGrpSpPr/>
              <p:nvPr/>
            </p:nvGrpSpPr>
            <p:grpSpPr>
              <a:xfrm>
                <a:off x="465977" y="1100458"/>
                <a:ext cx="1862027" cy="3938061"/>
                <a:chOff x="1827008" y="1672992"/>
                <a:chExt cx="2298700" cy="4861597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42BBFB7F-331A-4CDC-B2BE-5D7FA31449DA}"/>
                    </a:ext>
                  </a:extLst>
                </p:cNvPr>
                <p:cNvSpPr/>
                <p:nvPr/>
              </p:nvSpPr>
              <p:spPr>
                <a:xfrm>
                  <a:off x="1827008" y="1672992"/>
                  <a:ext cx="2298700" cy="89294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68581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20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3BE61EB8-A498-45D5-9E9C-993A6D24C192}"/>
                    </a:ext>
                  </a:extLst>
                </p:cNvPr>
                <p:cNvSpPr/>
                <p:nvPr/>
              </p:nvSpPr>
              <p:spPr>
                <a:xfrm>
                  <a:off x="1827008" y="2565934"/>
                  <a:ext cx="2298700" cy="3968655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68581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20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</p:grpSp>
          <p:sp>
            <p:nvSpPr>
              <p:cNvPr id="44" name="文本框 29">
                <a:extLst>
                  <a:ext uri="{FF2B5EF4-FFF2-40B4-BE49-F238E27FC236}">
                    <a16:creationId xmlns:a16="http://schemas.microsoft.com/office/drawing/2014/main" id="{DA1E77B3-5AC5-4ABA-8C94-197E1CF5B295}"/>
                  </a:ext>
                </a:extLst>
              </p:cNvPr>
              <p:cNvSpPr txBox="1"/>
              <p:nvPr/>
            </p:nvSpPr>
            <p:spPr>
              <a:xfrm>
                <a:off x="785760" y="1185016"/>
                <a:ext cx="1251857" cy="5541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zh-CN" altLang="en-US" sz="15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仿细菌觅食淘汰机制</a:t>
                </a:r>
              </a:p>
            </p:txBody>
          </p:sp>
          <p:sp>
            <p:nvSpPr>
              <p:cNvPr id="45" name="文本框 33">
                <a:extLst>
                  <a:ext uri="{FF2B5EF4-FFF2-40B4-BE49-F238E27FC236}">
                    <a16:creationId xmlns:a16="http://schemas.microsoft.com/office/drawing/2014/main" id="{82D8A623-2761-448C-B1F9-916CF15C0051}"/>
                  </a:ext>
                </a:extLst>
              </p:cNvPr>
              <p:cNvSpPr txBox="1"/>
              <p:nvPr/>
            </p:nvSpPr>
            <p:spPr>
              <a:xfrm>
                <a:off x="627429" y="2064064"/>
                <a:ext cx="1675186" cy="251331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1100" dirty="0">
                    <a:solidFill>
                      <a:schemeClr val="bg1"/>
                    </a:solidFill>
                  </a:rPr>
                  <a:t>淘汰机制中，参考细菌觅食优化算法中的复制过程，计算每匹狼的适应度值，然后根据适应度值，淘汰较差的半数狼群，</a:t>
                </a:r>
                <a:r>
                  <a:rPr lang="zh-CN" altLang="en-US" sz="1100" b="1" dirty="0">
                    <a:solidFill>
                      <a:schemeClr val="bg1"/>
                    </a:solidFill>
                  </a:rPr>
                  <a:t>剩下一般较好的狼群中的每一匹狼都复制成两匹</a:t>
                </a:r>
                <a:r>
                  <a:rPr lang="zh-CN" altLang="en-US" sz="1100" dirty="0">
                    <a:solidFill>
                      <a:schemeClr val="bg1"/>
                    </a:solidFill>
                  </a:rPr>
                  <a:t>。这样做可以做到</a:t>
                </a:r>
                <a:r>
                  <a:rPr lang="zh-CN" altLang="en-US" sz="1100" b="1" dirty="0">
                    <a:solidFill>
                      <a:schemeClr val="bg1"/>
                    </a:solidFill>
                  </a:rPr>
                  <a:t>简化参数</a:t>
                </a:r>
                <a:r>
                  <a:rPr lang="zh-CN" altLang="en-US" sz="1100" dirty="0">
                    <a:solidFill>
                      <a:schemeClr val="bg1"/>
                    </a:solidFill>
                  </a:rPr>
                  <a:t>的同时，</a:t>
                </a:r>
                <a:r>
                  <a:rPr lang="zh-CN" altLang="en-US" sz="1100" b="1" dirty="0">
                    <a:solidFill>
                      <a:schemeClr val="bg1"/>
                    </a:solidFill>
                  </a:rPr>
                  <a:t>保留多次迭代后较好的狼</a:t>
                </a:r>
                <a:r>
                  <a:rPr lang="zh-CN" altLang="en-US" sz="1100" dirty="0">
                    <a:solidFill>
                      <a:schemeClr val="bg1"/>
                    </a:solidFill>
                  </a:rPr>
                  <a:t>，也不需要对被淘汰的狼进行重新初始化。</a:t>
                </a:r>
                <a:endParaRPr lang="en-US" altLang="zh-CN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16C1B244-9F29-493E-9B2B-67FB01F086C9}"/>
                </a:ext>
              </a:extLst>
            </p:cNvPr>
            <p:cNvGrpSpPr/>
            <p:nvPr/>
          </p:nvGrpSpPr>
          <p:grpSpPr>
            <a:xfrm>
              <a:off x="2433302" y="783604"/>
              <a:ext cx="1860550" cy="3936654"/>
              <a:chOff x="465977" y="1100458"/>
              <a:chExt cx="1862027" cy="3938061"/>
            </a:xfrm>
          </p:grpSpPr>
          <p:grpSp>
            <p:nvGrpSpPr>
              <p:cNvPr id="49" name="组合 25">
                <a:extLst>
                  <a:ext uri="{FF2B5EF4-FFF2-40B4-BE49-F238E27FC236}">
                    <a16:creationId xmlns:a16="http://schemas.microsoft.com/office/drawing/2014/main" id="{1EC6BF8B-B140-4F70-AAC6-850D650F96C0}"/>
                  </a:ext>
                </a:extLst>
              </p:cNvPr>
              <p:cNvGrpSpPr/>
              <p:nvPr/>
            </p:nvGrpSpPr>
            <p:grpSpPr>
              <a:xfrm>
                <a:off x="465977" y="1100458"/>
                <a:ext cx="1862027" cy="3938061"/>
                <a:chOff x="1827008" y="1672992"/>
                <a:chExt cx="2298700" cy="4861597"/>
              </a:xfrm>
            </p:grpSpPr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E55569A6-2BA7-49C3-8FF5-64908B6436B7}"/>
                    </a:ext>
                  </a:extLst>
                </p:cNvPr>
                <p:cNvSpPr/>
                <p:nvPr/>
              </p:nvSpPr>
              <p:spPr>
                <a:xfrm>
                  <a:off x="1827008" y="1672992"/>
                  <a:ext cx="2298700" cy="89294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68581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20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67EA52DE-0324-4E03-BA53-680EC8EEC548}"/>
                    </a:ext>
                  </a:extLst>
                </p:cNvPr>
                <p:cNvSpPr/>
                <p:nvPr/>
              </p:nvSpPr>
              <p:spPr>
                <a:xfrm>
                  <a:off x="1827008" y="2565934"/>
                  <a:ext cx="2298700" cy="3968655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68581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20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</p:grpSp>
          <p:sp>
            <p:nvSpPr>
              <p:cNvPr id="50" name="文本框 29">
                <a:extLst>
                  <a:ext uri="{FF2B5EF4-FFF2-40B4-BE49-F238E27FC236}">
                    <a16:creationId xmlns:a16="http://schemas.microsoft.com/office/drawing/2014/main" id="{EA8CEAEE-CC93-41F7-B496-CACE83360A04}"/>
                  </a:ext>
                </a:extLst>
              </p:cNvPr>
              <p:cNvSpPr txBox="1"/>
              <p:nvPr/>
            </p:nvSpPr>
            <p:spPr>
              <a:xfrm>
                <a:off x="518922" y="1169623"/>
                <a:ext cx="1756137" cy="5541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algn="ctr" eaLnBrk="1" hangingPunct="1"/>
                <a:r>
                  <a:rPr lang="zh-CN" altLang="en-US" sz="15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将灰狼算法与莱维飞行相结合</a:t>
                </a:r>
                <a:endParaRPr lang="zh-CN" altLang="en-US" sz="15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51" name="文本框 33">
                <a:extLst>
                  <a:ext uri="{FF2B5EF4-FFF2-40B4-BE49-F238E27FC236}">
                    <a16:creationId xmlns:a16="http://schemas.microsoft.com/office/drawing/2014/main" id="{A49E1F20-08FF-47EB-9AFA-2394539DE8A1}"/>
                  </a:ext>
                </a:extLst>
              </p:cNvPr>
              <p:cNvSpPr txBox="1"/>
              <p:nvPr/>
            </p:nvSpPr>
            <p:spPr>
              <a:xfrm>
                <a:off x="706543" y="2071991"/>
                <a:ext cx="1568516" cy="25145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1100" dirty="0">
                    <a:solidFill>
                      <a:schemeClr val="bg1"/>
                    </a:solidFill>
                  </a:rPr>
                  <a:t>莱维飞行是一种随机游走过程，其步长服从</a:t>
                </a:r>
                <a:r>
                  <a:rPr lang="zh-CN" altLang="en-US" sz="1100" b="1" dirty="0">
                    <a:solidFill>
                      <a:schemeClr val="bg1"/>
                    </a:solidFill>
                  </a:rPr>
                  <a:t>重尾分布</a:t>
                </a:r>
                <a:r>
                  <a:rPr lang="zh-CN" altLang="en-US" sz="1100" dirty="0">
                    <a:solidFill>
                      <a:schemeClr val="bg1"/>
                    </a:solidFill>
                  </a:rPr>
                  <a:t>，是一种非高斯随机过程。重尾分布可以以较大概率取到极大的值，即可以</a:t>
                </a:r>
                <a:r>
                  <a:rPr lang="zh-CN" altLang="en-US" sz="1100" b="1" dirty="0">
                    <a:solidFill>
                      <a:schemeClr val="bg1"/>
                    </a:solidFill>
                  </a:rPr>
                  <a:t>较大的概率进行大幅度的跳跃</a:t>
                </a:r>
                <a:r>
                  <a:rPr lang="zh-CN" altLang="en-US" sz="1100" dirty="0">
                    <a:solidFill>
                      <a:schemeClr val="bg1"/>
                    </a:solidFill>
                  </a:rPr>
                  <a:t>，从而</a:t>
                </a:r>
                <a:r>
                  <a:rPr lang="zh-CN" altLang="en-US" sz="1100" b="1" dirty="0">
                    <a:solidFill>
                      <a:schemeClr val="bg1"/>
                    </a:solidFill>
                  </a:rPr>
                  <a:t>避免局部最优</a:t>
                </a:r>
                <a:r>
                  <a:rPr lang="zh-CN" altLang="en-US" sz="1100" dirty="0">
                    <a:solidFill>
                      <a:schemeClr val="bg1"/>
                    </a:solidFill>
                  </a:rPr>
                  <a:t>、扩大搜索的范围，以获得全局最优解，防止搜索早熟</a:t>
                </a:r>
                <a:r>
                  <a:rPr lang="zh-CN" altLang="en-US" sz="11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，</a:t>
                </a:r>
              </a:p>
            </p:txBody>
          </p: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DFCE4DD2-66C1-4179-BC93-87EB0A66EA29}"/>
              </a:ext>
            </a:extLst>
          </p:cNvPr>
          <p:cNvGrpSpPr/>
          <p:nvPr/>
        </p:nvGrpSpPr>
        <p:grpSpPr>
          <a:xfrm>
            <a:off x="-468050" y="165991"/>
            <a:ext cx="3124499" cy="1589466"/>
            <a:chOff x="-498530" y="1243"/>
            <a:chExt cx="3124499" cy="859534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AA42FD3B-079F-4B6D-90B3-E9F630073AA3}"/>
                </a:ext>
              </a:extLst>
            </p:cNvPr>
            <p:cNvSpPr txBox="1"/>
            <p:nvPr/>
          </p:nvSpPr>
          <p:spPr>
            <a:xfrm>
              <a:off x="498529" y="105863"/>
              <a:ext cx="2127440" cy="2496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改进思路</a:t>
              </a: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DE5546BE-0FC2-4744-B09A-4EA5C65B70A9}"/>
                </a:ext>
              </a:extLst>
            </p:cNvPr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ransition spd="slow" advClick="0" advTm="3000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55FFC904-B2C5-4AB3-ADDB-E467E4E4A71E}"/>
              </a:ext>
            </a:extLst>
          </p:cNvPr>
          <p:cNvGrpSpPr/>
          <p:nvPr/>
        </p:nvGrpSpPr>
        <p:grpSpPr>
          <a:xfrm>
            <a:off x="2283237" y="1485671"/>
            <a:ext cx="6562860" cy="1778712"/>
            <a:chOff x="4318880" y="1766424"/>
            <a:chExt cx="6568041" cy="1779098"/>
          </a:xfrm>
        </p:grpSpPr>
        <p:sp>
          <p:nvSpPr>
            <p:cNvPr id="11" name="文本框 2">
              <a:extLst>
                <a:ext uri="{FF2B5EF4-FFF2-40B4-BE49-F238E27FC236}">
                  <a16:creationId xmlns:a16="http://schemas.microsoft.com/office/drawing/2014/main" id="{E2AC8288-5FA8-4F0A-B4E3-377C0AFABF66}"/>
                </a:ext>
              </a:extLst>
            </p:cNvPr>
            <p:cNvSpPr txBox="1"/>
            <p:nvPr/>
          </p:nvSpPr>
          <p:spPr>
            <a:xfrm>
              <a:off x="4331795" y="2621992"/>
              <a:ext cx="6555126" cy="9235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54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算法比较</a:t>
              </a:r>
            </a:p>
          </p:txBody>
        </p:sp>
        <p:sp>
          <p:nvSpPr>
            <p:cNvPr id="12" name="文本框 4">
              <a:extLst>
                <a:ext uri="{FF2B5EF4-FFF2-40B4-BE49-F238E27FC236}">
                  <a16:creationId xmlns:a16="http://schemas.microsoft.com/office/drawing/2014/main" id="{490F2568-DEC8-43C2-8B23-C4E19E2D63F3}"/>
                </a:ext>
              </a:extLst>
            </p:cNvPr>
            <p:cNvSpPr txBox="1"/>
            <p:nvPr/>
          </p:nvSpPr>
          <p:spPr>
            <a:xfrm>
              <a:off x="4318880" y="1766424"/>
              <a:ext cx="4026954" cy="7696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44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PART FOUR</a:t>
              </a:r>
              <a:endParaRPr lang="zh-CN" altLang="en-US" sz="4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13" name="椭圆 12">
            <a:extLst>
              <a:ext uri="{FF2B5EF4-FFF2-40B4-BE49-F238E27FC236}">
                <a16:creationId xmlns:a16="http://schemas.microsoft.com/office/drawing/2014/main" id="{0465F8FF-52B5-4360-9824-346CAA6DC119}"/>
              </a:ext>
            </a:extLst>
          </p:cNvPr>
          <p:cNvSpPr/>
          <p:nvPr/>
        </p:nvSpPr>
        <p:spPr>
          <a:xfrm rot="4500000">
            <a:off x="7078120" y="-199512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2F0FAFA-C167-433E-813E-8F3E50F7668B}"/>
              </a:ext>
            </a:extLst>
          </p:cNvPr>
          <p:cNvSpPr/>
          <p:nvPr/>
        </p:nvSpPr>
        <p:spPr>
          <a:xfrm rot="4500000">
            <a:off x="7078120" y="373649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CC2FD3B-CBC6-4984-91D4-D0D6D023FD72}"/>
              </a:ext>
            </a:extLst>
          </p:cNvPr>
          <p:cNvSpPr/>
          <p:nvPr/>
        </p:nvSpPr>
        <p:spPr>
          <a:xfrm>
            <a:off x="-1221299" y="103731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3348369"/>
      </p:ext>
    </p:extLst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>
            <a:extLst>
              <a:ext uri="{FF2B5EF4-FFF2-40B4-BE49-F238E27FC236}">
                <a16:creationId xmlns:a16="http://schemas.microsoft.com/office/drawing/2014/main" id="{0465F8FF-52B5-4360-9824-346CAA6DC119}"/>
              </a:ext>
            </a:extLst>
          </p:cNvPr>
          <p:cNvSpPr/>
          <p:nvPr/>
        </p:nvSpPr>
        <p:spPr>
          <a:xfrm rot="4500000">
            <a:off x="4507942" y="-2327696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2F0FAFA-C167-433E-813E-8F3E50F7668B}"/>
              </a:ext>
            </a:extLst>
          </p:cNvPr>
          <p:cNvSpPr/>
          <p:nvPr/>
        </p:nvSpPr>
        <p:spPr>
          <a:xfrm rot="4500000">
            <a:off x="8128708" y="215282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CC2FD3B-CBC6-4984-91D4-D0D6D023FD72}"/>
              </a:ext>
            </a:extLst>
          </p:cNvPr>
          <p:cNvSpPr/>
          <p:nvPr/>
        </p:nvSpPr>
        <p:spPr>
          <a:xfrm>
            <a:off x="-2388528" y="232948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66A214A-A818-4491-AD5C-10944CA3F51F}"/>
              </a:ext>
            </a:extLst>
          </p:cNvPr>
          <p:cNvSpPr/>
          <p:nvPr/>
        </p:nvSpPr>
        <p:spPr>
          <a:xfrm>
            <a:off x="1222442" y="960724"/>
            <a:ext cx="5950085" cy="1658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ct val="200000"/>
              </a:lnSpc>
              <a:spcAft>
                <a:spcPts val="0"/>
              </a:spcAft>
            </a:pP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基于加入了自适应步长强化灰狼算法的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K-means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算法和粒子群优化算法、差分进化算法、人工蜂群算法结合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K-means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算法在人工数据中的平均适应度值、标准差适应度值、最优适应度值和最差适应度值显示在表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6-1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中。其中加粗的数字表示的是在这几个算法中的最优值。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7B00623-4587-4FBC-992B-1B1EF51FCDEC}"/>
              </a:ext>
            </a:extLst>
          </p:cNvPr>
          <p:cNvGrpSpPr/>
          <p:nvPr/>
        </p:nvGrpSpPr>
        <p:grpSpPr>
          <a:xfrm>
            <a:off x="-468050" y="165991"/>
            <a:ext cx="3124499" cy="1589466"/>
            <a:chOff x="-498530" y="1243"/>
            <a:chExt cx="3124499" cy="859534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9BEFF9F-C0D6-4074-8550-05839B7C0DB7}"/>
                </a:ext>
              </a:extLst>
            </p:cNvPr>
            <p:cNvSpPr txBox="1"/>
            <p:nvPr/>
          </p:nvSpPr>
          <p:spPr>
            <a:xfrm>
              <a:off x="498529" y="105863"/>
              <a:ext cx="2127440" cy="2496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算法比较</a:t>
              </a: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C9A284CB-39F9-4C77-B03A-851E915545E7}"/>
                </a:ext>
              </a:extLst>
            </p:cNvPr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CAB57FC5-D89B-424B-9DC2-0D1F66EE6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098" y="2758730"/>
            <a:ext cx="4888771" cy="188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296893"/>
      </p:ext>
    </p:extLst>
  </p:cSld>
  <p:clrMapOvr>
    <a:masterClrMapping/>
  </p:clrMapOvr>
  <p:transition spd="slow" advClick="0" advTm="3000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8"/>
          <p:cNvSpPr txBox="1"/>
          <p:nvPr/>
        </p:nvSpPr>
        <p:spPr>
          <a:xfrm>
            <a:off x="3101954" y="509851"/>
            <a:ext cx="29400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目录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/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CONTENTS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cxnSp>
        <p:nvCxnSpPr>
          <p:cNvPr id="80" name="直接连接符 79"/>
          <p:cNvCxnSpPr>
            <a:cxnSpLocks/>
          </p:cNvCxnSpPr>
          <p:nvPr/>
        </p:nvCxnSpPr>
        <p:spPr>
          <a:xfrm rot="16200000">
            <a:off x="4569926" y="362349"/>
            <a:ext cx="0" cy="1546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直角三角形 30">
            <a:extLst>
              <a:ext uri="{FF2B5EF4-FFF2-40B4-BE49-F238E27FC236}">
                <a16:creationId xmlns:a16="http://schemas.microsoft.com/office/drawing/2014/main" id="{36DC9999-9919-4B3C-9459-5C50A22DDF2F}"/>
              </a:ext>
            </a:extLst>
          </p:cNvPr>
          <p:cNvSpPr/>
          <p:nvPr/>
        </p:nvSpPr>
        <p:spPr>
          <a:xfrm rot="4500000">
            <a:off x="8099928" y="3764230"/>
            <a:ext cx="3264253" cy="2814012"/>
          </a:xfrm>
          <a:prstGeom prst="rtTriangl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C68A3FF-C1AB-43BA-8CB1-979D7132DEF6}"/>
              </a:ext>
            </a:extLst>
          </p:cNvPr>
          <p:cNvSpPr/>
          <p:nvPr/>
        </p:nvSpPr>
        <p:spPr>
          <a:xfrm rot="4500000">
            <a:off x="-758410" y="-1863366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C2F4C58-54F9-48C9-B736-3F6DCF554B11}"/>
              </a:ext>
            </a:extLst>
          </p:cNvPr>
          <p:cNvGrpSpPr/>
          <p:nvPr/>
        </p:nvGrpSpPr>
        <p:grpSpPr>
          <a:xfrm>
            <a:off x="3463256" y="1484314"/>
            <a:ext cx="2213339" cy="2952965"/>
            <a:chOff x="1662239" y="1481208"/>
            <a:chExt cx="2213339" cy="295296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B32E7D87-7914-4867-B2A8-103F892F26FC}"/>
                </a:ext>
              </a:extLst>
            </p:cNvPr>
            <p:cNvGrpSpPr/>
            <p:nvPr/>
          </p:nvGrpSpPr>
          <p:grpSpPr>
            <a:xfrm>
              <a:off x="1668026" y="1481208"/>
              <a:ext cx="1749044" cy="629629"/>
              <a:chOff x="1476554" y="1874608"/>
              <a:chExt cx="1749044" cy="629629"/>
            </a:xfrm>
          </p:grpSpPr>
          <p:sp>
            <p:nvSpPr>
              <p:cNvPr id="56" name="文本框 18"/>
              <p:cNvSpPr txBox="1"/>
              <p:nvPr/>
            </p:nvSpPr>
            <p:spPr>
              <a:xfrm>
                <a:off x="2117602" y="1990725"/>
                <a:ext cx="1107996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defTabSz="68581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灰狼算法</a:t>
                </a:r>
              </a:p>
            </p:txBody>
          </p:sp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FF03A085-F3DB-425F-BA8A-3475531C7C4F}"/>
                  </a:ext>
                </a:extLst>
              </p:cNvPr>
              <p:cNvGrpSpPr/>
              <p:nvPr/>
            </p:nvGrpSpPr>
            <p:grpSpPr>
              <a:xfrm>
                <a:off x="1476554" y="1874608"/>
                <a:ext cx="629630" cy="629629"/>
                <a:chOff x="1218648" y="1863146"/>
                <a:chExt cx="629630" cy="420147"/>
              </a:xfrm>
            </p:grpSpPr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9CA70B02-B5A8-407A-B850-48A4AD403D16}"/>
                    </a:ext>
                  </a:extLst>
                </p:cNvPr>
                <p:cNvSpPr/>
                <p:nvPr/>
              </p:nvSpPr>
              <p:spPr>
                <a:xfrm>
                  <a:off x="1218648" y="1863146"/>
                  <a:ext cx="629630" cy="420147"/>
                </a:xfrm>
                <a:prstGeom prst="ellipse">
                  <a:avLst/>
                </a:prstGeom>
                <a:pattFill prst="wdDnDiag">
                  <a:fgClr>
                    <a:schemeClr val="accent1"/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58" name="文本框 16"/>
                <p:cNvSpPr txBox="1"/>
                <p:nvPr/>
              </p:nvSpPr>
              <p:spPr>
                <a:xfrm>
                  <a:off x="1372201" y="1898649"/>
                  <a:ext cx="322525" cy="349141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 defTabSz="68581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sym typeface="微软雅黑 Light" panose="020B0502040204020203" pitchFamily="34" charset="-122"/>
                    </a:rPr>
                    <a:t>1</a:t>
                  </a:r>
                  <a:endParaRPr lang="zh-CN" alt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</p:grp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3A96FCC-74A3-4753-9D5C-3EB14A5977CA}"/>
                </a:ext>
              </a:extLst>
            </p:cNvPr>
            <p:cNvGrpSpPr/>
            <p:nvPr/>
          </p:nvGrpSpPr>
          <p:grpSpPr>
            <a:xfrm>
              <a:off x="1664871" y="2256935"/>
              <a:ext cx="1980669" cy="629630"/>
              <a:chOff x="3656253" y="1854993"/>
              <a:chExt cx="1980669" cy="629630"/>
            </a:xfrm>
          </p:grpSpPr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B5E323C8-F2C3-4202-8EFD-5C966C0CDE0E}"/>
                  </a:ext>
                </a:extLst>
              </p:cNvPr>
              <p:cNvGrpSpPr/>
              <p:nvPr/>
            </p:nvGrpSpPr>
            <p:grpSpPr>
              <a:xfrm>
                <a:off x="3656253" y="1854993"/>
                <a:ext cx="629630" cy="629630"/>
                <a:chOff x="1218649" y="1840153"/>
                <a:chExt cx="629630" cy="629630"/>
              </a:xfrm>
            </p:grpSpPr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BAD8D2BF-5F84-4E63-B13E-38AB56CC8ED3}"/>
                    </a:ext>
                  </a:extLst>
                </p:cNvPr>
                <p:cNvSpPr/>
                <p:nvPr/>
              </p:nvSpPr>
              <p:spPr>
                <a:xfrm>
                  <a:off x="1218649" y="1840153"/>
                  <a:ext cx="629630" cy="629630"/>
                </a:xfrm>
                <a:prstGeom prst="ellipse">
                  <a:avLst/>
                </a:prstGeom>
                <a:pattFill prst="wdDnDiag">
                  <a:fgClr>
                    <a:schemeClr val="accent1"/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51" name="文本框 16">
                  <a:extLst>
                    <a:ext uri="{FF2B5EF4-FFF2-40B4-BE49-F238E27FC236}">
                      <a16:creationId xmlns:a16="http://schemas.microsoft.com/office/drawing/2014/main" id="{0A069F96-7B15-4BC0-A816-2333D36786D4}"/>
                    </a:ext>
                  </a:extLst>
                </p:cNvPr>
                <p:cNvSpPr txBox="1"/>
                <p:nvPr/>
              </p:nvSpPr>
              <p:spPr>
                <a:xfrm>
                  <a:off x="1340943" y="1898649"/>
                  <a:ext cx="385042" cy="52322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 defTabSz="68581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sym typeface="微软雅黑 Light" panose="020B0502040204020203" pitchFamily="34" charset="-122"/>
                    </a:rPr>
                    <a:t>2</a:t>
                  </a:r>
                  <a:endParaRPr lang="zh-CN" alt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</p:grpSp>
          <p:sp>
            <p:nvSpPr>
              <p:cNvPr id="64" name="文本框 24"/>
              <p:cNvSpPr txBox="1"/>
              <p:nvPr/>
            </p:nvSpPr>
            <p:spPr>
              <a:xfrm>
                <a:off x="4298094" y="1984862"/>
                <a:ext cx="1338828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defTabSz="68581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复杂度分析</a:t>
                </a: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4CD86D8-9ED6-4635-9760-E147D5DA8DE5}"/>
                </a:ext>
              </a:extLst>
            </p:cNvPr>
            <p:cNvGrpSpPr/>
            <p:nvPr/>
          </p:nvGrpSpPr>
          <p:grpSpPr>
            <a:xfrm>
              <a:off x="1664871" y="3033067"/>
              <a:ext cx="2210707" cy="629630"/>
              <a:chOff x="5869159" y="1840153"/>
              <a:chExt cx="2210707" cy="629630"/>
            </a:xfrm>
          </p:grpSpPr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2960FADB-8AFC-4B18-B305-CD7A460CC82E}"/>
                  </a:ext>
                </a:extLst>
              </p:cNvPr>
              <p:cNvGrpSpPr/>
              <p:nvPr/>
            </p:nvGrpSpPr>
            <p:grpSpPr>
              <a:xfrm>
                <a:off x="5869159" y="1840153"/>
                <a:ext cx="629630" cy="629630"/>
                <a:chOff x="1218649" y="1840153"/>
                <a:chExt cx="629630" cy="629630"/>
              </a:xfrm>
            </p:grpSpPr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AC52EF9F-6CA1-48C9-822A-D1B332DD3542}"/>
                    </a:ext>
                  </a:extLst>
                </p:cNvPr>
                <p:cNvSpPr/>
                <p:nvPr/>
              </p:nvSpPr>
              <p:spPr>
                <a:xfrm>
                  <a:off x="1218649" y="1840153"/>
                  <a:ext cx="629630" cy="629630"/>
                </a:xfrm>
                <a:prstGeom prst="ellipse">
                  <a:avLst/>
                </a:prstGeom>
                <a:pattFill prst="wdDnDiag">
                  <a:fgClr>
                    <a:schemeClr val="accent1"/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54" name="文本框 16">
                  <a:extLst>
                    <a:ext uri="{FF2B5EF4-FFF2-40B4-BE49-F238E27FC236}">
                      <a16:creationId xmlns:a16="http://schemas.microsoft.com/office/drawing/2014/main" id="{EF7C265D-4CA6-4107-B515-306C4D94CFEC}"/>
                    </a:ext>
                  </a:extLst>
                </p:cNvPr>
                <p:cNvSpPr txBox="1"/>
                <p:nvPr/>
              </p:nvSpPr>
              <p:spPr>
                <a:xfrm>
                  <a:off x="1340943" y="1898649"/>
                  <a:ext cx="385042" cy="52322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 defTabSz="68581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sym typeface="微软雅黑 Light" panose="020B0502040204020203" pitchFamily="34" charset="-122"/>
                    </a:rPr>
                    <a:t>3</a:t>
                  </a:r>
                  <a:endParaRPr lang="zh-CN" alt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</p:grpSp>
          <p:sp>
            <p:nvSpPr>
              <p:cNvPr id="72" name="文本框 30"/>
              <p:cNvSpPr txBox="1"/>
              <p:nvPr/>
            </p:nvSpPr>
            <p:spPr>
              <a:xfrm>
                <a:off x="6510206" y="1985106"/>
                <a:ext cx="1569660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defTabSz="68581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灰狼算法改进</a:t>
                </a:r>
              </a:p>
            </p:txBody>
          </p:sp>
        </p:grp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076EFB30-56DC-48F4-BE75-78646C28357A}"/>
                </a:ext>
              </a:extLst>
            </p:cNvPr>
            <p:cNvGrpSpPr/>
            <p:nvPr/>
          </p:nvGrpSpPr>
          <p:grpSpPr>
            <a:xfrm>
              <a:off x="1662239" y="3804543"/>
              <a:ext cx="1779999" cy="629630"/>
              <a:chOff x="3656253" y="2915747"/>
              <a:chExt cx="1779999" cy="629630"/>
            </a:xfrm>
          </p:grpSpPr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DD6CD120-0CA5-4F20-AF5C-FB8F16BCE14A}"/>
                  </a:ext>
                </a:extLst>
              </p:cNvPr>
              <p:cNvGrpSpPr/>
              <p:nvPr/>
            </p:nvGrpSpPr>
            <p:grpSpPr>
              <a:xfrm>
                <a:off x="3656253" y="2915747"/>
                <a:ext cx="629630" cy="629630"/>
                <a:chOff x="1218649" y="1840153"/>
                <a:chExt cx="629630" cy="629630"/>
              </a:xfrm>
            </p:grpSpPr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15503FA1-2895-45B5-ADF0-77D5A60FD30B}"/>
                    </a:ext>
                  </a:extLst>
                </p:cNvPr>
                <p:cNvSpPr/>
                <p:nvPr/>
              </p:nvSpPr>
              <p:spPr>
                <a:xfrm>
                  <a:off x="1218649" y="1840153"/>
                  <a:ext cx="629630" cy="629630"/>
                </a:xfrm>
                <a:prstGeom prst="ellipse">
                  <a:avLst/>
                </a:prstGeom>
                <a:pattFill prst="wdDnDiag">
                  <a:fgClr>
                    <a:schemeClr val="accent1"/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86" name="文本框 16">
                  <a:extLst>
                    <a:ext uri="{FF2B5EF4-FFF2-40B4-BE49-F238E27FC236}">
                      <a16:creationId xmlns:a16="http://schemas.microsoft.com/office/drawing/2014/main" id="{CC27D340-C3BC-4D2B-9F34-13BC9712073A}"/>
                    </a:ext>
                  </a:extLst>
                </p:cNvPr>
                <p:cNvSpPr txBox="1"/>
                <p:nvPr/>
              </p:nvSpPr>
              <p:spPr>
                <a:xfrm>
                  <a:off x="1338539" y="1898649"/>
                  <a:ext cx="389851" cy="52322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 defTabSz="68581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sym typeface="微软雅黑 Light" panose="020B0502040204020203" pitchFamily="34" charset="-122"/>
                    </a:rPr>
                    <a:t>4</a:t>
                  </a:r>
                  <a:endParaRPr lang="zh-CN" alt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</p:grpSp>
          <p:sp>
            <p:nvSpPr>
              <p:cNvPr id="34" name="文本框 27">
                <a:extLst>
                  <a:ext uri="{FF2B5EF4-FFF2-40B4-BE49-F238E27FC236}">
                    <a16:creationId xmlns:a16="http://schemas.microsoft.com/office/drawing/2014/main" id="{A1C9998F-8A50-414D-B996-5B8A3B89B478}"/>
                  </a:ext>
                </a:extLst>
              </p:cNvPr>
              <p:cNvSpPr txBox="1"/>
              <p:nvPr/>
            </p:nvSpPr>
            <p:spPr>
              <a:xfrm>
                <a:off x="4328256" y="3108107"/>
                <a:ext cx="1107996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defTabSz="68581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算法比较</a:t>
                </a:r>
              </a:p>
            </p:txBody>
          </p:sp>
        </p:grpSp>
      </p:grpSp>
    </p:spTree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55FFC904-B2C5-4AB3-ADDB-E467E4E4A71E}"/>
              </a:ext>
            </a:extLst>
          </p:cNvPr>
          <p:cNvGrpSpPr/>
          <p:nvPr/>
        </p:nvGrpSpPr>
        <p:grpSpPr>
          <a:xfrm>
            <a:off x="2283240" y="1485672"/>
            <a:ext cx="6562859" cy="1778713"/>
            <a:chOff x="4318881" y="1766424"/>
            <a:chExt cx="6568040" cy="1779097"/>
          </a:xfrm>
        </p:grpSpPr>
        <p:sp>
          <p:nvSpPr>
            <p:cNvPr id="11" name="文本框 2">
              <a:extLst>
                <a:ext uri="{FF2B5EF4-FFF2-40B4-BE49-F238E27FC236}">
                  <a16:creationId xmlns:a16="http://schemas.microsoft.com/office/drawing/2014/main" id="{E2AC8288-5FA8-4F0A-B4E3-377C0AFABF66}"/>
                </a:ext>
              </a:extLst>
            </p:cNvPr>
            <p:cNvSpPr txBox="1"/>
            <p:nvPr/>
          </p:nvSpPr>
          <p:spPr>
            <a:xfrm>
              <a:off x="4331795" y="2621992"/>
              <a:ext cx="6555126" cy="9235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5400" dirty="0">
                  <a:solidFill>
                    <a:srgbClr val="0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灰狼算法</a:t>
              </a:r>
            </a:p>
          </p:txBody>
        </p:sp>
        <p:sp>
          <p:nvSpPr>
            <p:cNvPr id="12" name="文本框 4">
              <a:extLst>
                <a:ext uri="{FF2B5EF4-FFF2-40B4-BE49-F238E27FC236}">
                  <a16:creationId xmlns:a16="http://schemas.microsoft.com/office/drawing/2014/main" id="{490F2568-DEC8-43C2-8B23-C4E19E2D63F3}"/>
                </a:ext>
              </a:extLst>
            </p:cNvPr>
            <p:cNvSpPr txBox="1"/>
            <p:nvPr/>
          </p:nvSpPr>
          <p:spPr>
            <a:xfrm>
              <a:off x="4318881" y="1766424"/>
              <a:ext cx="3152058" cy="7696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44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PART ONE</a:t>
              </a:r>
              <a:endParaRPr lang="zh-CN" altLang="en-US" sz="4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13" name="椭圆 12">
            <a:extLst>
              <a:ext uri="{FF2B5EF4-FFF2-40B4-BE49-F238E27FC236}">
                <a16:creationId xmlns:a16="http://schemas.microsoft.com/office/drawing/2014/main" id="{0465F8FF-52B5-4360-9824-346CAA6DC119}"/>
              </a:ext>
            </a:extLst>
          </p:cNvPr>
          <p:cNvSpPr/>
          <p:nvPr/>
        </p:nvSpPr>
        <p:spPr>
          <a:xfrm rot="4500000">
            <a:off x="7078120" y="-199512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2F0FAFA-C167-433E-813E-8F3E50F7668B}"/>
              </a:ext>
            </a:extLst>
          </p:cNvPr>
          <p:cNvSpPr/>
          <p:nvPr/>
        </p:nvSpPr>
        <p:spPr>
          <a:xfrm rot="4500000">
            <a:off x="7078120" y="373649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CC2FD3B-CBC6-4984-91D4-D0D6D023FD72}"/>
              </a:ext>
            </a:extLst>
          </p:cNvPr>
          <p:cNvSpPr/>
          <p:nvPr/>
        </p:nvSpPr>
        <p:spPr>
          <a:xfrm>
            <a:off x="-1221299" y="103731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0572394"/>
      </p:ext>
    </p:extLst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椭圆 36">
            <a:extLst>
              <a:ext uri="{FF2B5EF4-FFF2-40B4-BE49-F238E27FC236}">
                <a16:creationId xmlns:a16="http://schemas.microsoft.com/office/drawing/2014/main" id="{4BC15B42-16D2-487C-81EE-EC90E290D122}"/>
              </a:ext>
            </a:extLst>
          </p:cNvPr>
          <p:cNvSpPr/>
          <p:nvPr/>
        </p:nvSpPr>
        <p:spPr>
          <a:xfrm rot="4500000">
            <a:off x="335161" y="4821550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CBE75BB-EFAE-4A2C-854B-B32E2C11A965}"/>
              </a:ext>
            </a:extLst>
          </p:cNvPr>
          <p:cNvSpPr/>
          <p:nvPr/>
        </p:nvSpPr>
        <p:spPr>
          <a:xfrm rot="4500000">
            <a:off x="7511874" y="3783279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D95F864-1ED1-481C-80C8-224054CA6D79}"/>
              </a:ext>
            </a:extLst>
          </p:cNvPr>
          <p:cNvGrpSpPr/>
          <p:nvPr/>
        </p:nvGrpSpPr>
        <p:grpSpPr>
          <a:xfrm>
            <a:off x="-427410" y="188035"/>
            <a:ext cx="3124499" cy="1589466"/>
            <a:chOff x="-498530" y="1243"/>
            <a:chExt cx="3124499" cy="859534"/>
          </a:xfrm>
        </p:grpSpPr>
        <p:sp>
          <p:nvSpPr>
            <p:cNvPr id="40" name="文本框 39"/>
            <p:cNvSpPr txBox="1"/>
            <p:nvPr/>
          </p:nvSpPr>
          <p:spPr>
            <a:xfrm>
              <a:off x="498529" y="105863"/>
              <a:ext cx="2127440" cy="2496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1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灰狼算法</a:t>
              </a: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D38B26A9-764B-4A96-84B3-316ADDDC3578}"/>
                </a:ext>
              </a:extLst>
            </p:cNvPr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C1FB20F-0E96-4100-B6A1-B69FC3B41A59}"/>
              </a:ext>
            </a:extLst>
          </p:cNvPr>
          <p:cNvSpPr txBox="1"/>
          <p:nvPr/>
        </p:nvSpPr>
        <p:spPr>
          <a:xfrm>
            <a:off x="1033780" y="1209874"/>
            <a:ext cx="7076440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灰狼优化算法（</a:t>
            </a:r>
            <a:r>
              <a:rPr lang="en-US" altLang="zh-CN" sz="1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Grey Wolf Optimizer</a:t>
            </a:r>
            <a:r>
              <a:rPr lang="zh-CN" altLang="en-US" sz="1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GWO</a:t>
            </a:r>
            <a:r>
              <a:rPr lang="zh-CN" altLang="en-US" sz="1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）由澳大利亚格里菲斯大学学者 </a:t>
            </a:r>
            <a:r>
              <a:rPr lang="en-US" altLang="zh-CN" sz="160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Mirjalili</a:t>
            </a:r>
            <a:r>
              <a:rPr lang="en-US" altLang="zh-CN" sz="1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等人于</a:t>
            </a:r>
            <a:r>
              <a:rPr lang="en-US" altLang="zh-CN" sz="1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2014</a:t>
            </a:r>
            <a:r>
              <a:rPr lang="zh-CN" altLang="en-US" sz="1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年提出来的一种群智能优化算法。该算法受到了灰狼捕食猎物活动的启发而开发的一种优化搜索方法，它具有</a:t>
            </a:r>
            <a:r>
              <a:rPr lang="zh-CN" altLang="en-US" sz="1600" b="1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收敛性能强、参数少、易实现</a:t>
            </a:r>
            <a:r>
              <a:rPr lang="zh-CN" altLang="en-US" sz="1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等特点。在函数优化方面，已经证明ＧＷＯ的收敛速度和求解精度均优于粒子群算法。</a:t>
            </a:r>
            <a:endParaRPr lang="en-US" altLang="zh-CN" sz="1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</a:t>
            </a:r>
            <a:endParaRPr lang="en-US" altLang="zh-CN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因此，</a:t>
            </a:r>
            <a:r>
              <a:rPr lang="en-US" altLang="zh-CN" sz="1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GWO</a:t>
            </a:r>
            <a:r>
              <a:rPr lang="zh-CN" altLang="en-US" sz="1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算法被广泛应用于无人作战飞行器</a:t>
            </a:r>
            <a:r>
              <a:rPr lang="zh-CN" altLang="en-US" sz="1600" b="1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路径规划</a:t>
            </a:r>
            <a:r>
              <a:rPr lang="zh-CN" altLang="en-US" sz="1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、聚类分析、特征子集选择、经济调度指派、直流电机最优控制、多输入输出电力系统、车间调度、</a:t>
            </a:r>
            <a:r>
              <a:rPr lang="zh-CN" altLang="en-US" sz="1600" b="1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参数优化</a:t>
            </a:r>
            <a:r>
              <a:rPr lang="zh-CN" altLang="en-US" sz="1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、图像分类等诸多领域。</a:t>
            </a:r>
          </a:p>
        </p:txBody>
      </p:sp>
    </p:spTree>
    <p:extLst>
      <p:ext uri="{BB962C8B-B14F-4D97-AF65-F5344CB8AC3E}">
        <p14:creationId xmlns:p14="http://schemas.microsoft.com/office/powerpoint/2010/main" val="10790767"/>
      </p:ext>
    </p:extLst>
  </p:cSld>
  <p:clrMapOvr>
    <a:masterClrMapping/>
  </p:clrMapOvr>
  <p:transition spd="slow" advClick="0" advTm="3000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909151" y="1009651"/>
            <a:ext cx="7496175" cy="1636568"/>
            <a:chOff x="2954339" y="1349947"/>
            <a:chExt cx="7162269" cy="1541625"/>
          </a:xfrm>
        </p:grpSpPr>
        <p:sp>
          <p:nvSpPr>
            <p:cNvPr id="19473" name="矩形 25"/>
            <p:cNvSpPr/>
            <p:nvPr/>
          </p:nvSpPr>
          <p:spPr>
            <a:xfrm>
              <a:off x="2954339" y="1694800"/>
              <a:ext cx="7162269" cy="119677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狼群中存在严格等级制度，在这种制度下，狼群中的狼分为三种类型：头狼、探狼、猛狼，各类狼分工明确，提高狩猎效率，有利于种群生存繁衍。</a:t>
              </a:r>
              <a:endParaRPr lang="en-US" altLang="zh-CN" sz="1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  <a:p>
              <a:pPr eaLnBrk="1" hangingPunct="1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头狼是最强壮的、最富有头脑的，处于领导地位；探狼是精锐，主要负责猎物搜寻；猛狼是主要劳动力量，可受头狼召唤对猎物发动攻击。狼群中按照优胜劣汰的方式进行种族迭代。灰狼算法便是根据狼群在捕获猎物的过程中进行模拟。</a:t>
              </a:r>
              <a:endParaRPr lang="en-US" altLang="zh-CN" sz="1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9474" name="矩形 26"/>
            <p:cNvSpPr/>
            <p:nvPr/>
          </p:nvSpPr>
          <p:spPr>
            <a:xfrm>
              <a:off x="2963100" y="1349947"/>
              <a:ext cx="960619" cy="3189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600" b="1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算法背景</a:t>
              </a:r>
            </a:p>
          </p:txBody>
        </p:sp>
      </p:grpSp>
      <p:sp>
        <p:nvSpPr>
          <p:cNvPr id="37" name="椭圆 36">
            <a:extLst>
              <a:ext uri="{FF2B5EF4-FFF2-40B4-BE49-F238E27FC236}">
                <a16:creationId xmlns:a16="http://schemas.microsoft.com/office/drawing/2014/main" id="{4BC15B42-16D2-487C-81EE-EC90E290D122}"/>
              </a:ext>
            </a:extLst>
          </p:cNvPr>
          <p:cNvSpPr/>
          <p:nvPr/>
        </p:nvSpPr>
        <p:spPr>
          <a:xfrm rot="4500000">
            <a:off x="335161" y="4821550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CBE75BB-EFAE-4A2C-854B-B32E2C11A965}"/>
              </a:ext>
            </a:extLst>
          </p:cNvPr>
          <p:cNvSpPr/>
          <p:nvPr/>
        </p:nvSpPr>
        <p:spPr>
          <a:xfrm rot="4500000">
            <a:off x="7511874" y="3783279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D95F864-1ED1-481C-80C8-224054CA6D79}"/>
              </a:ext>
            </a:extLst>
          </p:cNvPr>
          <p:cNvGrpSpPr/>
          <p:nvPr/>
        </p:nvGrpSpPr>
        <p:grpSpPr>
          <a:xfrm>
            <a:off x="-427410" y="188035"/>
            <a:ext cx="3124499" cy="1589466"/>
            <a:chOff x="-498530" y="1243"/>
            <a:chExt cx="3124499" cy="859534"/>
          </a:xfrm>
        </p:grpSpPr>
        <p:sp>
          <p:nvSpPr>
            <p:cNvPr id="40" name="文本框 39"/>
            <p:cNvSpPr txBox="1"/>
            <p:nvPr/>
          </p:nvSpPr>
          <p:spPr>
            <a:xfrm>
              <a:off x="498529" y="105863"/>
              <a:ext cx="2127440" cy="2496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1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灰狼算法</a:t>
              </a: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D38B26A9-764B-4A96-84B3-316ADDDC3578}"/>
                </a:ext>
              </a:extLst>
            </p:cNvPr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38" name="矩形 25">
            <a:extLst>
              <a:ext uri="{FF2B5EF4-FFF2-40B4-BE49-F238E27FC236}">
                <a16:creationId xmlns:a16="http://schemas.microsoft.com/office/drawing/2014/main" id="{F6FAF07E-823A-45C6-A1B9-09B22C9B2282}"/>
              </a:ext>
            </a:extLst>
          </p:cNvPr>
          <p:cNvSpPr/>
          <p:nvPr/>
        </p:nvSpPr>
        <p:spPr>
          <a:xfrm>
            <a:off x="918320" y="2754679"/>
            <a:ext cx="7496175" cy="151054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狼群捕猎过程可分为下列几个过程：</a:t>
            </a:r>
            <a:endParaRPr lang="en-US" altLang="zh-CN" sz="12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1200" b="1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游走行为：</a:t>
            </a:r>
            <a:r>
              <a:rPr lang="zh-CN" altLang="en-US" sz="1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在当前位置周围寻出最优位置</a:t>
            </a:r>
            <a:endParaRPr lang="en-US" altLang="zh-CN" sz="12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1200" b="1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号召行为：</a:t>
            </a:r>
            <a:r>
              <a:rPr lang="zh-CN" altLang="en-US" sz="1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头狼接收到猎物信息，对猛狼进行召集</a:t>
            </a:r>
            <a:endParaRPr lang="en-US" altLang="zh-CN" sz="12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1200" b="1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围捕行为：</a:t>
            </a:r>
            <a:r>
              <a:rPr lang="zh-CN" altLang="en-US" sz="1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由头狼召集到的猛狼对猎物进行攻击</a:t>
            </a:r>
            <a:endParaRPr lang="en-US" altLang="zh-CN" sz="12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1200" b="1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淘汰过程：</a:t>
            </a:r>
            <a:r>
              <a:rPr lang="zh-CN" altLang="en-US" sz="1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按劳分配，未获得食物的狼会被淘汰</a:t>
            </a:r>
            <a:endParaRPr lang="en-US" altLang="zh-CN" sz="12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  <a:p>
            <a:pPr eaLnBrk="1" hangingPunct="1">
              <a:lnSpc>
                <a:spcPct val="130000"/>
              </a:lnSpc>
            </a:pPr>
            <a:endParaRPr lang="en-US" altLang="zh-CN" sz="12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FE49389-3A02-418C-B5DD-23EA949CC67C}"/>
              </a:ext>
            </a:extLst>
          </p:cNvPr>
          <p:cNvGrpSpPr/>
          <p:nvPr/>
        </p:nvGrpSpPr>
        <p:grpSpPr>
          <a:xfrm>
            <a:off x="5046982" y="2798617"/>
            <a:ext cx="2695276" cy="1554092"/>
            <a:chOff x="5046980" y="2798617"/>
            <a:chExt cx="2695276" cy="1554092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DD15E2F-247D-4D6E-9190-8D730AE03295}"/>
                </a:ext>
              </a:extLst>
            </p:cNvPr>
            <p:cNvGrpSpPr/>
            <p:nvPr/>
          </p:nvGrpSpPr>
          <p:grpSpPr>
            <a:xfrm>
              <a:off x="5046980" y="2798617"/>
              <a:ext cx="2695276" cy="1554092"/>
              <a:chOff x="5046980" y="2798617"/>
              <a:chExt cx="2695276" cy="1554092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1C631DD-7738-4161-8D20-E79E70F83A96}"/>
                  </a:ext>
                </a:extLst>
              </p:cNvPr>
              <p:cNvSpPr txBox="1"/>
              <p:nvPr/>
            </p:nvSpPr>
            <p:spPr>
              <a:xfrm>
                <a:off x="7224163" y="2820063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头狼</a:t>
                </a: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90063CC7-0962-4CFC-9A65-D29AAC5E3293}"/>
                  </a:ext>
                </a:extLst>
              </p:cNvPr>
              <p:cNvSpPr txBox="1"/>
              <p:nvPr/>
            </p:nvSpPr>
            <p:spPr>
              <a:xfrm>
                <a:off x="7224165" y="3225372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探狼</a:t>
                </a: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47B98AC-16EC-4654-8284-47E6BAF4E07F}"/>
                  </a:ext>
                </a:extLst>
              </p:cNvPr>
              <p:cNvSpPr txBox="1"/>
              <p:nvPr/>
            </p:nvSpPr>
            <p:spPr>
              <a:xfrm>
                <a:off x="7224165" y="3630681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猛狼</a:t>
                </a: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E389D63-C0C9-40B8-8664-6A38B6C414E7}"/>
                  </a:ext>
                </a:extLst>
              </p:cNvPr>
              <p:cNvSpPr txBox="1"/>
              <p:nvPr/>
            </p:nvSpPr>
            <p:spPr>
              <a:xfrm>
                <a:off x="7224164" y="4035990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杂狼</a:t>
                </a:r>
              </a:p>
            </p:txBody>
          </p:sp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0497B38F-87A8-4327-8B6F-59801B87D1FB}"/>
                  </a:ext>
                </a:extLst>
              </p:cNvPr>
              <p:cNvGrpSpPr/>
              <p:nvPr/>
            </p:nvGrpSpPr>
            <p:grpSpPr>
              <a:xfrm>
                <a:off x="5046980" y="2798617"/>
                <a:ext cx="2024380" cy="1554092"/>
                <a:chOff x="5046980" y="2798617"/>
                <a:chExt cx="2024380" cy="1554092"/>
              </a:xfrm>
            </p:grpSpPr>
            <p:sp>
              <p:nvSpPr>
                <p:cNvPr id="4" name="等腰三角形 3">
                  <a:extLst>
                    <a:ext uri="{FF2B5EF4-FFF2-40B4-BE49-F238E27FC236}">
                      <a16:creationId xmlns:a16="http://schemas.microsoft.com/office/drawing/2014/main" id="{DE974ADA-14D3-46F6-B084-528AC1AB50CC}"/>
                    </a:ext>
                  </a:extLst>
                </p:cNvPr>
                <p:cNvSpPr/>
                <p:nvPr/>
              </p:nvSpPr>
              <p:spPr>
                <a:xfrm>
                  <a:off x="5821680" y="2798617"/>
                  <a:ext cx="416560" cy="335280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α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梯形 4">
                  <a:extLst>
                    <a:ext uri="{FF2B5EF4-FFF2-40B4-BE49-F238E27FC236}">
                      <a16:creationId xmlns:a16="http://schemas.microsoft.com/office/drawing/2014/main" id="{CC473E75-23F5-4525-9736-287D385EA0B8}"/>
                    </a:ext>
                  </a:extLst>
                </p:cNvPr>
                <p:cNvSpPr/>
                <p:nvPr/>
              </p:nvSpPr>
              <p:spPr>
                <a:xfrm>
                  <a:off x="5558790" y="3203926"/>
                  <a:ext cx="932180" cy="335280"/>
                </a:xfrm>
                <a:prstGeom prst="trapezoid">
                  <a:avLst>
                    <a:gd name="adj" fmla="val 6672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β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梯形 43">
                  <a:extLst>
                    <a:ext uri="{FF2B5EF4-FFF2-40B4-BE49-F238E27FC236}">
                      <a16:creationId xmlns:a16="http://schemas.microsoft.com/office/drawing/2014/main" id="{859A02AF-EA64-4E53-8CD1-01A738965F13}"/>
                    </a:ext>
                  </a:extLst>
                </p:cNvPr>
                <p:cNvSpPr/>
                <p:nvPr/>
              </p:nvSpPr>
              <p:spPr>
                <a:xfrm>
                  <a:off x="5303520" y="3609235"/>
                  <a:ext cx="1463040" cy="335280"/>
                </a:xfrm>
                <a:prstGeom prst="trapezoid">
                  <a:avLst>
                    <a:gd name="adj" fmla="val 6672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梯形 44">
                  <a:extLst>
                    <a:ext uri="{FF2B5EF4-FFF2-40B4-BE49-F238E27FC236}">
                      <a16:creationId xmlns:a16="http://schemas.microsoft.com/office/drawing/2014/main" id="{7E2527AB-A0AE-4FF2-B943-BD6D136A6FEF}"/>
                    </a:ext>
                  </a:extLst>
                </p:cNvPr>
                <p:cNvSpPr/>
                <p:nvPr/>
              </p:nvSpPr>
              <p:spPr>
                <a:xfrm>
                  <a:off x="5046980" y="4017430"/>
                  <a:ext cx="1993900" cy="335279"/>
                </a:xfrm>
                <a:prstGeom prst="trapezoid">
                  <a:avLst>
                    <a:gd name="adj" fmla="val 6672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" name="直接连接符 17">
                  <a:extLst>
                    <a:ext uri="{FF2B5EF4-FFF2-40B4-BE49-F238E27FC236}">
                      <a16:creationId xmlns:a16="http://schemas.microsoft.com/office/drawing/2014/main" id="{B105164B-F11C-4293-A16F-C5BD8B2A3DE8}"/>
                    </a:ext>
                  </a:extLst>
                </p:cNvPr>
                <p:cNvCxnSpPr>
                  <a:cxnSpLocks/>
                  <a:stCxn id="4" idx="5"/>
                </p:cNvCxnSpPr>
                <p:nvPr/>
              </p:nvCxnSpPr>
              <p:spPr>
                <a:xfrm>
                  <a:off x="6134100" y="2966257"/>
                  <a:ext cx="92432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>
                  <a:extLst>
                    <a:ext uri="{FF2B5EF4-FFF2-40B4-BE49-F238E27FC236}">
                      <a16:creationId xmlns:a16="http://schemas.microsoft.com/office/drawing/2014/main" id="{CA1A8205-29D1-4AEE-8A3C-B8AB5311F4C9}"/>
                    </a:ext>
                  </a:extLst>
                </p:cNvPr>
                <p:cNvCxnSpPr>
                  <a:cxnSpLocks/>
                  <a:stCxn id="5" idx="3"/>
                </p:cNvCxnSpPr>
                <p:nvPr/>
              </p:nvCxnSpPr>
              <p:spPr>
                <a:xfrm>
                  <a:off x="6379111" y="3371566"/>
                  <a:ext cx="692249" cy="1171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8">
                  <a:extLst>
                    <a:ext uri="{FF2B5EF4-FFF2-40B4-BE49-F238E27FC236}">
                      <a16:creationId xmlns:a16="http://schemas.microsoft.com/office/drawing/2014/main" id="{456150F1-FE43-4BB4-984D-E65CD6C41A6B}"/>
                    </a:ext>
                  </a:extLst>
                </p:cNvPr>
                <p:cNvCxnSpPr>
                  <a:cxnSpLocks/>
                  <a:stCxn id="44" idx="3"/>
                </p:cNvCxnSpPr>
                <p:nvPr/>
              </p:nvCxnSpPr>
              <p:spPr>
                <a:xfrm>
                  <a:off x="6654701" y="3776875"/>
                  <a:ext cx="403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>
                  <a:extLst>
                    <a:ext uri="{FF2B5EF4-FFF2-40B4-BE49-F238E27FC236}">
                      <a16:creationId xmlns:a16="http://schemas.microsoft.com/office/drawing/2014/main" id="{2F2426E2-6ED4-4B6F-8A6C-9DDB998961BE}"/>
                    </a:ext>
                  </a:extLst>
                </p:cNvPr>
                <p:cNvCxnSpPr>
                  <a:cxnSpLocks/>
                  <a:stCxn id="45" idx="3"/>
                </p:cNvCxnSpPr>
                <p:nvPr/>
              </p:nvCxnSpPr>
              <p:spPr>
                <a:xfrm>
                  <a:off x="6929021" y="4185070"/>
                  <a:ext cx="1294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E5DEC441-09B3-476E-8C2F-1701B25D966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1880761"/>
                </p:ext>
              </p:extLst>
            </p:nvPr>
          </p:nvGraphicFramePr>
          <p:xfrm>
            <a:off x="5936896" y="3673195"/>
            <a:ext cx="175967" cy="2239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name="Equation" r:id="rId4" imgW="139680" imgH="177480" progId="Equation.DSMT4">
                    <p:embed/>
                  </p:oleObj>
                </mc:Choice>
                <mc:Fallback>
                  <p:oleObj name="Equation" r:id="rId4" imgW="1396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936896" y="3673195"/>
                          <a:ext cx="175967" cy="2239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>
              <a:extLst>
                <a:ext uri="{FF2B5EF4-FFF2-40B4-BE49-F238E27FC236}">
                  <a16:creationId xmlns:a16="http://schemas.microsoft.com/office/drawing/2014/main" id="{F7525AD3-BFF6-4B42-9BB0-4A4825D84BA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4090137"/>
                </p:ext>
              </p:extLst>
            </p:nvPr>
          </p:nvGraphicFramePr>
          <p:xfrm>
            <a:off x="5923959" y="4097136"/>
            <a:ext cx="198111" cy="1816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" name="Equation" r:id="rId6" imgW="152280" imgH="139680" progId="Equation.DSMT4">
                    <p:embed/>
                  </p:oleObj>
                </mc:Choice>
                <mc:Fallback>
                  <p:oleObj name="Equation" r:id="rId6" imgW="1522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923959" y="4097136"/>
                          <a:ext cx="198111" cy="18160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椭圆 36">
            <a:extLst>
              <a:ext uri="{FF2B5EF4-FFF2-40B4-BE49-F238E27FC236}">
                <a16:creationId xmlns:a16="http://schemas.microsoft.com/office/drawing/2014/main" id="{4BC15B42-16D2-487C-81EE-EC90E290D122}"/>
              </a:ext>
            </a:extLst>
          </p:cNvPr>
          <p:cNvSpPr/>
          <p:nvPr/>
        </p:nvSpPr>
        <p:spPr>
          <a:xfrm rot="4500000">
            <a:off x="335161" y="4821550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CBE75BB-EFAE-4A2C-854B-B32E2C11A965}"/>
              </a:ext>
            </a:extLst>
          </p:cNvPr>
          <p:cNvSpPr/>
          <p:nvPr/>
        </p:nvSpPr>
        <p:spPr>
          <a:xfrm rot="4500000">
            <a:off x="7511874" y="3783279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D95F864-1ED1-481C-80C8-224054CA6D79}"/>
              </a:ext>
            </a:extLst>
          </p:cNvPr>
          <p:cNvGrpSpPr/>
          <p:nvPr/>
        </p:nvGrpSpPr>
        <p:grpSpPr>
          <a:xfrm>
            <a:off x="-427410" y="188035"/>
            <a:ext cx="3124499" cy="1589466"/>
            <a:chOff x="-498530" y="1243"/>
            <a:chExt cx="3124499" cy="859534"/>
          </a:xfrm>
        </p:grpSpPr>
        <p:sp>
          <p:nvSpPr>
            <p:cNvPr id="40" name="文本框 39"/>
            <p:cNvSpPr txBox="1"/>
            <p:nvPr/>
          </p:nvSpPr>
          <p:spPr>
            <a:xfrm>
              <a:off x="498529" y="105863"/>
              <a:ext cx="2127440" cy="2496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1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灰狼算法</a:t>
              </a: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D38B26A9-764B-4A96-84B3-316ADDDC3578}"/>
                </a:ext>
              </a:extLst>
            </p:cNvPr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542C841-B9E1-4BF3-93C4-46C1F3BFE83E}"/>
              </a:ext>
            </a:extLst>
          </p:cNvPr>
          <p:cNvGrpSpPr/>
          <p:nvPr/>
        </p:nvGrpSpPr>
        <p:grpSpPr>
          <a:xfrm>
            <a:off x="2134636" y="1374776"/>
            <a:ext cx="4874728" cy="2821088"/>
            <a:chOff x="4081203" y="1491573"/>
            <a:chExt cx="4508417" cy="2537137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E48E7412-36A1-44C2-A466-51B41B5C90FF}"/>
                </a:ext>
              </a:extLst>
            </p:cNvPr>
            <p:cNvSpPr/>
            <p:nvPr/>
          </p:nvSpPr>
          <p:spPr>
            <a:xfrm>
              <a:off x="5045413" y="1491574"/>
              <a:ext cx="997059" cy="1854741"/>
            </a:xfrm>
            <a:prstGeom prst="ellipse">
              <a:avLst/>
            </a:prstGeom>
            <a:noFill/>
            <a:ln>
              <a:solidFill>
                <a:schemeClr val="tx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8650E44-1F34-42D2-B5EC-B0D18A2EF6C7}"/>
                </a:ext>
              </a:extLst>
            </p:cNvPr>
            <p:cNvGrpSpPr/>
            <p:nvPr/>
          </p:nvGrpSpPr>
          <p:grpSpPr>
            <a:xfrm>
              <a:off x="6647233" y="1491573"/>
              <a:ext cx="1316477" cy="1854741"/>
              <a:chOff x="6990944" y="1491574"/>
              <a:chExt cx="1316477" cy="1854741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505CC9A-1AAC-4E65-B50C-8D0F583C78D1}"/>
                  </a:ext>
                </a:extLst>
              </p:cNvPr>
              <p:cNvSpPr/>
              <p:nvPr/>
            </p:nvSpPr>
            <p:spPr>
              <a:xfrm>
                <a:off x="6990944" y="1491574"/>
                <a:ext cx="1316477" cy="1854741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0994E11-B6EC-4D24-A941-8BD7C4E8F2FA}"/>
                  </a:ext>
                </a:extLst>
              </p:cNvPr>
              <p:cNvSpPr/>
              <p:nvPr/>
            </p:nvSpPr>
            <p:spPr>
              <a:xfrm>
                <a:off x="7166571" y="1699098"/>
                <a:ext cx="997059" cy="1947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/>
                    </a:solidFill>
                  </a:rPr>
                  <a:t>探索周围环境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372C737-060F-4762-85AC-B648D5BA19C1}"/>
                  </a:ext>
                </a:extLst>
              </p:cNvPr>
              <p:cNvSpPr/>
              <p:nvPr/>
            </p:nvSpPr>
            <p:spPr>
              <a:xfrm>
                <a:off x="7166569" y="2104705"/>
                <a:ext cx="997059" cy="1947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/>
                    </a:solidFill>
                  </a:rPr>
                  <a:t>感知猎物气味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2FB3C4A-2D0D-4557-A018-5B2B3FD51580}"/>
                  </a:ext>
                </a:extLst>
              </p:cNvPr>
              <p:cNvSpPr/>
              <p:nvPr/>
            </p:nvSpPr>
            <p:spPr>
              <a:xfrm>
                <a:off x="7166568" y="2515177"/>
                <a:ext cx="997059" cy="1947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/>
                    </a:solidFill>
                  </a:rPr>
                  <a:t>个体自主决策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C7C2256-BAEB-448B-AAAE-E26752727298}"/>
                  </a:ext>
                </a:extLst>
              </p:cNvPr>
              <p:cNvSpPr/>
              <p:nvPr/>
            </p:nvSpPr>
            <p:spPr>
              <a:xfrm>
                <a:off x="7166568" y="2931085"/>
                <a:ext cx="997059" cy="1947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/>
                    </a:solidFill>
                  </a:rPr>
                  <a:t>移动</a:t>
                </a:r>
              </a:p>
            </p:txBody>
          </p:sp>
        </p:grp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7E1477B7-4F33-4527-873A-E875BC0AE0EA}"/>
                </a:ext>
              </a:extLst>
            </p:cNvPr>
            <p:cNvCxnSpPr>
              <a:stCxn id="2" idx="2"/>
            </p:cNvCxnSpPr>
            <p:nvPr/>
          </p:nvCxnSpPr>
          <p:spPr>
            <a:xfrm flipH="1" flipV="1">
              <a:off x="4396902" y="2418944"/>
              <a:ext cx="648511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8C51028D-45F1-4BDF-BBD0-7E7F9E404AEA}"/>
                </a:ext>
              </a:extLst>
            </p:cNvPr>
            <p:cNvCxnSpPr>
              <a:stCxn id="2" idx="6"/>
              <a:endCxn id="4" idx="1"/>
            </p:cNvCxnSpPr>
            <p:nvPr/>
          </p:nvCxnSpPr>
          <p:spPr>
            <a:xfrm flipV="1">
              <a:off x="6042472" y="2418944"/>
              <a:ext cx="604761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3AC8CAE-610A-45DB-912F-C4C662313ABF}"/>
                </a:ext>
              </a:extLst>
            </p:cNvPr>
            <p:cNvCxnSpPr/>
            <p:nvPr/>
          </p:nvCxnSpPr>
          <p:spPr>
            <a:xfrm>
              <a:off x="5543942" y="1796492"/>
              <a:ext cx="0" cy="123198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7CB96F28-5D03-4AEB-AFE7-D68B22590F97}"/>
                </a:ext>
              </a:extLst>
            </p:cNvPr>
            <p:cNvCxnSpPr>
              <a:endCxn id="4" idx="3"/>
            </p:cNvCxnSpPr>
            <p:nvPr/>
          </p:nvCxnSpPr>
          <p:spPr>
            <a:xfrm flipH="1">
              <a:off x="7963710" y="2418943"/>
              <a:ext cx="33074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3407584-275C-4913-8DD7-83448A953022}"/>
                </a:ext>
              </a:extLst>
            </p:cNvPr>
            <p:cNvSpPr txBox="1"/>
            <p:nvPr/>
          </p:nvSpPr>
          <p:spPr>
            <a:xfrm>
              <a:off x="4399082" y="2180494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感知狼</a:t>
              </a:r>
              <a:endParaRPr lang="en-US" altLang="zh-CN" sz="1200" dirty="0"/>
            </a:p>
            <a:p>
              <a:r>
                <a:rPr lang="zh-CN" altLang="en-US" sz="1200" dirty="0"/>
                <a:t>群信息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5A2AA40-AF91-41D7-8FB7-04E9BBC7B953}"/>
                </a:ext>
              </a:extLst>
            </p:cNvPr>
            <p:cNvSpPr txBox="1"/>
            <p:nvPr/>
          </p:nvSpPr>
          <p:spPr>
            <a:xfrm>
              <a:off x="5297720" y="156059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探狼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6DFF9F1-3056-4D60-BD3E-15BCF2037C1D}"/>
                </a:ext>
              </a:extLst>
            </p:cNvPr>
            <p:cNvSpPr txBox="1"/>
            <p:nvPr/>
          </p:nvSpPr>
          <p:spPr>
            <a:xfrm>
              <a:off x="5297719" y="302847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猛狼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F49F5EE-A20A-4916-ADF7-E5525E365FDB}"/>
                </a:ext>
              </a:extLst>
            </p:cNvPr>
            <p:cNvSpPr txBox="1"/>
            <p:nvPr/>
          </p:nvSpPr>
          <p:spPr>
            <a:xfrm>
              <a:off x="5297719" y="2073491"/>
              <a:ext cx="518091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感知</a:t>
              </a:r>
              <a:endParaRPr lang="en-US" altLang="zh-CN" dirty="0"/>
            </a:p>
            <a:p>
              <a:r>
                <a:rPr lang="zh-CN" altLang="en-US" dirty="0"/>
                <a:t>同伴</a:t>
              </a:r>
              <a:endParaRPr lang="en-US" altLang="zh-CN" dirty="0"/>
            </a:p>
            <a:p>
              <a:r>
                <a:rPr lang="zh-CN" altLang="en-US" dirty="0"/>
                <a:t>信息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A974B9D-B744-4846-B119-627191449027}"/>
                </a:ext>
              </a:extLst>
            </p:cNvPr>
            <p:cNvSpPr txBox="1"/>
            <p:nvPr/>
          </p:nvSpPr>
          <p:spPr>
            <a:xfrm>
              <a:off x="4081203" y="2165104"/>
              <a:ext cx="35137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头</a:t>
              </a:r>
              <a:endParaRPr lang="en-US" altLang="zh-CN" dirty="0"/>
            </a:p>
            <a:p>
              <a:r>
                <a:rPr lang="zh-CN" altLang="en-US" dirty="0"/>
                <a:t>狼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68444EB-6080-4EFD-9A41-051540E48C3A}"/>
                </a:ext>
              </a:extLst>
            </p:cNvPr>
            <p:cNvSpPr txBox="1"/>
            <p:nvPr/>
          </p:nvSpPr>
          <p:spPr>
            <a:xfrm>
              <a:off x="8238242" y="2172721"/>
              <a:ext cx="35137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猎</a:t>
              </a:r>
              <a:endParaRPr lang="en-US" altLang="zh-CN" dirty="0"/>
            </a:p>
            <a:p>
              <a:r>
                <a:rPr lang="zh-CN" altLang="en-US" dirty="0"/>
                <a:t>物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922CD7B-87B2-4705-98B9-AEA8B367A626}"/>
                </a:ext>
              </a:extLst>
            </p:cNvPr>
            <p:cNvSpPr txBox="1"/>
            <p:nvPr/>
          </p:nvSpPr>
          <p:spPr>
            <a:xfrm>
              <a:off x="5752382" y="3736322"/>
              <a:ext cx="11849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算法原理模型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9860912"/>
      </p:ext>
    </p:extLst>
  </p:cSld>
  <p:clrMapOvr>
    <a:masterClrMapping/>
  </p:clrMapOvr>
  <p:transition spd="slow" advClick="0" advTm="3000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椭圆 36">
            <a:extLst>
              <a:ext uri="{FF2B5EF4-FFF2-40B4-BE49-F238E27FC236}">
                <a16:creationId xmlns:a16="http://schemas.microsoft.com/office/drawing/2014/main" id="{4BC15B42-16D2-487C-81EE-EC90E290D122}"/>
              </a:ext>
            </a:extLst>
          </p:cNvPr>
          <p:cNvSpPr/>
          <p:nvPr/>
        </p:nvSpPr>
        <p:spPr>
          <a:xfrm rot="4500000">
            <a:off x="-2557376" y="1795821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CBE75BB-EFAE-4A2C-854B-B32E2C11A965}"/>
              </a:ext>
            </a:extLst>
          </p:cNvPr>
          <p:cNvSpPr/>
          <p:nvPr/>
        </p:nvSpPr>
        <p:spPr>
          <a:xfrm rot="4500000">
            <a:off x="4944882" y="4768799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D95F864-1ED1-481C-80C8-224054CA6D79}"/>
              </a:ext>
            </a:extLst>
          </p:cNvPr>
          <p:cNvGrpSpPr/>
          <p:nvPr/>
        </p:nvGrpSpPr>
        <p:grpSpPr>
          <a:xfrm>
            <a:off x="-427410" y="188035"/>
            <a:ext cx="3124499" cy="1589466"/>
            <a:chOff x="-498530" y="1243"/>
            <a:chExt cx="3124499" cy="859534"/>
          </a:xfrm>
        </p:grpSpPr>
        <p:sp>
          <p:nvSpPr>
            <p:cNvPr id="40" name="文本框 39"/>
            <p:cNvSpPr txBox="1"/>
            <p:nvPr/>
          </p:nvSpPr>
          <p:spPr>
            <a:xfrm>
              <a:off x="498529" y="105863"/>
              <a:ext cx="2127440" cy="2496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1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灰狼算法</a:t>
              </a: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D38B26A9-764B-4A96-84B3-316ADDDC3578}"/>
                </a:ext>
              </a:extLst>
            </p:cNvPr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05E9EFF-C18F-449A-A5F9-93955CAE74D0}"/>
              </a:ext>
            </a:extLst>
          </p:cNvPr>
          <p:cNvSpPr txBox="1"/>
          <p:nvPr/>
        </p:nvSpPr>
        <p:spPr>
          <a:xfrm>
            <a:off x="856240" y="782483"/>
            <a:ext cx="15183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算法简单实施流程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227B46-2C11-4E67-9C00-266D36D91C90}"/>
              </a:ext>
            </a:extLst>
          </p:cNvPr>
          <p:cNvSpPr txBox="1"/>
          <p:nvPr/>
        </p:nvSpPr>
        <p:spPr>
          <a:xfrm>
            <a:off x="856240" y="1014188"/>
            <a:ext cx="73936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）种族初始化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算法开始时，随机初始化各狼的位置并计算各狼适应度，并将适应度最高位置的狼设为头狼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）游走行为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头狼原地不动，挑选出一定数量的随机整数的狼设为探狼，沿多个不同方向进行探索，同时需要记录自己感知到的猎物的气味浓度，搜索完成后，选择气味大的方向前进并更新自己的位置，直到某只探狼位置优于头狼并替代头狼或者游走次数达到最大限制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）召唤行为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头狼和探狼位置不变，猛狼以指定步长奔向头狼，更新位置，过程中若探狼发现比头狼位置气味更浓郁的位置，该猛狼变为头狼，原头狼退化为猛狼，并随其它猛狼一同奔向新头狼，当猛狼与头狼的距离小于所给距离阈值时，停止奔跑，准备围捕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）围捕行为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将头狼位置视为猎物位置，探狼和猛狼更新位置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）淘汰机制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选出最差的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匹狼，重新生成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匹新狼</a:t>
            </a:r>
          </a:p>
        </p:txBody>
      </p:sp>
    </p:spTree>
    <p:extLst>
      <p:ext uri="{BB962C8B-B14F-4D97-AF65-F5344CB8AC3E}">
        <p14:creationId xmlns:p14="http://schemas.microsoft.com/office/powerpoint/2010/main" val="4119591410"/>
      </p:ext>
    </p:extLst>
  </p:cSld>
  <p:clrMapOvr>
    <a:masterClrMapping/>
  </p:clrMapOvr>
  <p:transition spd="slow" advClick="0" advTm="3000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椭圆 36">
            <a:extLst>
              <a:ext uri="{FF2B5EF4-FFF2-40B4-BE49-F238E27FC236}">
                <a16:creationId xmlns:a16="http://schemas.microsoft.com/office/drawing/2014/main" id="{4BC15B42-16D2-487C-81EE-EC90E290D122}"/>
              </a:ext>
            </a:extLst>
          </p:cNvPr>
          <p:cNvSpPr/>
          <p:nvPr/>
        </p:nvSpPr>
        <p:spPr>
          <a:xfrm rot="4500000">
            <a:off x="335161" y="4821550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CBE75BB-EFAE-4A2C-854B-B32E2C11A965}"/>
              </a:ext>
            </a:extLst>
          </p:cNvPr>
          <p:cNvSpPr/>
          <p:nvPr/>
        </p:nvSpPr>
        <p:spPr>
          <a:xfrm rot="4500000">
            <a:off x="7511874" y="3783279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D95F864-1ED1-481C-80C8-224054CA6D79}"/>
              </a:ext>
            </a:extLst>
          </p:cNvPr>
          <p:cNvGrpSpPr/>
          <p:nvPr/>
        </p:nvGrpSpPr>
        <p:grpSpPr>
          <a:xfrm>
            <a:off x="-427410" y="188035"/>
            <a:ext cx="3124499" cy="1589466"/>
            <a:chOff x="-498530" y="1243"/>
            <a:chExt cx="3124499" cy="859534"/>
          </a:xfrm>
        </p:grpSpPr>
        <p:sp>
          <p:nvSpPr>
            <p:cNvPr id="40" name="文本框 39"/>
            <p:cNvSpPr txBox="1"/>
            <p:nvPr/>
          </p:nvSpPr>
          <p:spPr>
            <a:xfrm>
              <a:off x="498529" y="105863"/>
              <a:ext cx="2127440" cy="2496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1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灰狼算法</a:t>
              </a: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D38B26A9-764B-4A96-84B3-316ADDDC3578}"/>
                </a:ext>
              </a:extLst>
            </p:cNvPr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ACCEF76-EA57-441C-A90C-2C33BF2C4AF9}"/>
              </a:ext>
            </a:extLst>
          </p:cNvPr>
          <p:cNvGrpSpPr/>
          <p:nvPr/>
        </p:nvGrpSpPr>
        <p:grpSpPr>
          <a:xfrm>
            <a:off x="5179399" y="893258"/>
            <a:ext cx="3148518" cy="3249981"/>
            <a:chOff x="4497422" y="1134894"/>
            <a:chExt cx="3148518" cy="3249981"/>
          </a:xfrm>
        </p:grpSpPr>
        <p:sp>
          <p:nvSpPr>
            <p:cNvPr id="5" name="圆: 空心 4">
              <a:extLst>
                <a:ext uri="{FF2B5EF4-FFF2-40B4-BE49-F238E27FC236}">
                  <a16:creationId xmlns:a16="http://schemas.microsoft.com/office/drawing/2014/main" id="{C922AF74-2681-4D1A-A9A6-B81665D2F128}"/>
                </a:ext>
              </a:extLst>
            </p:cNvPr>
            <p:cNvSpPr/>
            <p:nvPr/>
          </p:nvSpPr>
          <p:spPr>
            <a:xfrm>
              <a:off x="4523362" y="1134894"/>
              <a:ext cx="914400" cy="914400"/>
            </a:xfrm>
            <a:prstGeom prst="donut">
              <a:avLst>
                <a:gd name="adj" fmla="val 26418"/>
              </a:avLst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圆: 空心 10">
              <a:extLst>
                <a:ext uri="{FF2B5EF4-FFF2-40B4-BE49-F238E27FC236}">
                  <a16:creationId xmlns:a16="http://schemas.microsoft.com/office/drawing/2014/main" id="{C248E1FA-C864-4762-A42C-A707FB21A5EA}"/>
                </a:ext>
              </a:extLst>
            </p:cNvPr>
            <p:cNvSpPr/>
            <p:nvPr/>
          </p:nvSpPr>
          <p:spPr>
            <a:xfrm>
              <a:off x="4497422" y="2966937"/>
              <a:ext cx="914400" cy="914400"/>
            </a:xfrm>
            <a:prstGeom prst="donut">
              <a:avLst>
                <a:gd name="adj" fmla="val 26418"/>
              </a:avLst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圆: 空心 11">
              <a:extLst>
                <a:ext uri="{FF2B5EF4-FFF2-40B4-BE49-F238E27FC236}">
                  <a16:creationId xmlns:a16="http://schemas.microsoft.com/office/drawing/2014/main" id="{84959B83-4009-4E61-B85B-554C7ED92A73}"/>
                </a:ext>
              </a:extLst>
            </p:cNvPr>
            <p:cNvSpPr/>
            <p:nvPr/>
          </p:nvSpPr>
          <p:spPr>
            <a:xfrm>
              <a:off x="6731540" y="1482253"/>
              <a:ext cx="914400" cy="914400"/>
            </a:xfrm>
            <a:prstGeom prst="donut">
              <a:avLst>
                <a:gd name="adj" fmla="val 26418"/>
              </a:avLst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流程图: 接点 6">
              <a:extLst>
                <a:ext uri="{FF2B5EF4-FFF2-40B4-BE49-F238E27FC236}">
                  <a16:creationId xmlns:a16="http://schemas.microsoft.com/office/drawing/2014/main" id="{367B5C8B-7506-4916-A3AD-725149DE0050}"/>
                </a:ext>
              </a:extLst>
            </p:cNvPr>
            <p:cNvSpPr/>
            <p:nvPr/>
          </p:nvSpPr>
          <p:spPr>
            <a:xfrm>
              <a:off x="5627451" y="1939453"/>
              <a:ext cx="914400" cy="914400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流程图: 接点 13">
              <a:extLst>
                <a:ext uri="{FF2B5EF4-FFF2-40B4-BE49-F238E27FC236}">
                  <a16:creationId xmlns:a16="http://schemas.microsoft.com/office/drawing/2014/main" id="{F3E3C615-F42C-4578-9755-092291E87905}"/>
                </a:ext>
              </a:extLst>
            </p:cNvPr>
            <p:cNvSpPr/>
            <p:nvPr/>
          </p:nvSpPr>
          <p:spPr>
            <a:xfrm>
              <a:off x="6809466" y="3645203"/>
              <a:ext cx="168508" cy="161555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流程图: 接点 18">
              <a:extLst>
                <a:ext uri="{FF2B5EF4-FFF2-40B4-BE49-F238E27FC236}">
                  <a16:creationId xmlns:a16="http://schemas.microsoft.com/office/drawing/2014/main" id="{D9380B57-DE50-4704-842F-26D6DDD47B6E}"/>
                </a:ext>
              </a:extLst>
            </p:cNvPr>
            <p:cNvSpPr/>
            <p:nvPr/>
          </p:nvSpPr>
          <p:spPr>
            <a:xfrm>
              <a:off x="7148234" y="1899064"/>
              <a:ext cx="81012" cy="80778"/>
            </a:xfrm>
            <a:prstGeom prst="flowChartConnector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流程图: 接点 19">
              <a:extLst>
                <a:ext uri="{FF2B5EF4-FFF2-40B4-BE49-F238E27FC236}">
                  <a16:creationId xmlns:a16="http://schemas.microsoft.com/office/drawing/2014/main" id="{24818CA0-9337-47F8-86E8-02143E7D0F48}"/>
                </a:ext>
              </a:extLst>
            </p:cNvPr>
            <p:cNvSpPr/>
            <p:nvPr/>
          </p:nvSpPr>
          <p:spPr>
            <a:xfrm>
              <a:off x="6853214" y="3683041"/>
              <a:ext cx="81012" cy="80778"/>
            </a:xfrm>
            <a:prstGeom prst="flowChartConnector">
              <a:avLst/>
            </a:prstGeom>
            <a:solidFill>
              <a:schemeClr val="tx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969F25A7-2E0B-4D65-845E-49A95723181E}"/>
                </a:ext>
              </a:extLst>
            </p:cNvPr>
            <p:cNvSpPr/>
            <p:nvPr/>
          </p:nvSpPr>
          <p:spPr>
            <a:xfrm>
              <a:off x="4940056" y="1551705"/>
              <a:ext cx="81012" cy="80778"/>
            </a:xfrm>
            <a:prstGeom prst="flowChartConnector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3E9ADC30-98F7-43AC-A5E4-2FC6720D9C03}"/>
                </a:ext>
              </a:extLst>
            </p:cNvPr>
            <p:cNvSpPr/>
            <p:nvPr/>
          </p:nvSpPr>
          <p:spPr>
            <a:xfrm>
              <a:off x="6044145" y="2356264"/>
              <a:ext cx="81012" cy="80778"/>
            </a:xfrm>
            <a:prstGeom prst="flowChartConnector">
              <a:avLst/>
            </a:prstGeom>
            <a:solidFill>
              <a:schemeClr val="tx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流程图: 接点 22">
              <a:extLst>
                <a:ext uri="{FF2B5EF4-FFF2-40B4-BE49-F238E27FC236}">
                  <a16:creationId xmlns:a16="http://schemas.microsoft.com/office/drawing/2014/main" id="{AAEA0278-4C82-4A8E-84EA-DC9A77971B3D}"/>
                </a:ext>
              </a:extLst>
            </p:cNvPr>
            <p:cNvSpPr/>
            <p:nvPr/>
          </p:nvSpPr>
          <p:spPr>
            <a:xfrm>
              <a:off x="4914116" y="3383748"/>
              <a:ext cx="81012" cy="80778"/>
            </a:xfrm>
            <a:prstGeom prst="flowChartConnector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78EB160-6DF9-4AA8-AE88-77FB7F5B1FE1}"/>
                </a:ext>
              </a:extLst>
            </p:cNvPr>
            <p:cNvCxnSpPr>
              <a:cxnSpLocks/>
              <a:stCxn id="23" idx="6"/>
              <a:endCxn id="20" idx="6"/>
            </p:cNvCxnSpPr>
            <p:nvPr/>
          </p:nvCxnSpPr>
          <p:spPr>
            <a:xfrm>
              <a:off x="4995128" y="3424139"/>
              <a:ext cx="1939098" cy="2992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DE9F8326-B52E-4C68-9D8F-30F880DD0B29}"/>
                </a:ext>
              </a:extLst>
            </p:cNvPr>
            <p:cNvCxnSpPr>
              <a:cxnSpLocks/>
              <a:stCxn id="20" idx="0"/>
              <a:endCxn id="19" idx="4"/>
            </p:cNvCxnSpPr>
            <p:nvPr/>
          </p:nvCxnSpPr>
          <p:spPr>
            <a:xfrm flipV="1">
              <a:off x="6893720" y="1979842"/>
              <a:ext cx="295020" cy="17031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A594F5F-BC2F-4F68-B476-B9CD1AF6037F}"/>
                </a:ext>
              </a:extLst>
            </p:cNvPr>
            <p:cNvCxnSpPr>
              <a:cxnSpLocks/>
              <a:stCxn id="20" idx="1"/>
              <a:endCxn id="21" idx="5"/>
            </p:cNvCxnSpPr>
            <p:nvPr/>
          </p:nvCxnSpPr>
          <p:spPr>
            <a:xfrm flipH="1" flipV="1">
              <a:off x="5009204" y="1620653"/>
              <a:ext cx="1855874" cy="20742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FF908BA3-2728-40CA-A4B4-5128BD2E56DD}"/>
                </a:ext>
              </a:extLst>
            </p:cNvPr>
            <p:cNvCxnSpPr>
              <a:stCxn id="20" idx="0"/>
              <a:endCxn id="7" idx="5"/>
            </p:cNvCxnSpPr>
            <p:nvPr/>
          </p:nvCxnSpPr>
          <p:spPr>
            <a:xfrm flipH="1" flipV="1">
              <a:off x="6407940" y="2719942"/>
              <a:ext cx="485780" cy="963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18424C8-3744-4C6D-BFB1-6D32C2EE8B75}"/>
                </a:ext>
              </a:extLst>
            </p:cNvPr>
            <p:cNvSpPr txBox="1"/>
            <p:nvPr/>
          </p:nvSpPr>
          <p:spPr>
            <a:xfrm>
              <a:off x="6008883" y="2125432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/>
                <a:t>最优解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B956C86-1FEA-4007-AE8F-76912B232F39}"/>
                </a:ext>
              </a:extLst>
            </p:cNvPr>
            <p:cNvSpPr txBox="1"/>
            <p:nvPr/>
          </p:nvSpPr>
          <p:spPr>
            <a:xfrm>
              <a:off x="5038265" y="4092487"/>
              <a:ext cx="24352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GWO</a:t>
              </a:r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算法灰狼位置更新示意图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93A5EE4-0757-4453-83D7-2DE2B3D99DF2}"/>
              </a:ext>
            </a:extLst>
          </p:cNvPr>
          <p:cNvGrpSpPr/>
          <p:nvPr/>
        </p:nvGrpSpPr>
        <p:grpSpPr>
          <a:xfrm>
            <a:off x="1659098" y="541717"/>
            <a:ext cx="2393000" cy="4328328"/>
            <a:chOff x="3968885" y="643683"/>
            <a:chExt cx="2393000" cy="4328328"/>
          </a:xfrm>
        </p:grpSpPr>
        <p:sp>
          <p:nvSpPr>
            <p:cNvPr id="26" name="流程图: 终止 25">
              <a:extLst>
                <a:ext uri="{FF2B5EF4-FFF2-40B4-BE49-F238E27FC236}">
                  <a16:creationId xmlns:a16="http://schemas.microsoft.com/office/drawing/2014/main" id="{FFB80337-3AED-4E20-A749-A245A367E986}"/>
                </a:ext>
              </a:extLst>
            </p:cNvPr>
            <p:cNvSpPr/>
            <p:nvPr/>
          </p:nvSpPr>
          <p:spPr>
            <a:xfrm>
              <a:off x="4954611" y="643683"/>
              <a:ext cx="732817" cy="239848"/>
            </a:xfrm>
            <a:prstGeom prst="flowChartTerminator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开始</a:t>
              </a:r>
            </a:p>
          </p:txBody>
        </p:sp>
        <p:sp>
          <p:nvSpPr>
            <p:cNvPr id="27" name="流程图: 终止 26">
              <a:extLst>
                <a:ext uri="{FF2B5EF4-FFF2-40B4-BE49-F238E27FC236}">
                  <a16:creationId xmlns:a16="http://schemas.microsoft.com/office/drawing/2014/main" id="{E887A4DC-5F76-4816-ACAE-D7E1F3F362CD}"/>
                </a:ext>
              </a:extLst>
            </p:cNvPr>
            <p:cNvSpPr/>
            <p:nvPr/>
          </p:nvSpPr>
          <p:spPr>
            <a:xfrm>
              <a:off x="4952737" y="4732163"/>
              <a:ext cx="732817" cy="239848"/>
            </a:xfrm>
            <a:prstGeom prst="flowChartTerminator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结束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F245EF6-854E-4C94-9A55-CEFB6C74E85C}"/>
                </a:ext>
              </a:extLst>
            </p:cNvPr>
            <p:cNvSpPr/>
            <p:nvPr/>
          </p:nvSpPr>
          <p:spPr>
            <a:xfrm>
              <a:off x="4280161" y="1112121"/>
              <a:ext cx="2081719" cy="23984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初始化灰狼种群，以及</a:t>
              </a:r>
              <a:r>
                <a:rPr lang="el-GR" altLang="zh-CN" sz="1050" dirty="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α</a:t>
              </a:r>
              <a:r>
                <a:rPr lang="zh-CN" altLang="en-US" sz="1050" dirty="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、</a:t>
              </a:r>
              <a:r>
                <a:rPr lang="en-US" altLang="zh-CN" sz="1050" dirty="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</a:t>
              </a:r>
              <a:r>
                <a:rPr lang="zh-CN" altLang="en-US" sz="1050" dirty="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和</a:t>
              </a:r>
              <a:r>
                <a:rPr lang="en-US" altLang="zh-CN" sz="1050" dirty="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6A057C0-5BA3-4B51-AC84-D3D103302BE5}"/>
                </a:ext>
              </a:extLst>
            </p:cNvPr>
            <p:cNvSpPr/>
            <p:nvPr/>
          </p:nvSpPr>
          <p:spPr>
            <a:xfrm>
              <a:off x="4280162" y="1588268"/>
              <a:ext cx="2081719" cy="39588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计算灰狼个体的适应度，保存适应度最好的前</a:t>
              </a:r>
              <a:r>
                <a:rPr lang="en-US" altLang="zh-CN" sz="1050" dirty="0">
                  <a:solidFill>
                    <a:schemeClr val="tx1"/>
                  </a:solidFill>
                </a:rPr>
                <a:t>3</a:t>
              </a:r>
              <a:r>
                <a:rPr lang="zh-CN" altLang="en-US" sz="1050" dirty="0">
                  <a:solidFill>
                    <a:schemeClr val="tx1"/>
                  </a:solidFill>
                </a:rPr>
                <a:t>匹狼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5251342-20C7-4408-AA3C-BFC60BDEC3C2}"/>
                </a:ext>
              </a:extLst>
            </p:cNvPr>
            <p:cNvSpPr/>
            <p:nvPr/>
          </p:nvSpPr>
          <p:spPr>
            <a:xfrm>
              <a:off x="4280165" y="2223098"/>
              <a:ext cx="2081719" cy="23984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更新当前灰狼的位置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E6DAAC0-3B4C-444D-B186-5606823E52E9}"/>
                </a:ext>
              </a:extLst>
            </p:cNvPr>
            <p:cNvSpPr/>
            <p:nvPr/>
          </p:nvSpPr>
          <p:spPr>
            <a:xfrm>
              <a:off x="4280166" y="2701198"/>
              <a:ext cx="2081719" cy="23984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更新</a:t>
              </a:r>
              <a:r>
                <a:rPr lang="el-GR" altLang="zh-CN" sz="1050" dirty="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α</a:t>
              </a:r>
              <a:r>
                <a:rPr lang="zh-CN" altLang="en-US" sz="1050" dirty="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、</a:t>
              </a:r>
              <a:r>
                <a:rPr lang="en-US" altLang="zh-CN" sz="1050" dirty="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</a:t>
              </a:r>
              <a:r>
                <a:rPr lang="zh-CN" altLang="en-US" sz="1050" dirty="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和</a:t>
              </a:r>
              <a:r>
                <a:rPr lang="en-US" altLang="zh-CN" sz="1050" dirty="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CA7B24A-E4B2-4595-B502-377D1E91576C}"/>
                </a:ext>
              </a:extLst>
            </p:cNvPr>
            <p:cNvSpPr/>
            <p:nvPr/>
          </p:nvSpPr>
          <p:spPr>
            <a:xfrm>
              <a:off x="4278287" y="3184086"/>
              <a:ext cx="2081719" cy="23984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计算全部灰狼的适应度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A1D4377-3378-4E8B-AD39-D045047AFD50}"/>
                </a:ext>
              </a:extLst>
            </p:cNvPr>
            <p:cNvSpPr/>
            <p:nvPr/>
          </p:nvSpPr>
          <p:spPr>
            <a:xfrm>
              <a:off x="4278287" y="3644717"/>
              <a:ext cx="2081719" cy="23984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更新狼的适应度和位置</a:t>
              </a:r>
            </a:p>
          </p:txBody>
        </p:sp>
        <p:sp>
          <p:nvSpPr>
            <p:cNvPr id="38" name="菱形 37">
              <a:extLst>
                <a:ext uri="{FF2B5EF4-FFF2-40B4-BE49-F238E27FC236}">
                  <a16:creationId xmlns:a16="http://schemas.microsoft.com/office/drawing/2014/main" id="{A0F1A1EA-491A-4C1D-8952-C6DADEA87B57}"/>
                </a:ext>
              </a:extLst>
            </p:cNvPr>
            <p:cNvSpPr/>
            <p:nvPr/>
          </p:nvSpPr>
          <p:spPr>
            <a:xfrm>
              <a:off x="4596057" y="4104083"/>
              <a:ext cx="1446178" cy="408562"/>
            </a:xfrm>
            <a:prstGeom prst="diamond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达到最大迭代数</a:t>
              </a: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F914D0DD-C748-4D02-9718-04019039B860}"/>
                </a:ext>
              </a:extLst>
            </p:cNvPr>
            <p:cNvCxnSpPr>
              <a:stCxn id="26" idx="2"/>
              <a:endCxn id="28" idx="0"/>
            </p:cNvCxnSpPr>
            <p:nvPr/>
          </p:nvCxnSpPr>
          <p:spPr>
            <a:xfrm>
              <a:off x="5321020" y="883531"/>
              <a:ext cx="1" cy="228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03CF7D17-D352-400B-94BC-65B15CF0A34D}"/>
                </a:ext>
              </a:extLst>
            </p:cNvPr>
            <p:cNvCxnSpPr>
              <a:stCxn id="28" idx="2"/>
              <a:endCxn id="30" idx="0"/>
            </p:cNvCxnSpPr>
            <p:nvPr/>
          </p:nvCxnSpPr>
          <p:spPr>
            <a:xfrm>
              <a:off x="5321021" y="1351969"/>
              <a:ext cx="1" cy="236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5CAD5993-5D69-4398-BBB9-6E65CB56936D}"/>
                </a:ext>
              </a:extLst>
            </p:cNvPr>
            <p:cNvCxnSpPr>
              <a:stCxn id="30" idx="2"/>
              <a:endCxn id="31" idx="0"/>
            </p:cNvCxnSpPr>
            <p:nvPr/>
          </p:nvCxnSpPr>
          <p:spPr>
            <a:xfrm>
              <a:off x="5321022" y="1984153"/>
              <a:ext cx="3" cy="2389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BB23E534-ED73-48A8-9303-B867B61D8634}"/>
                </a:ext>
              </a:extLst>
            </p:cNvPr>
            <p:cNvCxnSpPr>
              <a:stCxn id="31" idx="2"/>
              <a:endCxn id="33" idx="0"/>
            </p:cNvCxnSpPr>
            <p:nvPr/>
          </p:nvCxnSpPr>
          <p:spPr>
            <a:xfrm>
              <a:off x="5321025" y="2462946"/>
              <a:ext cx="1" cy="2382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3967D142-884A-4EA5-B36B-98E17B37455A}"/>
                </a:ext>
              </a:extLst>
            </p:cNvPr>
            <p:cNvCxnSpPr>
              <a:stCxn id="33" idx="2"/>
              <a:endCxn id="34" idx="0"/>
            </p:cNvCxnSpPr>
            <p:nvPr/>
          </p:nvCxnSpPr>
          <p:spPr>
            <a:xfrm flipH="1">
              <a:off x="5319147" y="2941046"/>
              <a:ext cx="1879" cy="243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5E1E7F15-F4DA-4364-8111-12731E8C2988}"/>
                </a:ext>
              </a:extLst>
            </p:cNvPr>
            <p:cNvCxnSpPr>
              <a:stCxn id="34" idx="2"/>
              <a:endCxn id="36" idx="0"/>
            </p:cNvCxnSpPr>
            <p:nvPr/>
          </p:nvCxnSpPr>
          <p:spPr>
            <a:xfrm>
              <a:off x="5319147" y="3423934"/>
              <a:ext cx="0" cy="220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0609A528-8D36-4AC0-B82F-572C6AD37894}"/>
                </a:ext>
              </a:extLst>
            </p:cNvPr>
            <p:cNvCxnSpPr>
              <a:stCxn id="36" idx="2"/>
              <a:endCxn id="38" idx="0"/>
            </p:cNvCxnSpPr>
            <p:nvPr/>
          </p:nvCxnSpPr>
          <p:spPr>
            <a:xfrm flipH="1">
              <a:off x="5319146" y="3884565"/>
              <a:ext cx="1" cy="2195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7A5AB77C-3BB3-4DD7-84DA-223CE1378046}"/>
                </a:ext>
              </a:extLst>
            </p:cNvPr>
            <p:cNvCxnSpPr>
              <a:stCxn id="38" idx="2"/>
              <a:endCxn id="27" idx="0"/>
            </p:cNvCxnSpPr>
            <p:nvPr/>
          </p:nvCxnSpPr>
          <p:spPr>
            <a:xfrm>
              <a:off x="5319146" y="4512645"/>
              <a:ext cx="0" cy="2195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1C649285-BB70-4B50-B8DA-8B186989FFA7}"/>
                </a:ext>
              </a:extLst>
            </p:cNvPr>
            <p:cNvCxnSpPr>
              <a:stCxn id="38" idx="1"/>
            </p:cNvCxnSpPr>
            <p:nvPr/>
          </p:nvCxnSpPr>
          <p:spPr>
            <a:xfrm flipH="1">
              <a:off x="3968885" y="4308364"/>
              <a:ext cx="6271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AF2ED4A8-2ECB-4DA0-8A6D-2CA1F7BFE299}"/>
                </a:ext>
              </a:extLst>
            </p:cNvPr>
            <p:cNvCxnSpPr/>
            <p:nvPr/>
          </p:nvCxnSpPr>
          <p:spPr>
            <a:xfrm flipV="1">
              <a:off x="3968885" y="2343022"/>
              <a:ext cx="0" cy="1965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C8C221F1-8F5D-4FB1-9547-0B42E3A0E9D9}"/>
                </a:ext>
              </a:extLst>
            </p:cNvPr>
            <p:cNvCxnSpPr>
              <a:endCxn id="31" idx="1"/>
            </p:cNvCxnSpPr>
            <p:nvPr/>
          </p:nvCxnSpPr>
          <p:spPr>
            <a:xfrm>
              <a:off x="3968885" y="2343022"/>
              <a:ext cx="3112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F19C466-8976-4DDD-B8B8-4B4907C4CCB7}"/>
                </a:ext>
              </a:extLst>
            </p:cNvPr>
            <p:cNvSpPr txBox="1"/>
            <p:nvPr/>
          </p:nvSpPr>
          <p:spPr>
            <a:xfrm>
              <a:off x="5278097" y="4476210"/>
              <a:ext cx="29527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5564CF2-FAF5-4BA4-9A21-308F6A52499A}"/>
                </a:ext>
              </a:extLst>
            </p:cNvPr>
            <p:cNvSpPr txBox="1"/>
            <p:nvPr/>
          </p:nvSpPr>
          <p:spPr>
            <a:xfrm>
              <a:off x="4263622" y="4065291"/>
              <a:ext cx="30489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59F6D8CB-A49E-4F4C-A227-F3EF079C93C2}"/>
              </a:ext>
            </a:extLst>
          </p:cNvPr>
          <p:cNvSpPr txBox="1"/>
          <p:nvPr/>
        </p:nvSpPr>
        <p:spPr>
          <a:xfrm>
            <a:off x="5622033" y="1167442"/>
            <a:ext cx="29527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363DC71-ED4D-4895-BE1D-DD519B945E03}"/>
              </a:ext>
            </a:extLst>
          </p:cNvPr>
          <p:cNvSpPr txBox="1"/>
          <p:nvPr/>
        </p:nvSpPr>
        <p:spPr>
          <a:xfrm>
            <a:off x="7840597" y="1538050"/>
            <a:ext cx="3048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1534D74-83D5-403B-A833-A069A244749E}"/>
              </a:ext>
            </a:extLst>
          </p:cNvPr>
          <p:cNvSpPr txBox="1"/>
          <p:nvPr/>
        </p:nvSpPr>
        <p:spPr>
          <a:xfrm>
            <a:off x="5602956" y="3048139"/>
            <a:ext cx="29527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45095B2-8B5B-48CC-9F45-858183BC988A}"/>
              </a:ext>
            </a:extLst>
          </p:cNvPr>
          <p:cNvSpPr txBox="1"/>
          <p:nvPr/>
        </p:nvSpPr>
        <p:spPr>
          <a:xfrm>
            <a:off x="6747722" y="2033390"/>
            <a:ext cx="29527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04688E1-F1DE-4C93-ABAF-17B5CDB8BDEE}"/>
              </a:ext>
            </a:extLst>
          </p:cNvPr>
          <p:cNvSpPr txBox="1"/>
          <p:nvPr/>
        </p:nvSpPr>
        <p:spPr>
          <a:xfrm>
            <a:off x="7615949" y="3441405"/>
            <a:ext cx="31451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3453405"/>
      </p:ext>
    </p:extLst>
  </p:cSld>
  <p:clrMapOvr>
    <a:masterClrMapping/>
  </p:clrMapOvr>
  <p:transition spd="slow" advClick="0" advTm="3000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55FFC904-B2C5-4AB3-ADDB-E467E4E4A71E}"/>
              </a:ext>
            </a:extLst>
          </p:cNvPr>
          <p:cNvGrpSpPr/>
          <p:nvPr/>
        </p:nvGrpSpPr>
        <p:grpSpPr>
          <a:xfrm>
            <a:off x="2283237" y="1485671"/>
            <a:ext cx="6562860" cy="1778712"/>
            <a:chOff x="4318880" y="1766424"/>
            <a:chExt cx="6568041" cy="1779098"/>
          </a:xfrm>
        </p:grpSpPr>
        <p:sp>
          <p:nvSpPr>
            <p:cNvPr id="11" name="文本框 2">
              <a:extLst>
                <a:ext uri="{FF2B5EF4-FFF2-40B4-BE49-F238E27FC236}">
                  <a16:creationId xmlns:a16="http://schemas.microsoft.com/office/drawing/2014/main" id="{E2AC8288-5FA8-4F0A-B4E3-377C0AFABF66}"/>
                </a:ext>
              </a:extLst>
            </p:cNvPr>
            <p:cNvSpPr txBox="1"/>
            <p:nvPr/>
          </p:nvSpPr>
          <p:spPr>
            <a:xfrm>
              <a:off x="4331795" y="2621992"/>
              <a:ext cx="6555126" cy="9235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54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复杂度分析和测试</a:t>
              </a:r>
            </a:p>
          </p:txBody>
        </p:sp>
        <p:sp>
          <p:nvSpPr>
            <p:cNvPr id="12" name="文本框 4">
              <a:extLst>
                <a:ext uri="{FF2B5EF4-FFF2-40B4-BE49-F238E27FC236}">
                  <a16:creationId xmlns:a16="http://schemas.microsoft.com/office/drawing/2014/main" id="{490F2568-DEC8-43C2-8B23-C4E19E2D63F3}"/>
                </a:ext>
              </a:extLst>
            </p:cNvPr>
            <p:cNvSpPr txBox="1"/>
            <p:nvPr/>
          </p:nvSpPr>
          <p:spPr>
            <a:xfrm>
              <a:off x="4318880" y="1766424"/>
              <a:ext cx="4026954" cy="7696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44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PART TWO</a:t>
              </a:r>
              <a:endParaRPr lang="zh-CN" altLang="en-US" sz="4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13" name="椭圆 12">
            <a:extLst>
              <a:ext uri="{FF2B5EF4-FFF2-40B4-BE49-F238E27FC236}">
                <a16:creationId xmlns:a16="http://schemas.microsoft.com/office/drawing/2014/main" id="{0465F8FF-52B5-4360-9824-346CAA6DC119}"/>
              </a:ext>
            </a:extLst>
          </p:cNvPr>
          <p:cNvSpPr/>
          <p:nvPr/>
        </p:nvSpPr>
        <p:spPr>
          <a:xfrm rot="4500000">
            <a:off x="7078120" y="-199512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2F0FAFA-C167-433E-813E-8F3E50F7668B}"/>
              </a:ext>
            </a:extLst>
          </p:cNvPr>
          <p:cNvSpPr/>
          <p:nvPr/>
        </p:nvSpPr>
        <p:spPr>
          <a:xfrm rot="4500000">
            <a:off x="7078120" y="373649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CC2FD3B-CBC6-4984-91D4-D0D6D023FD72}"/>
              </a:ext>
            </a:extLst>
          </p:cNvPr>
          <p:cNvSpPr/>
          <p:nvPr/>
        </p:nvSpPr>
        <p:spPr>
          <a:xfrm>
            <a:off x="-1221299" y="103731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5013448"/>
      </p:ext>
    </p:extLst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550"/>
</p:tagLst>
</file>

<file path=ppt/theme/theme1.xml><?xml version="1.0" encoding="utf-8"?>
<a:theme xmlns:a="http://schemas.openxmlformats.org/drawingml/2006/main" name="第一PPT，www.1ppt.com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869</TotalTime>
  <Words>1226</Words>
  <Application>Microsoft Office PowerPoint</Application>
  <PresentationFormat>全屏显示(16:9)</PresentationFormat>
  <Paragraphs>129</Paragraphs>
  <Slides>16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宋体</vt:lpstr>
      <vt:lpstr>微软雅黑 Light</vt:lpstr>
      <vt:lpstr>微软雅黑</vt:lpstr>
      <vt:lpstr>Wingdings</vt:lpstr>
      <vt:lpstr>Calibri</vt:lpstr>
      <vt:lpstr>Times New Roman</vt:lpstr>
      <vt:lpstr>Arial</vt:lpstr>
      <vt:lpstr>Nexa Light</vt:lpstr>
      <vt:lpstr>第一PPT，www.1ppt.com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极简毕业答辩</dc:title>
  <dc:creator>第一PPT</dc:creator>
  <cp:keywords>www.1ppt.com</cp:keywords>
  <dc:description>www.1ppt.com</dc:description>
  <cp:lastModifiedBy>张 如飞</cp:lastModifiedBy>
  <cp:revision>198</cp:revision>
  <dcterms:created xsi:type="dcterms:W3CDTF">2015-04-27T05:53:22Z</dcterms:created>
  <dcterms:modified xsi:type="dcterms:W3CDTF">2020-05-06T07:23:11Z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