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3"/>
  </p:notesMasterIdLst>
  <p:sldIdLst>
    <p:sldId id="256" r:id="rId2"/>
    <p:sldId id="32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30" r:id="rId26"/>
    <p:sldId id="278" r:id="rId27"/>
    <p:sldId id="331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327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32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37" r:id="rId70"/>
    <p:sldId id="338" r:id="rId71"/>
    <p:sldId id="319" r:id="rId72"/>
    <p:sldId id="334" r:id="rId73"/>
    <p:sldId id="320" r:id="rId74"/>
    <p:sldId id="336" r:id="rId75"/>
    <p:sldId id="335" r:id="rId76"/>
    <p:sldId id="321" r:id="rId77"/>
    <p:sldId id="322" r:id="rId78"/>
    <p:sldId id="323" r:id="rId79"/>
    <p:sldId id="324" r:id="rId80"/>
    <p:sldId id="326" r:id="rId81"/>
    <p:sldId id="325" r:id="rId8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403"/>
    <a:srgbClr val="E09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ba7365e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ba7365e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7C5FD9FD-16D4-0985-9EE0-494B20766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ba7365ef_0_25:notes">
            <a:extLst>
              <a:ext uri="{FF2B5EF4-FFF2-40B4-BE49-F238E27FC236}">
                <a16:creationId xmlns:a16="http://schemas.microsoft.com/office/drawing/2014/main" id="{0FE2BC49-8F6C-B88A-531C-34170EC567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ba7365ef_0_25:notes">
            <a:extLst>
              <a:ext uri="{FF2B5EF4-FFF2-40B4-BE49-F238E27FC236}">
                <a16:creationId xmlns:a16="http://schemas.microsoft.com/office/drawing/2014/main" id="{9991BCA2-F4AD-53F0-C566-E6F45D0AB9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83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aba7365e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aba7365e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badc01a4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badc01a4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badc01a4e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badc01a4e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badc01a4e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8badc01a4e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badc01a4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8badc01a4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badc01a4e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badc01a4e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8badc01a4e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8badc01a4e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badc01a4e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badc01a4e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22A6FD3-2DE2-1639-4098-D44A59016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A859F03-2979-D6F1-4B5F-62E5919F3D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64902787-33A1-7BC3-1399-C6661A74DE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117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badc01a4e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badc01a4e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8badc01a4e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8badc01a4e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8badc01a4e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8badc01a4e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badc01a4e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badc01a4e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8badc01a4e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8badc01a4e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63EDCD01-9B3A-7C2C-A134-33738D5F3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>
            <a:extLst>
              <a:ext uri="{FF2B5EF4-FFF2-40B4-BE49-F238E27FC236}">
                <a16:creationId xmlns:a16="http://schemas.microsoft.com/office/drawing/2014/main" id="{AC48E844-CB70-FE29-07EE-E93B4E7780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>
            <a:extLst>
              <a:ext uri="{FF2B5EF4-FFF2-40B4-BE49-F238E27FC236}">
                <a16:creationId xmlns:a16="http://schemas.microsoft.com/office/drawing/2014/main" id="{CA153CDC-F18B-B3D3-C770-D26FA0F43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555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E078D1F1-1DDC-9BC3-19CF-065B90197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>
            <a:extLst>
              <a:ext uri="{FF2B5EF4-FFF2-40B4-BE49-F238E27FC236}">
                <a16:creationId xmlns:a16="http://schemas.microsoft.com/office/drawing/2014/main" id="{D524C81F-3367-F74D-A608-73F4A1E41E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>
            <a:extLst>
              <a:ext uri="{FF2B5EF4-FFF2-40B4-BE49-F238E27FC236}">
                <a16:creationId xmlns:a16="http://schemas.microsoft.com/office/drawing/2014/main" id="{8049E508-82D9-B262-4CCF-9D2E754790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058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8badc01a4e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8badc01a4e_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8badc01a4e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8badc01a4e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aba7365e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aba7365e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badc01a4e_0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badc01a4e_0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8badc01a4e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8badc01a4e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badc01a4e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badc01a4e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8badc01a4e_0_1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8badc01a4e_0_1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badc01a4e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badc01a4e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8badc01a4e_0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8badc01a4e_0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badc01a4e_0_1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badc01a4e_0_1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8badc01a4e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8badc01a4e_0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badc01a4e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badc01a4e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8badc01a4e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8badc01a4e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aba7365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aba7365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badc01a4e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8badc01a4e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>
          <a:extLst>
            <a:ext uri="{FF2B5EF4-FFF2-40B4-BE49-F238E27FC236}">
              <a16:creationId xmlns:a16="http://schemas.microsoft.com/office/drawing/2014/main" id="{45429FFD-92A6-6722-F6EA-F4293A469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badc01a4e_0_1228:notes">
            <a:extLst>
              <a:ext uri="{FF2B5EF4-FFF2-40B4-BE49-F238E27FC236}">
                <a16:creationId xmlns:a16="http://schemas.microsoft.com/office/drawing/2014/main" id="{35EA8165-8921-8DDC-2178-5C38C8FDBA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8badc01a4e_0_1228:notes">
            <a:extLst>
              <a:ext uri="{FF2B5EF4-FFF2-40B4-BE49-F238E27FC236}">
                <a16:creationId xmlns:a16="http://schemas.microsoft.com/office/drawing/2014/main" id="{90857690-9409-EA1F-4841-469D27C7A0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4134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badc01a4e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badc01a4e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8badc01a4e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8badc01a4e_0_1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badc01a4e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badc01a4e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8badc01a4e_0_1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8badc01a4e_0_1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8badc01a4e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8badc01a4e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8badc01a4e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8badc01a4e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8badc01a4e_0_1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8badc01a4e_0_1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8badc01a4e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8badc01a4e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aba7365e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aba7365e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8badc01a4e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8badc01a4e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8badc01a4e_0_1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8badc01a4e_0_1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badc01a4e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badc01a4e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8badc01a4e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8badc01a4e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8badc01a4e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8badc01a4e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8badc01a4e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8badc01a4e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>
          <a:extLst>
            <a:ext uri="{FF2B5EF4-FFF2-40B4-BE49-F238E27FC236}">
              <a16:creationId xmlns:a16="http://schemas.microsoft.com/office/drawing/2014/main" id="{2AADD74C-93B0-51AD-3794-FFC24CE5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8badc01a4e_0_1408:notes">
            <a:extLst>
              <a:ext uri="{FF2B5EF4-FFF2-40B4-BE49-F238E27FC236}">
                <a16:creationId xmlns:a16="http://schemas.microsoft.com/office/drawing/2014/main" id="{57AC8B56-96CE-FFEA-7A95-804BD6831D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8badc01a4e_0_1408:notes">
            <a:extLst>
              <a:ext uri="{FF2B5EF4-FFF2-40B4-BE49-F238E27FC236}">
                <a16:creationId xmlns:a16="http://schemas.microsoft.com/office/drawing/2014/main" id="{6C10C915-89CA-340B-52CD-BB9F8FAB2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0345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8badc01a4e_0_1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8badc01a4e_0_1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8badc01a4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8badc01a4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8badc01a4e_0_1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8badc01a4e_0_1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badc01a4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badc01a4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8badc01a4e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8badc01a4e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badc01a4e_0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badc01a4e_0_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8badc01a4e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8badc01a4e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8badc01a4e_0_1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8badc01a4e_0_1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8badc01a4e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8badc01a4e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8badc01a4e_0_1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8badc01a4e_0_1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8badc01a4e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8badc01a4e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8badc01a4e_0_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8badc01a4e_0_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badc01a4e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badc01a4e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E614018E-F4D1-F5AA-13E4-115527B9D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badc01a4e_0_1524:notes">
            <a:extLst>
              <a:ext uri="{FF2B5EF4-FFF2-40B4-BE49-F238E27FC236}">
                <a16:creationId xmlns:a16="http://schemas.microsoft.com/office/drawing/2014/main" id="{6FB78ED6-0525-E7A1-0867-82005D6E3D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badc01a4e_0_1524:notes">
            <a:extLst>
              <a:ext uri="{FF2B5EF4-FFF2-40B4-BE49-F238E27FC236}">
                <a16:creationId xmlns:a16="http://schemas.microsoft.com/office/drawing/2014/main" id="{B4B549F1-9C33-C07A-82A8-38A6CD8ED6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995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aba7365e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aba7365e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ECFEF7F4-0775-C8A8-F46A-12B9CA4A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badc01a4e_0_1524:notes">
            <a:extLst>
              <a:ext uri="{FF2B5EF4-FFF2-40B4-BE49-F238E27FC236}">
                <a16:creationId xmlns:a16="http://schemas.microsoft.com/office/drawing/2014/main" id="{2FE91F93-FA99-7F84-FFB5-DB6F347F1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badc01a4e_0_1524:notes">
            <a:extLst>
              <a:ext uri="{FF2B5EF4-FFF2-40B4-BE49-F238E27FC236}">
                <a16:creationId xmlns:a16="http://schemas.microsoft.com/office/drawing/2014/main" id="{1533816E-EB73-3010-3279-BE0335255C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5001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90d8437e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90d8437e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>
          <a:extLst>
            <a:ext uri="{FF2B5EF4-FFF2-40B4-BE49-F238E27FC236}">
              <a16:creationId xmlns:a16="http://schemas.microsoft.com/office/drawing/2014/main" id="{216DED73-1B1E-A47E-17A7-4B1ABBA1D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badc01a4e_0_895:notes">
            <a:extLst>
              <a:ext uri="{FF2B5EF4-FFF2-40B4-BE49-F238E27FC236}">
                <a16:creationId xmlns:a16="http://schemas.microsoft.com/office/drawing/2014/main" id="{423DDFEB-56CE-EADC-1997-7CC5D6540C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badc01a4e_0_895:notes">
            <a:extLst>
              <a:ext uri="{FF2B5EF4-FFF2-40B4-BE49-F238E27FC236}">
                <a16:creationId xmlns:a16="http://schemas.microsoft.com/office/drawing/2014/main" id="{F3AACCE3-08F2-8488-761F-99F9E6BE70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76064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>
          <a:extLst>
            <a:ext uri="{FF2B5EF4-FFF2-40B4-BE49-F238E27FC236}">
              <a16:creationId xmlns:a16="http://schemas.microsoft.com/office/drawing/2014/main" id="{210F2F46-59EE-C46E-8B43-9921438E4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>
            <a:extLst>
              <a:ext uri="{FF2B5EF4-FFF2-40B4-BE49-F238E27FC236}">
                <a16:creationId xmlns:a16="http://schemas.microsoft.com/office/drawing/2014/main" id="{3F126933-284F-4181-0940-AC7C541EB2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>
            <a:extLst>
              <a:ext uri="{FF2B5EF4-FFF2-40B4-BE49-F238E27FC236}">
                <a16:creationId xmlns:a16="http://schemas.microsoft.com/office/drawing/2014/main" id="{B1846733-F274-7FE7-25A5-B69264A33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92069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>
          <a:extLst>
            <a:ext uri="{FF2B5EF4-FFF2-40B4-BE49-F238E27FC236}">
              <a16:creationId xmlns:a16="http://schemas.microsoft.com/office/drawing/2014/main" id="{0D339CE6-6468-19D0-3E0E-44F660CA0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>
            <a:extLst>
              <a:ext uri="{FF2B5EF4-FFF2-40B4-BE49-F238E27FC236}">
                <a16:creationId xmlns:a16="http://schemas.microsoft.com/office/drawing/2014/main" id="{FF60A071-AB63-9953-92BD-6855851AD3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>
            <a:extLst>
              <a:ext uri="{FF2B5EF4-FFF2-40B4-BE49-F238E27FC236}">
                <a16:creationId xmlns:a16="http://schemas.microsoft.com/office/drawing/2014/main" id="{220C6052-6B85-D6C7-5D45-DC784A4945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6680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8badc01a4e_0_1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8badc01a4e_0_1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8badc01a4e_0_1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8badc01a4e_0_1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90d8437e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90d8437e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8badc01a4e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8badc01a4e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badc01a4e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badc01a4e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8badc01a4e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8badc01a4e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8badc01a4e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8badc01a4e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adc01a4e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adc01a4e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urcu.beygu@rug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your-username/your-repo.git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g.nl/digital-competence-centre/?lang=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git@github.com" TargetMode="External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Introduction To Git &amp; GitHub</a:t>
            </a:r>
            <a:br>
              <a:rPr lang="en" sz="2800" b="1" dirty="0"/>
            </a:br>
            <a:r>
              <a:rPr lang="en" sz="2800" b="1" dirty="0"/>
              <a:t>Part 1</a:t>
            </a:r>
            <a:br>
              <a:rPr lang="en" sz="2800" b="1" dirty="0"/>
            </a:br>
            <a:endParaRPr sz="61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31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Burcu Beygu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Giulio </a:t>
            </a:r>
            <a:r>
              <a:rPr lang="en-US" sz="1200" dirty="0" err="1">
                <a:solidFill>
                  <a:schemeClr val="dk1"/>
                </a:solidFill>
              </a:rPr>
              <a:t>Rosani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linkClick r:id="rId3"/>
              </a:rPr>
              <a:t>burcu.beygu@rug.nl</a:t>
            </a:r>
            <a:endParaRPr lang="en"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en"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07/10/2025</a:t>
            </a:r>
            <a:endParaRPr sz="1200" dirty="0">
              <a:solidFill>
                <a:schemeClr val="dk1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5936835" y="4508150"/>
            <a:ext cx="3200201" cy="603542"/>
            <a:chOff x="5936835" y="4508150"/>
            <a:chExt cx="3200201" cy="603542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36835" y="4518348"/>
              <a:ext cx="2220923" cy="5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 txBox="1"/>
            <p:nvPr/>
          </p:nvSpPr>
          <p:spPr>
            <a:xfrm>
              <a:off x="8147477" y="4508150"/>
              <a:ext cx="989559" cy="551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56" name="Google Shape;15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407400" y="1428425"/>
            <a:ext cx="75213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Have  you signed up to GitHub and created an account?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lvl="3" indent="-285750">
              <a:buFont typeface="Wingdings" panose="05000000000000000000" pitchFamily="2" charset="2"/>
              <a:buChar char="§"/>
            </a:pPr>
            <a:r>
              <a:rPr lang="en" dirty="0"/>
              <a:t>Have you connected your laptop to GitHub?</a:t>
            </a:r>
          </a:p>
          <a:p>
            <a:pPr lvl="5"/>
            <a:endParaRPr lang="en" dirty="0"/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1: Using HTTPS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2: Generate and add an SSH key to GitHub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82D3671-FC3F-FBC1-D571-C475D26C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>
            <a:extLst>
              <a:ext uri="{FF2B5EF4-FFF2-40B4-BE49-F238E27FC236}">
                <a16:creationId xmlns:a16="http://schemas.microsoft.com/office/drawing/2014/main" id="{F8A6D77C-60B5-A157-B675-2E6A241268BF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56" name="Google Shape;156;p21">
              <a:extLst>
                <a:ext uri="{FF2B5EF4-FFF2-40B4-BE49-F238E27FC236}">
                  <a16:creationId xmlns:a16="http://schemas.microsoft.com/office/drawing/2014/main" id="{44BE0E76-3FEE-A2BA-B899-47930A6E488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1">
              <a:extLst>
                <a:ext uri="{FF2B5EF4-FFF2-40B4-BE49-F238E27FC236}">
                  <a16:creationId xmlns:a16="http://schemas.microsoft.com/office/drawing/2014/main" id="{3A0DD162-15D0-9E1F-46CA-CA52B3A432A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58" name="Google Shape;158;p21">
            <a:extLst>
              <a:ext uri="{FF2B5EF4-FFF2-40B4-BE49-F238E27FC236}">
                <a16:creationId xmlns:a16="http://schemas.microsoft.com/office/drawing/2014/main" id="{4717B5F1-C164-599F-800F-C7FE5099C78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4CEF321D-D163-9BE8-2C02-468EC35E7B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 your laptop to GitHub</a:t>
            </a:r>
            <a:endParaRPr dirty="0"/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10115662-0217-840D-3159-EE17BF4E9B6A}"/>
              </a:ext>
            </a:extLst>
          </p:cNvPr>
          <p:cNvSpPr txBox="1"/>
          <p:nvPr/>
        </p:nvSpPr>
        <p:spPr>
          <a:xfrm>
            <a:off x="326362" y="940745"/>
            <a:ext cx="8505937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1: Using HTTPS</a:t>
            </a:r>
          </a:p>
          <a:p>
            <a:pPr lvl="5"/>
            <a:endParaRPr lang="en" dirty="0"/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" dirty="0"/>
              <a:t>Check if GitHub is accessible:</a:t>
            </a:r>
            <a:br>
              <a:rPr lang="en" dirty="0"/>
            </a:br>
            <a:endParaRPr lang="en" dirty="0"/>
          </a:p>
          <a:p>
            <a:pPr lvl="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ls-remote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https://github.com/your-username/your-repo.git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5"/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If it prompts a password, you need a Personal Access Token (PAT)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Generate a GitHub Token: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Go to GitHub -&gt; Settings -&gt; Developer settings -&gt; Personal access tokens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Click “Generate new token (classic)”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Select “repo”, “workflow”, and other permissions.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Copy the token (you won’t see it again)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Use token instead of password</a:t>
            </a:r>
          </a:p>
          <a:p>
            <a:pPr lvl="8"/>
            <a:r>
              <a:rPr lang="en-US" dirty="0">
                <a:latin typeface="+mn-lt"/>
                <a:cs typeface="Courier New" panose="02070309020205020404" pitchFamily="49" charset="0"/>
              </a:rPr>
              <a:t>	- The next time Git asks for password, past the GitHub token instead</a:t>
            </a:r>
          </a:p>
          <a:p>
            <a:pPr lvl="7"/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53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66" name="Google Shape;16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1061925" y="998650"/>
            <a:ext cx="5144150" cy="3585900"/>
            <a:chOff x="1061925" y="998650"/>
            <a:chExt cx="5144150" cy="3585900"/>
          </a:xfrm>
        </p:grpSpPr>
        <p:grpSp>
          <p:nvGrpSpPr>
            <p:cNvPr id="171" name="Google Shape;171;p22"/>
            <p:cNvGrpSpPr/>
            <p:nvPr/>
          </p:nvGrpSpPr>
          <p:grpSpPr>
            <a:xfrm>
              <a:off x="1061925" y="1322650"/>
              <a:ext cx="2286900" cy="3261900"/>
              <a:chOff x="1061925" y="1246450"/>
              <a:chExt cx="2286900" cy="3261900"/>
            </a:xfrm>
          </p:grpSpPr>
          <p:sp>
            <p:nvSpPr>
              <p:cNvPr id="172" name="Google Shape;172;p22"/>
              <p:cNvSpPr/>
              <p:nvPr/>
            </p:nvSpPr>
            <p:spPr>
              <a:xfrm>
                <a:off x="1061925" y="1246450"/>
                <a:ext cx="2226000" cy="3261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3" name="Google Shape;173;p22"/>
              <p:cNvGrpSpPr/>
              <p:nvPr/>
            </p:nvGrpSpPr>
            <p:grpSpPr>
              <a:xfrm>
                <a:off x="1128825" y="1737750"/>
                <a:ext cx="995700" cy="870950"/>
                <a:chOff x="1128825" y="1737750"/>
                <a:chExt cx="995700" cy="870950"/>
              </a:xfrm>
            </p:grpSpPr>
            <p:pic>
              <p:nvPicPr>
                <p:cNvPr id="174" name="Google Shape;174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403700" y="1737750"/>
                  <a:ext cx="532250" cy="532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5" name="Google Shape;175;p22"/>
                <p:cNvSpPr txBox="1"/>
                <p:nvPr/>
              </p:nvSpPr>
              <p:spPr>
                <a:xfrm>
                  <a:off x="1128825" y="22700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README.md</a:t>
                  </a:r>
                  <a:endParaRPr sz="1000"/>
                </a:p>
              </p:txBody>
            </p:sp>
          </p:grpSp>
          <p:grpSp>
            <p:nvGrpSpPr>
              <p:cNvPr id="176" name="Google Shape;176;p22"/>
              <p:cNvGrpSpPr/>
              <p:nvPr/>
            </p:nvGrpSpPr>
            <p:grpSpPr>
              <a:xfrm>
                <a:off x="1172025" y="2608700"/>
                <a:ext cx="995700" cy="870950"/>
                <a:chOff x="1128825" y="1737750"/>
                <a:chExt cx="995700" cy="870950"/>
              </a:xfrm>
            </p:grpSpPr>
            <p:pic>
              <p:nvPicPr>
                <p:cNvPr id="177" name="Google Shape;177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403700" y="1737750"/>
                  <a:ext cx="532250" cy="532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8" name="Google Shape;178;p22"/>
                <p:cNvSpPr txBox="1"/>
                <p:nvPr/>
              </p:nvSpPr>
              <p:spPr>
                <a:xfrm>
                  <a:off x="1128825" y="22700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setup.cfg</a:t>
                  </a:r>
                  <a:endParaRPr sz="1000"/>
                </a:p>
              </p:txBody>
            </p:sp>
          </p:grpSp>
          <p:grpSp>
            <p:nvGrpSpPr>
              <p:cNvPr id="179" name="Google Shape;179;p22"/>
              <p:cNvGrpSpPr/>
              <p:nvPr/>
            </p:nvGrpSpPr>
            <p:grpSpPr>
              <a:xfrm>
                <a:off x="2264575" y="1671312"/>
                <a:ext cx="995700" cy="900438"/>
                <a:chOff x="5254825" y="1877537"/>
                <a:chExt cx="995700" cy="900438"/>
              </a:xfrm>
            </p:grpSpPr>
            <p:pic>
              <p:nvPicPr>
                <p:cNvPr id="180" name="Google Shape;180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5403700" y="1877537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1" name="Google Shape;181;p22"/>
                <p:cNvSpPr txBox="1"/>
                <p:nvPr/>
              </p:nvSpPr>
              <p:spPr>
                <a:xfrm>
                  <a:off x="5254825" y="2439275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project</a:t>
                  </a:r>
                  <a:endParaRPr sz="1000"/>
                </a:p>
              </p:txBody>
            </p:sp>
          </p:grpSp>
          <p:grpSp>
            <p:nvGrpSpPr>
              <p:cNvPr id="182" name="Google Shape;182;p22"/>
              <p:cNvGrpSpPr/>
              <p:nvPr/>
            </p:nvGrpSpPr>
            <p:grpSpPr>
              <a:xfrm>
                <a:off x="2216025" y="2644925"/>
                <a:ext cx="995700" cy="882825"/>
                <a:chOff x="2203900" y="1858275"/>
                <a:chExt cx="995700" cy="882825"/>
              </a:xfrm>
            </p:grpSpPr>
            <p:pic>
              <p:nvPicPr>
                <p:cNvPr id="183" name="Google Shape;183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401075" y="1858275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4" name="Google Shape;184;p22"/>
                <p:cNvSpPr txBox="1"/>
                <p:nvPr/>
              </p:nvSpPr>
              <p:spPr>
                <a:xfrm>
                  <a:off x="2203900" y="24024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results</a:t>
                  </a:r>
                  <a:endParaRPr sz="1000"/>
                </a:p>
              </p:txBody>
            </p:sp>
          </p:grpSp>
          <p:grpSp>
            <p:nvGrpSpPr>
              <p:cNvPr id="185" name="Google Shape;185;p22"/>
              <p:cNvGrpSpPr/>
              <p:nvPr/>
            </p:nvGrpSpPr>
            <p:grpSpPr>
              <a:xfrm>
                <a:off x="2353125" y="3527762"/>
                <a:ext cx="995700" cy="867663"/>
                <a:chOff x="2432500" y="1873437"/>
                <a:chExt cx="995700" cy="867663"/>
              </a:xfrm>
            </p:grpSpPr>
            <p:pic>
              <p:nvPicPr>
                <p:cNvPr id="186" name="Google Shape;186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03175" y="1873437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7" name="Google Shape;187;p22"/>
                <p:cNvSpPr txBox="1"/>
                <p:nvPr/>
              </p:nvSpPr>
              <p:spPr>
                <a:xfrm>
                  <a:off x="2432500" y="24024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tests</a:t>
                  </a:r>
                  <a:endParaRPr sz="1000"/>
                </a:p>
              </p:txBody>
            </p:sp>
          </p:grpSp>
          <p:sp>
            <p:nvSpPr>
              <p:cNvPr id="188" name="Google Shape;188;p22"/>
              <p:cNvSpPr txBox="1"/>
              <p:nvPr/>
            </p:nvSpPr>
            <p:spPr>
              <a:xfrm>
                <a:off x="1602275" y="1261350"/>
                <a:ext cx="1067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my_project</a:t>
                </a:r>
                <a:endParaRPr/>
              </a:p>
            </p:txBody>
          </p:sp>
        </p:grpSp>
        <p:sp>
          <p:nvSpPr>
            <p:cNvPr id="189" name="Google Shape;189;p22"/>
            <p:cNvSpPr txBox="1"/>
            <p:nvPr/>
          </p:nvSpPr>
          <p:spPr>
            <a:xfrm>
              <a:off x="2712275" y="998650"/>
              <a:ext cx="349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Directory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1061925" y="1322650"/>
            <a:ext cx="4193400" cy="3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700" y="18139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1128825" y="23462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900" y="268490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1172025" y="32171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setup.cfg</a:t>
            </a:r>
            <a:endParaRPr sz="1000"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450" y="1747512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2264575" y="23092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project</a:t>
            </a:r>
            <a:endParaRPr sz="10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200" y="2721125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2216025" y="32652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results</a:t>
            </a:r>
            <a:endParaRPr sz="1000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800" y="3603962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2276925" y="4132925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tests</a:t>
            </a:r>
            <a:endParaRPr sz="1000"/>
          </a:p>
        </p:txBody>
      </p:sp>
      <p:sp>
        <p:nvSpPr>
          <p:cNvPr id="205" name="Google Shape;205;p23"/>
          <p:cNvSpPr txBox="1"/>
          <p:nvPr/>
        </p:nvSpPr>
        <p:spPr>
          <a:xfrm>
            <a:off x="1602275" y="13375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grpSp>
        <p:nvGrpSpPr>
          <p:cNvPr id="206" name="Google Shape;206;p2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07" name="Google Shape;20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09" name="Google Shape;20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5985925" y="2816950"/>
            <a:ext cx="135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215" name="Google Shape;215;p23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16" name="Google Shape;21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23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227" name="Google Shape;227;p24"/>
          <p:cNvGrpSpPr/>
          <p:nvPr/>
        </p:nvGrpSpPr>
        <p:grpSpPr>
          <a:xfrm>
            <a:off x="1061925" y="1322650"/>
            <a:ext cx="4193400" cy="3261900"/>
            <a:chOff x="1061925" y="1398850"/>
            <a:chExt cx="4193400" cy="3261900"/>
          </a:xfrm>
        </p:grpSpPr>
        <p:sp>
          <p:nvSpPr>
            <p:cNvPr id="228" name="Google Shape;228;p24"/>
            <p:cNvSpPr/>
            <p:nvPr/>
          </p:nvSpPr>
          <p:spPr>
            <a:xfrm>
              <a:off x="1061925" y="13988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24"/>
            <p:cNvGrpSpPr/>
            <p:nvPr/>
          </p:nvGrpSpPr>
          <p:grpSpPr>
            <a:xfrm>
              <a:off x="1128825" y="1890150"/>
              <a:ext cx="995700" cy="870950"/>
              <a:chOff x="1128825" y="1737750"/>
              <a:chExt cx="995700" cy="870950"/>
            </a:xfrm>
          </p:grpSpPr>
          <p:pic>
            <p:nvPicPr>
              <p:cNvPr id="230" name="Google Shape;230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1" name="Google Shape;231;p24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README.md</a:t>
                </a:r>
                <a:endParaRPr sz="1000"/>
              </a:p>
            </p:txBody>
          </p:sp>
        </p:grpSp>
        <p:grpSp>
          <p:nvGrpSpPr>
            <p:cNvPr id="232" name="Google Shape;232;p24"/>
            <p:cNvGrpSpPr/>
            <p:nvPr/>
          </p:nvGrpSpPr>
          <p:grpSpPr>
            <a:xfrm>
              <a:off x="1172025" y="2761100"/>
              <a:ext cx="995700" cy="870950"/>
              <a:chOff x="1128825" y="1737750"/>
              <a:chExt cx="995700" cy="870950"/>
            </a:xfrm>
          </p:grpSpPr>
          <p:pic>
            <p:nvPicPr>
              <p:cNvPr id="233" name="Google Shape;233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4" name="Google Shape;234;p24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setup.cfg</a:t>
                </a:r>
                <a:endParaRPr sz="1000"/>
              </a:p>
            </p:txBody>
          </p:sp>
        </p:grpSp>
        <p:grpSp>
          <p:nvGrpSpPr>
            <p:cNvPr id="235" name="Google Shape;235;p24"/>
            <p:cNvGrpSpPr/>
            <p:nvPr/>
          </p:nvGrpSpPr>
          <p:grpSpPr>
            <a:xfrm>
              <a:off x="2264575" y="1823712"/>
              <a:ext cx="995700" cy="900438"/>
              <a:chOff x="5254825" y="1877537"/>
              <a:chExt cx="995700" cy="900438"/>
            </a:xfrm>
          </p:grpSpPr>
          <p:pic>
            <p:nvPicPr>
              <p:cNvPr id="236" name="Google Shape;236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403700" y="18775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" name="Google Shape;237;p24"/>
              <p:cNvSpPr txBox="1"/>
              <p:nvPr/>
            </p:nvSpPr>
            <p:spPr>
              <a:xfrm>
                <a:off x="5254825" y="24392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project</a:t>
                </a:r>
                <a:endParaRPr sz="1000"/>
              </a:p>
            </p:txBody>
          </p:sp>
        </p:grpSp>
        <p:grpSp>
          <p:nvGrpSpPr>
            <p:cNvPr id="238" name="Google Shape;238;p24"/>
            <p:cNvGrpSpPr/>
            <p:nvPr/>
          </p:nvGrpSpPr>
          <p:grpSpPr>
            <a:xfrm>
              <a:off x="2216025" y="2797325"/>
              <a:ext cx="995700" cy="882825"/>
              <a:chOff x="2203900" y="1858275"/>
              <a:chExt cx="995700" cy="882825"/>
            </a:xfrm>
          </p:grpSpPr>
          <p:pic>
            <p:nvPicPr>
              <p:cNvPr id="239" name="Google Shape;239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401075" y="1858275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0" name="Google Shape;240;p24"/>
              <p:cNvSpPr txBox="1"/>
              <p:nvPr/>
            </p:nvSpPr>
            <p:spPr>
              <a:xfrm>
                <a:off x="22039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results</a:t>
                </a:r>
                <a:endParaRPr sz="1000"/>
              </a:p>
            </p:txBody>
          </p:sp>
        </p:grpSp>
        <p:grpSp>
          <p:nvGrpSpPr>
            <p:cNvPr id="241" name="Google Shape;241;p24"/>
            <p:cNvGrpSpPr/>
            <p:nvPr/>
          </p:nvGrpSpPr>
          <p:grpSpPr>
            <a:xfrm>
              <a:off x="2276925" y="3680162"/>
              <a:ext cx="995700" cy="867663"/>
              <a:chOff x="2356300" y="1873437"/>
              <a:chExt cx="995700" cy="867663"/>
            </a:xfrm>
          </p:grpSpPr>
          <p:pic>
            <p:nvPicPr>
              <p:cNvPr id="242" name="Google Shape;242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03175" y="18734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3" name="Google Shape;243;p24"/>
              <p:cNvSpPr txBox="1"/>
              <p:nvPr/>
            </p:nvSpPr>
            <p:spPr>
              <a:xfrm>
                <a:off x="23563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tests</a:t>
                </a:r>
                <a:endParaRPr sz="1000"/>
              </a:p>
            </p:txBody>
          </p:sp>
        </p:grpSp>
        <p:sp>
          <p:nvSpPr>
            <p:cNvPr id="244" name="Google Shape;244;p24"/>
            <p:cNvSpPr txBox="1"/>
            <p:nvPr/>
          </p:nvSpPr>
          <p:spPr>
            <a:xfrm>
              <a:off x="1602275" y="14137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my_project</a:t>
              </a:r>
              <a:endParaRPr/>
            </a:p>
          </p:txBody>
        </p:sp>
      </p:grpSp>
      <p:sp>
        <p:nvSpPr>
          <p:cNvPr id="245" name="Google Shape;245;p24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6046625" y="2793250"/>
            <a:ext cx="3058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 will contain all files of a project and records past versions of files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249" name="Google Shape;249;p24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50" name="Google Shape;250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4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57" name="Google Shape;25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59" name="Google Shape;2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261" name="Google Shape;261;p25"/>
          <p:cNvGrpSpPr/>
          <p:nvPr/>
        </p:nvGrpSpPr>
        <p:grpSpPr>
          <a:xfrm>
            <a:off x="1061925" y="1322650"/>
            <a:ext cx="4193400" cy="3261900"/>
            <a:chOff x="1061925" y="1398850"/>
            <a:chExt cx="4193400" cy="3261900"/>
          </a:xfrm>
        </p:grpSpPr>
        <p:sp>
          <p:nvSpPr>
            <p:cNvPr id="262" name="Google Shape;262;p25"/>
            <p:cNvSpPr/>
            <p:nvPr/>
          </p:nvSpPr>
          <p:spPr>
            <a:xfrm>
              <a:off x="1061925" y="13988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263;p25"/>
            <p:cNvGrpSpPr/>
            <p:nvPr/>
          </p:nvGrpSpPr>
          <p:grpSpPr>
            <a:xfrm>
              <a:off x="1128825" y="1890150"/>
              <a:ext cx="995700" cy="870950"/>
              <a:chOff x="1128825" y="1737750"/>
              <a:chExt cx="995700" cy="870950"/>
            </a:xfrm>
          </p:grpSpPr>
          <p:pic>
            <p:nvPicPr>
              <p:cNvPr id="264" name="Google Shape;264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5" name="Google Shape;265;p25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README.md</a:t>
                </a:r>
                <a:endParaRPr sz="1000"/>
              </a:p>
            </p:txBody>
          </p:sp>
        </p:grpSp>
        <p:grpSp>
          <p:nvGrpSpPr>
            <p:cNvPr id="266" name="Google Shape;266;p25"/>
            <p:cNvGrpSpPr/>
            <p:nvPr/>
          </p:nvGrpSpPr>
          <p:grpSpPr>
            <a:xfrm>
              <a:off x="1172025" y="2761100"/>
              <a:ext cx="995700" cy="870950"/>
              <a:chOff x="1128825" y="1737750"/>
              <a:chExt cx="995700" cy="870950"/>
            </a:xfrm>
          </p:grpSpPr>
          <p:pic>
            <p:nvPicPr>
              <p:cNvPr id="267" name="Google Shape;267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8" name="Google Shape;268;p25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setup.cfg</a:t>
                </a:r>
                <a:endParaRPr sz="1000"/>
              </a:p>
            </p:txBody>
          </p:sp>
        </p:grpSp>
        <p:grpSp>
          <p:nvGrpSpPr>
            <p:cNvPr id="269" name="Google Shape;269;p25"/>
            <p:cNvGrpSpPr/>
            <p:nvPr/>
          </p:nvGrpSpPr>
          <p:grpSpPr>
            <a:xfrm>
              <a:off x="2264575" y="1823712"/>
              <a:ext cx="995700" cy="900438"/>
              <a:chOff x="5254825" y="1877537"/>
              <a:chExt cx="995700" cy="900438"/>
            </a:xfrm>
          </p:grpSpPr>
          <p:pic>
            <p:nvPicPr>
              <p:cNvPr id="270" name="Google Shape;270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403700" y="18775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1" name="Google Shape;271;p25"/>
              <p:cNvSpPr txBox="1"/>
              <p:nvPr/>
            </p:nvSpPr>
            <p:spPr>
              <a:xfrm>
                <a:off x="5254825" y="24392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project</a:t>
                </a:r>
                <a:endParaRPr sz="1000"/>
              </a:p>
            </p:txBody>
          </p:sp>
        </p:grpSp>
        <p:grpSp>
          <p:nvGrpSpPr>
            <p:cNvPr id="272" name="Google Shape;272;p25"/>
            <p:cNvGrpSpPr/>
            <p:nvPr/>
          </p:nvGrpSpPr>
          <p:grpSpPr>
            <a:xfrm>
              <a:off x="2216025" y="2797325"/>
              <a:ext cx="995700" cy="882825"/>
              <a:chOff x="2203900" y="1858275"/>
              <a:chExt cx="995700" cy="882825"/>
            </a:xfrm>
          </p:grpSpPr>
          <p:pic>
            <p:nvPicPr>
              <p:cNvPr id="273" name="Google Shape;273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401075" y="1858275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4" name="Google Shape;274;p25"/>
              <p:cNvSpPr txBox="1"/>
              <p:nvPr/>
            </p:nvSpPr>
            <p:spPr>
              <a:xfrm>
                <a:off x="22039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results</a:t>
                </a:r>
                <a:endParaRPr sz="1000"/>
              </a:p>
            </p:txBody>
          </p:sp>
        </p:grpSp>
        <p:grpSp>
          <p:nvGrpSpPr>
            <p:cNvPr id="275" name="Google Shape;275;p25"/>
            <p:cNvGrpSpPr/>
            <p:nvPr/>
          </p:nvGrpSpPr>
          <p:grpSpPr>
            <a:xfrm>
              <a:off x="2276925" y="3680162"/>
              <a:ext cx="995700" cy="867663"/>
              <a:chOff x="2356300" y="1873437"/>
              <a:chExt cx="995700" cy="867663"/>
            </a:xfrm>
          </p:grpSpPr>
          <p:pic>
            <p:nvPicPr>
              <p:cNvPr id="276" name="Google Shape;276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03175" y="18734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25"/>
              <p:cNvSpPr txBox="1"/>
              <p:nvPr/>
            </p:nvSpPr>
            <p:spPr>
              <a:xfrm>
                <a:off x="23563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tests</a:t>
                </a:r>
                <a:endParaRPr sz="1000"/>
              </a:p>
            </p:txBody>
          </p:sp>
        </p:grpSp>
        <p:sp>
          <p:nvSpPr>
            <p:cNvPr id="278" name="Google Shape;278;p25"/>
            <p:cNvSpPr txBox="1"/>
            <p:nvPr/>
          </p:nvSpPr>
          <p:spPr>
            <a:xfrm>
              <a:off x="1602275" y="14137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my_project</a:t>
              </a:r>
              <a:endParaRPr/>
            </a:p>
          </p:txBody>
        </p:sp>
      </p:grpSp>
      <p:sp>
        <p:nvSpPr>
          <p:cNvPr id="279" name="Google Shape;279;p25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81" name="Google Shape;281;p25"/>
          <p:cNvSpPr txBox="1"/>
          <p:nvPr/>
        </p:nvSpPr>
        <p:spPr>
          <a:xfrm>
            <a:off x="6046625" y="2793250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83" name="Google Shape;283;p25"/>
          <p:cNvSpPr txBox="1"/>
          <p:nvPr/>
        </p:nvSpPr>
        <p:spPr>
          <a:xfrm>
            <a:off x="6066450" y="3818200"/>
            <a:ext cx="309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Do not edit </a:t>
            </a:r>
            <a:r>
              <a:rPr lang="en">
                <a:highlight>
                  <a:srgbClr val="D9D9D9"/>
                </a:highlight>
              </a:rPr>
              <a:t>.git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!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85" name="Google Shape;285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25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2132750" y="3549550"/>
            <a:ext cx="6848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2093600" y="3897125"/>
            <a:ext cx="6926700" cy="56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132750" y="2724975"/>
            <a:ext cx="6848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6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95" name="Google Shape;29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26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97" name="Google Shape;2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2051125" y="715725"/>
            <a:ext cx="65811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stores all of its extra information in a the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 directory.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located in the root directory of the repository.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expects this information to be laid out in a very precise way, so you should </a:t>
            </a:r>
            <a:r>
              <a:rPr lang="en" b="1"/>
              <a:t>never </a:t>
            </a:r>
            <a:r>
              <a:rPr lang="en"/>
              <a:t>edit or delete anything in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the </a:t>
            </a:r>
            <a:r>
              <a:rPr lang="en">
                <a:highlight>
                  <a:srgbClr val="D9D9D9"/>
                </a:highlight>
              </a:rPr>
              <a:t> .git  </a:t>
            </a:r>
            <a:r>
              <a:rPr lang="en"/>
              <a:t>directory: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inside the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 directory: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.git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branches</a:t>
            </a:r>
            <a:r>
              <a:rPr lang="en"/>
              <a:t>  config  description  HEAD  </a:t>
            </a:r>
            <a:r>
              <a:rPr lang="en">
                <a:solidFill>
                  <a:srgbClr val="0000FF"/>
                </a:solidFill>
              </a:rPr>
              <a:t>hooks</a:t>
            </a:r>
            <a:r>
              <a:rPr lang="en"/>
              <a:t>  index  </a:t>
            </a:r>
            <a:r>
              <a:rPr lang="en">
                <a:solidFill>
                  <a:srgbClr val="0000FF"/>
                </a:solidFill>
              </a:rPr>
              <a:t>info</a:t>
            </a: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logs</a:t>
            </a: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objects</a:t>
            </a:r>
            <a:r>
              <a:rPr lang="en"/>
              <a:t>  packed-refs  </a:t>
            </a:r>
            <a:r>
              <a:rPr lang="en">
                <a:solidFill>
                  <a:srgbClr val="0000FF"/>
                </a:solidFill>
              </a:rPr>
              <a:t>refs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0" name="Google Shape;300;p26"/>
          <p:cNvGrpSpPr/>
          <p:nvPr/>
        </p:nvGrpSpPr>
        <p:grpSpPr>
          <a:xfrm>
            <a:off x="562000" y="1365124"/>
            <a:ext cx="995700" cy="846551"/>
            <a:chOff x="3153300" y="2990299"/>
            <a:chExt cx="995700" cy="846551"/>
          </a:xfrm>
        </p:grpSpPr>
        <p:pic>
          <p:nvPicPr>
            <p:cNvPr id="301" name="Google Shape;301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74924" y="2990299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26"/>
            <p:cNvSpPr txBox="1"/>
            <p:nvPr/>
          </p:nvSpPr>
          <p:spPr>
            <a:xfrm>
              <a:off x="3153300" y="34981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7"/>
          <p:cNvGrpSpPr/>
          <p:nvPr/>
        </p:nvGrpSpPr>
        <p:grpSpPr>
          <a:xfrm>
            <a:off x="680925" y="1246450"/>
            <a:ext cx="4193400" cy="3261900"/>
            <a:chOff x="680925" y="1246450"/>
            <a:chExt cx="4193400" cy="3261900"/>
          </a:xfrm>
        </p:grpSpPr>
        <p:sp>
          <p:nvSpPr>
            <p:cNvPr id="308" name="Google Shape;308;p27"/>
            <p:cNvSpPr/>
            <p:nvPr/>
          </p:nvSpPr>
          <p:spPr>
            <a:xfrm>
              <a:off x="680925" y="12464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9" name="Google Shape;30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2450" y="1671312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27"/>
            <p:cNvSpPr txBox="1"/>
            <p:nvPr/>
          </p:nvSpPr>
          <p:spPr>
            <a:xfrm>
              <a:off x="1883575" y="22330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project</a:t>
              </a:r>
              <a:endParaRPr sz="1000"/>
            </a:p>
          </p:txBody>
        </p:sp>
        <p:pic>
          <p:nvPicPr>
            <p:cNvPr id="311" name="Google Shape;31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2200" y="2644925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7"/>
            <p:cNvSpPr txBox="1"/>
            <p:nvPr/>
          </p:nvSpPr>
          <p:spPr>
            <a:xfrm>
              <a:off x="1835025" y="31890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results</a:t>
              </a:r>
              <a:endParaRPr sz="1000"/>
            </a:p>
          </p:txBody>
        </p:sp>
        <p:pic>
          <p:nvPicPr>
            <p:cNvPr id="313" name="Google Shape;31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42800" y="3527762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27"/>
            <p:cNvSpPr txBox="1"/>
            <p:nvPr/>
          </p:nvSpPr>
          <p:spPr>
            <a:xfrm>
              <a:off x="1895925" y="405672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tests</a:t>
              </a:r>
              <a:endParaRPr sz="1000"/>
            </a:p>
          </p:txBody>
        </p:sp>
        <p:sp>
          <p:nvSpPr>
            <p:cNvPr id="315" name="Google Shape;315;p27"/>
            <p:cNvSpPr txBox="1"/>
            <p:nvPr/>
          </p:nvSpPr>
          <p:spPr>
            <a:xfrm>
              <a:off x="3500725" y="13620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Git storage</a:t>
              </a:r>
              <a:endParaRPr/>
            </a:p>
          </p:txBody>
        </p:sp>
        <p:grpSp>
          <p:nvGrpSpPr>
            <p:cNvPr id="316" name="Google Shape;316;p27"/>
            <p:cNvGrpSpPr/>
            <p:nvPr/>
          </p:nvGrpSpPr>
          <p:grpSpPr>
            <a:xfrm>
              <a:off x="3580325" y="1762249"/>
              <a:ext cx="995700" cy="846451"/>
              <a:chOff x="6552625" y="3235024"/>
              <a:chExt cx="995700" cy="846451"/>
            </a:xfrm>
          </p:grpSpPr>
          <p:pic>
            <p:nvPicPr>
              <p:cNvPr id="317" name="Google Shape;317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0449" y="3235024"/>
                <a:ext cx="752450" cy="7524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8" name="Google Shape;318;p27"/>
              <p:cNvSpPr txBox="1"/>
              <p:nvPr/>
            </p:nvSpPr>
            <p:spPr>
              <a:xfrm>
                <a:off x="6552625" y="37427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.git</a:t>
                </a:r>
                <a:endParaRPr sz="1000"/>
              </a:p>
            </p:txBody>
          </p:sp>
        </p:grpSp>
      </p:grpSp>
      <p:grpSp>
        <p:nvGrpSpPr>
          <p:cNvPr id="319" name="Google Shape;319;p27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20" name="Google Shape;32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7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22" name="Google Shape;3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23" name="Google Shape;32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3700" y="18139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7"/>
          <p:cNvSpPr txBox="1"/>
          <p:nvPr/>
        </p:nvSpPr>
        <p:spPr>
          <a:xfrm>
            <a:off x="1128825" y="23462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pic>
        <p:nvPicPr>
          <p:cNvPr id="326" name="Google Shape;32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6900" y="268490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7"/>
          <p:cNvSpPr txBox="1"/>
          <p:nvPr/>
        </p:nvSpPr>
        <p:spPr>
          <a:xfrm>
            <a:off x="1172025" y="32171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setup.cfg</a:t>
            </a:r>
            <a:endParaRPr sz="1000"/>
          </a:p>
        </p:txBody>
      </p:sp>
      <p:sp>
        <p:nvSpPr>
          <p:cNvPr id="328" name="Google Shape;328;p27"/>
          <p:cNvSpPr txBox="1"/>
          <p:nvPr/>
        </p:nvSpPr>
        <p:spPr>
          <a:xfrm>
            <a:off x="1602275" y="12613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pic>
        <p:nvPicPr>
          <p:cNvPr id="329" name="Google Shape;32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6725" y="1170125"/>
            <a:ext cx="2180844" cy="191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70942" y="1909455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7"/>
          <p:cNvSpPr/>
          <p:nvPr/>
        </p:nvSpPr>
        <p:spPr>
          <a:xfrm>
            <a:off x="5035325" y="2835600"/>
            <a:ext cx="1552800" cy="17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 txBox="1"/>
          <p:nvPr/>
        </p:nvSpPr>
        <p:spPr>
          <a:xfrm>
            <a:off x="5005000" y="2301850"/>
            <a:ext cx="1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machine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8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39" name="Google Shape;33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28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41" name="Google Shape;3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42" name="Google Shape;3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992" y="1718280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8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5" name="Google Shape;34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975" y="1495462"/>
            <a:ext cx="3460300" cy="20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8"/>
          <p:cNvSpPr/>
          <p:nvPr/>
        </p:nvSpPr>
        <p:spPr>
          <a:xfrm>
            <a:off x="3258150" y="22836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 flipH="1">
            <a:off x="3258150" y="25122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9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53" name="Google Shape;35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29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55" name="Google Shape;3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56" name="Google Shape;3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992" y="1718280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975" y="1495462"/>
            <a:ext cx="3460300" cy="20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9"/>
          <p:cNvSpPr/>
          <p:nvPr/>
        </p:nvSpPr>
        <p:spPr>
          <a:xfrm>
            <a:off x="3258150" y="22836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9"/>
          <p:cNvSpPr/>
          <p:nvPr/>
        </p:nvSpPr>
        <p:spPr>
          <a:xfrm flipH="1">
            <a:off x="3258150" y="25122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9"/>
          <p:cNvSpPr txBox="1"/>
          <p:nvPr/>
        </p:nvSpPr>
        <p:spPr>
          <a:xfrm>
            <a:off x="6278550" y="1410800"/>
            <a:ext cx="82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8405C67-44C6-0C0C-B9E5-F1DD538B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B084A9F7-146F-A791-A912-3FC9E48C0E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 dirty="0">
                <a:hlinkClick r:id="rId3"/>
              </a:rPr>
              <a:t>DCC RUG</a:t>
            </a:r>
            <a:br>
              <a:rPr lang="en-US" sz="6100" dirty="0"/>
            </a:br>
            <a:r>
              <a:rPr lang="en-US" sz="1200" dirty="0"/>
              <a:t>Follow our training and subscribe to our newsletter to stay up-to-date</a:t>
            </a:r>
            <a:endParaRPr sz="6100" dirty="0"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A9581B61-8B85-0699-395E-8444732A77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1931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300" dirty="0">
                <a:solidFill>
                  <a:schemeClr val="dk1"/>
                </a:solidFill>
              </a:rPr>
              <a:t>dcc@rug.nl</a:t>
            </a:r>
            <a:endParaRPr sz="1300" dirty="0">
              <a:solidFill>
                <a:schemeClr val="dk1"/>
              </a:solidFill>
            </a:endParaRPr>
          </a:p>
        </p:txBody>
      </p:sp>
      <p:grpSp>
        <p:nvGrpSpPr>
          <p:cNvPr id="56" name="Google Shape;56;p13">
            <a:extLst>
              <a:ext uri="{FF2B5EF4-FFF2-40B4-BE49-F238E27FC236}">
                <a16:creationId xmlns:a16="http://schemas.microsoft.com/office/drawing/2014/main" id="{80E72190-07A5-2C87-8DB7-FDAD6A8B8A11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5936835" y="4508150"/>
            <a:chExt cx="3200201" cy="603542"/>
          </a:xfrm>
        </p:grpSpPr>
        <p:pic>
          <p:nvPicPr>
            <p:cNvPr id="57" name="Google Shape;57;p13">
              <a:extLst>
                <a:ext uri="{FF2B5EF4-FFF2-40B4-BE49-F238E27FC236}">
                  <a16:creationId xmlns:a16="http://schemas.microsoft.com/office/drawing/2014/main" id="{BC983E1C-0F09-44BB-8B73-AC0D7EF5C0A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36835" y="4518348"/>
              <a:ext cx="2220923" cy="5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>
              <a:extLst>
                <a:ext uri="{FF2B5EF4-FFF2-40B4-BE49-F238E27FC236}">
                  <a16:creationId xmlns:a16="http://schemas.microsoft.com/office/drawing/2014/main" id="{386DA1D9-1CF3-E5C1-6D93-E51EBF433E0E}"/>
                </a:ext>
              </a:extLst>
            </p:cNvPr>
            <p:cNvSpPr txBox="1"/>
            <p:nvPr/>
          </p:nvSpPr>
          <p:spPr>
            <a:xfrm>
              <a:off x="8147477" y="4508150"/>
              <a:ext cx="989559" cy="551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59" name="Google Shape;59;p13">
            <a:extLst>
              <a:ext uri="{FF2B5EF4-FFF2-40B4-BE49-F238E27FC236}">
                <a16:creationId xmlns:a16="http://schemas.microsoft.com/office/drawing/2014/main" id="{5B363FEC-0DA3-CA44-29DB-B4FB88D166D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248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0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68" name="Google Shape;368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30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71" name="Google Shape;3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9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0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0400" y="809303"/>
            <a:ext cx="2596776" cy="150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7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5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5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3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1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13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30"/>
          <p:cNvCxnSpPr>
            <a:endCxn id="372" idx="0"/>
          </p:cNvCxnSpPr>
          <p:nvPr/>
        </p:nvCxnSpPr>
        <p:spPr>
          <a:xfrm flipH="1">
            <a:off x="1322996" y="1810577"/>
            <a:ext cx="2396100" cy="17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2" name="Google Shape;382;p30"/>
          <p:cNvCxnSpPr>
            <a:endCxn id="375" idx="0"/>
          </p:cNvCxnSpPr>
          <p:nvPr/>
        </p:nvCxnSpPr>
        <p:spPr>
          <a:xfrm flipH="1">
            <a:off x="2389796" y="2131877"/>
            <a:ext cx="1578000" cy="13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3" name="Google Shape;383;p30"/>
          <p:cNvCxnSpPr>
            <a:endCxn id="376" idx="0"/>
          </p:cNvCxnSpPr>
          <p:nvPr/>
        </p:nvCxnSpPr>
        <p:spPr>
          <a:xfrm flipH="1">
            <a:off x="3508546" y="2216777"/>
            <a:ext cx="774600" cy="13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4" name="Google Shape;384;p30"/>
          <p:cNvCxnSpPr>
            <a:stCxn id="374" idx="2"/>
          </p:cNvCxnSpPr>
          <p:nvPr/>
        </p:nvCxnSpPr>
        <p:spPr>
          <a:xfrm flipH="1">
            <a:off x="4477288" y="2310353"/>
            <a:ext cx="31500" cy="11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5" name="Google Shape;385;p30"/>
          <p:cNvCxnSpPr>
            <a:endCxn id="378" idx="0"/>
          </p:cNvCxnSpPr>
          <p:nvPr/>
        </p:nvCxnSpPr>
        <p:spPr>
          <a:xfrm>
            <a:off x="5241597" y="2259377"/>
            <a:ext cx="424800" cy="12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30"/>
          <p:cNvCxnSpPr>
            <a:endCxn id="379" idx="0"/>
          </p:cNvCxnSpPr>
          <p:nvPr/>
        </p:nvCxnSpPr>
        <p:spPr>
          <a:xfrm>
            <a:off x="5684447" y="1974377"/>
            <a:ext cx="1100700" cy="15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7" name="Google Shape;387;p30"/>
          <p:cNvCxnSpPr>
            <a:endCxn id="380" idx="0"/>
          </p:cNvCxnSpPr>
          <p:nvPr/>
        </p:nvCxnSpPr>
        <p:spPr>
          <a:xfrm>
            <a:off x="5848247" y="1755977"/>
            <a:ext cx="2156100" cy="17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/>
          <p:nvPr/>
        </p:nvSpPr>
        <p:spPr>
          <a:xfrm>
            <a:off x="959350" y="2451475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959350" y="2023950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959350" y="1596425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1"/>
          <p:cNvSpPr/>
          <p:nvPr/>
        </p:nvSpPr>
        <p:spPr>
          <a:xfrm>
            <a:off x="959350" y="1195350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97" name="Google Shape;39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3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new local repository</a:t>
            </a:r>
            <a:endParaRPr/>
          </a:p>
        </p:txBody>
      </p:sp>
      <p:pic>
        <p:nvPicPr>
          <p:cNvPr id="400" name="Google Shape;4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1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1"/>
          <p:cNvSpPr txBox="1"/>
          <p:nvPr/>
        </p:nvSpPr>
        <p:spPr>
          <a:xfrm>
            <a:off x="462650" y="1097125"/>
            <a:ext cx="8145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mkdir &lt;my_project&gt;</a:t>
            </a:r>
            <a:r>
              <a:rPr lang="en"/>
              <a:t>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&lt;my_project&gt;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2743250" y="3408713"/>
            <a:ext cx="35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a repo and you started to track it!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3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09" name="Google Shape;40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3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11" name="Google Shape;41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12" name="Google Shape;4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2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2"/>
          <p:cNvSpPr txBox="1">
            <a:spLocks noGrp="1"/>
          </p:cNvSpPr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/>
              <a:t>Staging &amp; Committing</a:t>
            </a:r>
            <a:endParaRPr sz="2220" b="1"/>
          </a:p>
        </p:txBody>
      </p:sp>
      <p:sp>
        <p:nvSpPr>
          <p:cNvPr id="415" name="Google Shape;415;p32"/>
          <p:cNvSpPr txBox="1"/>
          <p:nvPr/>
        </p:nvSpPr>
        <p:spPr>
          <a:xfrm>
            <a:off x="492300" y="1646775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Saving a draft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Staging area</a:t>
            </a:r>
            <a:endParaRPr/>
          </a:p>
        </p:txBody>
      </p:sp>
      <p:pic>
        <p:nvPicPr>
          <p:cNvPr id="416" name="Google Shape;41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400" y="2380823"/>
            <a:ext cx="2430901" cy="184322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2"/>
          <p:cNvSpPr txBox="1"/>
          <p:nvPr/>
        </p:nvSpPr>
        <p:spPr>
          <a:xfrm>
            <a:off x="5064300" y="1646775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Saving a file &amp; update repo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 changes</a:t>
            </a:r>
            <a:endParaRPr/>
          </a:p>
        </p:txBody>
      </p:sp>
      <p:pic>
        <p:nvPicPr>
          <p:cNvPr id="418" name="Google Shape;41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8526" y="2434225"/>
            <a:ext cx="2360202" cy="172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3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24" name="Google Shape;42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3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26" name="Google Shape;42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27" name="Google Shape;4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3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3"/>
          <p:cNvSpPr txBox="1"/>
          <p:nvPr/>
        </p:nvSpPr>
        <p:spPr>
          <a:xfrm>
            <a:off x="437725" y="1194275"/>
            <a:ext cx="839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                                Staging                                                   </a:t>
            </a:r>
            <a:r>
              <a:rPr lang="en">
                <a:highlight>
                  <a:srgbClr val="D9D9D9"/>
                </a:highlight>
              </a:rPr>
              <a:t>.git</a:t>
            </a:r>
            <a:r>
              <a:rPr lang="en"/>
              <a:t> Directory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(Working Directory)                    Area                                                      (Permanent Storage)</a:t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>
            <a:off x="223725" y="1932250"/>
            <a:ext cx="1632300" cy="136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1" name="Google Shape;4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00" y="24235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3"/>
          <p:cNvSpPr txBox="1"/>
          <p:nvPr/>
        </p:nvSpPr>
        <p:spPr>
          <a:xfrm>
            <a:off x="290625" y="28796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sp>
        <p:nvSpPr>
          <p:cNvPr id="433" name="Google Shape;433;p33"/>
          <p:cNvSpPr txBox="1"/>
          <p:nvPr/>
        </p:nvSpPr>
        <p:spPr>
          <a:xfrm>
            <a:off x="556000" y="1809875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>
            <a:off x="2948825" y="1974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2948825" y="2355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3"/>
          <p:cNvSpPr/>
          <p:nvPr/>
        </p:nvSpPr>
        <p:spPr>
          <a:xfrm>
            <a:off x="2948825" y="2736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3"/>
          <p:cNvSpPr/>
          <p:nvPr/>
        </p:nvSpPr>
        <p:spPr>
          <a:xfrm>
            <a:off x="2948825" y="3117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2948825" y="3498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3"/>
          <p:cNvSpPr/>
          <p:nvPr/>
        </p:nvSpPr>
        <p:spPr>
          <a:xfrm>
            <a:off x="2948825" y="3879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3"/>
          <p:cNvSpPr/>
          <p:nvPr/>
        </p:nvSpPr>
        <p:spPr>
          <a:xfrm>
            <a:off x="6131725" y="2355300"/>
            <a:ext cx="1686300" cy="23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3"/>
          <p:cNvSpPr/>
          <p:nvPr/>
        </p:nvSpPr>
        <p:spPr>
          <a:xfrm>
            <a:off x="6102850" y="3898625"/>
            <a:ext cx="1686300" cy="23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2" name="Google Shape;442;p33"/>
          <p:cNvCxnSpPr>
            <a:stCxn id="431" idx="3"/>
            <a:endCxn id="434" idx="1"/>
          </p:cNvCxnSpPr>
          <p:nvPr/>
        </p:nvCxnSpPr>
        <p:spPr>
          <a:xfrm rot="10800000" flipH="1">
            <a:off x="1021550" y="2092075"/>
            <a:ext cx="1927200" cy="5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3" name="Google Shape;443;p33"/>
          <p:cNvCxnSpPr>
            <a:stCxn id="431" idx="3"/>
            <a:endCxn id="435" idx="1"/>
          </p:cNvCxnSpPr>
          <p:nvPr/>
        </p:nvCxnSpPr>
        <p:spPr>
          <a:xfrm rot="10800000" flipH="1">
            <a:off x="1021550" y="2473075"/>
            <a:ext cx="1927200" cy="2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4" name="Google Shape;444;p33"/>
          <p:cNvCxnSpPr>
            <a:stCxn id="431" idx="3"/>
            <a:endCxn id="436" idx="1"/>
          </p:cNvCxnSpPr>
          <p:nvPr/>
        </p:nvCxnSpPr>
        <p:spPr>
          <a:xfrm>
            <a:off x="1021550" y="2689675"/>
            <a:ext cx="1927200" cy="16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5" name="Google Shape;445;p33"/>
          <p:cNvCxnSpPr>
            <a:stCxn id="431" idx="3"/>
            <a:endCxn id="437" idx="1"/>
          </p:cNvCxnSpPr>
          <p:nvPr/>
        </p:nvCxnSpPr>
        <p:spPr>
          <a:xfrm>
            <a:off x="1021550" y="2689675"/>
            <a:ext cx="1927200" cy="5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6" name="Google Shape;446;p33"/>
          <p:cNvCxnSpPr>
            <a:endCxn id="438" idx="1"/>
          </p:cNvCxnSpPr>
          <p:nvPr/>
        </p:nvCxnSpPr>
        <p:spPr>
          <a:xfrm>
            <a:off x="1021625" y="2689800"/>
            <a:ext cx="1927200" cy="9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7" name="Google Shape;447;p33"/>
          <p:cNvCxnSpPr>
            <a:endCxn id="439" idx="1"/>
          </p:cNvCxnSpPr>
          <p:nvPr/>
        </p:nvCxnSpPr>
        <p:spPr>
          <a:xfrm>
            <a:off x="1021625" y="2689800"/>
            <a:ext cx="1927200" cy="13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8" name="Google Shape;448;p33"/>
          <p:cNvCxnSpPr>
            <a:stCxn id="439" idx="3"/>
            <a:endCxn id="441" idx="1"/>
          </p:cNvCxnSpPr>
          <p:nvPr/>
        </p:nvCxnSpPr>
        <p:spPr>
          <a:xfrm>
            <a:off x="4271225" y="3997200"/>
            <a:ext cx="18315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9" name="Google Shape;449;p33"/>
          <p:cNvCxnSpPr>
            <a:stCxn id="435" idx="3"/>
            <a:endCxn id="440" idx="1"/>
          </p:cNvCxnSpPr>
          <p:nvPr/>
        </p:nvCxnSpPr>
        <p:spPr>
          <a:xfrm>
            <a:off x="4271225" y="2473200"/>
            <a:ext cx="186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0" name="Google Shape;450;p33"/>
          <p:cNvSpPr txBox="1"/>
          <p:nvPr/>
        </p:nvSpPr>
        <p:spPr>
          <a:xfrm>
            <a:off x="3255525" y="1890138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1" name="Google Shape;451;p33"/>
          <p:cNvSpPr txBox="1"/>
          <p:nvPr/>
        </p:nvSpPr>
        <p:spPr>
          <a:xfrm>
            <a:off x="3255525" y="2271138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2" name="Google Shape;452;p33"/>
          <p:cNvSpPr txBox="1"/>
          <p:nvPr/>
        </p:nvSpPr>
        <p:spPr>
          <a:xfrm>
            <a:off x="3261225" y="3042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3" name="Google Shape;453;p33"/>
          <p:cNvSpPr txBox="1"/>
          <p:nvPr/>
        </p:nvSpPr>
        <p:spPr>
          <a:xfrm>
            <a:off x="3255525" y="2661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4" name="Google Shape;454;p33"/>
          <p:cNvSpPr txBox="1"/>
          <p:nvPr/>
        </p:nvSpPr>
        <p:spPr>
          <a:xfrm>
            <a:off x="3255525" y="3423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5" name="Google Shape;455;p33"/>
          <p:cNvSpPr txBox="1"/>
          <p:nvPr/>
        </p:nvSpPr>
        <p:spPr>
          <a:xfrm>
            <a:off x="3261275" y="3804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6" name="Google Shape;456;p33"/>
          <p:cNvSpPr txBox="1"/>
          <p:nvPr/>
        </p:nvSpPr>
        <p:spPr>
          <a:xfrm>
            <a:off x="6465300" y="2267250"/>
            <a:ext cx="995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committed</a:t>
            </a:r>
            <a:endParaRPr sz="1300"/>
          </a:p>
        </p:txBody>
      </p:sp>
      <p:sp>
        <p:nvSpPr>
          <p:cNvPr id="457" name="Google Shape;457;p33"/>
          <p:cNvSpPr txBox="1"/>
          <p:nvPr/>
        </p:nvSpPr>
        <p:spPr>
          <a:xfrm>
            <a:off x="6508525" y="3804750"/>
            <a:ext cx="995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committed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463" name="Google Shape;46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Modify file(s)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Save the draft / stage the file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Save the changes / Commit the updated file(s)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Repeat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4" name="Google Shape;464;p3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65" name="Google Shape;465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3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467" name="Google Shape;4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4"/>
          <p:cNvSpPr/>
          <p:nvPr/>
        </p:nvSpPr>
        <p:spPr>
          <a:xfrm>
            <a:off x="354450" y="1071575"/>
            <a:ext cx="6025500" cy="157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07B48648-1A24-40D5-50DC-52020601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>
            <a:extLst>
              <a:ext uri="{FF2B5EF4-FFF2-40B4-BE49-F238E27FC236}">
                <a16:creationId xmlns:a16="http://schemas.microsoft.com/office/drawing/2014/main" id="{96519188-E1EF-CDAF-B7A5-3F71810B67D7}"/>
              </a:ext>
            </a:extLst>
          </p:cNvPr>
          <p:cNvSpPr/>
          <p:nvPr/>
        </p:nvSpPr>
        <p:spPr>
          <a:xfrm>
            <a:off x="1278050" y="3968675"/>
            <a:ext cx="2778300" cy="307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5">
            <a:extLst>
              <a:ext uri="{FF2B5EF4-FFF2-40B4-BE49-F238E27FC236}">
                <a16:creationId xmlns:a16="http://schemas.microsoft.com/office/drawing/2014/main" id="{022205C3-D794-27D8-0EED-113C08B2650D}"/>
              </a:ext>
            </a:extLst>
          </p:cNvPr>
          <p:cNvSpPr/>
          <p:nvPr/>
        </p:nvSpPr>
        <p:spPr>
          <a:xfrm>
            <a:off x="1296800" y="3383650"/>
            <a:ext cx="2740800" cy="307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5">
            <a:extLst>
              <a:ext uri="{FF2B5EF4-FFF2-40B4-BE49-F238E27FC236}">
                <a16:creationId xmlns:a16="http://schemas.microsoft.com/office/drawing/2014/main" id="{516B3A17-0F4A-37FD-53D6-AE41DE45AC0D}"/>
              </a:ext>
            </a:extLst>
          </p:cNvPr>
          <p:cNvSpPr/>
          <p:nvPr/>
        </p:nvSpPr>
        <p:spPr>
          <a:xfrm>
            <a:off x="4662025" y="2022600"/>
            <a:ext cx="2981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>
            <a:extLst>
              <a:ext uri="{FF2B5EF4-FFF2-40B4-BE49-F238E27FC236}">
                <a16:creationId xmlns:a16="http://schemas.microsoft.com/office/drawing/2014/main" id="{A72B1B1A-0BD9-5B3E-1B88-9D73605584E7}"/>
              </a:ext>
            </a:extLst>
          </p:cNvPr>
          <p:cNvSpPr/>
          <p:nvPr/>
        </p:nvSpPr>
        <p:spPr>
          <a:xfrm>
            <a:off x="959350" y="2451475"/>
            <a:ext cx="3263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5">
            <a:extLst>
              <a:ext uri="{FF2B5EF4-FFF2-40B4-BE49-F238E27FC236}">
                <a16:creationId xmlns:a16="http://schemas.microsoft.com/office/drawing/2014/main" id="{403C1171-9D5A-7730-DDAF-2919798C1FDA}"/>
              </a:ext>
            </a:extLst>
          </p:cNvPr>
          <p:cNvSpPr/>
          <p:nvPr/>
        </p:nvSpPr>
        <p:spPr>
          <a:xfrm>
            <a:off x="959350" y="2023950"/>
            <a:ext cx="3263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5">
            <a:extLst>
              <a:ext uri="{FF2B5EF4-FFF2-40B4-BE49-F238E27FC236}">
                <a16:creationId xmlns:a16="http://schemas.microsoft.com/office/drawing/2014/main" id="{393EE5C7-CB19-0A43-2D1A-95A97EC14FC7}"/>
              </a:ext>
            </a:extLst>
          </p:cNvPr>
          <p:cNvSpPr/>
          <p:nvPr/>
        </p:nvSpPr>
        <p:spPr>
          <a:xfrm>
            <a:off x="959350" y="1596425"/>
            <a:ext cx="3232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5">
            <a:extLst>
              <a:ext uri="{FF2B5EF4-FFF2-40B4-BE49-F238E27FC236}">
                <a16:creationId xmlns:a16="http://schemas.microsoft.com/office/drawing/2014/main" id="{558BB54B-C8D6-750B-D8B4-E397EF1702E1}"/>
              </a:ext>
            </a:extLst>
          </p:cNvPr>
          <p:cNvSpPr/>
          <p:nvPr/>
        </p:nvSpPr>
        <p:spPr>
          <a:xfrm>
            <a:off x="959350" y="1195350"/>
            <a:ext cx="3200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35">
            <a:extLst>
              <a:ext uri="{FF2B5EF4-FFF2-40B4-BE49-F238E27FC236}">
                <a16:creationId xmlns:a16="http://schemas.microsoft.com/office/drawing/2014/main" id="{EE3333E9-C3F2-F793-CFD0-225D4FE40B1E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>
              <a:extLst>
                <a:ext uri="{FF2B5EF4-FFF2-40B4-BE49-F238E27FC236}">
                  <a16:creationId xmlns:a16="http://schemas.microsoft.com/office/drawing/2014/main" id="{A4B79F9F-59BB-3B91-15FA-861037466F9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>
              <a:extLst>
                <a:ext uri="{FF2B5EF4-FFF2-40B4-BE49-F238E27FC236}">
                  <a16:creationId xmlns:a16="http://schemas.microsoft.com/office/drawing/2014/main" id="{B999D656-3762-7E09-717A-24CBE143798F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>
            <a:extLst>
              <a:ext uri="{FF2B5EF4-FFF2-40B4-BE49-F238E27FC236}">
                <a16:creationId xmlns:a16="http://schemas.microsoft.com/office/drawing/2014/main" id="{06AD05A4-4169-2D2C-00C7-F3B939792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84" name="Google Shape;484;p35">
            <a:extLst>
              <a:ext uri="{FF2B5EF4-FFF2-40B4-BE49-F238E27FC236}">
                <a16:creationId xmlns:a16="http://schemas.microsoft.com/office/drawing/2014/main" id="{36C91669-34A6-770D-FE3A-E5B3FDBBAFA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>
            <a:extLst>
              <a:ext uri="{FF2B5EF4-FFF2-40B4-BE49-F238E27FC236}">
                <a16:creationId xmlns:a16="http://schemas.microsoft.com/office/drawing/2014/main" id="{5055955F-9434-C019-123C-089366933A14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5">
            <a:extLst>
              <a:ext uri="{FF2B5EF4-FFF2-40B4-BE49-F238E27FC236}">
                <a16:creationId xmlns:a16="http://schemas.microsoft.com/office/drawing/2014/main" id="{A382945B-9FA0-51BB-30C9-947D06ABCD5C}"/>
              </a:ext>
            </a:extLst>
          </p:cNvPr>
          <p:cNvSpPr txBox="1"/>
          <p:nvPr/>
        </p:nvSpPr>
        <p:spPr>
          <a:xfrm>
            <a:off x="462650" y="1097125"/>
            <a:ext cx="8496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&lt;my_project&gt;</a:t>
            </a:r>
            <a:r>
              <a:rPr lang="en"/>
              <a:t>                                : Make sure your are in the repository of your project.       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README.md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README.md               </a:t>
            </a:r>
            <a:r>
              <a:rPr lang="en"/>
              <a:t>or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“First commit”   </a:t>
            </a:r>
            <a:r>
              <a:rPr lang="en"/>
              <a:t>: </a:t>
            </a:r>
            <a:r>
              <a:rPr lang="en" b="1"/>
              <a:t>Always</a:t>
            </a:r>
            <a:r>
              <a:rPr lang="en"/>
              <a:t> with a message.</a:t>
            </a:r>
            <a:endParaRPr/>
          </a:p>
        </p:txBody>
      </p:sp>
      <p:sp>
        <p:nvSpPr>
          <p:cNvPr id="487" name="Google Shape;487;p35">
            <a:extLst>
              <a:ext uri="{FF2B5EF4-FFF2-40B4-BE49-F238E27FC236}">
                <a16:creationId xmlns:a16="http://schemas.microsoft.com/office/drawing/2014/main" id="{89A3B8C7-C2CC-5AC0-8703-BF5A1F45D77B}"/>
              </a:ext>
            </a:extLst>
          </p:cNvPr>
          <p:cNvSpPr txBox="1"/>
          <p:nvPr/>
        </p:nvSpPr>
        <p:spPr>
          <a:xfrm>
            <a:off x="914000" y="3306525"/>
            <a:ext cx="759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&lt;file_name&gt;       </a:t>
            </a:r>
            <a:r>
              <a:rPr lang="en">
                <a:solidFill>
                  <a:schemeClr val="dk1"/>
                </a:solidFill>
              </a:rPr>
              <a:t>: Add files to staging area.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  </a:t>
            </a:r>
            <a:r>
              <a:rPr lang="en">
                <a:solidFill>
                  <a:schemeClr val="dk1"/>
                </a:solidFill>
              </a:rPr>
              <a:t>: Save changes to 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.git</a:t>
            </a:r>
            <a:r>
              <a:rPr lang="en">
                <a:solidFill>
                  <a:schemeClr val="dk1"/>
                </a:solidFill>
              </a:rPr>
              <a:t> Directory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8" name="Google Shape;488;p35">
            <a:extLst>
              <a:ext uri="{FF2B5EF4-FFF2-40B4-BE49-F238E27FC236}">
                <a16:creationId xmlns:a16="http://schemas.microsoft.com/office/drawing/2014/main" id="{E034DB3D-813A-92AB-7EE9-CD82BB7B1DC8}"/>
              </a:ext>
            </a:extLst>
          </p:cNvPr>
          <p:cNvSpPr/>
          <p:nvPr/>
        </p:nvSpPr>
        <p:spPr>
          <a:xfrm>
            <a:off x="1034025" y="3120825"/>
            <a:ext cx="6016500" cy="1314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096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 Structure</a:t>
            </a:r>
            <a:endParaRPr dirty="0"/>
          </a:p>
        </p:txBody>
      </p:sp>
      <p:pic>
        <p:nvPicPr>
          <p:cNvPr id="484" name="Google Shape;4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9B36B-ABD6-9C97-146E-5FFBCBB3199D}"/>
              </a:ext>
            </a:extLst>
          </p:cNvPr>
          <p:cNvSpPr txBox="1"/>
          <p:nvPr/>
        </p:nvSpPr>
        <p:spPr>
          <a:xfrm>
            <a:off x="716280" y="1027923"/>
            <a:ext cx="58144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commits have 3 parts:</a:t>
            </a:r>
          </a:p>
          <a:p>
            <a:endParaRPr lang="en-US" dirty="0"/>
          </a:p>
          <a:p>
            <a:r>
              <a:rPr lang="en-US" b="1" dirty="0"/>
              <a:t>1)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 Contains the metadata; author, log message, commit time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2) Tree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 Tracks the names and locations of files and directories in the repo</a:t>
            </a:r>
          </a:p>
          <a:p>
            <a:pPr lvl="1"/>
            <a:r>
              <a:rPr lang="en-US" dirty="0"/>
              <a:t>- Maps keys to files and directories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3) Blob (Binary Large Object)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- It contains data of any kind, a compressed snapshot of a file’s content</a:t>
            </a:r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945823E0-D2A4-D482-DCDB-CE934D172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5">
            <a:extLst>
              <a:ext uri="{FF2B5EF4-FFF2-40B4-BE49-F238E27FC236}">
                <a16:creationId xmlns:a16="http://schemas.microsoft.com/office/drawing/2014/main" id="{363A58F2-9AEB-3B01-C9BC-2A5CD0E71A58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>
              <a:extLst>
                <a:ext uri="{FF2B5EF4-FFF2-40B4-BE49-F238E27FC236}">
                  <a16:creationId xmlns:a16="http://schemas.microsoft.com/office/drawing/2014/main" id="{29EA666A-4739-103E-A00F-B46E76BE8E9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>
              <a:extLst>
                <a:ext uri="{FF2B5EF4-FFF2-40B4-BE49-F238E27FC236}">
                  <a16:creationId xmlns:a16="http://schemas.microsoft.com/office/drawing/2014/main" id="{54BA78BD-A2DC-BFC0-E0CA-C8C0BC37390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>
            <a:extLst>
              <a:ext uri="{FF2B5EF4-FFF2-40B4-BE49-F238E27FC236}">
                <a16:creationId xmlns:a16="http://schemas.microsoft.com/office/drawing/2014/main" id="{EEC80135-33E8-401A-D7A0-0F55B6439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 Structure</a:t>
            </a:r>
            <a:endParaRPr dirty="0"/>
          </a:p>
        </p:txBody>
      </p:sp>
      <p:pic>
        <p:nvPicPr>
          <p:cNvPr id="484" name="Google Shape;484;p35">
            <a:extLst>
              <a:ext uri="{FF2B5EF4-FFF2-40B4-BE49-F238E27FC236}">
                <a16:creationId xmlns:a16="http://schemas.microsoft.com/office/drawing/2014/main" id="{56439BDB-BB8C-7B3A-89EA-862C11F09A3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>
            <a:extLst>
              <a:ext uri="{FF2B5EF4-FFF2-40B4-BE49-F238E27FC236}">
                <a16:creationId xmlns:a16="http://schemas.microsoft.com/office/drawing/2014/main" id="{4F9C8561-1D6A-2B9C-4DD3-7CE2FB2BF2AF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A5544-5BFF-E0A2-DD16-E5457CFBA8CD}"/>
              </a:ext>
            </a:extLst>
          </p:cNvPr>
          <p:cNvSpPr txBox="1"/>
          <p:nvPr/>
        </p:nvSpPr>
        <p:spPr>
          <a:xfrm>
            <a:off x="716280" y="1027923"/>
            <a:ext cx="1408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 </a:t>
            </a:r>
            <a:r>
              <a:rPr lang="en-US" b="1" dirty="0"/>
              <a:t>Commit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3B9CF-09B0-9C0B-AD6F-EA0844E77576}"/>
              </a:ext>
            </a:extLst>
          </p:cNvPr>
          <p:cNvSpPr/>
          <p:nvPr/>
        </p:nvSpPr>
        <p:spPr>
          <a:xfrm>
            <a:off x="845820" y="1488950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83D27-4700-2048-27DB-372D09A32AD1}"/>
              </a:ext>
            </a:extLst>
          </p:cNvPr>
          <p:cNvSpPr/>
          <p:nvPr/>
        </p:nvSpPr>
        <p:spPr>
          <a:xfrm>
            <a:off x="845820" y="2483498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DE3BD-7688-1A66-F5B6-4BD773589526}"/>
              </a:ext>
            </a:extLst>
          </p:cNvPr>
          <p:cNvSpPr/>
          <p:nvPr/>
        </p:nvSpPr>
        <p:spPr>
          <a:xfrm>
            <a:off x="845820" y="3451944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1BC0A-38D0-463B-D872-F8DAE075CB67}"/>
              </a:ext>
            </a:extLst>
          </p:cNvPr>
          <p:cNvSpPr txBox="1"/>
          <p:nvPr/>
        </p:nvSpPr>
        <p:spPr>
          <a:xfrm>
            <a:off x="845820" y="1488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87aa88</a:t>
            </a:r>
          </a:p>
          <a:p>
            <a:r>
              <a:rPr lang="en-US" sz="1000" dirty="0"/>
              <a:t>First Commit</a:t>
            </a:r>
            <a:endParaRPr lang="LID4096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2F5D5-BB56-B5A4-F12B-82DA61795874}"/>
              </a:ext>
            </a:extLst>
          </p:cNvPr>
          <p:cNvSpPr txBox="1"/>
          <p:nvPr/>
        </p:nvSpPr>
        <p:spPr>
          <a:xfrm>
            <a:off x="845820" y="2502404"/>
            <a:ext cx="1089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35bc56</a:t>
            </a:r>
          </a:p>
          <a:p>
            <a:r>
              <a:rPr lang="en-US" sz="800" dirty="0"/>
              <a:t>Second Commit</a:t>
            </a:r>
            <a:endParaRPr lang="LID4096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89BA3-5DC6-9106-F9F0-49DB9D1BE188}"/>
              </a:ext>
            </a:extLst>
          </p:cNvPr>
          <p:cNvSpPr txBox="1"/>
          <p:nvPr/>
        </p:nvSpPr>
        <p:spPr>
          <a:xfrm>
            <a:off x="845820" y="3467423"/>
            <a:ext cx="914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3bac59</a:t>
            </a:r>
          </a:p>
          <a:p>
            <a:r>
              <a:rPr lang="en-US" sz="900" dirty="0"/>
              <a:t>Third Commit</a:t>
            </a:r>
            <a:endParaRPr lang="LID4096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5565-928A-4B3F-A7C1-59D66C0A1E48}"/>
              </a:ext>
            </a:extLst>
          </p:cNvPr>
          <p:cNvSpPr txBox="1"/>
          <p:nvPr/>
        </p:nvSpPr>
        <p:spPr>
          <a:xfrm>
            <a:off x="3116580" y="1027923"/>
            <a:ext cx="4190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Tree                                                                 Blob</a:t>
            </a:r>
            <a:endParaRPr lang="LID4096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673FC-325E-81FC-652F-51035ED2AD50}"/>
              </a:ext>
            </a:extLst>
          </p:cNvPr>
          <p:cNvSpPr/>
          <p:nvPr/>
        </p:nvSpPr>
        <p:spPr>
          <a:xfrm>
            <a:off x="2983454" y="1439446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128870-530F-2F4B-0539-5A3806195D07}"/>
              </a:ext>
            </a:extLst>
          </p:cNvPr>
          <p:cNvSpPr/>
          <p:nvPr/>
        </p:nvSpPr>
        <p:spPr>
          <a:xfrm>
            <a:off x="2945353" y="2401203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BDB45A-6BEE-5DF1-66B0-58CA3CC805F0}"/>
              </a:ext>
            </a:extLst>
          </p:cNvPr>
          <p:cNvSpPr/>
          <p:nvPr/>
        </p:nvSpPr>
        <p:spPr>
          <a:xfrm>
            <a:off x="2914873" y="3360325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96596-B62C-DD81-9974-435AB71ED691}"/>
              </a:ext>
            </a:extLst>
          </p:cNvPr>
          <p:cNvSpPr/>
          <p:nvPr/>
        </p:nvSpPr>
        <p:spPr>
          <a:xfrm>
            <a:off x="2818383" y="1612202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C111E-E525-8B75-0B6D-3B99DA5D1170}"/>
              </a:ext>
            </a:extLst>
          </p:cNvPr>
          <p:cNvSpPr/>
          <p:nvPr/>
        </p:nvSpPr>
        <p:spPr>
          <a:xfrm>
            <a:off x="2818383" y="2577708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77741-DD4F-7027-51DC-12E1DBA44ED4}"/>
              </a:ext>
            </a:extLst>
          </p:cNvPr>
          <p:cNvSpPr/>
          <p:nvPr/>
        </p:nvSpPr>
        <p:spPr>
          <a:xfrm>
            <a:off x="2818383" y="3540158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4910F-FCB4-F075-A4B2-840632E3839B}"/>
              </a:ext>
            </a:extLst>
          </p:cNvPr>
          <p:cNvSpPr/>
          <p:nvPr/>
        </p:nvSpPr>
        <p:spPr>
          <a:xfrm>
            <a:off x="2818383" y="2789678"/>
            <a:ext cx="1310640" cy="208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analyse.py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809E95-E939-8F89-39F7-41E9186DEBB2}"/>
              </a:ext>
            </a:extLst>
          </p:cNvPr>
          <p:cNvSpPr/>
          <p:nvPr/>
        </p:nvSpPr>
        <p:spPr>
          <a:xfrm>
            <a:off x="2818383" y="3757418"/>
            <a:ext cx="1310640" cy="208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analyse.py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DBF68F-6433-22A5-76F4-800C0647FC48}"/>
              </a:ext>
            </a:extLst>
          </p:cNvPr>
          <p:cNvSpPr/>
          <p:nvPr/>
        </p:nvSpPr>
        <p:spPr>
          <a:xfrm>
            <a:off x="6423660" y="1415061"/>
            <a:ext cx="1098833" cy="307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#Goal of the project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06715B-27EB-5482-86B3-A306A9D174AA}"/>
              </a:ext>
            </a:extLst>
          </p:cNvPr>
          <p:cNvSpPr/>
          <p:nvPr/>
        </p:nvSpPr>
        <p:spPr>
          <a:xfrm>
            <a:off x="6370320" y="3313929"/>
            <a:ext cx="1098833" cy="307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#What does this script do?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3BDA2B-EDCC-8E74-D17D-6544D893B179}"/>
              </a:ext>
            </a:extLst>
          </p:cNvPr>
          <p:cNvSpPr/>
          <p:nvPr/>
        </p:nvSpPr>
        <p:spPr>
          <a:xfrm>
            <a:off x="6317756" y="1741485"/>
            <a:ext cx="1310640" cy="3077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-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F37E52-6C6D-E03D-9859-B9F52E4B8712}"/>
              </a:ext>
            </a:extLst>
          </p:cNvPr>
          <p:cNvSpPr/>
          <p:nvPr/>
        </p:nvSpPr>
        <p:spPr>
          <a:xfrm>
            <a:off x="6317756" y="2419287"/>
            <a:ext cx="1310640" cy="3537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HPC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1100, False, HPC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7D8952-F4DE-6160-109B-EDE01AC37561}"/>
              </a:ext>
            </a:extLst>
          </p:cNvPr>
          <p:cNvSpPr/>
          <p:nvPr/>
        </p:nvSpPr>
        <p:spPr>
          <a:xfrm>
            <a:off x="6317756" y="2789678"/>
            <a:ext cx="1310640" cy="307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import </a:t>
            </a:r>
            <a:r>
              <a:rPr lang="en-US" sz="800" dirty="0" err="1">
                <a:solidFill>
                  <a:schemeClr val="tx1"/>
                </a:solidFill>
              </a:rPr>
              <a:t>numpy</a:t>
            </a:r>
            <a:r>
              <a:rPr lang="en-US" sz="800" dirty="0">
                <a:solidFill>
                  <a:schemeClr val="tx1"/>
                </a:solidFill>
              </a:rPr>
              <a:t> as np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Import pandas as pd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F109A8-1873-55F0-E90A-D842AE88324F}"/>
              </a:ext>
            </a:extLst>
          </p:cNvPr>
          <p:cNvSpPr/>
          <p:nvPr/>
        </p:nvSpPr>
        <p:spPr>
          <a:xfrm>
            <a:off x="6317756" y="3637856"/>
            <a:ext cx="1310640" cy="3537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HPC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1100, True, 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C30D68-AB5E-2B09-801E-EB3F7337C2AC}"/>
              </a:ext>
            </a:extLst>
          </p:cNvPr>
          <p:cNvCxnSpPr>
            <a:cxnSpLocks/>
          </p:cNvCxnSpPr>
          <p:nvPr/>
        </p:nvCxnSpPr>
        <p:spPr>
          <a:xfrm flipV="1">
            <a:off x="1760220" y="164889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45FFD7-A2FA-A6D4-A658-99FB2FF3DD2A}"/>
              </a:ext>
            </a:extLst>
          </p:cNvPr>
          <p:cNvCxnSpPr>
            <a:cxnSpLocks/>
          </p:cNvCxnSpPr>
          <p:nvPr/>
        </p:nvCxnSpPr>
        <p:spPr>
          <a:xfrm flipV="1">
            <a:off x="1775460" y="271569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242E7-0781-BEDF-0AB7-21AF424474DC}"/>
              </a:ext>
            </a:extLst>
          </p:cNvPr>
          <p:cNvCxnSpPr>
            <a:cxnSpLocks/>
          </p:cNvCxnSpPr>
          <p:nvPr/>
        </p:nvCxnSpPr>
        <p:spPr>
          <a:xfrm flipV="1">
            <a:off x="1760220" y="368343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3DD215-334E-E6B1-F769-134B4DB666CF}"/>
              </a:ext>
            </a:extLst>
          </p:cNvPr>
          <p:cNvCxnSpPr/>
          <p:nvPr/>
        </p:nvCxnSpPr>
        <p:spPr>
          <a:xfrm>
            <a:off x="601980" y="2232660"/>
            <a:ext cx="733806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97F13-14FC-E8DC-CCDD-D6C60D8A2992}"/>
              </a:ext>
            </a:extLst>
          </p:cNvPr>
          <p:cNvCxnSpPr/>
          <p:nvPr/>
        </p:nvCxnSpPr>
        <p:spPr>
          <a:xfrm>
            <a:off x="594360" y="3201303"/>
            <a:ext cx="733806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2238297-B594-2530-20E6-D4901BE02D8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63953" y="1488950"/>
            <a:ext cx="2353803" cy="32791"/>
          </a:xfrm>
          <a:prstGeom prst="curved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BA1A0A6-44C3-1D66-7D29-497FA0953905}"/>
              </a:ext>
            </a:extLst>
          </p:cNvPr>
          <p:cNvCxnSpPr>
            <a:cxnSpLocks/>
          </p:cNvCxnSpPr>
          <p:nvPr/>
        </p:nvCxnSpPr>
        <p:spPr>
          <a:xfrm flipV="1">
            <a:off x="3948712" y="1488950"/>
            <a:ext cx="2367106" cy="985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29E14E0-10DC-A4FE-9134-20A4D02114A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895372" y="3423653"/>
            <a:ext cx="2420446" cy="18967"/>
          </a:xfrm>
          <a:prstGeom prst="curved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189CADD-EBFB-2F00-F73F-8F52CDF0D51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196586" y="1738863"/>
            <a:ext cx="2121170" cy="156510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157E56C5-ADEF-C280-1B4A-1671CDFCFA3B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162804" y="2596154"/>
            <a:ext cx="2154952" cy="103989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9FB7DA0-42D5-FD49-7C40-4E554A0B9912}"/>
              </a:ext>
            </a:extLst>
          </p:cNvPr>
          <p:cNvCxnSpPr>
            <a:cxnSpLocks/>
          </p:cNvCxnSpPr>
          <p:nvPr/>
        </p:nvCxnSpPr>
        <p:spPr>
          <a:xfrm>
            <a:off x="4179695" y="3613244"/>
            <a:ext cx="2121170" cy="156510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4D0A0BF-58E3-703F-30C3-B7DE8455130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124213" y="2864621"/>
            <a:ext cx="2193543" cy="78945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F7C80C1-7680-C66B-8A3C-2D127A65E9E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143508" y="2943566"/>
            <a:ext cx="2174248" cy="896133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3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/>
          <p:nvPr/>
        </p:nvSpPr>
        <p:spPr>
          <a:xfrm>
            <a:off x="355575" y="1719550"/>
            <a:ext cx="165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</a:t>
            </a:r>
            <a:endParaRPr/>
          </a:p>
        </p:txBody>
      </p:sp>
      <p:sp>
        <p:nvSpPr>
          <p:cNvPr id="495" name="Google Shape;49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Make sure you are inside your local repository, then check its status: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36"/>
          <p:cNvSpPr/>
          <p:nvPr/>
        </p:nvSpPr>
        <p:spPr>
          <a:xfrm>
            <a:off x="355575" y="2421350"/>
            <a:ext cx="3224100" cy="56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6"/>
          <p:cNvSpPr txBox="1"/>
          <p:nvPr/>
        </p:nvSpPr>
        <p:spPr>
          <a:xfrm>
            <a:off x="379725" y="2421350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 branch master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Nothing to commit, working tree clean</a:t>
            </a:r>
            <a:endParaRPr dirty="0"/>
          </a:p>
        </p:txBody>
      </p:sp>
      <p:sp>
        <p:nvSpPr>
          <p:cNvPr id="498" name="Google Shape;498;p36"/>
          <p:cNvSpPr txBox="1"/>
          <p:nvPr/>
        </p:nvSpPr>
        <p:spPr>
          <a:xfrm>
            <a:off x="151125" y="3444000"/>
            <a:ext cx="84828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spAutoFit/>
          </a:bodyPr>
          <a:lstStyle/>
          <a:p>
            <a:pPr marL="28575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status: </a:t>
            </a:r>
            <a:r>
              <a:rPr lang="en" sz="1800">
                <a:solidFill>
                  <a:schemeClr val="dk1"/>
                </a:solidFill>
              </a:rPr>
              <a:t>displays a list of the files that have been modified (if there is any) since the last time changes were saved, as well as the status of stage and commit. </a:t>
            </a:r>
            <a:endParaRPr/>
          </a:p>
        </p:txBody>
      </p:sp>
      <p:sp>
        <p:nvSpPr>
          <p:cNvPr id="499" name="Google Shape;499;p36"/>
          <p:cNvSpPr/>
          <p:nvPr/>
        </p:nvSpPr>
        <p:spPr>
          <a:xfrm>
            <a:off x="211425" y="3472650"/>
            <a:ext cx="8422500" cy="104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7"/>
          <p:cNvSpPr/>
          <p:nvPr/>
        </p:nvSpPr>
        <p:spPr>
          <a:xfrm>
            <a:off x="311700" y="17195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311700" y="265817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7"/>
          <p:cNvSpPr txBox="1">
            <a:spLocks noGrp="1"/>
          </p:cNvSpPr>
          <p:nvPr>
            <p:ph type="body" idx="1"/>
          </p:nvPr>
        </p:nvSpPr>
        <p:spPr>
          <a:xfrm>
            <a:off x="229250" y="1103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modify README.md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README.md       </a:t>
            </a:r>
            <a:r>
              <a:rPr lang="en">
                <a:solidFill>
                  <a:schemeClr val="dk1"/>
                </a:solidFill>
              </a:rPr>
              <a:t>or use a text editor of your choice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NOT ADD your changes!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README.md 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sp>
        <p:nvSpPr>
          <p:cNvPr id="508" name="Google Shape;508;p37"/>
          <p:cNvSpPr txBox="1"/>
          <p:nvPr/>
        </p:nvSpPr>
        <p:spPr>
          <a:xfrm>
            <a:off x="367950" y="4397000"/>
            <a:ext cx="860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diff &lt;file&gt;</a:t>
            </a:r>
            <a:r>
              <a:rPr lang="en"/>
              <a:t> : Compares </a:t>
            </a:r>
            <a:r>
              <a:rPr lang="en" b="1"/>
              <a:t>unstaged</a:t>
            </a:r>
            <a:r>
              <a:rPr lang="en"/>
              <a:t> file(s) with the </a:t>
            </a:r>
            <a:r>
              <a:rPr lang="en" b="1"/>
              <a:t>last</a:t>
            </a:r>
            <a:r>
              <a:rPr lang="en"/>
              <a:t> commit, shows changes between  working     </a:t>
            </a:r>
            <a:r>
              <a:rPr lang="en">
                <a:solidFill>
                  <a:schemeClr val="lt1"/>
                </a:solidFill>
              </a:rPr>
              <a:t>a </a:t>
            </a:r>
            <a:r>
              <a:rPr lang="en"/>
              <a:t>                                directory and staging area. </a:t>
            </a:r>
            <a:endParaRPr/>
          </a:p>
        </p:txBody>
      </p:sp>
      <p:sp>
        <p:nvSpPr>
          <p:cNvPr id="509" name="Google Shape;509;p37"/>
          <p:cNvSpPr/>
          <p:nvPr/>
        </p:nvSpPr>
        <p:spPr>
          <a:xfrm>
            <a:off x="367950" y="4397000"/>
            <a:ext cx="8464500" cy="66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0" name="Google Shape;5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50" y="3062927"/>
            <a:ext cx="6594225" cy="12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687875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is version control?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Git vs GitHub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is a repository?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Local vs remote repository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Creating a local repository from scratch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Creating a remote repository from scratch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Working with existing remote repository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Configuring git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Staging &amp; Committing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Working in a repository with git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Monitoring, tracking, comparing changes &amp;  repository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Unstage &amp; Undo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Working with branches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Create &amp; switch between branches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Merge branches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Creating issues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i="1" dirty="0"/>
              <a:t>Understanding errors</a:t>
            </a:r>
            <a:endParaRPr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16" name="Google Shape;5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22" name="Google Shape;5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9"/>
          <p:cNvSpPr txBox="1"/>
          <p:nvPr/>
        </p:nvSpPr>
        <p:spPr>
          <a:xfrm>
            <a:off x="356125" y="2841925"/>
            <a:ext cx="8298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source of diff: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 line shows the files being compared.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D9D9D9"/>
                </a:highlight>
              </a:rPr>
              <a:t>a/project/git_commands.txt</a:t>
            </a:r>
            <a:r>
              <a:rPr lang="en"/>
              <a:t> &amp; 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b/project/git_commands.txt</a:t>
            </a:r>
            <a:r>
              <a:rPr lang="en">
                <a:solidFill>
                  <a:schemeClr val="dk1"/>
                </a:solidFill>
              </a:rPr>
              <a:t> have been passed to git diff</a:t>
            </a: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2045950" y="1238625"/>
            <a:ext cx="4836300" cy="21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30" name="Google Shape;5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0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100644: mode of file. In this specific case unexecutable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419293d &amp; 0779b24: hashes (shortened) of preimage and postimage of the file.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"/>
          <p:cNvSpPr/>
          <p:nvPr/>
        </p:nvSpPr>
        <p:spPr>
          <a:xfrm>
            <a:off x="2046013" y="1419875"/>
            <a:ext cx="4836300" cy="21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38" name="Google Shape;5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1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Markers: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old version will be represented by </a:t>
            </a:r>
            <a:r>
              <a:rPr lang="en" dirty="0">
                <a:highlight>
                  <a:srgbClr val="D9D9D9"/>
                </a:highlight>
              </a:rPr>
              <a:t> a </a:t>
            </a:r>
            <a:r>
              <a:rPr lang="en" dirty="0"/>
              <a:t>  &amp; the new version by </a:t>
            </a:r>
            <a:r>
              <a:rPr lang="en" dirty="0">
                <a:highlight>
                  <a:srgbClr val="D9D9D9"/>
                </a:highlight>
              </a:rPr>
              <a:t> b </a:t>
            </a:r>
            <a:endParaRPr dirty="0">
              <a:highlight>
                <a:srgbClr val="D9D9D9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D9D9D9"/>
                </a:highlight>
              </a:rPr>
              <a:t>-</a:t>
            </a:r>
            <a:r>
              <a:rPr lang="en" dirty="0">
                <a:highlight>
                  <a:schemeClr val="lt1"/>
                </a:highlight>
              </a:rPr>
              <a:t> represents lines being removed &amp; </a:t>
            </a:r>
            <a:r>
              <a:rPr lang="en" dirty="0">
                <a:highlight>
                  <a:srgbClr val="D9D9D9"/>
                </a:highlight>
              </a:rPr>
              <a:t>+</a:t>
            </a:r>
            <a:r>
              <a:rPr lang="en" dirty="0">
                <a:highlight>
                  <a:schemeClr val="lt1"/>
                </a:highlight>
              </a:rPr>
              <a:t> represents lines being added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41"/>
          <p:cNvSpPr/>
          <p:nvPr/>
        </p:nvSpPr>
        <p:spPr>
          <a:xfrm>
            <a:off x="2046000" y="1618875"/>
            <a:ext cx="4836300" cy="31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2"/>
          <p:cNvSpPr txBox="1"/>
          <p:nvPr/>
        </p:nvSpPr>
        <p:spPr>
          <a:xfrm>
            <a:off x="356125" y="2841925"/>
            <a:ext cx="8298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Chunk: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Shows a portion of the file that was modified. Multiple chunks can be displayed, depending on how many changes were made.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8" name="Google Shape;548;p42"/>
          <p:cNvSpPr/>
          <p:nvPr/>
        </p:nvSpPr>
        <p:spPr>
          <a:xfrm>
            <a:off x="6937900" y="1908825"/>
            <a:ext cx="177600" cy="572700"/>
          </a:xfrm>
          <a:prstGeom prst="rightBrace">
            <a:avLst>
              <a:gd name="adj1" fmla="val 50000"/>
              <a:gd name="adj2" fmla="val 5167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 flipH="1">
            <a:off x="1792150" y="1948025"/>
            <a:ext cx="177600" cy="572700"/>
          </a:xfrm>
          <a:prstGeom prst="rightBrace">
            <a:avLst>
              <a:gd name="adj1" fmla="val 50000"/>
              <a:gd name="adj2" fmla="val 5167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55" name="Google Shape;5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3"/>
          <p:cNvSpPr txBox="1"/>
          <p:nvPr/>
        </p:nvSpPr>
        <p:spPr>
          <a:xfrm>
            <a:off x="356125" y="2841925"/>
            <a:ext cx="82983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Header: This tells you where the changes occures: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@@ -&lt;old start&gt;,&lt;old count&gt; +&lt;new start&gt;,&lt;new count&gt; @@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highlight>
                <a:srgbClr val="C0C0C0"/>
              </a:highlight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-1</a:t>
            </a:r>
            <a:r>
              <a:rPr lang="en-US" dirty="0"/>
              <a:t> :The old file started at line 1.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+1</a:t>
            </a:r>
            <a:r>
              <a:rPr lang="en-US" dirty="0"/>
              <a:t>: The new file also starts at line 1.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3:</a:t>
            </a:r>
            <a:r>
              <a:rPr lang="en-US" dirty="0"/>
              <a:t> The new file has 3 lines in this section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43"/>
          <p:cNvSpPr/>
          <p:nvPr/>
        </p:nvSpPr>
        <p:spPr>
          <a:xfrm>
            <a:off x="2046000" y="1891075"/>
            <a:ext cx="4836300" cy="165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8F2B6-1060-6900-C1FF-D9E7F1D02922}"/>
              </a:ext>
            </a:extLst>
          </p:cNvPr>
          <p:cNvSpPr/>
          <p:nvPr/>
        </p:nvSpPr>
        <p:spPr>
          <a:xfrm>
            <a:off x="373380" y="3299460"/>
            <a:ext cx="5067300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63" name="Google Shape;5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4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in the chunk: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lines are added to the second file. </a:t>
            </a:r>
            <a:r>
              <a:rPr lang="en">
                <a:highlight>
                  <a:srgbClr val="60B669"/>
                </a:highlight>
              </a:rPr>
              <a:t>Green</a:t>
            </a:r>
            <a:r>
              <a:rPr lang="en"/>
              <a:t> represents an addition and the </a:t>
            </a:r>
            <a:r>
              <a:rPr lang="en">
                <a:highlight>
                  <a:srgbClr val="FF0000"/>
                </a:highlight>
              </a:rPr>
              <a:t>red</a:t>
            </a:r>
            <a:r>
              <a:rPr lang="en"/>
              <a:t> represents a deletion</a:t>
            </a:r>
            <a:endParaRPr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4"/>
          <p:cNvSpPr/>
          <p:nvPr/>
        </p:nvSpPr>
        <p:spPr>
          <a:xfrm>
            <a:off x="2046000" y="2043475"/>
            <a:ext cx="4836300" cy="480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/>
          <p:nvPr/>
        </p:nvSpPr>
        <p:spPr>
          <a:xfrm>
            <a:off x="311700" y="360662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5"/>
          <p:cNvSpPr/>
          <p:nvPr/>
        </p:nvSpPr>
        <p:spPr>
          <a:xfrm>
            <a:off x="311700" y="17195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5"/>
          <p:cNvSpPr/>
          <p:nvPr/>
        </p:nvSpPr>
        <p:spPr>
          <a:xfrm>
            <a:off x="311700" y="265817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sp>
        <p:nvSpPr>
          <p:cNvPr id="574" name="Google Shape;574;p45"/>
          <p:cNvSpPr txBox="1"/>
          <p:nvPr/>
        </p:nvSpPr>
        <p:spPr>
          <a:xfrm>
            <a:off x="354750" y="4305975"/>
            <a:ext cx="843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-p</a:t>
            </a:r>
            <a:r>
              <a:rPr lang="en"/>
              <a:t> : allows you to stage your commit in chunks </a:t>
            </a:r>
            <a:r>
              <a:rPr lang="en" b="1"/>
              <a:t>interactively</a:t>
            </a:r>
            <a:r>
              <a:rPr lang="en"/>
              <a:t>. It's especially useful if you've done </a:t>
            </a:r>
            <a:r>
              <a:rPr lang="en" b="1"/>
              <a:t>too much</a:t>
            </a:r>
            <a:r>
              <a:rPr lang="en"/>
              <a:t> work for one commit, you wanna break it up, you don't know how.    </a:t>
            </a:r>
            <a:endParaRPr/>
          </a:p>
        </p:txBody>
      </p:sp>
      <p:sp>
        <p:nvSpPr>
          <p:cNvPr id="575" name="Google Shape;575;p45"/>
          <p:cNvSpPr/>
          <p:nvPr/>
        </p:nvSpPr>
        <p:spPr>
          <a:xfrm>
            <a:off x="311700" y="3132400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5"/>
          <p:cNvSpPr txBox="1">
            <a:spLocks noGrp="1"/>
          </p:cNvSpPr>
          <p:nvPr>
            <p:ph type="body" idx="1"/>
          </p:nvPr>
        </p:nvSpPr>
        <p:spPr>
          <a:xfrm>
            <a:off x="311700" y="1170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add new file called LICENSE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LICENSE       </a:t>
            </a:r>
            <a:r>
              <a:rPr lang="en">
                <a:solidFill>
                  <a:schemeClr val="dk1"/>
                </a:solidFill>
              </a:rPr>
              <a:t>or use a different method.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NOT ADD your changes!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-p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6"/>
          <p:cNvSpPr/>
          <p:nvPr/>
        </p:nvSpPr>
        <p:spPr>
          <a:xfrm>
            <a:off x="311700" y="2976825"/>
            <a:ext cx="38385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6"/>
          <p:cNvSpPr/>
          <p:nvPr/>
        </p:nvSpPr>
        <p:spPr>
          <a:xfrm>
            <a:off x="311700" y="2048575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6"/>
          <p:cNvSpPr/>
          <p:nvPr/>
        </p:nvSpPr>
        <p:spPr>
          <a:xfrm>
            <a:off x="311700" y="15671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4" name="Google Shape;5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3392875"/>
            <a:ext cx="3791075" cy="11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6"/>
          <p:cNvSpPr txBox="1"/>
          <p:nvPr/>
        </p:nvSpPr>
        <p:spPr>
          <a:xfrm>
            <a:off x="4240225" y="3589985"/>
            <a:ext cx="48672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diff -r HEAD &lt;file&gt;:</a:t>
            </a:r>
            <a:r>
              <a:rPr lang="en" dirty="0"/>
              <a:t>Compares </a:t>
            </a:r>
            <a:r>
              <a:rPr lang="en" b="1" dirty="0"/>
              <a:t>staged</a:t>
            </a:r>
            <a:r>
              <a:rPr lang="en" dirty="0"/>
              <a:t> file(s)     </a:t>
            </a:r>
            <a:r>
              <a:rPr lang="en" dirty="0">
                <a:solidFill>
                  <a:schemeClr val="lt1"/>
                </a:solidFill>
              </a:rPr>
              <a:t>a</a:t>
            </a:r>
            <a:r>
              <a:rPr lang="en" dirty="0"/>
              <a:t>                                                   with the </a:t>
            </a:r>
            <a:r>
              <a:rPr lang="en" b="1" dirty="0"/>
              <a:t>last </a:t>
            </a:r>
            <a:r>
              <a:rPr lang="en" dirty="0"/>
              <a:t>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it diff –-staged &lt;file&gt;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6" name="Google Shape;586;p46"/>
          <p:cNvSpPr/>
          <p:nvPr/>
        </p:nvSpPr>
        <p:spPr>
          <a:xfrm>
            <a:off x="4268800" y="3534740"/>
            <a:ext cx="4695900" cy="12325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 </a:t>
            </a:r>
            <a:endParaRPr/>
          </a:p>
        </p:txBody>
      </p:sp>
      <p:sp>
        <p:nvSpPr>
          <p:cNvPr id="588" name="Google Shape;588;p46"/>
          <p:cNvSpPr txBox="1">
            <a:spLocks noGrp="1"/>
          </p:cNvSpPr>
          <p:nvPr>
            <p:ph type="body" idx="1"/>
          </p:nvPr>
        </p:nvSpPr>
        <p:spPr>
          <a:xfrm>
            <a:off x="311700" y="1018250"/>
            <a:ext cx="87102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Let’s modify README.md again: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README.md       </a:t>
            </a:r>
            <a:r>
              <a:rPr lang="en" sz="1600" dirty="0">
                <a:solidFill>
                  <a:schemeClr val="dk1"/>
                </a:solidFill>
              </a:rPr>
              <a:t>or use a text editor of your choice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add.           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 dirty="0">
                <a:solidFill>
                  <a:schemeClr val="dk1"/>
                </a:solidFill>
              </a:rPr>
              <a:t> Lets stage all changes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DO NOT COMMIT!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-r HEAD README.md 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594" name="Google Shape;59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solidFill>
                  <a:schemeClr val="dk1"/>
                </a:solidFill>
              </a:rPr>
              <a:t>Best practices: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Make small changes to files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You don’t have to commit to each stage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dirty="0">
                <a:solidFill>
                  <a:schemeClr val="dk1"/>
                </a:solidFill>
              </a:rPr>
              <a:t>Make frequent and small commits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Always write a (meaningful) commit message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Don’t create nested repositories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Add your username &amp; email address to the global settings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95" name="Google Shape;595;p47"/>
          <p:cNvSpPr/>
          <p:nvPr/>
        </p:nvSpPr>
        <p:spPr>
          <a:xfrm>
            <a:off x="346200" y="1017724"/>
            <a:ext cx="6527040" cy="261701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4812225" y="1161525"/>
            <a:ext cx="3901500" cy="314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16425" y="1161525"/>
            <a:ext cx="3578700" cy="314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77" name="Google Shape;7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version control?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61825" y="1258575"/>
            <a:ext cx="37668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Version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Contents of a file at a given point in time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Metadata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author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Location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File type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Time at it was saved</a:t>
            </a:r>
            <a:endParaRPr sz="1300"/>
          </a:p>
        </p:txBody>
      </p:sp>
      <p:sp>
        <p:nvSpPr>
          <p:cNvPr id="82" name="Google Shape;82;p15"/>
          <p:cNvSpPr txBox="1"/>
          <p:nvPr/>
        </p:nvSpPr>
        <p:spPr>
          <a:xfrm>
            <a:off x="2057200" y="1731675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681425" y="1258575"/>
            <a:ext cx="40539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Version Control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Group of systems and processes to manage changes made to documents, programs and directories.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Version control is useful for anything that changes over time and/or needs to be shared.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VS enables you 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track files in different states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continuous development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combine different versions of files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identify a particular version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revert changes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401650" y="1883550"/>
            <a:ext cx="2383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89675" y="1464450"/>
            <a:ext cx="2383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03" name="Google Shape;603;p48"/>
          <p:cNvSpPr txBox="1"/>
          <p:nvPr/>
        </p:nvSpPr>
        <p:spPr>
          <a:xfrm>
            <a:off x="325450" y="1404950"/>
            <a:ext cx="8191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log                :</a:t>
            </a:r>
            <a:r>
              <a:rPr lang="en"/>
              <a:t> Shows the </a:t>
            </a:r>
            <a:r>
              <a:rPr lang="en" b="1"/>
              <a:t>history</a:t>
            </a:r>
            <a:r>
              <a:rPr lang="en"/>
              <a:t> of all commits in the 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log &lt;file&gt;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04" name="Google Shape;6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0" y="2267250"/>
            <a:ext cx="2383801" cy="2811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8"/>
          <p:cNvSpPr/>
          <p:nvPr/>
        </p:nvSpPr>
        <p:spPr>
          <a:xfrm>
            <a:off x="677875" y="3374900"/>
            <a:ext cx="2028900" cy="114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8"/>
          <p:cNvSpPr txBox="1"/>
          <p:nvPr/>
        </p:nvSpPr>
        <p:spPr>
          <a:xfrm>
            <a:off x="3021025" y="3231950"/>
            <a:ext cx="581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Unique hashes that identifies each different version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Hashes allows data sharing between repos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2 files are the same then their hashes are the same.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only needs to compare hashes </a:t>
            </a:r>
            <a:endParaRPr/>
          </a:p>
        </p:txBody>
      </p:sp>
      <p:sp>
        <p:nvSpPr>
          <p:cNvPr id="607" name="Google Shape;607;p48"/>
          <p:cNvSpPr/>
          <p:nvPr/>
        </p:nvSpPr>
        <p:spPr>
          <a:xfrm>
            <a:off x="354025" y="1290650"/>
            <a:ext cx="6753300" cy="592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8"/>
          <p:cNvSpPr/>
          <p:nvPr/>
        </p:nvSpPr>
        <p:spPr>
          <a:xfrm>
            <a:off x="389675" y="2354250"/>
            <a:ext cx="2383800" cy="23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8"/>
          <p:cNvSpPr txBox="1"/>
          <p:nvPr/>
        </p:nvSpPr>
        <p:spPr>
          <a:xfrm>
            <a:off x="2878150" y="2344213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8"/>
          <p:cNvSpPr txBox="1"/>
          <p:nvPr/>
        </p:nvSpPr>
        <p:spPr>
          <a:xfrm>
            <a:off x="3021025" y="2273250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8"/>
          <p:cNvSpPr txBox="1"/>
          <p:nvPr/>
        </p:nvSpPr>
        <p:spPr>
          <a:xfrm>
            <a:off x="3021025" y="2273250"/>
            <a:ext cx="12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endParaRPr/>
          </a:p>
        </p:txBody>
      </p:sp>
      <p:cxnSp>
        <p:nvCxnSpPr>
          <p:cNvPr id="612" name="Google Shape;612;p48"/>
          <p:cNvCxnSpPr>
            <a:endCxn id="611" idx="1"/>
          </p:cNvCxnSpPr>
          <p:nvPr/>
        </p:nvCxnSpPr>
        <p:spPr>
          <a:xfrm>
            <a:off x="2773525" y="2473350"/>
            <a:ext cx="2475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13" name="Google Shape;613;p48"/>
          <p:cNvCxnSpPr>
            <a:stCxn id="605" idx="3"/>
          </p:cNvCxnSpPr>
          <p:nvPr/>
        </p:nvCxnSpPr>
        <p:spPr>
          <a:xfrm rot="10800000" flipH="1">
            <a:off x="2706775" y="3424250"/>
            <a:ext cx="457200" cy="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>
          <a:extLst>
            <a:ext uri="{FF2B5EF4-FFF2-40B4-BE49-F238E27FC236}">
              <a16:creationId xmlns:a16="http://schemas.microsoft.com/office/drawing/2014/main" id="{E5811405-E944-D1D6-7D8A-A4D91D69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8">
            <a:extLst>
              <a:ext uri="{FF2B5EF4-FFF2-40B4-BE49-F238E27FC236}">
                <a16:creationId xmlns:a16="http://schemas.microsoft.com/office/drawing/2014/main" id="{F6A306A2-E59C-8AA1-B4D4-E70D52B67900}"/>
              </a:ext>
            </a:extLst>
          </p:cNvPr>
          <p:cNvSpPr/>
          <p:nvPr/>
        </p:nvSpPr>
        <p:spPr>
          <a:xfrm>
            <a:off x="389674" y="1464450"/>
            <a:ext cx="429662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>
            <a:extLst>
              <a:ext uri="{FF2B5EF4-FFF2-40B4-BE49-F238E27FC236}">
                <a16:creationId xmlns:a16="http://schemas.microsoft.com/office/drawing/2014/main" id="{85697D50-9C81-FB3D-D746-8A0B2735FF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03" name="Google Shape;603;p48">
            <a:extLst>
              <a:ext uri="{FF2B5EF4-FFF2-40B4-BE49-F238E27FC236}">
                <a16:creationId xmlns:a16="http://schemas.microsoft.com/office/drawing/2014/main" id="{254DA4B9-173F-463B-9E0B-C94C442DF81C}"/>
              </a:ext>
            </a:extLst>
          </p:cNvPr>
          <p:cNvSpPr txBox="1"/>
          <p:nvPr/>
        </p:nvSpPr>
        <p:spPr>
          <a:xfrm>
            <a:off x="326940" y="1454515"/>
            <a:ext cx="81915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log –oneline –graph –decorate --all   :</a:t>
            </a:r>
            <a:r>
              <a:rPr lang="en" dirty="0"/>
              <a:t> Compact commit history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48">
            <a:extLst>
              <a:ext uri="{FF2B5EF4-FFF2-40B4-BE49-F238E27FC236}">
                <a16:creationId xmlns:a16="http://schemas.microsoft.com/office/drawing/2014/main" id="{537388D6-985C-047C-9670-8E70A164881B}"/>
              </a:ext>
            </a:extLst>
          </p:cNvPr>
          <p:cNvSpPr/>
          <p:nvPr/>
        </p:nvSpPr>
        <p:spPr>
          <a:xfrm>
            <a:off x="354025" y="1290650"/>
            <a:ext cx="7098336" cy="592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8">
            <a:extLst>
              <a:ext uri="{FF2B5EF4-FFF2-40B4-BE49-F238E27FC236}">
                <a16:creationId xmlns:a16="http://schemas.microsoft.com/office/drawing/2014/main" id="{DA07AF0B-BE47-92DE-5901-335181A6E22D}"/>
              </a:ext>
            </a:extLst>
          </p:cNvPr>
          <p:cNvSpPr txBox="1"/>
          <p:nvPr/>
        </p:nvSpPr>
        <p:spPr>
          <a:xfrm>
            <a:off x="2878150" y="2344213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8">
            <a:extLst>
              <a:ext uri="{FF2B5EF4-FFF2-40B4-BE49-F238E27FC236}">
                <a16:creationId xmlns:a16="http://schemas.microsoft.com/office/drawing/2014/main" id="{D75D9B18-AFF9-7E19-C182-8E0D0D1398DA}"/>
              </a:ext>
            </a:extLst>
          </p:cNvPr>
          <p:cNvSpPr txBox="1"/>
          <p:nvPr/>
        </p:nvSpPr>
        <p:spPr>
          <a:xfrm>
            <a:off x="3021025" y="2273250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024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9"/>
          <p:cNvSpPr/>
          <p:nvPr/>
        </p:nvSpPr>
        <p:spPr>
          <a:xfrm>
            <a:off x="311700" y="4445775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9"/>
          <p:cNvSpPr/>
          <p:nvPr/>
        </p:nvSpPr>
        <p:spPr>
          <a:xfrm>
            <a:off x="311700" y="3950475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9"/>
          <p:cNvSpPr/>
          <p:nvPr/>
        </p:nvSpPr>
        <p:spPr>
          <a:xfrm>
            <a:off x="311700" y="3202200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9"/>
          <p:cNvSpPr/>
          <p:nvPr/>
        </p:nvSpPr>
        <p:spPr>
          <a:xfrm>
            <a:off x="311700" y="2711625"/>
            <a:ext cx="6657900" cy="35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9"/>
          <p:cNvSpPr/>
          <p:nvPr/>
        </p:nvSpPr>
        <p:spPr>
          <a:xfrm>
            <a:off x="311700" y="2264250"/>
            <a:ext cx="3642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9"/>
          <p:cNvSpPr/>
          <p:nvPr/>
        </p:nvSpPr>
        <p:spPr>
          <a:xfrm>
            <a:off x="311700" y="1759725"/>
            <a:ext cx="27855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25" name="Google Shape;625;p49"/>
          <p:cNvSpPr txBox="1"/>
          <p:nvPr/>
        </p:nvSpPr>
        <p:spPr>
          <a:xfrm>
            <a:off x="230200" y="1181625"/>
            <a:ext cx="86022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Let’s customize the log output with useful options: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-3 &lt;filename&gt;    :</a:t>
            </a:r>
            <a:r>
              <a:rPr lang="en" sz="1600" dirty="0"/>
              <a:t> Displays the last 3 commits of the file.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--since=“Nov 15 2022” :</a:t>
            </a:r>
            <a:r>
              <a:rPr lang="en" sz="1600" dirty="0"/>
              <a:t>Useful for long running projects.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--since=“Nov 15 2022” --until=“Nov 17 2022”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-p               :</a:t>
            </a:r>
            <a:r>
              <a:rPr lang="en" sz="1600" dirty="0"/>
              <a:t>Displays the same history plus the detailed diff of the                                                                          </a:t>
            </a:r>
            <a:r>
              <a:rPr lang="en" sz="1600" dirty="0">
                <a:solidFill>
                  <a:srgbClr val="FFFFFF"/>
                </a:solidFill>
              </a:rPr>
              <a:t>a </a:t>
            </a:r>
            <a:r>
              <a:rPr lang="en" sz="1600" dirty="0"/>
              <a:t>                                                     changed files in each commit.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--author= “Joe” :</a:t>
            </a:r>
            <a:r>
              <a:rPr lang="en" sz="1600" dirty="0"/>
              <a:t>Useful when multiple people work in the same project.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--stat</a:t>
            </a:r>
            <a:r>
              <a:rPr lang="en" sz="1600" dirty="0"/>
              <a:t>                       :Displays summary of the changes in each commit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0"/>
          <p:cNvSpPr/>
          <p:nvPr/>
        </p:nvSpPr>
        <p:spPr>
          <a:xfrm>
            <a:off x="311700" y="2454605"/>
            <a:ext cx="24426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0"/>
          <p:cNvSpPr/>
          <p:nvPr/>
        </p:nvSpPr>
        <p:spPr>
          <a:xfrm>
            <a:off x="311700" y="1243025"/>
            <a:ext cx="24426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specific commit</a:t>
            </a:r>
            <a:endParaRPr/>
          </a:p>
        </p:txBody>
      </p:sp>
      <p:sp>
        <p:nvSpPr>
          <p:cNvPr id="633" name="Google Shape;633;p50"/>
          <p:cNvSpPr txBox="1">
            <a:spLocks noGrp="1"/>
          </p:cNvSpPr>
          <p:nvPr>
            <p:ph type="body" idx="1"/>
          </p:nvPr>
        </p:nvSpPr>
        <p:spPr>
          <a:xfrm>
            <a:off x="311700" y="1167715"/>
            <a:ext cx="8691000" cy="18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&lt;hash&gt;</a:t>
            </a:r>
            <a:r>
              <a:rPr lang="en" dirty="0">
                <a:solidFill>
                  <a:schemeClr val="dk1"/>
                </a:solidFill>
              </a:rPr>
              <a:t>        : Shows </a:t>
            </a:r>
            <a:r>
              <a:rPr lang="en" b="1" dirty="0">
                <a:solidFill>
                  <a:schemeClr val="dk1"/>
                </a:solidFill>
              </a:rPr>
              <a:t>specific commits</a:t>
            </a:r>
            <a:r>
              <a:rPr lang="en" dirty="0">
                <a:solidFill>
                  <a:schemeClr val="dk1"/>
                </a:solidFill>
              </a:rPr>
              <a:t> and changes made in this                		             commit.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HEAD~1</a:t>
            </a:r>
            <a:r>
              <a:rPr lang="en" dirty="0">
                <a:solidFill>
                  <a:schemeClr val="dk1"/>
                </a:solidFill>
              </a:rPr>
              <a:t>        : Refers to commit made just </a:t>
            </a:r>
            <a:r>
              <a:rPr lang="en" b="1" dirty="0">
                <a:solidFill>
                  <a:schemeClr val="dk1"/>
                </a:solidFill>
              </a:rPr>
              <a:t>before</a:t>
            </a:r>
            <a:r>
              <a:rPr lang="en" dirty="0">
                <a:solidFill>
                  <a:schemeClr val="dk1"/>
                </a:solidFill>
              </a:rPr>
              <a:t> the </a:t>
            </a:r>
            <a:r>
              <a:rPr lang="en" b="1" dirty="0">
                <a:solidFill>
                  <a:schemeClr val="dk1"/>
                </a:solidFill>
              </a:rPr>
              <a:t>most recent</a:t>
            </a:r>
            <a:r>
              <a:rPr lang="en" dirty="0">
                <a:solidFill>
                  <a:schemeClr val="dk1"/>
                </a:solidFill>
              </a:rPr>
              <a:t> one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373075" y="3290900"/>
            <a:ext cx="8334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Only the first 4 -6 digits are enough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highlight>
                  <a:srgbClr val="D9D9D9"/>
                </a:highlight>
              </a:rPr>
              <a:t>HEAD</a:t>
            </a:r>
            <a:r>
              <a:rPr lang="en" sz="1600" dirty="0"/>
              <a:t>, always refers to the </a:t>
            </a:r>
            <a:r>
              <a:rPr lang="en" sz="1600" b="1" dirty="0"/>
              <a:t>most recent </a:t>
            </a:r>
            <a:r>
              <a:rPr lang="en" sz="1600" dirty="0"/>
              <a:t>commit. 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 label </a:t>
            </a:r>
            <a:r>
              <a:rPr lang="en" sz="1600" dirty="0">
                <a:highlight>
                  <a:srgbClr val="D9D9D9"/>
                </a:highlight>
              </a:rPr>
              <a:t>HEAD~1</a:t>
            </a:r>
            <a:r>
              <a:rPr lang="en" sz="1600" dirty="0"/>
              <a:t> then refers to the commit before it, while </a:t>
            </a:r>
            <a:r>
              <a:rPr lang="en" sz="1600" dirty="0">
                <a:highlight>
                  <a:srgbClr val="D9D9D9"/>
                </a:highlight>
              </a:rPr>
              <a:t>HEAD~2</a:t>
            </a:r>
            <a:r>
              <a:rPr lang="en" sz="1600" dirty="0"/>
              <a:t> refers to the commit before that, and so on.</a:t>
            </a:r>
            <a:endParaRPr sz="1600" dirty="0"/>
          </a:p>
        </p:txBody>
      </p:sp>
      <p:sp>
        <p:nvSpPr>
          <p:cNvPr id="635" name="Google Shape;635;p50"/>
          <p:cNvSpPr/>
          <p:nvPr/>
        </p:nvSpPr>
        <p:spPr>
          <a:xfrm>
            <a:off x="230800" y="1033474"/>
            <a:ext cx="8381700" cy="8572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1"/>
          <p:cNvSpPr/>
          <p:nvPr/>
        </p:nvSpPr>
        <p:spPr>
          <a:xfrm>
            <a:off x="311700" y="2622245"/>
            <a:ext cx="34983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51"/>
          <p:cNvSpPr/>
          <p:nvPr/>
        </p:nvSpPr>
        <p:spPr>
          <a:xfrm>
            <a:off x="311700" y="1243025"/>
            <a:ext cx="34983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commits</a:t>
            </a:r>
            <a:endParaRPr/>
          </a:p>
        </p:txBody>
      </p:sp>
      <p:sp>
        <p:nvSpPr>
          <p:cNvPr id="643" name="Google Shape;643;p51"/>
          <p:cNvSpPr/>
          <p:nvPr/>
        </p:nvSpPr>
        <p:spPr>
          <a:xfrm>
            <a:off x="258774" y="1071575"/>
            <a:ext cx="7848905" cy="617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51"/>
          <p:cNvSpPr txBox="1">
            <a:spLocks noGrp="1"/>
          </p:cNvSpPr>
          <p:nvPr>
            <p:ph type="body" idx="1"/>
          </p:nvPr>
        </p:nvSpPr>
        <p:spPr>
          <a:xfrm>
            <a:off x="265980" y="1137235"/>
            <a:ext cx="8520600" cy="22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&lt;hash1&gt; &lt;hash2&gt;</a:t>
            </a:r>
            <a:r>
              <a:rPr lang="en" dirty="0">
                <a:solidFill>
                  <a:schemeClr val="dk1"/>
                </a:solidFill>
              </a:rPr>
              <a:t>     : Compares changes between commits.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HEAD~3 HEAD~4    :</a:t>
            </a:r>
            <a:r>
              <a:rPr lang="en" dirty="0">
                <a:solidFill>
                  <a:schemeClr val="dk1"/>
                </a:solidFill>
              </a:rPr>
              <a:t>Compare the fourth and third most recent             				commits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2"/>
          <p:cNvSpPr/>
          <p:nvPr/>
        </p:nvSpPr>
        <p:spPr>
          <a:xfrm>
            <a:off x="363600" y="1248450"/>
            <a:ext cx="3320100" cy="329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changes per commit</a:t>
            </a:r>
            <a:endParaRPr/>
          </a:p>
        </p:txBody>
      </p:sp>
      <p:sp>
        <p:nvSpPr>
          <p:cNvPr id="651" name="Google Shape;65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annotate &lt;filename&gt;</a:t>
            </a:r>
            <a:r>
              <a:rPr lang="en">
                <a:solidFill>
                  <a:schemeClr val="dk1"/>
                </a:solidFill>
              </a:rPr>
              <a:t>     : Shows changes per document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2" name="Google Shape;652;p52"/>
          <p:cNvSpPr/>
          <p:nvPr/>
        </p:nvSpPr>
        <p:spPr>
          <a:xfrm>
            <a:off x="311700" y="1098950"/>
            <a:ext cx="6900300" cy="57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3" name="Google Shape;6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5" y="1830275"/>
            <a:ext cx="8780450" cy="10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"/>
          <p:cNvSpPr/>
          <p:nvPr/>
        </p:nvSpPr>
        <p:spPr>
          <a:xfrm>
            <a:off x="351575" y="2003750"/>
            <a:ext cx="2841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3"/>
          <p:cNvSpPr/>
          <p:nvPr/>
        </p:nvSpPr>
        <p:spPr>
          <a:xfrm>
            <a:off x="351575" y="1270325"/>
            <a:ext cx="308855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Unstage</a:t>
            </a:r>
            <a:endParaRPr dirty="0"/>
          </a:p>
        </p:txBody>
      </p:sp>
      <p:sp>
        <p:nvSpPr>
          <p:cNvPr id="661" name="Google Shape;661;p53"/>
          <p:cNvSpPr txBox="1"/>
          <p:nvPr/>
        </p:nvSpPr>
        <p:spPr>
          <a:xfrm>
            <a:off x="331625" y="1235300"/>
            <a:ext cx="8662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--staged &lt;file&gt;</a:t>
            </a:r>
            <a:r>
              <a:rPr lang="en" dirty="0"/>
              <a:t>        : </a:t>
            </a:r>
            <a:r>
              <a:rPr lang="en" b="1" dirty="0"/>
              <a:t>Removes</a:t>
            </a:r>
            <a:r>
              <a:rPr lang="en" dirty="0"/>
              <a:t> file from the staging area.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53"/>
          <p:cNvSpPr/>
          <p:nvPr/>
        </p:nvSpPr>
        <p:spPr>
          <a:xfrm>
            <a:off x="258774" y="1100225"/>
            <a:ext cx="6789725" cy="647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53"/>
          <p:cNvSpPr txBox="1"/>
          <p:nvPr/>
        </p:nvSpPr>
        <p:spPr>
          <a:xfrm>
            <a:off x="328975" y="1957400"/>
            <a:ext cx="604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                   </a:t>
            </a:r>
            <a:r>
              <a:rPr lang="en" dirty="0"/>
              <a:t>: Unstages all files.</a:t>
            </a:r>
            <a:endParaRPr dirty="0"/>
          </a:p>
        </p:txBody>
      </p:sp>
      <p:grpSp>
        <p:nvGrpSpPr>
          <p:cNvPr id="664" name="Google Shape;664;p53"/>
          <p:cNvGrpSpPr/>
          <p:nvPr/>
        </p:nvGrpSpPr>
        <p:grpSpPr>
          <a:xfrm>
            <a:off x="351575" y="2662250"/>
            <a:ext cx="8622600" cy="1794600"/>
            <a:chOff x="351575" y="2662250"/>
            <a:chExt cx="8622600" cy="1794600"/>
          </a:xfrm>
        </p:grpSpPr>
        <p:sp>
          <p:nvSpPr>
            <p:cNvPr id="665" name="Google Shape;665;p53"/>
            <p:cNvSpPr txBox="1"/>
            <p:nvPr/>
          </p:nvSpPr>
          <p:spPr>
            <a:xfrm>
              <a:off x="351575" y="2662250"/>
              <a:ext cx="8622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Repository</a:t>
              </a:r>
              <a:r>
                <a:rPr lang="en"/>
                <a:t>                                             </a:t>
              </a:r>
              <a:r>
                <a:rPr lang="en" b="1"/>
                <a:t> Staging Area </a:t>
              </a:r>
              <a:r>
                <a:rPr lang="en"/>
                <a:t>                                        </a:t>
              </a:r>
              <a:r>
                <a:rPr lang="en" b="1"/>
                <a:t>Commit</a:t>
              </a:r>
              <a:endParaRPr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3"/>
            <p:cNvSpPr/>
            <p:nvPr/>
          </p:nvSpPr>
          <p:spPr>
            <a:xfrm>
              <a:off x="4683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README.md</a:t>
              </a:r>
              <a:endParaRPr sz="1100"/>
            </a:p>
          </p:txBody>
        </p:sp>
        <p:sp>
          <p:nvSpPr>
            <p:cNvPr id="667" name="Google Shape;667;p53"/>
            <p:cNvSpPr/>
            <p:nvPr/>
          </p:nvSpPr>
          <p:spPr>
            <a:xfrm>
              <a:off x="34401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README.md</a:t>
              </a:r>
              <a:endParaRPr/>
            </a:p>
          </p:txBody>
        </p:sp>
        <p:sp>
          <p:nvSpPr>
            <p:cNvPr id="668" name="Google Shape;668;p53"/>
            <p:cNvSpPr/>
            <p:nvPr/>
          </p:nvSpPr>
          <p:spPr>
            <a:xfrm>
              <a:off x="64119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README.md</a:t>
              </a:r>
              <a:endParaRPr/>
            </a:p>
          </p:txBody>
        </p:sp>
        <p:sp>
          <p:nvSpPr>
            <p:cNvPr id="669" name="Google Shape;669;p53"/>
            <p:cNvSpPr/>
            <p:nvPr/>
          </p:nvSpPr>
          <p:spPr>
            <a:xfrm>
              <a:off x="4683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/>
            </a:p>
          </p:txBody>
        </p:sp>
        <p:sp>
          <p:nvSpPr>
            <p:cNvPr id="670" name="Google Shape;670;p53"/>
            <p:cNvSpPr/>
            <p:nvPr/>
          </p:nvSpPr>
          <p:spPr>
            <a:xfrm>
              <a:off x="34401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64119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53"/>
            <p:cNvSpPr/>
            <p:nvPr/>
          </p:nvSpPr>
          <p:spPr>
            <a:xfrm>
              <a:off x="468325" y="3844550"/>
              <a:ext cx="1323900" cy="307500"/>
            </a:xfrm>
            <a:prstGeom prst="rect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requirements.txt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3" name="Google Shape;673;p53"/>
            <p:cNvSpPr/>
            <p:nvPr/>
          </p:nvSpPr>
          <p:spPr>
            <a:xfrm>
              <a:off x="3440125" y="3843350"/>
              <a:ext cx="1323900" cy="307500"/>
            </a:xfrm>
            <a:prstGeom prst="rect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dirty="0">
                  <a:solidFill>
                    <a:schemeClr val="dk1"/>
                  </a:solidFill>
                </a:rPr>
                <a:t>requirements.txt</a:t>
              </a:r>
              <a:endParaRPr dirty="0"/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468325" y="4149350"/>
              <a:ext cx="1323900" cy="3075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setup.cgf</a:t>
              </a:r>
              <a:endParaRPr sz="1200"/>
            </a:p>
          </p:txBody>
        </p:sp>
        <p:cxnSp>
          <p:nvCxnSpPr>
            <p:cNvPr id="675" name="Google Shape;675;p53"/>
            <p:cNvCxnSpPr>
              <a:stCxn id="666" idx="3"/>
              <a:endCxn id="667" idx="1"/>
            </p:cNvCxnSpPr>
            <p:nvPr/>
          </p:nvCxnSpPr>
          <p:spPr>
            <a:xfrm>
              <a:off x="1792225" y="33875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6" name="Google Shape;676;p53"/>
            <p:cNvCxnSpPr>
              <a:stCxn id="667" idx="3"/>
              <a:endCxn id="668" idx="1"/>
            </p:cNvCxnSpPr>
            <p:nvPr/>
          </p:nvCxnSpPr>
          <p:spPr>
            <a:xfrm>
              <a:off x="4764025" y="33875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7" name="Google Shape;677;p53"/>
            <p:cNvCxnSpPr>
              <a:stCxn id="669" idx="3"/>
              <a:endCxn id="670" idx="1"/>
            </p:cNvCxnSpPr>
            <p:nvPr/>
          </p:nvCxnSpPr>
          <p:spPr>
            <a:xfrm>
              <a:off x="1792225" y="36923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8" name="Google Shape;678;p53"/>
            <p:cNvCxnSpPr>
              <a:stCxn id="670" idx="3"/>
              <a:endCxn id="671" idx="1"/>
            </p:cNvCxnSpPr>
            <p:nvPr/>
          </p:nvCxnSpPr>
          <p:spPr>
            <a:xfrm>
              <a:off x="4764025" y="36923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9" name="Google Shape;679;p53"/>
            <p:cNvCxnSpPr>
              <a:stCxn id="672" idx="3"/>
              <a:endCxn id="673" idx="1"/>
            </p:cNvCxnSpPr>
            <p:nvPr/>
          </p:nvCxnSpPr>
          <p:spPr>
            <a:xfrm rot="10800000" flipH="1">
              <a:off x="1792225" y="3997100"/>
              <a:ext cx="1647900" cy="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680" name="Google Shape;680;p53"/>
            <p:cNvCxnSpPr>
              <a:stCxn id="673" idx="2"/>
              <a:endCxn id="672" idx="3"/>
            </p:cNvCxnSpPr>
            <p:nvPr/>
          </p:nvCxnSpPr>
          <p:spPr>
            <a:xfrm rot="5400000" flipH="1">
              <a:off x="2871025" y="2919800"/>
              <a:ext cx="152400" cy="2309700"/>
            </a:xfrm>
            <a:prstGeom prst="curvedConnector4">
              <a:avLst>
                <a:gd name="adj1" fmla="val -304478"/>
                <a:gd name="adj2" fmla="val 43918"/>
              </a:avLst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4"/>
          <p:cNvSpPr/>
          <p:nvPr/>
        </p:nvSpPr>
        <p:spPr>
          <a:xfrm>
            <a:off x="311700" y="1912125"/>
            <a:ext cx="218766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54"/>
          <p:cNvSpPr/>
          <p:nvPr/>
        </p:nvSpPr>
        <p:spPr>
          <a:xfrm>
            <a:off x="351575" y="1270325"/>
            <a:ext cx="214778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Undo changes </a:t>
            </a:r>
            <a:endParaRPr/>
          </a:p>
        </p:txBody>
      </p:sp>
      <p:sp>
        <p:nvSpPr>
          <p:cNvPr id="688" name="Google Shape;688;p54"/>
          <p:cNvSpPr txBox="1"/>
          <p:nvPr/>
        </p:nvSpPr>
        <p:spPr>
          <a:xfrm>
            <a:off x="311700" y="1252395"/>
            <a:ext cx="866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&lt;file&gt;</a:t>
            </a:r>
            <a:r>
              <a:rPr lang="en" dirty="0"/>
              <a:t>      : </a:t>
            </a:r>
            <a:r>
              <a:rPr lang="en" b="1" dirty="0"/>
              <a:t>Undo </a:t>
            </a:r>
            <a:r>
              <a:rPr lang="en" dirty="0"/>
              <a:t>changes to an </a:t>
            </a:r>
            <a:r>
              <a:rPr lang="en" b="1" dirty="0"/>
              <a:t>unstaged</a:t>
            </a:r>
            <a:r>
              <a:rPr lang="en" dirty="0"/>
              <a:t> file in the working directory.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.</a:t>
            </a:r>
            <a:r>
              <a:rPr lang="en" dirty="0"/>
              <a:t>                : Undo changes to all unstaged files in the current directory and         </a:t>
            </a:r>
            <a:r>
              <a:rPr lang="en" dirty="0">
                <a:solidFill>
                  <a:schemeClr val="lt1"/>
                </a:solidFill>
              </a:rPr>
              <a:t>a </a:t>
            </a:r>
            <a:r>
              <a:rPr lang="en" dirty="0"/>
              <a:t>                                                              		         subdirectories</a:t>
            </a:r>
            <a:endParaRPr dirty="0"/>
          </a:p>
        </p:txBody>
      </p:sp>
      <p:sp>
        <p:nvSpPr>
          <p:cNvPr id="689" name="Google Shape;689;p54"/>
          <p:cNvSpPr/>
          <p:nvPr/>
        </p:nvSpPr>
        <p:spPr>
          <a:xfrm>
            <a:off x="311700" y="1100225"/>
            <a:ext cx="7277820" cy="647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4"/>
          <p:cNvSpPr txBox="1"/>
          <p:nvPr/>
        </p:nvSpPr>
        <p:spPr>
          <a:xfrm>
            <a:off x="289350" y="2776550"/>
            <a:ext cx="85653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It only affefcts the working directory not the Git history or staging area -&gt; No need to commit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This means </a:t>
            </a:r>
            <a:r>
              <a:rPr lang="en" b="1" dirty="0"/>
              <a:t>losing</a:t>
            </a:r>
            <a:r>
              <a:rPr lang="en" dirty="0"/>
              <a:t> all changes made to the </a:t>
            </a:r>
            <a:r>
              <a:rPr lang="en" b="1" dirty="0"/>
              <a:t>unstaged</a:t>
            </a:r>
            <a:r>
              <a:rPr lang="en" dirty="0"/>
              <a:t> file </a:t>
            </a:r>
            <a:r>
              <a:rPr lang="en" b="1" dirty="0">
                <a:solidFill>
                  <a:srgbClr val="FF0000"/>
                </a:solidFill>
              </a:rPr>
              <a:t>forever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5"/>
          <p:cNvSpPr/>
          <p:nvPr/>
        </p:nvSpPr>
        <p:spPr>
          <a:xfrm>
            <a:off x="491574" y="2381370"/>
            <a:ext cx="397374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55"/>
          <p:cNvSpPr/>
          <p:nvPr/>
        </p:nvSpPr>
        <p:spPr>
          <a:xfrm>
            <a:off x="474625" y="3992150"/>
            <a:ext cx="4444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55"/>
          <p:cNvSpPr/>
          <p:nvPr/>
        </p:nvSpPr>
        <p:spPr>
          <a:xfrm>
            <a:off x="491575" y="3564100"/>
            <a:ext cx="4444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55"/>
          <p:cNvSpPr/>
          <p:nvPr/>
        </p:nvSpPr>
        <p:spPr>
          <a:xfrm>
            <a:off x="491574" y="1449925"/>
            <a:ext cx="3973746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00" name="Google Shape;700;p55"/>
          <p:cNvSpPr txBox="1"/>
          <p:nvPr/>
        </p:nvSpPr>
        <p:spPr>
          <a:xfrm>
            <a:off x="311700" y="1223975"/>
            <a:ext cx="86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55"/>
          <p:cNvSpPr/>
          <p:nvPr/>
        </p:nvSpPr>
        <p:spPr>
          <a:xfrm>
            <a:off x="441609" y="1271774"/>
            <a:ext cx="8133026" cy="84565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55"/>
          <p:cNvSpPr txBox="1"/>
          <p:nvPr/>
        </p:nvSpPr>
        <p:spPr>
          <a:xfrm>
            <a:off x="408994" y="1435761"/>
            <a:ext cx="85029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--source &lt;hash&gt; -- &lt;file&gt;  </a:t>
            </a:r>
            <a:r>
              <a:rPr lang="en" dirty="0"/>
              <a:t>: Restores a file to a specific older version without                    			                              changing the commit history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</a:t>
            </a:r>
            <a:endParaRPr lang="en-US" dirty="0">
              <a:ea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--source HEAD~1 -- &lt;file&gt;</a:t>
            </a:r>
            <a:r>
              <a:rPr lang="en" dirty="0"/>
              <a:t>      : Restores a file from previous commit.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Restoring a file </a:t>
            </a:r>
            <a:r>
              <a:rPr lang="en" b="1" dirty="0"/>
              <a:t>doesn't erase</a:t>
            </a:r>
            <a:r>
              <a:rPr lang="en" dirty="0"/>
              <a:t> any of the repository's history. Instead, the act of restoring the file is saved as another commit, because you might later want to undo your undoing.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Then you need to stage and commit this change: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add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“Restore to version &lt;hash&gt;”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08" name="Google Shape;708;p56"/>
          <p:cNvSpPr txBox="1"/>
          <p:nvPr/>
        </p:nvSpPr>
        <p:spPr>
          <a:xfrm>
            <a:off x="311700" y="1147775"/>
            <a:ext cx="840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4773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01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1" name="Google Shape;9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6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vs GitHub</a:t>
            </a:r>
            <a:endParaRPr dirty="0"/>
          </a:p>
        </p:txBody>
      </p:sp>
      <p:pic>
        <p:nvPicPr>
          <p:cNvPr id="95" name="Google Shape;95;p16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125" y="1258575"/>
            <a:ext cx="683875" cy="6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225" y="1315663"/>
            <a:ext cx="569700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48000" y="1452675"/>
            <a:ext cx="4488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Version control software mainly for programming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Open source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Scalable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Can be used without other hosting platforms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6"/>
          <p:cNvSpPr txBox="1"/>
          <p:nvPr/>
        </p:nvSpPr>
        <p:spPr>
          <a:xfrm>
            <a:off x="4671400" y="1452675"/>
            <a:ext cx="44277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GitHub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Cloud-based hosting service (GitLab, BitBucket)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On-demand resources: free version, paid versions with extra features and storage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Can’t use GitHub without Git (You can but you have to edit and upload files manually)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7"/>
          <p:cNvSpPr/>
          <p:nvPr/>
        </p:nvSpPr>
        <p:spPr>
          <a:xfrm>
            <a:off x="387900" y="240141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7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311700" y="1117295"/>
            <a:ext cx="84012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remove a file from the working directory  and restore it later?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 dirty="0"/>
              <a:t>                         : Removes the file from both Git and the working directory, and stages         			the change.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8"/>
          <p:cNvSpPr/>
          <p:nvPr/>
        </p:nvSpPr>
        <p:spPr>
          <a:xfrm>
            <a:off x="387900" y="3959394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8"/>
          <p:cNvSpPr/>
          <p:nvPr/>
        </p:nvSpPr>
        <p:spPr>
          <a:xfrm>
            <a:off x="387900" y="3503754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8"/>
          <p:cNvSpPr/>
          <p:nvPr/>
        </p:nvSpPr>
        <p:spPr>
          <a:xfrm>
            <a:off x="387900" y="293832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8"/>
          <p:cNvSpPr/>
          <p:nvPr/>
        </p:nvSpPr>
        <p:spPr>
          <a:xfrm>
            <a:off x="387900" y="247761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8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27" name="Google Shape;727;p58"/>
          <p:cNvSpPr txBox="1"/>
          <p:nvPr/>
        </p:nvSpPr>
        <p:spPr>
          <a:xfrm>
            <a:off x="354900" y="1168481"/>
            <a:ext cx="8401200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remove a file from the working directory  and restore it later?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 dirty="0"/>
              <a:t>                        : Removes the file from both Git and working directory, and stages the    		                change.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--staged &lt;file&gt;  :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Undo </a:t>
            </a:r>
            <a:r>
              <a:rPr lang="en" dirty="0">
                <a:highlight>
                  <a:srgbClr val="C0C0C0"/>
                </a:highlight>
                <a:latin typeface="+mn-lt"/>
                <a:ea typeface="Courier New"/>
                <a:cs typeface="Courier New"/>
                <a:sym typeface="Courier New"/>
              </a:rPr>
              <a:t>git rm 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before committing.The </a:t>
            </a:r>
            <a:r>
              <a:rPr lang="en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`--staged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` option ensurs               			        staging.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checkout - -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33" name="Google Shape;733;p59"/>
          <p:cNvSpPr txBox="1"/>
          <p:nvPr/>
        </p:nvSpPr>
        <p:spPr>
          <a:xfrm>
            <a:off x="311700" y="1147775"/>
            <a:ext cx="840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(save the remove action)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/>
          <p:nvPr/>
        </p:nvSpPr>
        <p:spPr>
          <a:xfrm>
            <a:off x="387900" y="27021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60"/>
          <p:cNvSpPr/>
          <p:nvPr/>
        </p:nvSpPr>
        <p:spPr>
          <a:xfrm>
            <a:off x="387900" y="226425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60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42" name="Google Shape;742;p60"/>
          <p:cNvSpPr txBox="1"/>
          <p:nvPr/>
        </p:nvSpPr>
        <p:spPr>
          <a:xfrm>
            <a:off x="311700" y="1147775"/>
            <a:ext cx="8401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remove a file from the working directory (save the remove action) 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 dirty="0"/>
              <a:t>                                  : Removes the file and stages the change.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“Remove &lt;file&gt;”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1"/>
          <p:cNvSpPr/>
          <p:nvPr/>
        </p:nvSpPr>
        <p:spPr>
          <a:xfrm>
            <a:off x="387900" y="3969775"/>
            <a:ext cx="5334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61"/>
          <p:cNvSpPr/>
          <p:nvPr/>
        </p:nvSpPr>
        <p:spPr>
          <a:xfrm>
            <a:off x="387900" y="35778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61"/>
          <p:cNvSpPr/>
          <p:nvPr/>
        </p:nvSpPr>
        <p:spPr>
          <a:xfrm>
            <a:off x="387900" y="313995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61"/>
          <p:cNvSpPr/>
          <p:nvPr/>
        </p:nvSpPr>
        <p:spPr>
          <a:xfrm>
            <a:off x="387900" y="27021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1"/>
          <p:cNvSpPr/>
          <p:nvPr/>
        </p:nvSpPr>
        <p:spPr>
          <a:xfrm>
            <a:off x="387900" y="226425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61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54" name="Google Shape;754;p61"/>
          <p:cNvSpPr txBox="1"/>
          <p:nvPr/>
        </p:nvSpPr>
        <p:spPr>
          <a:xfrm>
            <a:off x="311700" y="1147775"/>
            <a:ext cx="84012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(save the remove action)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/>
              <a:t>                                  : Removes the file and stages the change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“Remove &lt;file&gt;”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checkout HEAD~1 &lt;file&gt;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“Restore &lt;file&gt; after removing it.”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repository</a:t>
            </a:r>
            <a:endParaRPr/>
          </a:p>
        </p:txBody>
      </p:sp>
      <p:sp>
        <p:nvSpPr>
          <p:cNvPr id="760" name="Google Shape;760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Let’s check untracked files in our repository: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clean -n</a:t>
            </a:r>
            <a:r>
              <a:rPr lang="en" sz="1600">
                <a:solidFill>
                  <a:schemeClr val="dk1"/>
                </a:solidFill>
              </a:rPr>
              <a:t>       : Lists all the untracked files in the working directory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clean -f &lt;file&gt;</a:t>
            </a:r>
            <a:r>
              <a:rPr lang="en" sz="1600">
                <a:solidFill>
                  <a:schemeClr val="dk1"/>
                </a:solidFill>
              </a:rPr>
              <a:t>      : </a:t>
            </a:r>
            <a:r>
              <a:rPr lang="en" sz="1600" b="1">
                <a:solidFill>
                  <a:schemeClr val="dk1"/>
                </a:solidFill>
              </a:rPr>
              <a:t>Deletes</a:t>
            </a:r>
            <a:r>
              <a:rPr lang="en" sz="1600">
                <a:solidFill>
                  <a:schemeClr val="dk1"/>
                </a:solidFill>
              </a:rPr>
              <a:t> untracked files. </a:t>
            </a:r>
            <a:r>
              <a:rPr lang="en" sz="1600">
                <a:solidFill>
                  <a:srgbClr val="FF0000"/>
                </a:solidFill>
              </a:rPr>
              <a:t>It cannot be undone!</a:t>
            </a:r>
            <a:endParaRPr sz="1600"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Alternatively  you can tell Git not to track certain files : </a:t>
            </a:r>
            <a:r>
              <a:rPr lang="en" sz="1600">
                <a:solidFill>
                  <a:schemeClr val="dk1"/>
                </a:solidFill>
                <a:highlight>
                  <a:srgbClr val="D9D9D9"/>
                </a:highlight>
              </a:rPr>
              <a:t>.gitignore</a:t>
            </a:r>
            <a:r>
              <a:rPr lang="en" sz="1600">
                <a:solidFill>
                  <a:schemeClr val="dk1"/>
                </a:solidFill>
              </a:rPr>
              <a:t> file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761" name="Google Shape;761;p62"/>
          <p:cNvSpPr/>
          <p:nvPr/>
        </p:nvSpPr>
        <p:spPr>
          <a:xfrm>
            <a:off x="365050" y="1597950"/>
            <a:ext cx="6651900" cy="57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>
          <a:extLst>
            <a:ext uri="{FF2B5EF4-FFF2-40B4-BE49-F238E27FC236}">
              <a16:creationId xmlns:a16="http://schemas.microsoft.com/office/drawing/2014/main" id="{FC51460F-649B-1FC7-218B-F283240DD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3">
            <a:extLst>
              <a:ext uri="{FF2B5EF4-FFF2-40B4-BE49-F238E27FC236}">
                <a16:creationId xmlns:a16="http://schemas.microsoft.com/office/drawing/2014/main" id="{028F14AD-2117-9FF2-6A7C-4F7A1D93BC5D}"/>
              </a:ext>
            </a:extLst>
          </p:cNvPr>
          <p:cNvSpPr/>
          <p:nvPr/>
        </p:nvSpPr>
        <p:spPr>
          <a:xfrm>
            <a:off x="224829" y="2144008"/>
            <a:ext cx="238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63">
            <a:extLst>
              <a:ext uri="{FF2B5EF4-FFF2-40B4-BE49-F238E27FC236}">
                <a16:creationId xmlns:a16="http://schemas.microsoft.com/office/drawing/2014/main" id="{2409A453-5777-9B42-725A-C391FC620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26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Ignoring files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68" name="Google Shape;768;p63">
            <a:extLst>
              <a:ext uri="{FF2B5EF4-FFF2-40B4-BE49-F238E27FC236}">
                <a16:creationId xmlns:a16="http://schemas.microsoft.com/office/drawing/2014/main" id="{2DCE729F-6C24-74AB-B139-AE9DFEDF7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4829" y="711255"/>
            <a:ext cx="8694342" cy="4305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.gitignore </a:t>
            </a:r>
            <a:r>
              <a:rPr lang="en" dirty="0">
                <a:solidFill>
                  <a:schemeClr val="dk1"/>
                </a:solidFill>
              </a:rPr>
              <a:t>: Prevents tracking temporary files (e.g.,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.log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.DS_Store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.pdf</a:t>
            </a:r>
            <a:r>
              <a:rPr lang="en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              Excludes </a:t>
            </a:r>
            <a:r>
              <a:rPr lang="en" b="1" dirty="0">
                <a:solidFill>
                  <a:schemeClr val="dk1"/>
                </a:solidFill>
              </a:rPr>
              <a:t>sensitive files </a:t>
            </a:r>
            <a:r>
              <a:rPr lang="en" dirty="0">
                <a:solidFill>
                  <a:schemeClr val="dk1"/>
                </a:solidFill>
              </a:rPr>
              <a:t>like API keys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Create a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.gitignore</a:t>
            </a:r>
            <a:r>
              <a:rPr lang="en" dirty="0">
                <a:solidFill>
                  <a:schemeClr val="dk1"/>
                </a:solidFill>
              </a:rPr>
              <a:t> file in the root of your repository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.gitignore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Examples of content: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*.log : Git will ignore all files that end with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.log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.env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D9D9D9"/>
                </a:highlight>
              </a:rPr>
              <a:t>__</a:t>
            </a:r>
            <a:r>
              <a:rPr lang="en-US" dirty="0" err="1">
                <a:solidFill>
                  <a:schemeClr val="dk1"/>
                </a:solidFill>
                <a:highlight>
                  <a:srgbClr val="D9D9D9"/>
                </a:highlight>
              </a:rPr>
              <a:t>pycache</a:t>
            </a:r>
            <a:r>
              <a:rPr lang="en-US" dirty="0">
                <a:solidFill>
                  <a:schemeClr val="dk1"/>
                </a:solidFill>
                <a:highlight>
                  <a:srgbClr val="D9D9D9"/>
                </a:highlight>
              </a:rPr>
              <a:t>__/</a:t>
            </a:r>
            <a:endParaRPr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list   : Git will ignore any file or directory called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 list </a:t>
            </a: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 (if a directory, anything in it)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2831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774" name="Google Shape;774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75" name="Google Shape;775;p64"/>
          <p:cNvSpPr/>
          <p:nvPr/>
        </p:nvSpPr>
        <p:spPr>
          <a:xfrm>
            <a:off x="3503175" y="1320550"/>
            <a:ext cx="1653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776" name="Google Shape;776;p64"/>
          <p:cNvSpPr/>
          <p:nvPr/>
        </p:nvSpPr>
        <p:spPr>
          <a:xfrm>
            <a:off x="65615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</p:txBody>
      </p:sp>
      <p:sp>
        <p:nvSpPr>
          <p:cNvPr id="777" name="Google Shape;777;p64"/>
          <p:cNvSpPr/>
          <p:nvPr/>
        </p:nvSpPr>
        <p:spPr>
          <a:xfrm>
            <a:off x="2257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778" name="Google Shape;778;p64"/>
          <p:cNvSpPr/>
          <p:nvPr/>
        </p:nvSpPr>
        <p:spPr>
          <a:xfrm>
            <a:off x="3781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final_v2</a:t>
            </a:r>
            <a:endParaRPr/>
          </a:p>
        </p:txBody>
      </p:sp>
      <p:sp>
        <p:nvSpPr>
          <p:cNvPr id="779" name="Google Shape;779;p64"/>
          <p:cNvSpPr/>
          <p:nvPr/>
        </p:nvSpPr>
        <p:spPr>
          <a:xfrm>
            <a:off x="5305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0" name="Google Shape;780;p64"/>
          <p:cNvSpPr/>
          <p:nvPr/>
        </p:nvSpPr>
        <p:spPr>
          <a:xfrm>
            <a:off x="6906250" y="239825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</a:t>
            </a:r>
            <a:endParaRPr/>
          </a:p>
        </p:txBody>
      </p:sp>
      <p:sp>
        <p:nvSpPr>
          <p:cNvPr id="781" name="Google Shape;781;p64"/>
          <p:cNvSpPr/>
          <p:nvPr/>
        </p:nvSpPr>
        <p:spPr>
          <a:xfrm>
            <a:off x="5450750" y="3001225"/>
            <a:ext cx="7686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my_data.csv</a:t>
            </a:r>
            <a:endParaRPr sz="800"/>
          </a:p>
        </p:txBody>
      </p:sp>
      <p:sp>
        <p:nvSpPr>
          <p:cNvPr id="782" name="Google Shape;782;p64"/>
          <p:cNvSpPr/>
          <p:nvPr/>
        </p:nvSpPr>
        <p:spPr>
          <a:xfrm>
            <a:off x="7696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783" name="Google Shape;783;p64"/>
          <p:cNvSpPr/>
          <p:nvPr/>
        </p:nvSpPr>
        <p:spPr>
          <a:xfrm>
            <a:off x="24460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784" name="Google Shape;784;p64"/>
          <p:cNvSpPr/>
          <p:nvPr/>
        </p:nvSpPr>
        <p:spPr>
          <a:xfrm>
            <a:off x="3948375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v2</a:t>
            </a:r>
            <a:endParaRPr sz="900"/>
          </a:p>
        </p:txBody>
      </p:sp>
      <p:sp>
        <p:nvSpPr>
          <p:cNvPr id="785" name="Google Shape;785;p64"/>
          <p:cNvSpPr/>
          <p:nvPr/>
        </p:nvSpPr>
        <p:spPr>
          <a:xfrm>
            <a:off x="7696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analysis.py</a:t>
            </a:r>
            <a:endParaRPr sz="900"/>
          </a:p>
        </p:txBody>
      </p:sp>
      <p:sp>
        <p:nvSpPr>
          <p:cNvPr id="786" name="Google Shape;786;p64"/>
          <p:cNvSpPr/>
          <p:nvPr/>
        </p:nvSpPr>
        <p:spPr>
          <a:xfrm>
            <a:off x="7696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model.py</a:t>
            </a:r>
            <a:endParaRPr sz="900"/>
          </a:p>
        </p:txBody>
      </p:sp>
      <p:sp>
        <p:nvSpPr>
          <p:cNvPr id="787" name="Google Shape;787;p64"/>
          <p:cNvSpPr/>
          <p:nvPr/>
        </p:nvSpPr>
        <p:spPr>
          <a:xfrm>
            <a:off x="24460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analysis_v2.py</a:t>
            </a:r>
            <a:endParaRPr sz="900"/>
          </a:p>
        </p:txBody>
      </p:sp>
      <p:sp>
        <p:nvSpPr>
          <p:cNvPr id="788" name="Google Shape;788;p64"/>
          <p:cNvSpPr/>
          <p:nvPr/>
        </p:nvSpPr>
        <p:spPr>
          <a:xfrm>
            <a:off x="2446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789" name="Google Shape;789;p64"/>
          <p:cNvSpPr/>
          <p:nvPr/>
        </p:nvSpPr>
        <p:spPr>
          <a:xfrm>
            <a:off x="3945375" y="35128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analysis_v3.py</a:t>
            </a:r>
            <a:endParaRPr sz="900"/>
          </a:p>
        </p:txBody>
      </p:sp>
      <p:sp>
        <p:nvSpPr>
          <p:cNvPr id="790" name="Google Shape;790;p64"/>
          <p:cNvSpPr/>
          <p:nvPr/>
        </p:nvSpPr>
        <p:spPr>
          <a:xfrm>
            <a:off x="3970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796" name="Google Shape;796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97" name="Google Shape;797;p65"/>
          <p:cNvSpPr/>
          <p:nvPr/>
        </p:nvSpPr>
        <p:spPr>
          <a:xfrm>
            <a:off x="3503175" y="1320550"/>
            <a:ext cx="1653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798" name="Google Shape;798;p65"/>
          <p:cNvSpPr/>
          <p:nvPr/>
        </p:nvSpPr>
        <p:spPr>
          <a:xfrm>
            <a:off x="65615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</p:txBody>
      </p:sp>
      <p:sp>
        <p:nvSpPr>
          <p:cNvPr id="799" name="Google Shape;799;p65"/>
          <p:cNvSpPr/>
          <p:nvPr/>
        </p:nvSpPr>
        <p:spPr>
          <a:xfrm>
            <a:off x="2257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800" name="Google Shape;800;p65"/>
          <p:cNvSpPr/>
          <p:nvPr/>
        </p:nvSpPr>
        <p:spPr>
          <a:xfrm>
            <a:off x="3781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final_v2</a:t>
            </a:r>
            <a:endParaRPr/>
          </a:p>
        </p:txBody>
      </p:sp>
      <p:sp>
        <p:nvSpPr>
          <p:cNvPr id="801" name="Google Shape;801;p65"/>
          <p:cNvSpPr/>
          <p:nvPr/>
        </p:nvSpPr>
        <p:spPr>
          <a:xfrm>
            <a:off x="5305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2" name="Google Shape;802;p65"/>
          <p:cNvSpPr/>
          <p:nvPr/>
        </p:nvSpPr>
        <p:spPr>
          <a:xfrm>
            <a:off x="6906250" y="239825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</a:t>
            </a:r>
            <a:endParaRPr/>
          </a:p>
        </p:txBody>
      </p:sp>
      <p:sp>
        <p:nvSpPr>
          <p:cNvPr id="803" name="Google Shape;803;p65"/>
          <p:cNvSpPr/>
          <p:nvPr/>
        </p:nvSpPr>
        <p:spPr>
          <a:xfrm>
            <a:off x="5450750" y="3001225"/>
            <a:ext cx="7686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my_data.csv</a:t>
            </a:r>
            <a:endParaRPr sz="800"/>
          </a:p>
        </p:txBody>
      </p:sp>
      <p:sp>
        <p:nvSpPr>
          <p:cNvPr id="804" name="Google Shape;804;p65"/>
          <p:cNvSpPr/>
          <p:nvPr/>
        </p:nvSpPr>
        <p:spPr>
          <a:xfrm>
            <a:off x="7696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805" name="Google Shape;805;p65"/>
          <p:cNvSpPr/>
          <p:nvPr/>
        </p:nvSpPr>
        <p:spPr>
          <a:xfrm>
            <a:off x="24460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806" name="Google Shape;806;p65"/>
          <p:cNvSpPr/>
          <p:nvPr/>
        </p:nvSpPr>
        <p:spPr>
          <a:xfrm>
            <a:off x="3948375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v2</a:t>
            </a:r>
            <a:endParaRPr sz="900"/>
          </a:p>
        </p:txBody>
      </p:sp>
      <p:sp>
        <p:nvSpPr>
          <p:cNvPr id="807" name="Google Shape;807;p65"/>
          <p:cNvSpPr/>
          <p:nvPr/>
        </p:nvSpPr>
        <p:spPr>
          <a:xfrm>
            <a:off x="7696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analysis.py</a:t>
            </a:r>
            <a:endParaRPr sz="900"/>
          </a:p>
        </p:txBody>
      </p:sp>
      <p:sp>
        <p:nvSpPr>
          <p:cNvPr id="808" name="Google Shape;808;p65"/>
          <p:cNvSpPr/>
          <p:nvPr/>
        </p:nvSpPr>
        <p:spPr>
          <a:xfrm>
            <a:off x="7696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model.py</a:t>
            </a:r>
            <a:endParaRPr sz="900"/>
          </a:p>
        </p:txBody>
      </p:sp>
      <p:sp>
        <p:nvSpPr>
          <p:cNvPr id="809" name="Google Shape;809;p65"/>
          <p:cNvSpPr/>
          <p:nvPr/>
        </p:nvSpPr>
        <p:spPr>
          <a:xfrm>
            <a:off x="24460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analysis_v2.py</a:t>
            </a:r>
            <a:endParaRPr sz="900"/>
          </a:p>
        </p:txBody>
      </p:sp>
      <p:sp>
        <p:nvSpPr>
          <p:cNvPr id="810" name="Google Shape;810;p65"/>
          <p:cNvSpPr/>
          <p:nvPr/>
        </p:nvSpPr>
        <p:spPr>
          <a:xfrm>
            <a:off x="2446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811" name="Google Shape;811;p65"/>
          <p:cNvSpPr/>
          <p:nvPr/>
        </p:nvSpPr>
        <p:spPr>
          <a:xfrm>
            <a:off x="3945375" y="35128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analysis_v3.py</a:t>
            </a:r>
            <a:endParaRPr sz="900"/>
          </a:p>
        </p:txBody>
      </p:sp>
      <p:sp>
        <p:nvSpPr>
          <p:cNvPr id="812" name="Google Shape;812;p65"/>
          <p:cNvSpPr/>
          <p:nvPr/>
        </p:nvSpPr>
        <p:spPr>
          <a:xfrm>
            <a:off x="3970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813" name="Google Shape;813;p65"/>
          <p:cNvSpPr/>
          <p:nvPr/>
        </p:nvSpPr>
        <p:spPr>
          <a:xfrm rot="-1468581">
            <a:off x="596225" y="2167065"/>
            <a:ext cx="6894711" cy="67046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F0000"/>
                </a:solidFill>
              </a:rPr>
              <a:t>Too many subdirectory, unnecessary work!</a:t>
            </a:r>
            <a:endParaRPr sz="23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12D14D-07F4-53F8-03C2-BD83A25F3606}"/>
              </a:ext>
            </a:extLst>
          </p:cNvPr>
          <p:cNvSpPr/>
          <p:nvPr/>
        </p:nvSpPr>
        <p:spPr>
          <a:xfrm>
            <a:off x="403860" y="1272540"/>
            <a:ext cx="8023860" cy="647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212596-4CAA-1BDF-3E18-67ECE3DB2CE4}"/>
              </a:ext>
            </a:extLst>
          </p:cNvPr>
          <p:cNvSpPr/>
          <p:nvPr/>
        </p:nvSpPr>
        <p:spPr>
          <a:xfrm>
            <a:off x="311700" y="3550920"/>
            <a:ext cx="6950160" cy="1356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18" name="Google Shape;818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19" name="Google Shape;819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b="1" dirty="0">
                <a:solidFill>
                  <a:schemeClr val="dk1"/>
                </a:solidFill>
              </a:rPr>
              <a:t>Branche(s) :</a:t>
            </a:r>
            <a:r>
              <a:rPr lang="en" sz="1400" dirty="0">
                <a:solidFill>
                  <a:schemeClr val="dk1"/>
                </a:solidFill>
              </a:rPr>
              <a:t> Allows you to have multiple versions of your work, and lets you track each version systematically.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Each branch is like a parallel universe: changes you make in one branch do not affect other branches (until you </a:t>
            </a:r>
            <a:r>
              <a:rPr lang="en" sz="1400" b="1" dirty="0">
                <a:solidFill>
                  <a:schemeClr val="dk1"/>
                </a:solidFill>
              </a:rPr>
              <a:t>merge</a:t>
            </a:r>
            <a:r>
              <a:rPr lang="en" sz="1400" dirty="0">
                <a:solidFill>
                  <a:schemeClr val="dk1"/>
                </a:solidFill>
              </a:rPr>
              <a:t> them back together).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In each branch: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Some files might be the same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Others might be different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Some may not exist at all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Avoids endless subdirectories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Everything is tracked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Minimizes the risk of conflicting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Branches allow us to work on different components of a project simultaneously.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4773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1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06" name="Google Shape;10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vs GitHub</a:t>
            </a:r>
            <a:endParaRPr/>
          </a:p>
        </p:txBody>
      </p:sp>
      <p:pic>
        <p:nvPicPr>
          <p:cNvPr id="110" name="Google Shape;110;p17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400" y="1260000"/>
            <a:ext cx="684000" cy="6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225" y="1315663"/>
            <a:ext cx="569700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48000" y="1452675"/>
            <a:ext cx="448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Stores everything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Notifies when there is conflict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Synchronizes across different machines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7"/>
          <p:cNvSpPr txBox="1"/>
          <p:nvPr/>
        </p:nvSpPr>
        <p:spPr>
          <a:xfrm>
            <a:off x="4671400" y="1452675"/>
            <a:ext cx="44277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GitHub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Storing projects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Keeping track of projects and files through different states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Collaboration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Several people can work on the same file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Accessed by anyone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Source projects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branch</a:t>
            </a:r>
            <a:endParaRPr/>
          </a:p>
        </p:txBody>
      </p:sp>
      <p:sp>
        <p:nvSpPr>
          <p:cNvPr id="825" name="Google Shape;825;p67"/>
          <p:cNvSpPr txBox="1"/>
          <p:nvPr/>
        </p:nvSpPr>
        <p:spPr>
          <a:xfrm>
            <a:off x="677125" y="1482375"/>
            <a:ext cx="1416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6" name="Google Shape;82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726" y="1447700"/>
            <a:ext cx="806875" cy="5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67"/>
          <p:cNvSpPr txBox="1"/>
          <p:nvPr/>
        </p:nvSpPr>
        <p:spPr>
          <a:xfrm>
            <a:off x="405500" y="2956075"/>
            <a:ext cx="33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</a:rPr>
              <a:t>main</a:t>
            </a:r>
            <a:r>
              <a:rPr lang="en"/>
              <a:t> : ground truth</a:t>
            </a:r>
            <a:endParaRPr/>
          </a:p>
        </p:txBody>
      </p:sp>
      <p:pic>
        <p:nvPicPr>
          <p:cNvPr id="828" name="Google Shape;82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723" y="2463648"/>
            <a:ext cx="53649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branch</a:t>
            </a:r>
            <a:endParaRPr/>
          </a:p>
        </p:txBody>
      </p:sp>
      <p:sp>
        <p:nvSpPr>
          <p:cNvPr id="834" name="Google Shape;834;p68"/>
          <p:cNvSpPr txBox="1"/>
          <p:nvPr/>
        </p:nvSpPr>
        <p:spPr>
          <a:xfrm>
            <a:off x="677125" y="1482375"/>
            <a:ext cx="1416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5" name="Google Shape;83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700" y="1482375"/>
            <a:ext cx="6746074" cy="295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branch</a:t>
            </a:r>
            <a:endParaRPr/>
          </a:p>
        </p:txBody>
      </p:sp>
      <p:sp>
        <p:nvSpPr>
          <p:cNvPr id="841" name="Google Shape;841;p69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42" name="Google Shape;84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750" y="1441925"/>
            <a:ext cx="6736749" cy="28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Merging Analysis to Main</a:t>
            </a:r>
            <a:endParaRPr dirty="0"/>
          </a:p>
        </p:txBody>
      </p:sp>
      <p:sp>
        <p:nvSpPr>
          <p:cNvPr id="848" name="Google Shape;848;p70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49" name="Google Shape;84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875" y="1297525"/>
            <a:ext cx="6746075" cy="299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Model to Main</a:t>
            </a:r>
            <a:endParaRPr/>
          </a:p>
        </p:txBody>
      </p:sp>
      <p:sp>
        <p:nvSpPr>
          <p:cNvPr id="855" name="Google Shape;855;p71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56" name="Google Shape;85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000" y="1360825"/>
            <a:ext cx="6746075" cy="288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and destination</a:t>
            </a:r>
            <a:endParaRPr/>
          </a:p>
        </p:txBody>
      </p:sp>
      <p:sp>
        <p:nvSpPr>
          <p:cNvPr id="862" name="Google Shape;862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When merging two branches: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The commits are called parent commits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source</a:t>
            </a:r>
            <a:r>
              <a:rPr lang="en" sz="1600" dirty="0">
                <a:solidFill>
                  <a:schemeClr val="dk1"/>
                </a:solidFill>
              </a:rPr>
              <a:t> : the branch we want to merge </a:t>
            </a:r>
            <a:r>
              <a:rPr lang="en" sz="1600" b="1" dirty="0">
                <a:solidFill>
                  <a:schemeClr val="dk1"/>
                </a:solidFill>
              </a:rPr>
              <a:t>from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destination</a:t>
            </a:r>
            <a:r>
              <a:rPr lang="en" sz="1600" dirty="0">
                <a:solidFill>
                  <a:schemeClr val="dk1"/>
                </a:solidFill>
              </a:rPr>
              <a:t>: the branch we want to merge </a:t>
            </a:r>
            <a:r>
              <a:rPr lang="en" sz="1600" b="1" dirty="0">
                <a:solidFill>
                  <a:schemeClr val="dk1"/>
                </a:solidFill>
              </a:rPr>
              <a:t>into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When merging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analysis</a:t>
            </a:r>
            <a:r>
              <a:rPr lang="en" sz="1600" dirty="0">
                <a:solidFill>
                  <a:schemeClr val="dk1"/>
                </a:solidFill>
              </a:rPr>
              <a:t> to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main</a:t>
            </a:r>
            <a:r>
              <a:rPr lang="en" sz="1600" dirty="0">
                <a:solidFill>
                  <a:schemeClr val="dk1"/>
                </a:solidFill>
              </a:rPr>
              <a:t>: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analysis</a:t>
            </a:r>
            <a:r>
              <a:rPr lang="en" sz="1600" dirty="0">
                <a:solidFill>
                  <a:schemeClr val="dk1"/>
                </a:solidFill>
              </a:rPr>
              <a:t> =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source</a:t>
            </a:r>
            <a:endParaRPr sz="16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main</a:t>
            </a:r>
            <a:r>
              <a:rPr lang="en" sz="1600" dirty="0">
                <a:solidFill>
                  <a:schemeClr val="dk1"/>
                </a:solidFill>
              </a:rPr>
              <a:t>      =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destination</a:t>
            </a:r>
            <a:endParaRPr sz="16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3"/>
          <p:cNvSpPr/>
          <p:nvPr/>
        </p:nvSpPr>
        <p:spPr>
          <a:xfrm>
            <a:off x="311700" y="1248900"/>
            <a:ext cx="2498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69" name="Google Shape;869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r>
              <a:rPr lang="en">
                <a:solidFill>
                  <a:schemeClr val="dk1"/>
                </a:solidFill>
              </a:rPr>
              <a:t>                    : List the existing branches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*model</a:t>
            </a:r>
            <a:endParaRPr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*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= current branch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870" name="Google Shape;870;p73"/>
          <p:cNvSpPr/>
          <p:nvPr/>
        </p:nvSpPr>
        <p:spPr>
          <a:xfrm>
            <a:off x="249475" y="1106725"/>
            <a:ext cx="5623200" cy="560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4"/>
          <p:cNvSpPr/>
          <p:nvPr/>
        </p:nvSpPr>
        <p:spPr>
          <a:xfrm>
            <a:off x="352775" y="3667344"/>
            <a:ext cx="3618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4"/>
          <p:cNvSpPr/>
          <p:nvPr/>
        </p:nvSpPr>
        <p:spPr>
          <a:xfrm>
            <a:off x="352775" y="2418000"/>
            <a:ext cx="3618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74"/>
          <p:cNvSpPr/>
          <p:nvPr/>
        </p:nvSpPr>
        <p:spPr>
          <a:xfrm>
            <a:off x="393225" y="1248925"/>
            <a:ext cx="3843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branches</a:t>
            </a:r>
            <a:endParaRPr dirty="0"/>
          </a:p>
        </p:txBody>
      </p:sp>
      <p:sp>
        <p:nvSpPr>
          <p:cNvPr id="879" name="Google Shape;879;p74"/>
          <p:cNvSpPr txBox="1">
            <a:spLocks noGrp="1"/>
          </p:cNvSpPr>
          <p:nvPr>
            <p:ph type="body" idx="1"/>
          </p:nvPr>
        </p:nvSpPr>
        <p:spPr>
          <a:xfrm>
            <a:off x="311700" y="1137476"/>
            <a:ext cx="8520600" cy="3625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-c &lt;new branch&gt;</a:t>
            </a:r>
            <a:r>
              <a:rPr lang="en" dirty="0">
                <a:solidFill>
                  <a:schemeClr val="dk1"/>
                </a:solidFill>
              </a:rPr>
              <a:t>                  : Creates a new branch and switches to it.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Let’s create a new branch and make some modifications, stage and commit.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Then let’s compare our branches: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main analysis </a:t>
            </a:r>
            <a:r>
              <a:rPr lang="en" dirty="0">
                <a:solidFill>
                  <a:schemeClr val="dk1"/>
                </a:solidFill>
              </a:rPr>
              <a:t>                    : Compares branches  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Let’s switch branches: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 &lt;branch&gt;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5"/>
          <p:cNvSpPr/>
          <p:nvPr/>
        </p:nvSpPr>
        <p:spPr>
          <a:xfrm>
            <a:off x="311700" y="2823125"/>
            <a:ext cx="7484100" cy="780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75"/>
          <p:cNvSpPr/>
          <p:nvPr/>
        </p:nvSpPr>
        <p:spPr>
          <a:xfrm>
            <a:off x="375875" y="3903700"/>
            <a:ext cx="39423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75"/>
          <p:cNvSpPr/>
          <p:nvPr/>
        </p:nvSpPr>
        <p:spPr>
          <a:xfrm>
            <a:off x="375875" y="3021475"/>
            <a:ext cx="3942300" cy="325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88" name="Google Shape;888;p75"/>
          <p:cNvSpPr txBox="1">
            <a:spLocks noGrp="1"/>
          </p:cNvSpPr>
          <p:nvPr>
            <p:ph type="body" idx="1"/>
          </p:nvPr>
        </p:nvSpPr>
        <p:spPr>
          <a:xfrm>
            <a:off x="106680" y="1152474"/>
            <a:ext cx="888492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Each branch should be a specific task. Don’t be overambitious!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Avoid working on the same file in two different branches at the same time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Once you complete your task, you should first </a:t>
            </a:r>
            <a:r>
              <a:rPr lang="en" b="1" dirty="0">
                <a:solidFill>
                  <a:schemeClr val="dk1"/>
                </a:solidFill>
              </a:rPr>
              <a:t>switch</a:t>
            </a:r>
            <a:r>
              <a:rPr lang="en" dirty="0">
                <a:solidFill>
                  <a:schemeClr val="dk1"/>
                </a:solidFill>
              </a:rPr>
              <a:t> to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main</a:t>
            </a:r>
            <a:r>
              <a:rPr lang="en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Then merge your feature branch into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main</a:t>
            </a:r>
            <a:r>
              <a:rPr lang="en" dirty="0">
                <a:solidFill>
                  <a:schemeClr val="dk1"/>
                </a:solidFill>
              </a:rPr>
              <a:t> in order to keep your work up to date and accurate. 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git merge source destination </a:t>
            </a:r>
            <a:r>
              <a:rPr lang="en" dirty="0">
                <a:solidFill>
                  <a:schemeClr val="dk1"/>
                </a:solidFill>
              </a:rPr>
              <a:t>: Merges source to destination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git merge analysis          :</a:t>
            </a:r>
            <a:r>
              <a:rPr lang="en" dirty="0">
                <a:solidFill>
                  <a:schemeClr val="dk1"/>
                </a:solidFill>
              </a:rPr>
              <a:t>In order to merge, you need to be in the     				           destination branch. </a:t>
            </a:r>
            <a:r>
              <a:rPr lang="en" dirty="0">
                <a:solidFill>
                  <a:schemeClr val="lt1"/>
                </a:solidFill>
              </a:rPr>
              <a:t>a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2A6C3E92-F4CC-519A-7040-49C40C3E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7AE193-75C5-4D5C-8141-AB80D72D5FA8}"/>
              </a:ext>
            </a:extLst>
          </p:cNvPr>
          <p:cNvCxnSpPr>
            <a:cxnSpLocks/>
          </p:cNvCxnSpPr>
          <p:nvPr/>
        </p:nvCxnSpPr>
        <p:spPr>
          <a:xfrm>
            <a:off x="2866920" y="2155590"/>
            <a:ext cx="0" cy="25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7" name="Google Shape;887;p75">
            <a:extLst>
              <a:ext uri="{FF2B5EF4-FFF2-40B4-BE49-F238E27FC236}">
                <a16:creationId xmlns:a16="http://schemas.microsoft.com/office/drawing/2014/main" id="{BF3547E1-27D2-123A-82D2-2A85DC690E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Types</a:t>
            </a:r>
            <a:endParaRPr dirty="0"/>
          </a:p>
        </p:txBody>
      </p:sp>
      <p:sp>
        <p:nvSpPr>
          <p:cNvPr id="888" name="Google Shape;888;p75">
            <a:extLst>
              <a:ext uri="{FF2B5EF4-FFF2-40B4-BE49-F238E27FC236}">
                <a16:creationId xmlns:a16="http://schemas.microsoft.com/office/drawing/2014/main" id="{FAD25D8D-1EE5-1608-D97F-03C438175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54" y="1062423"/>
            <a:ext cx="888492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dirty="0">
                <a:solidFill>
                  <a:schemeClr val="dk1"/>
                </a:solidFill>
              </a:rPr>
              <a:t>Fast-forward merge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Before merging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Main   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Feature Branch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C9F97B-21DD-7F58-1024-C92AC82D6117}"/>
              </a:ext>
            </a:extLst>
          </p:cNvPr>
          <p:cNvSpPr/>
          <p:nvPr/>
        </p:nvSpPr>
        <p:spPr>
          <a:xfrm>
            <a:off x="1859280" y="240030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76506-2EDC-C848-B745-A7DFC25A3F32}"/>
              </a:ext>
            </a:extLst>
          </p:cNvPr>
          <p:cNvSpPr/>
          <p:nvPr/>
        </p:nvSpPr>
        <p:spPr>
          <a:xfrm>
            <a:off x="2606040" y="240792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93722-44B0-894B-6FE8-209F73C6BD0C}"/>
              </a:ext>
            </a:extLst>
          </p:cNvPr>
          <p:cNvSpPr/>
          <p:nvPr/>
        </p:nvSpPr>
        <p:spPr>
          <a:xfrm>
            <a:off x="3177540" y="3390900"/>
            <a:ext cx="441960" cy="327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6B9A9-C34C-6D4C-E313-BDF1C69FA425}"/>
              </a:ext>
            </a:extLst>
          </p:cNvPr>
          <p:cNvSpPr txBox="1"/>
          <p:nvPr/>
        </p:nvSpPr>
        <p:spPr>
          <a:xfrm>
            <a:off x="1878121" y="24003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B1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FB553-57C4-399C-35CE-1B9A24E4C1B2}"/>
              </a:ext>
            </a:extLst>
          </p:cNvPr>
          <p:cNvSpPr txBox="1"/>
          <p:nvPr/>
        </p:nvSpPr>
        <p:spPr>
          <a:xfrm>
            <a:off x="2571541" y="24155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B2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E27BC-F2D4-F175-BA4C-7CEF804FA1EB}"/>
              </a:ext>
            </a:extLst>
          </p:cNvPr>
          <p:cNvSpPr txBox="1"/>
          <p:nvPr/>
        </p:nvSpPr>
        <p:spPr>
          <a:xfrm>
            <a:off x="3173521" y="34061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B3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FFB0F1-3B3C-7C15-49F7-1E2DD91CEE46}"/>
              </a:ext>
            </a:extLst>
          </p:cNvPr>
          <p:cNvCxnSpPr>
            <a:cxnSpLocks/>
          </p:cNvCxnSpPr>
          <p:nvPr/>
        </p:nvCxnSpPr>
        <p:spPr>
          <a:xfrm>
            <a:off x="2324100" y="2554188"/>
            <a:ext cx="28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8CB813C-FCC7-F5E3-4C31-A619945AFBD2}"/>
              </a:ext>
            </a:extLst>
          </p:cNvPr>
          <p:cNvCxnSpPr>
            <a:stCxn id="4" idx="2"/>
            <a:endCxn id="8" idx="1"/>
          </p:cNvCxnSpPr>
          <p:nvPr/>
        </p:nvCxnSpPr>
        <p:spPr>
          <a:xfrm rot="16200000" flipH="1">
            <a:off x="2588046" y="2974553"/>
            <a:ext cx="824449" cy="3465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F81F982-4634-4AA2-9886-A048CF6053A1}"/>
              </a:ext>
            </a:extLst>
          </p:cNvPr>
          <p:cNvSpPr/>
          <p:nvPr/>
        </p:nvSpPr>
        <p:spPr>
          <a:xfrm>
            <a:off x="2613660" y="1874180"/>
            <a:ext cx="464820" cy="3077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D6CB6-01CF-151C-AB3B-ECB39F0B76E4}"/>
              </a:ext>
            </a:extLst>
          </p:cNvPr>
          <p:cNvSpPr txBox="1"/>
          <p:nvPr/>
        </p:nvSpPr>
        <p:spPr>
          <a:xfrm>
            <a:off x="2559773" y="186191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  <a:endParaRPr lang="LID4096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DC74FE-8097-17C2-EEC0-68EDBA53781F}"/>
              </a:ext>
            </a:extLst>
          </p:cNvPr>
          <p:cNvSpPr/>
          <p:nvPr/>
        </p:nvSpPr>
        <p:spPr>
          <a:xfrm>
            <a:off x="3112560" y="4000500"/>
            <a:ext cx="659340" cy="28853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</a:t>
            </a:r>
            <a:endParaRPr lang="LID4096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EE5AEC-39BA-BD23-0B49-457EC73E9CE9}"/>
              </a:ext>
            </a:extLst>
          </p:cNvPr>
          <p:cNvCxnSpPr>
            <a:cxnSpLocks/>
          </p:cNvCxnSpPr>
          <p:nvPr/>
        </p:nvCxnSpPr>
        <p:spPr>
          <a:xfrm flipV="1">
            <a:off x="3392700" y="3693593"/>
            <a:ext cx="0" cy="30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5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328450" y="2503000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328450" y="1896325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21" name="Google Shape;12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8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18450" y="1896325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76675" y="1385450"/>
            <a:ext cx="81918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 your git version:                                         Getting help: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- -version                      git &lt;command&gt; - -help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                git - -help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 dirty="0"/>
              <a:t>This particular command displays a summary of                                                              </a:t>
            </a:r>
            <a:r>
              <a:rPr lang="en" dirty="0">
                <a:solidFill>
                  <a:schemeClr val="lt1"/>
                </a:solidFill>
              </a:rPr>
              <a:t>a</a:t>
            </a:r>
            <a:r>
              <a:rPr lang="en" dirty="0"/>
              <a:t>                                                       most used Git commands.                                                                                                                           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5AE390CB-9B1C-DD1A-224B-86A9B3FC5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9D4A292-8B19-8BFE-D3A8-3B56EFB83DB5}"/>
              </a:ext>
            </a:extLst>
          </p:cNvPr>
          <p:cNvCxnSpPr>
            <a:stCxn id="4" idx="2"/>
            <a:endCxn id="8" idx="1"/>
          </p:cNvCxnSpPr>
          <p:nvPr/>
        </p:nvCxnSpPr>
        <p:spPr>
          <a:xfrm rot="16200000" flipH="1">
            <a:off x="2675676" y="2886923"/>
            <a:ext cx="824449" cy="5217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Google Shape;887;p75">
            <a:extLst>
              <a:ext uri="{FF2B5EF4-FFF2-40B4-BE49-F238E27FC236}">
                <a16:creationId xmlns:a16="http://schemas.microsoft.com/office/drawing/2014/main" id="{19F83752-D1C4-D054-318A-C3A6857410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Types</a:t>
            </a:r>
            <a:endParaRPr dirty="0"/>
          </a:p>
        </p:txBody>
      </p:sp>
      <p:sp>
        <p:nvSpPr>
          <p:cNvPr id="888" name="Google Shape;888;p75">
            <a:extLst>
              <a:ext uri="{FF2B5EF4-FFF2-40B4-BE49-F238E27FC236}">
                <a16:creationId xmlns:a16="http://schemas.microsoft.com/office/drawing/2014/main" id="{35D73ACD-E7C2-6720-09C6-A67811AF0F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40" y="1055825"/>
            <a:ext cx="888492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dirty="0">
                <a:solidFill>
                  <a:schemeClr val="dk1"/>
                </a:solidFill>
              </a:rPr>
              <a:t>Fast-forward merge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After merging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Main   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Feature Branch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CFCF51-9EEC-A3F1-22F6-33BE9B3D6DD4}"/>
              </a:ext>
            </a:extLst>
          </p:cNvPr>
          <p:cNvSpPr/>
          <p:nvPr/>
        </p:nvSpPr>
        <p:spPr>
          <a:xfrm>
            <a:off x="1859280" y="240030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BC045-BF86-5E60-DD22-49CB8EA977CD}"/>
              </a:ext>
            </a:extLst>
          </p:cNvPr>
          <p:cNvSpPr/>
          <p:nvPr/>
        </p:nvSpPr>
        <p:spPr>
          <a:xfrm>
            <a:off x="2606040" y="240792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88143C-8EFC-C861-27E2-64D6B93F68E6}"/>
              </a:ext>
            </a:extLst>
          </p:cNvPr>
          <p:cNvSpPr/>
          <p:nvPr/>
        </p:nvSpPr>
        <p:spPr>
          <a:xfrm>
            <a:off x="3322320" y="3390900"/>
            <a:ext cx="441960" cy="327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EDA46-43E3-E24A-B87C-66D2896F13C1}"/>
              </a:ext>
            </a:extLst>
          </p:cNvPr>
          <p:cNvSpPr txBox="1"/>
          <p:nvPr/>
        </p:nvSpPr>
        <p:spPr>
          <a:xfrm>
            <a:off x="1878121" y="24003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B1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DFA18-A0FF-3BB7-BF7D-EBE681464143}"/>
              </a:ext>
            </a:extLst>
          </p:cNvPr>
          <p:cNvSpPr txBox="1"/>
          <p:nvPr/>
        </p:nvSpPr>
        <p:spPr>
          <a:xfrm>
            <a:off x="2571541" y="24155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B2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53260-7AAB-76B0-E0E8-DFC6116C7FE2}"/>
              </a:ext>
            </a:extLst>
          </p:cNvPr>
          <p:cNvSpPr txBox="1"/>
          <p:nvPr/>
        </p:nvSpPr>
        <p:spPr>
          <a:xfrm>
            <a:off x="3348781" y="34061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B3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30B326-2BFA-C0D8-90B3-6194B0874BF4}"/>
              </a:ext>
            </a:extLst>
          </p:cNvPr>
          <p:cNvCxnSpPr>
            <a:cxnSpLocks/>
          </p:cNvCxnSpPr>
          <p:nvPr/>
        </p:nvCxnSpPr>
        <p:spPr>
          <a:xfrm>
            <a:off x="2324100" y="2554188"/>
            <a:ext cx="28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C224B3-0A62-9106-90C3-AA2A2ABD8C11}"/>
              </a:ext>
            </a:extLst>
          </p:cNvPr>
          <p:cNvCxnSpPr>
            <a:cxnSpLocks/>
          </p:cNvCxnSpPr>
          <p:nvPr/>
        </p:nvCxnSpPr>
        <p:spPr>
          <a:xfrm>
            <a:off x="3059221" y="2571750"/>
            <a:ext cx="28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7024AE-BA70-F4B6-F406-0D52F994BBE6}"/>
              </a:ext>
            </a:extLst>
          </p:cNvPr>
          <p:cNvSpPr/>
          <p:nvPr/>
        </p:nvSpPr>
        <p:spPr>
          <a:xfrm>
            <a:off x="3307080" y="2407920"/>
            <a:ext cx="441960" cy="327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673D4-089C-2F06-7FC5-39EDE01057C5}"/>
              </a:ext>
            </a:extLst>
          </p:cNvPr>
          <p:cNvSpPr txBox="1"/>
          <p:nvPr/>
        </p:nvSpPr>
        <p:spPr>
          <a:xfrm>
            <a:off x="3303061" y="243078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B3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2D2F35-4956-5D57-D405-BC871D133FE7}"/>
              </a:ext>
            </a:extLst>
          </p:cNvPr>
          <p:cNvCxnSpPr/>
          <p:nvPr/>
        </p:nvCxnSpPr>
        <p:spPr>
          <a:xfrm flipV="1">
            <a:off x="3528060" y="2865120"/>
            <a:ext cx="0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AA56F0-7079-7574-64BB-8E392BF83753}"/>
              </a:ext>
            </a:extLst>
          </p:cNvPr>
          <p:cNvSpPr/>
          <p:nvPr/>
        </p:nvSpPr>
        <p:spPr>
          <a:xfrm>
            <a:off x="2697480" y="1866560"/>
            <a:ext cx="464820" cy="3077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04425-575D-B039-AE17-3B1F11E31A65}"/>
              </a:ext>
            </a:extLst>
          </p:cNvPr>
          <p:cNvSpPr txBox="1"/>
          <p:nvPr/>
        </p:nvSpPr>
        <p:spPr>
          <a:xfrm>
            <a:off x="2658833" y="186191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  <a:endParaRPr lang="LID4096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1C9BD7-2CB8-A94F-C1EC-6C2CD6C8865A}"/>
              </a:ext>
            </a:extLst>
          </p:cNvPr>
          <p:cNvSpPr/>
          <p:nvPr/>
        </p:nvSpPr>
        <p:spPr>
          <a:xfrm>
            <a:off x="3912660" y="1884777"/>
            <a:ext cx="659340" cy="28853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</a:t>
            </a:r>
            <a:endParaRPr lang="LID4096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1DD07B-8977-9CE6-39DE-7A50C2D2BECF}"/>
              </a:ext>
            </a:extLst>
          </p:cNvPr>
          <p:cNvCxnSpPr>
            <a:stCxn id="17" idx="2"/>
            <a:endCxn id="9" idx="0"/>
          </p:cNvCxnSpPr>
          <p:nvPr/>
        </p:nvCxnSpPr>
        <p:spPr>
          <a:xfrm>
            <a:off x="2945130" y="2169694"/>
            <a:ext cx="582930" cy="23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EA176C-7095-0B0D-7D24-43412A171DDB}"/>
              </a:ext>
            </a:extLst>
          </p:cNvPr>
          <p:cNvCxnSpPr>
            <a:stCxn id="18" idx="2"/>
            <a:endCxn id="2" idx="0"/>
          </p:cNvCxnSpPr>
          <p:nvPr/>
        </p:nvCxnSpPr>
        <p:spPr>
          <a:xfrm flipH="1">
            <a:off x="3528060" y="2173315"/>
            <a:ext cx="714270" cy="2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605B62-D53D-8D16-C4C3-04C9F35BF04F}"/>
              </a:ext>
            </a:extLst>
          </p:cNvPr>
          <p:cNvSpPr txBox="1"/>
          <p:nvPr/>
        </p:nvSpPr>
        <p:spPr>
          <a:xfrm>
            <a:off x="4873199" y="2571750"/>
            <a:ext cx="40927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additional commit is on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branch commits easily added to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branch history remains linear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075678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>
                <a:solidFill>
                  <a:srgbClr val="FF0000"/>
                </a:solidFill>
              </a:rPr>
              <a:t>Daily Workflow</a:t>
            </a:r>
            <a:endParaRPr sz="2355">
              <a:solidFill>
                <a:srgbClr val="FF0000"/>
              </a:solidFill>
            </a:endParaRPr>
          </a:p>
        </p:txBody>
      </p:sp>
      <p:sp>
        <p:nvSpPr>
          <p:cNvPr id="894" name="Google Shape;894;p76"/>
          <p:cNvSpPr txBox="1">
            <a:spLocks noGrp="1"/>
          </p:cNvSpPr>
          <p:nvPr>
            <p:ph type="body" idx="1"/>
          </p:nvPr>
        </p:nvSpPr>
        <p:spPr>
          <a:xfrm>
            <a:off x="179900" y="1379975"/>
            <a:ext cx="886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                </a:t>
            </a:r>
            <a:r>
              <a:rPr lang="en" dirty="0">
                <a:solidFill>
                  <a:schemeClr val="dk1"/>
                </a:solidFill>
              </a:rPr>
              <a:t>: Make sure you are on the right branch before starting to work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           </a:t>
            </a:r>
            <a:r>
              <a:rPr lang="en" dirty="0">
                <a:solidFill>
                  <a:schemeClr val="dk1"/>
                </a:solidFill>
              </a:rPr>
              <a:t>  : Make sure that you know the current status of your repo.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Work on my project</a:t>
            </a:r>
            <a:r>
              <a:rPr lang="en" dirty="0">
                <a:solidFill>
                  <a:schemeClr val="dk1"/>
                </a:solidFill>
              </a:rPr>
              <a:t>                        : Continue working on your project if you are happy with the current status.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file(s)            </a:t>
            </a:r>
            <a:r>
              <a:rPr lang="en" dirty="0">
                <a:solidFill>
                  <a:schemeClr val="dk1"/>
                </a:solidFill>
              </a:rPr>
              <a:t>: Stage your changes often.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   </a:t>
            </a:r>
            <a:r>
              <a:rPr lang="en" dirty="0">
                <a:solidFill>
                  <a:schemeClr val="dk1"/>
                </a:solidFill>
              </a:rPr>
              <a:t>: Commit your stages. Make frequent and small commits.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Happy with results                          </a:t>
            </a:r>
            <a:r>
              <a:rPr lang="en" dirty="0">
                <a:solidFill>
                  <a:schemeClr val="dk1"/>
                </a:solidFill>
              </a:rPr>
              <a:t>: You are happy with your progress and results.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main            :</a:t>
            </a:r>
            <a:r>
              <a:rPr lang="en-US" dirty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Switch to the branch you want to merge your feature branch to .   </a:t>
            </a:r>
            <a:endParaRPr dirty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branch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dirty="0">
                <a:solidFill>
                  <a:schemeClr val="dk1"/>
                </a:solidFill>
              </a:rPr>
              <a:t>: Merge the branch to main to update the main branch.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-c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new_branch   </a:t>
            </a:r>
            <a:r>
              <a:rPr lang="en" dirty="0">
                <a:solidFill>
                  <a:schemeClr val="dk1"/>
                </a:solidFill>
              </a:rPr>
              <a:t>: You are ready to work on a new task in a new branch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FD295F-E885-639F-09E2-A51225A3D106}"/>
              </a:ext>
            </a:extLst>
          </p:cNvPr>
          <p:cNvSpPr/>
          <p:nvPr/>
        </p:nvSpPr>
        <p:spPr>
          <a:xfrm>
            <a:off x="396240" y="259080"/>
            <a:ext cx="8567860" cy="45372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>
          <a:extLst>
            <a:ext uri="{FF2B5EF4-FFF2-40B4-BE49-F238E27FC236}">
              <a16:creationId xmlns:a16="http://schemas.microsoft.com/office/drawing/2014/main" id="{4AF091C5-EB68-DA1B-E9E2-3E307DA7B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0">
            <a:extLst>
              <a:ext uri="{FF2B5EF4-FFF2-40B4-BE49-F238E27FC236}">
                <a16:creationId xmlns:a16="http://schemas.microsoft.com/office/drawing/2014/main" id="{60F9AA2A-D508-B5D3-A8D5-09AF8D8702D1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68" name="Google Shape;368;p30">
              <a:extLst>
                <a:ext uri="{FF2B5EF4-FFF2-40B4-BE49-F238E27FC236}">
                  <a16:creationId xmlns:a16="http://schemas.microsoft.com/office/drawing/2014/main" id="{BBBE33C4-1CF3-A7F6-D985-A7D6DA09F4E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D29310FB-FEFA-8785-C0A6-9B24D6CDE24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70" name="Google Shape;370;p30">
            <a:extLst>
              <a:ext uri="{FF2B5EF4-FFF2-40B4-BE49-F238E27FC236}">
                <a16:creationId xmlns:a16="http://schemas.microsoft.com/office/drawing/2014/main" id="{BC89340A-C11F-AE79-D9F7-284D6A48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Remote Repositories</a:t>
            </a:r>
            <a:endParaRPr dirty="0"/>
          </a:p>
        </p:txBody>
      </p:sp>
      <p:pic>
        <p:nvPicPr>
          <p:cNvPr id="371" name="Google Shape;371;p30">
            <a:extLst>
              <a:ext uri="{FF2B5EF4-FFF2-40B4-BE49-F238E27FC236}">
                <a16:creationId xmlns:a16="http://schemas.microsoft.com/office/drawing/2014/main" id="{5057D5D8-DF9C-8E4B-A37D-CCBE75346EA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>
            <a:extLst>
              <a:ext uri="{FF2B5EF4-FFF2-40B4-BE49-F238E27FC236}">
                <a16:creationId xmlns:a16="http://schemas.microsoft.com/office/drawing/2014/main" id="{AB2FC430-A33C-C3E1-CD01-D92D50C3FF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9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0">
            <a:extLst>
              <a:ext uri="{FF2B5EF4-FFF2-40B4-BE49-F238E27FC236}">
                <a16:creationId xmlns:a16="http://schemas.microsoft.com/office/drawing/2014/main" id="{4DA7BDF7-0E86-314C-5914-1CC02CF23146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30">
            <a:extLst>
              <a:ext uri="{FF2B5EF4-FFF2-40B4-BE49-F238E27FC236}">
                <a16:creationId xmlns:a16="http://schemas.microsoft.com/office/drawing/2014/main" id="{F5F4B874-4C45-B3DD-5A02-CAF59A884E8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0400" y="809303"/>
            <a:ext cx="2596776" cy="150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>
            <a:extLst>
              <a:ext uri="{FF2B5EF4-FFF2-40B4-BE49-F238E27FC236}">
                <a16:creationId xmlns:a16="http://schemas.microsoft.com/office/drawing/2014/main" id="{0202F7A4-CF0A-9FE1-0113-1F109200AF3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7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>
            <a:extLst>
              <a:ext uri="{FF2B5EF4-FFF2-40B4-BE49-F238E27FC236}">
                <a16:creationId xmlns:a16="http://schemas.microsoft.com/office/drawing/2014/main" id="{CF64FF5B-686D-02F2-D169-FC087707B38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5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>
            <a:extLst>
              <a:ext uri="{FF2B5EF4-FFF2-40B4-BE49-F238E27FC236}">
                <a16:creationId xmlns:a16="http://schemas.microsoft.com/office/drawing/2014/main" id="{B3364E54-A38E-4E3E-D565-BD048FC70A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5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>
            <a:extLst>
              <a:ext uri="{FF2B5EF4-FFF2-40B4-BE49-F238E27FC236}">
                <a16:creationId xmlns:a16="http://schemas.microsoft.com/office/drawing/2014/main" id="{4298E1CA-05D3-D6D0-270C-D8A7D357D71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3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>
            <a:extLst>
              <a:ext uri="{FF2B5EF4-FFF2-40B4-BE49-F238E27FC236}">
                <a16:creationId xmlns:a16="http://schemas.microsoft.com/office/drawing/2014/main" id="{3E73F0F3-CF0A-B6CC-35EC-E4E82CE42FC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1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0">
            <a:extLst>
              <a:ext uri="{FF2B5EF4-FFF2-40B4-BE49-F238E27FC236}">
                <a16:creationId xmlns:a16="http://schemas.microsoft.com/office/drawing/2014/main" id="{2C504BBE-FC74-5350-162D-A87E1ECB08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13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30">
            <a:extLst>
              <a:ext uri="{FF2B5EF4-FFF2-40B4-BE49-F238E27FC236}">
                <a16:creationId xmlns:a16="http://schemas.microsoft.com/office/drawing/2014/main" id="{A7E1CF2E-0202-C7D5-51F4-2628552A3C7B}"/>
              </a:ext>
            </a:extLst>
          </p:cNvPr>
          <p:cNvCxnSpPr>
            <a:endCxn id="372" idx="0"/>
          </p:cNvCxnSpPr>
          <p:nvPr/>
        </p:nvCxnSpPr>
        <p:spPr>
          <a:xfrm flipH="1">
            <a:off x="1322996" y="1810577"/>
            <a:ext cx="2396100" cy="17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2" name="Google Shape;382;p30">
            <a:extLst>
              <a:ext uri="{FF2B5EF4-FFF2-40B4-BE49-F238E27FC236}">
                <a16:creationId xmlns:a16="http://schemas.microsoft.com/office/drawing/2014/main" id="{D91DD376-5EF7-A0DB-3463-DAAD3B093BB6}"/>
              </a:ext>
            </a:extLst>
          </p:cNvPr>
          <p:cNvCxnSpPr>
            <a:endCxn id="375" idx="0"/>
          </p:cNvCxnSpPr>
          <p:nvPr/>
        </p:nvCxnSpPr>
        <p:spPr>
          <a:xfrm flipH="1">
            <a:off x="2389796" y="2131877"/>
            <a:ext cx="1578000" cy="13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3" name="Google Shape;383;p30">
            <a:extLst>
              <a:ext uri="{FF2B5EF4-FFF2-40B4-BE49-F238E27FC236}">
                <a16:creationId xmlns:a16="http://schemas.microsoft.com/office/drawing/2014/main" id="{901E4322-98EA-661A-3AC9-2BE18EEA17B9}"/>
              </a:ext>
            </a:extLst>
          </p:cNvPr>
          <p:cNvCxnSpPr>
            <a:endCxn id="376" idx="0"/>
          </p:cNvCxnSpPr>
          <p:nvPr/>
        </p:nvCxnSpPr>
        <p:spPr>
          <a:xfrm flipH="1">
            <a:off x="3508546" y="2216777"/>
            <a:ext cx="774600" cy="13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4" name="Google Shape;384;p30">
            <a:extLst>
              <a:ext uri="{FF2B5EF4-FFF2-40B4-BE49-F238E27FC236}">
                <a16:creationId xmlns:a16="http://schemas.microsoft.com/office/drawing/2014/main" id="{41056495-CA95-45AD-8D7C-3F98A7669E38}"/>
              </a:ext>
            </a:extLst>
          </p:cNvPr>
          <p:cNvCxnSpPr>
            <a:stCxn id="374" idx="2"/>
          </p:cNvCxnSpPr>
          <p:nvPr/>
        </p:nvCxnSpPr>
        <p:spPr>
          <a:xfrm flipH="1">
            <a:off x="4477288" y="2310353"/>
            <a:ext cx="31500" cy="11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5" name="Google Shape;385;p30">
            <a:extLst>
              <a:ext uri="{FF2B5EF4-FFF2-40B4-BE49-F238E27FC236}">
                <a16:creationId xmlns:a16="http://schemas.microsoft.com/office/drawing/2014/main" id="{68D32BB1-A943-C823-40BA-EE467C7822FB}"/>
              </a:ext>
            </a:extLst>
          </p:cNvPr>
          <p:cNvCxnSpPr>
            <a:endCxn id="378" idx="0"/>
          </p:cNvCxnSpPr>
          <p:nvPr/>
        </p:nvCxnSpPr>
        <p:spPr>
          <a:xfrm>
            <a:off x="5241597" y="2259377"/>
            <a:ext cx="424800" cy="12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30">
            <a:extLst>
              <a:ext uri="{FF2B5EF4-FFF2-40B4-BE49-F238E27FC236}">
                <a16:creationId xmlns:a16="http://schemas.microsoft.com/office/drawing/2014/main" id="{12F784A6-F5C2-78DB-CEDD-09752D96CFC5}"/>
              </a:ext>
            </a:extLst>
          </p:cNvPr>
          <p:cNvCxnSpPr>
            <a:endCxn id="379" idx="0"/>
          </p:cNvCxnSpPr>
          <p:nvPr/>
        </p:nvCxnSpPr>
        <p:spPr>
          <a:xfrm>
            <a:off x="5684447" y="1974377"/>
            <a:ext cx="1100700" cy="15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7" name="Google Shape;387;p30">
            <a:extLst>
              <a:ext uri="{FF2B5EF4-FFF2-40B4-BE49-F238E27FC236}">
                <a16:creationId xmlns:a16="http://schemas.microsoft.com/office/drawing/2014/main" id="{D3A703A3-EE47-A4F4-F4FF-DCD52BA80E5B}"/>
              </a:ext>
            </a:extLst>
          </p:cNvPr>
          <p:cNvCxnSpPr>
            <a:endCxn id="380" idx="0"/>
          </p:cNvCxnSpPr>
          <p:nvPr/>
        </p:nvCxnSpPr>
        <p:spPr>
          <a:xfrm>
            <a:off x="5848247" y="1755977"/>
            <a:ext cx="2156100" cy="17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884590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7"/>
          <p:cNvSpPr/>
          <p:nvPr/>
        </p:nvSpPr>
        <p:spPr>
          <a:xfrm>
            <a:off x="252000" y="4534775"/>
            <a:ext cx="1671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77"/>
          <p:cNvSpPr/>
          <p:nvPr/>
        </p:nvSpPr>
        <p:spPr>
          <a:xfrm>
            <a:off x="311700" y="3300425"/>
            <a:ext cx="6848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77"/>
          <p:cNvSpPr txBox="1"/>
          <p:nvPr/>
        </p:nvSpPr>
        <p:spPr>
          <a:xfrm>
            <a:off x="252000" y="1073375"/>
            <a:ext cx="86400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directory where you want to copy (</a:t>
            </a:r>
            <a:r>
              <a:rPr lang="en" b="1" dirty="0">
                <a:solidFill>
                  <a:srgbClr val="C00000"/>
                </a:solidFill>
              </a:rPr>
              <a:t>clone</a:t>
            </a:r>
            <a:r>
              <a:rPr lang="en" dirty="0"/>
              <a:t>) the remote repository in your local environment.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the remote repository in GitHub.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Click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HTTPS or SSH and copy the url.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your directory where you want to clone the remote.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&lt;username&gt;/&lt;remote_project&gt;.git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After cloning don’t forget to go in that repository.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</a:t>
            </a:r>
            <a:r>
              <a:rPr lang="en" b="1" dirty="0"/>
              <a:t>automatically</a:t>
            </a:r>
            <a:r>
              <a:rPr lang="en" dirty="0"/>
              <a:t> creates a </a:t>
            </a:r>
            <a:r>
              <a:rPr lang="en" dirty="0">
                <a:highlight>
                  <a:srgbClr val="D9D9D9"/>
                </a:highlight>
              </a:rPr>
              <a:t>remote</a:t>
            </a:r>
            <a:r>
              <a:rPr lang="en" dirty="0"/>
              <a:t> called </a:t>
            </a:r>
            <a:r>
              <a:rPr lang="en" dirty="0">
                <a:highlight>
                  <a:srgbClr val="D9D9D9"/>
                </a:highlight>
              </a:rPr>
              <a:t>origin</a:t>
            </a:r>
            <a:r>
              <a:rPr lang="en" dirty="0"/>
              <a:t> that points to the original repository.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remote</a:t>
            </a:r>
            <a:r>
              <a:rPr lang="en" dirty="0"/>
              <a:t>  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-v   </a:t>
            </a:r>
            <a:r>
              <a:rPr lang="en" dirty="0"/>
              <a:t>   :Displays the name of the remote together with the url.</a:t>
            </a:r>
            <a:endParaRPr dirty="0"/>
          </a:p>
        </p:txBody>
      </p:sp>
      <p:sp>
        <p:nvSpPr>
          <p:cNvPr id="902" name="Google Shape;902;p77"/>
          <p:cNvSpPr txBox="1">
            <a:spLocks noGrp="1"/>
          </p:cNvSpPr>
          <p:nvPr>
            <p:ph type="title"/>
          </p:nvPr>
        </p:nvSpPr>
        <p:spPr>
          <a:xfrm>
            <a:off x="311700" y="3154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an existing remote repository: Clone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903" name="Google Shape;90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300" y="2008950"/>
            <a:ext cx="653725" cy="2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>
          <a:extLst>
            <a:ext uri="{FF2B5EF4-FFF2-40B4-BE49-F238E27FC236}">
              <a16:creationId xmlns:a16="http://schemas.microsoft.com/office/drawing/2014/main" id="{5FA99EEB-04E9-AD7A-E19F-239692B6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77">
            <a:extLst>
              <a:ext uri="{FF2B5EF4-FFF2-40B4-BE49-F238E27FC236}">
                <a16:creationId xmlns:a16="http://schemas.microsoft.com/office/drawing/2014/main" id="{CC31A6CE-5813-109D-D3D9-CEC06FDE0AF4}"/>
              </a:ext>
            </a:extLst>
          </p:cNvPr>
          <p:cNvSpPr txBox="1"/>
          <p:nvPr/>
        </p:nvSpPr>
        <p:spPr>
          <a:xfrm>
            <a:off x="252000" y="1035275"/>
            <a:ext cx="86400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directory where you want to copy (</a:t>
            </a:r>
            <a:r>
              <a:rPr lang="en" b="1" dirty="0">
                <a:solidFill>
                  <a:srgbClr val="C00000"/>
                </a:solidFill>
              </a:rPr>
              <a:t>fork</a:t>
            </a:r>
            <a:r>
              <a:rPr lang="en" dirty="0"/>
              <a:t>) the remote repository in your local environment.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the remote repository in GitHub.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Click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`Create a new fork`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an Owner and Rename the repository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`Copy the main branch only`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Click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your GitHub space, a fork of the original repository will be created.</a:t>
            </a:r>
            <a:endParaRPr dirty="0"/>
          </a:p>
        </p:txBody>
      </p:sp>
      <p:sp>
        <p:nvSpPr>
          <p:cNvPr id="902" name="Google Shape;902;p77">
            <a:extLst>
              <a:ext uri="{FF2B5EF4-FFF2-40B4-BE49-F238E27FC236}">
                <a16:creationId xmlns:a16="http://schemas.microsoft.com/office/drawing/2014/main" id="{A0CAE681-95D7-20F4-6266-9267334DE2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4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an existing remote repository: Fork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242B42-8CE1-F0AC-5F38-A4964E0C3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10" y="1940675"/>
            <a:ext cx="1650380" cy="423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603E19-DBF3-AF40-008F-364CC6987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27" y="3603981"/>
            <a:ext cx="1338146" cy="4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20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>
          <a:extLst>
            <a:ext uri="{FF2B5EF4-FFF2-40B4-BE49-F238E27FC236}">
              <a16:creationId xmlns:a16="http://schemas.microsoft.com/office/drawing/2014/main" id="{7A6F2131-E0CE-26B0-59AF-6FFCFFBEA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7">
            <a:extLst>
              <a:ext uri="{FF2B5EF4-FFF2-40B4-BE49-F238E27FC236}">
                <a16:creationId xmlns:a16="http://schemas.microsoft.com/office/drawing/2014/main" id="{59D632B6-F5BB-4FBF-C0E6-1A761182C9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Clone vs Fork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7D00E-F5BE-6B88-85B2-7498B446F20C}"/>
              </a:ext>
            </a:extLst>
          </p:cNvPr>
          <p:cNvSpPr txBox="1"/>
          <p:nvPr/>
        </p:nvSpPr>
        <p:spPr>
          <a:xfrm>
            <a:off x="122630" y="1371600"/>
            <a:ext cx="45239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Cloning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 </a:t>
            </a:r>
            <a:r>
              <a:rPr lang="en-US" sz="1600" b="1" dirty="0"/>
              <a:t>linked copy </a:t>
            </a:r>
            <a:r>
              <a:rPr lang="en-US" sz="1600" dirty="0"/>
              <a:t>on a </a:t>
            </a:r>
            <a:r>
              <a:rPr lang="en-US" sz="1600" b="1" dirty="0"/>
              <a:t>local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Requires use of </a:t>
            </a:r>
            <a:r>
              <a:rPr lang="en-US" sz="1600" b="1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Push and pull updates with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for collaboration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D6885-8E6D-08F7-5519-91C395696064}"/>
              </a:ext>
            </a:extLst>
          </p:cNvPr>
          <p:cNvSpPr txBox="1"/>
          <p:nvPr/>
        </p:nvSpPr>
        <p:spPr>
          <a:xfrm>
            <a:off x="4592754" y="1347951"/>
            <a:ext cx="4706738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Forking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an </a:t>
            </a:r>
            <a:r>
              <a:rPr lang="en-US" sz="1600" b="1" dirty="0"/>
              <a:t>independent copy </a:t>
            </a:r>
            <a:r>
              <a:rPr lang="en-US" sz="1600" dirty="0"/>
              <a:t>on </a:t>
            </a:r>
            <a:r>
              <a:rPr lang="en-US" sz="1600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done within </a:t>
            </a:r>
            <a:r>
              <a:rPr lang="en-US" sz="1600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Submit changes through pull requests (PR)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main purpose is to experiment and make </a:t>
            </a:r>
          </a:p>
          <a:p>
            <a:r>
              <a:rPr lang="en-US" sz="1600" dirty="0"/>
              <a:t>an independent development can be used for </a:t>
            </a:r>
          </a:p>
          <a:p>
            <a:r>
              <a:rPr lang="en-US" sz="1600" dirty="0"/>
              <a:t>collaboration as well.</a:t>
            </a:r>
          </a:p>
        </p:txBody>
      </p:sp>
    </p:spTree>
    <p:extLst>
      <p:ext uri="{BB962C8B-B14F-4D97-AF65-F5344CB8AC3E}">
        <p14:creationId xmlns:p14="http://schemas.microsoft.com/office/powerpoint/2010/main" val="27208912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8"/>
          <p:cNvSpPr/>
          <p:nvPr/>
        </p:nvSpPr>
        <p:spPr>
          <a:xfrm>
            <a:off x="311700" y="17386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78"/>
          <p:cNvSpPr/>
          <p:nvPr/>
        </p:nvSpPr>
        <p:spPr>
          <a:xfrm>
            <a:off x="311700" y="21742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78"/>
          <p:cNvSpPr/>
          <p:nvPr/>
        </p:nvSpPr>
        <p:spPr>
          <a:xfrm>
            <a:off x="311700" y="389780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78"/>
          <p:cNvSpPr/>
          <p:nvPr/>
        </p:nvSpPr>
        <p:spPr>
          <a:xfrm>
            <a:off x="311700" y="306935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 remote repository</a:t>
            </a:r>
            <a:endParaRPr dirty="0"/>
          </a:p>
        </p:txBody>
      </p:sp>
      <p:sp>
        <p:nvSpPr>
          <p:cNvPr id="913" name="Google Shape;913;p78"/>
          <p:cNvSpPr/>
          <p:nvPr/>
        </p:nvSpPr>
        <p:spPr>
          <a:xfrm>
            <a:off x="311700" y="346447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78"/>
          <p:cNvSpPr txBox="1"/>
          <p:nvPr/>
        </p:nvSpPr>
        <p:spPr>
          <a:xfrm>
            <a:off x="152400" y="1269015"/>
            <a:ext cx="8892539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sure that your local repo is up to date with the remote repo and check the status of your local repo.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git pull origin main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: 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Fetch and merge the latest changes</a:t>
            </a:r>
            <a:endParaRPr b="1"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your changes to your 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add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commit -m “Message”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git push origin main          : </a:t>
            </a: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Push changes to the remote repository</a:t>
            </a:r>
            <a:endParaRPr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Let’s check our remote on GitHub</a:t>
            </a:r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9"/>
          <p:cNvSpPr/>
          <p:nvPr/>
        </p:nvSpPr>
        <p:spPr>
          <a:xfrm>
            <a:off x="311700" y="17386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79"/>
          <p:cNvSpPr/>
          <p:nvPr/>
        </p:nvSpPr>
        <p:spPr>
          <a:xfrm>
            <a:off x="311700" y="21742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79"/>
          <p:cNvSpPr/>
          <p:nvPr/>
        </p:nvSpPr>
        <p:spPr>
          <a:xfrm>
            <a:off x="311700" y="389780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79"/>
          <p:cNvSpPr/>
          <p:nvPr/>
        </p:nvSpPr>
        <p:spPr>
          <a:xfrm>
            <a:off x="311700" y="306935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 remote repository</a:t>
            </a:r>
            <a:endParaRPr dirty="0"/>
          </a:p>
        </p:txBody>
      </p:sp>
      <p:sp>
        <p:nvSpPr>
          <p:cNvPr id="924" name="Google Shape;924;p79"/>
          <p:cNvSpPr/>
          <p:nvPr/>
        </p:nvSpPr>
        <p:spPr>
          <a:xfrm>
            <a:off x="311700" y="346447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79"/>
          <p:cNvSpPr txBox="1"/>
          <p:nvPr/>
        </p:nvSpPr>
        <p:spPr>
          <a:xfrm>
            <a:off x="272575" y="1253775"/>
            <a:ext cx="86109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sure that your local repo is sync with the remote repo and check status of your local repo.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&lt;new branch&gt; and make you changes on your 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add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“Message”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push origin &lt;new branch&gt;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 the remote repository (GitHub) create a </a:t>
            </a:r>
            <a:r>
              <a:rPr lang="en-US" dirty="0"/>
              <a:t>PR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Merge the pull request. This is done by the assigned person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553847-819D-20D9-6C7F-F1F5B3CEA737}"/>
              </a:ext>
            </a:extLst>
          </p:cNvPr>
          <p:cNvSpPr/>
          <p:nvPr/>
        </p:nvSpPr>
        <p:spPr>
          <a:xfrm>
            <a:off x="272575" y="4320540"/>
            <a:ext cx="5343365" cy="5659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RECAP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0000"/>
                </a:solidFill>
              </a:rPr>
              <a:t>Daily Workflow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931" name="Google Shape;931;p80"/>
          <p:cNvSpPr txBox="1">
            <a:spLocks noGrp="1"/>
          </p:cNvSpPr>
          <p:nvPr>
            <p:ph type="body" idx="1"/>
          </p:nvPr>
        </p:nvSpPr>
        <p:spPr>
          <a:xfrm>
            <a:off x="141900" y="716280"/>
            <a:ext cx="8860200" cy="4328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dirty="0">
                <a:solidFill>
                  <a:schemeClr val="dk1"/>
                </a:solidFill>
              </a:rPr>
              <a:t>: Fetch and merge the latest changes from the remote  `master` (or `main`) branch into your local                                            		   branch.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lang="en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&lt;feature_branch&gt; </a:t>
            </a:r>
            <a:r>
              <a:rPr lang="en" sz="1100" dirty="0">
                <a:solidFill>
                  <a:schemeClr val="dk1"/>
                </a:solidFill>
              </a:rPr>
              <a:t>: Switch to the local branch you want to work on.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         </a:t>
            </a:r>
            <a:r>
              <a:rPr lang="en" sz="1100" dirty="0">
                <a:solidFill>
                  <a:schemeClr val="dk1"/>
                </a:solidFill>
              </a:rPr>
              <a:t>: Check the current status of your repo.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b="1" dirty="0">
                <a:solidFill>
                  <a:schemeClr val="dk1"/>
                </a:solidFill>
              </a:rPr>
              <a:t>Work on my project                   </a:t>
            </a:r>
            <a:r>
              <a:rPr lang="en" sz="1100" dirty="0">
                <a:solidFill>
                  <a:schemeClr val="dk1"/>
                </a:solidFill>
              </a:rPr>
              <a:t>: Continue working on your project if you are happy with the current status.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file(s)         </a:t>
            </a:r>
            <a:r>
              <a:rPr lang="en" sz="1100" dirty="0">
                <a:solidFill>
                  <a:schemeClr val="dk1"/>
                </a:solidFill>
              </a:rPr>
              <a:t>: Stage your changes often.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</a:t>
            </a:r>
            <a:r>
              <a:rPr lang="en" sz="1100" dirty="0">
                <a:solidFill>
                  <a:schemeClr val="dk1"/>
                </a:solidFill>
              </a:rPr>
              <a:t>: Commit your staged changes. Make frequent and small commits.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b="1" dirty="0">
                <a:solidFill>
                  <a:schemeClr val="dk1"/>
                </a:solidFill>
              </a:rPr>
              <a:t>Happy with results   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push –u origin &lt;feature_branch&gt; </a:t>
            </a:r>
            <a:r>
              <a:rPr lang="en" sz="1100" dirty="0">
                <a:solidFill>
                  <a:schemeClr val="dk1"/>
                </a:solidFill>
              </a:rPr>
              <a:t>: If it </a:t>
            </a:r>
            <a:r>
              <a:rPr lang="en-US" sz="1100" dirty="0">
                <a:solidFill>
                  <a:schemeClr val="dk1"/>
                </a:solidFill>
              </a:rPr>
              <a:t>is the first time that the branch is created and you want to track the remote branch,</a:t>
            </a:r>
            <a:r>
              <a:rPr lang="en" sz="1100" dirty="0">
                <a:solidFill>
                  <a:schemeClr val="dk1"/>
                </a:solidFill>
              </a:rPr>
              <a:t> use    	                                                         the option `</a:t>
            </a:r>
            <a:r>
              <a:rPr lang="en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</a:t>
            </a:r>
            <a:r>
              <a:rPr lang="en" sz="1100" dirty="0">
                <a:solidFill>
                  <a:schemeClr val="dk1"/>
                </a:solidFill>
              </a:rPr>
              <a:t>` . Otherwise, you can omit this option.  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&lt;feature_branch&gt; </a:t>
            </a:r>
            <a:r>
              <a:rPr lang="en" sz="1100" dirty="0">
                <a:solidFill>
                  <a:schemeClr val="dk1"/>
                </a:solidFill>
              </a:rPr>
              <a:t>: </a:t>
            </a:r>
            <a:r>
              <a:rPr lang="en-US" sz="1100" dirty="0">
                <a:solidFill>
                  <a:schemeClr val="tx1"/>
                </a:solidFill>
              </a:rPr>
              <a:t>Push your local branch to the remote repository (not directly to `master` or `main`)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b="1" dirty="0">
                <a:solidFill>
                  <a:schemeClr val="tx1"/>
                </a:solidFill>
              </a:rPr>
              <a:t>Create a Pull Request (PR )         </a:t>
            </a:r>
            <a:r>
              <a:rPr lang="en-US" sz="1100" dirty="0">
                <a:solidFill>
                  <a:schemeClr val="tx1"/>
                </a:solidFill>
              </a:rPr>
              <a:t>: On GitHub/GitLab, open a pull request for code review and approval. Assign a reviewer.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tx1"/>
                </a:solidFill>
              </a:rPr>
              <a:t>Merge to master/main                    : Once approved, the reviewer merges the changes into the main branch.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main          :</a:t>
            </a:r>
            <a:r>
              <a:rPr lang="en-US" sz="11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Switch to the master branch (or main branch).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r>
              <a:rPr lang="en" sz="1100" dirty="0">
                <a:solidFill>
                  <a:schemeClr val="dk1"/>
                </a:solidFill>
              </a:rPr>
              <a:t>            : </a:t>
            </a:r>
            <a:r>
              <a:rPr lang="en-US" sz="1100" dirty="0">
                <a:solidFill>
                  <a:schemeClr val="tx1"/>
                </a:solidFill>
              </a:rPr>
              <a:t>Update your local repository with the latest changes from master (or main)</a:t>
            </a:r>
            <a:endParaRPr sz="1100" dirty="0">
              <a:solidFill>
                <a:schemeClr val="tx1"/>
              </a:solidFill>
            </a:endParaRPr>
          </a:p>
          <a:p>
            <a:pPr marL="457200" lvl="0" indent="-28575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1"/>
          <p:cNvSpPr/>
          <p:nvPr/>
        </p:nvSpPr>
        <p:spPr>
          <a:xfrm>
            <a:off x="1040975" y="3812025"/>
            <a:ext cx="40977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81"/>
          <p:cNvSpPr/>
          <p:nvPr/>
        </p:nvSpPr>
        <p:spPr>
          <a:xfrm>
            <a:off x="1065600" y="339677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1"/>
          <p:cNvSpPr/>
          <p:nvPr/>
        </p:nvSpPr>
        <p:spPr>
          <a:xfrm>
            <a:off x="1040975" y="298152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1"/>
          <p:cNvSpPr/>
          <p:nvPr/>
        </p:nvSpPr>
        <p:spPr>
          <a:xfrm>
            <a:off x="1040975" y="256627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81"/>
          <p:cNvSpPr/>
          <p:nvPr/>
        </p:nvSpPr>
        <p:spPr>
          <a:xfrm>
            <a:off x="1040975" y="215102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81"/>
          <p:cNvSpPr/>
          <p:nvPr/>
        </p:nvSpPr>
        <p:spPr>
          <a:xfrm>
            <a:off x="1040975" y="1706000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8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43" name="Google Shape;943;p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4" name="Google Shape;944;p8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D</a:t>
              </a:r>
              <a:r>
                <a:rPr lang="en" sz="1300" dirty="0">
                  <a:solidFill>
                    <a:srgbClr val="60B669"/>
                  </a:solidFill>
                </a:rPr>
                <a:t>igital </a:t>
              </a:r>
              <a:endParaRPr sz="1300" dirty="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C</a:t>
              </a:r>
              <a:r>
                <a:rPr lang="en" sz="1300" dirty="0">
                  <a:solidFill>
                    <a:srgbClr val="60B669"/>
                  </a:solidFill>
                </a:rPr>
                <a:t>ompetence </a:t>
              </a:r>
              <a:endParaRPr sz="1300" dirty="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C</a:t>
              </a:r>
              <a:r>
                <a:rPr lang="en" sz="1300" dirty="0">
                  <a:solidFill>
                    <a:srgbClr val="60B669"/>
                  </a:solidFill>
                </a:rPr>
                <a:t>entre</a:t>
              </a:r>
              <a:endParaRPr sz="1300" dirty="0">
                <a:solidFill>
                  <a:srgbClr val="60B669"/>
                </a:solidFill>
              </a:endParaRPr>
            </a:p>
          </p:txBody>
        </p:sp>
      </p:grpSp>
      <p:sp>
        <p:nvSpPr>
          <p:cNvPr id="945" name="Google Shape;945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Creating a new remote repository from existing local repo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6" name="Google Shape;94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81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1"/>
          <p:cNvSpPr txBox="1"/>
          <p:nvPr/>
        </p:nvSpPr>
        <p:spPr>
          <a:xfrm>
            <a:off x="540850" y="1203525"/>
            <a:ext cx="72966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 your machine, go to the directory where you want to create the repository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mkdir &lt;repository-name&gt;               </a:t>
            </a:r>
            <a:r>
              <a:rPr lang="en" dirty="0"/>
              <a:t>: This is the name of your project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cd &lt;repository-name&gt;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touch README.md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add README.md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“First commit”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525275" y="1767325"/>
            <a:ext cx="33966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476675" y="1233050"/>
            <a:ext cx="5165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Configuring Git: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--list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Git has 3 levels of settings: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-local</a:t>
            </a:r>
            <a:r>
              <a:rPr lang="en" dirty="0"/>
              <a:t> :    setting for one specific project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-global</a:t>
            </a:r>
            <a:r>
              <a:rPr lang="en" dirty="0"/>
              <a:t> :  settings for all of our projects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-system</a:t>
            </a:r>
            <a:r>
              <a:rPr lang="en" dirty="0"/>
              <a:t>: settings for every users on `a` machine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34" name="Google Shape;13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9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83"/>
          <p:cNvSpPr/>
          <p:nvPr/>
        </p:nvSpPr>
        <p:spPr>
          <a:xfrm>
            <a:off x="539825" y="2571750"/>
            <a:ext cx="2645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3"/>
          <p:cNvSpPr/>
          <p:nvPr/>
        </p:nvSpPr>
        <p:spPr>
          <a:xfrm>
            <a:off x="572375" y="1740150"/>
            <a:ext cx="73923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0" name="Google Shape;970;p8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71" name="Google Shape;971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2" name="Google Shape;972;p8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973" name="Google Shape;973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Creating a new remote repository from existing repository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4" name="Google Shape;97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83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83"/>
          <p:cNvSpPr txBox="1"/>
          <p:nvPr/>
        </p:nvSpPr>
        <p:spPr>
          <a:xfrm>
            <a:off x="501342" y="1488950"/>
            <a:ext cx="81486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remote add origin </a:t>
            </a:r>
            <a:r>
              <a:rPr lang="en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git@github.com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:&lt;username&gt;/&lt;repository_name&gt;.git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push –u origin main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check the GitHub</a:t>
            </a:r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2"/>
          <p:cNvSpPr txBox="1"/>
          <p:nvPr/>
        </p:nvSpPr>
        <p:spPr>
          <a:xfrm>
            <a:off x="540850" y="1203525"/>
            <a:ext cx="78804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your GitHub account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Click New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Type your repository name (&lt;repository-name&gt;), select Private or Public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FFF"/>
                </a:highlight>
              </a:rPr>
              <a:t>Click 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FFF"/>
                </a:highlight>
              </a:rPr>
              <a:t>Click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FFF"/>
                </a:highlight>
              </a:rPr>
              <a:t>Select HTTPS or SSH and copy the url to clone it to your local environment.</a:t>
            </a:r>
            <a:endParaRPr dirty="0">
              <a:highlight>
                <a:srgbClr val="FFFFFF"/>
              </a:highlight>
            </a:endParaRPr>
          </a:p>
        </p:txBody>
      </p:sp>
      <p:grpSp>
        <p:nvGrpSpPr>
          <p:cNvPr id="954" name="Google Shape;954;p8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55" name="Google Shape;955;p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6" name="Google Shape;956;p8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957" name="Google Shape;957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Creating a new remote repository on GitHub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958" name="Google Shape;95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82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0" name="Google Shape;960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5150" y="1634475"/>
            <a:ext cx="159470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6725" y="2072175"/>
            <a:ext cx="808000" cy="3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2599" y="2941525"/>
            <a:ext cx="1032751" cy="3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97625" y="3443875"/>
            <a:ext cx="653725" cy="2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520625" y="3424275"/>
            <a:ext cx="6848400" cy="310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20625" y="2570750"/>
            <a:ext cx="6848400" cy="310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525275" y="1767325"/>
            <a:ext cx="33966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76675" y="1233050"/>
            <a:ext cx="69363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Configuring Git: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--list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Change email address to &lt;your emailaddress&gt;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--global user.email “&lt;youremailaddress&gt;”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chemeClr val="lt1"/>
                </a:highlight>
              </a:rPr>
              <a:t>Change username to &lt;yourusername&gt;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 -global user.name “&lt;yourusername&gt;”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47" name="Google Shape;14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0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4237</Words>
  <Application>Microsoft Office PowerPoint</Application>
  <PresentationFormat>On-screen Show (16:9)</PresentationFormat>
  <Paragraphs>905</Paragraphs>
  <Slides>81</Slides>
  <Notes>81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Arial</vt:lpstr>
      <vt:lpstr>Courier New</vt:lpstr>
      <vt:lpstr>Wingdings</vt:lpstr>
      <vt:lpstr>Simple Light</vt:lpstr>
      <vt:lpstr>Introduction To Git &amp; GitHub Part 1 </vt:lpstr>
      <vt:lpstr>DCC RUG Follow our training and subscribe to our newsletter to stay up-to-date</vt:lpstr>
      <vt:lpstr>Outline</vt:lpstr>
      <vt:lpstr>What is version control?</vt:lpstr>
      <vt:lpstr>Git vs GitHub</vt:lpstr>
      <vt:lpstr>Git vs GitHub</vt:lpstr>
      <vt:lpstr>Git</vt:lpstr>
      <vt:lpstr>Git</vt:lpstr>
      <vt:lpstr>Git</vt:lpstr>
      <vt:lpstr>GitHub</vt:lpstr>
      <vt:lpstr>Connect your laptop to GitHub</vt:lpstr>
      <vt:lpstr>What is a repository?</vt:lpstr>
      <vt:lpstr>What is a repository?</vt:lpstr>
      <vt:lpstr>What is a repository?</vt:lpstr>
      <vt:lpstr>What is a repository?</vt:lpstr>
      <vt:lpstr>What is a repository?</vt:lpstr>
      <vt:lpstr>Local repository vs Remote repository</vt:lpstr>
      <vt:lpstr>Local repository vs Remote repository</vt:lpstr>
      <vt:lpstr>Local repository vs Remote repository</vt:lpstr>
      <vt:lpstr>Local repository vs Remote repository</vt:lpstr>
      <vt:lpstr>Creating a new local repository</vt:lpstr>
      <vt:lpstr>Git Workflow</vt:lpstr>
      <vt:lpstr>Git Workflow</vt:lpstr>
      <vt:lpstr>Git Workflow</vt:lpstr>
      <vt:lpstr>Git Workflow</vt:lpstr>
      <vt:lpstr>Commit Structure</vt:lpstr>
      <vt:lpstr>Commit Structure</vt:lpstr>
      <vt:lpstr>Monitor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 </vt:lpstr>
      <vt:lpstr>Git Workflow</vt:lpstr>
      <vt:lpstr>Track</vt:lpstr>
      <vt:lpstr>Track</vt:lpstr>
      <vt:lpstr>Track</vt:lpstr>
      <vt:lpstr>View specific commit</vt:lpstr>
      <vt:lpstr>Compare commits</vt:lpstr>
      <vt:lpstr>View changes per commit</vt:lpstr>
      <vt:lpstr>Unstage</vt:lpstr>
      <vt:lpstr>Undo changes </vt:lpstr>
      <vt:lpstr>Restore</vt:lpstr>
      <vt:lpstr>Restore</vt:lpstr>
      <vt:lpstr>Restore</vt:lpstr>
      <vt:lpstr>Restore</vt:lpstr>
      <vt:lpstr>Restore</vt:lpstr>
      <vt:lpstr>Restore</vt:lpstr>
      <vt:lpstr>Restore</vt:lpstr>
      <vt:lpstr>Cleaning repository</vt:lpstr>
      <vt:lpstr>Ignoring files</vt:lpstr>
      <vt:lpstr>Working with branches</vt:lpstr>
      <vt:lpstr>Working with branches</vt:lpstr>
      <vt:lpstr>Working with branches</vt:lpstr>
      <vt:lpstr>Main branch</vt:lpstr>
      <vt:lpstr>Analysis branch</vt:lpstr>
      <vt:lpstr>Model branch</vt:lpstr>
      <vt:lpstr>Merging Analysis to Main</vt:lpstr>
      <vt:lpstr>Merging Model to Main</vt:lpstr>
      <vt:lpstr>Source and destination</vt:lpstr>
      <vt:lpstr>Working with branches</vt:lpstr>
      <vt:lpstr>Working with branches</vt:lpstr>
      <vt:lpstr>Working with branches</vt:lpstr>
      <vt:lpstr>Merge Types</vt:lpstr>
      <vt:lpstr>Merge Types</vt:lpstr>
      <vt:lpstr>RECAP Daily Workflow</vt:lpstr>
      <vt:lpstr>Working with Remote Repositories</vt:lpstr>
      <vt:lpstr>Working with an existing remote repository: Clone  </vt:lpstr>
      <vt:lpstr>Working with an existing remote repository: Fork</vt:lpstr>
      <vt:lpstr>Clone vs Fork</vt:lpstr>
      <vt:lpstr>Working with a remote repository</vt:lpstr>
      <vt:lpstr>Working with a remote repository</vt:lpstr>
      <vt:lpstr>RECAP Daily Workflow</vt:lpstr>
      <vt:lpstr>Creating a new remote repository from existing local repo </vt:lpstr>
      <vt:lpstr>Creating a new remote repository from existing repository</vt:lpstr>
      <vt:lpstr>Creating a new remote repository on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B. Koopmans-Beygu</dc:creator>
  <cp:lastModifiedBy>B. Koopmans-Beygu</cp:lastModifiedBy>
  <cp:revision>17</cp:revision>
  <dcterms:modified xsi:type="dcterms:W3CDTF">2025-10-10T09:03:15Z</dcterms:modified>
</cp:coreProperties>
</file>