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1"/>
  </p:notesMasterIdLst>
  <p:sldIdLst>
    <p:sldId id="256" r:id="rId2"/>
    <p:sldId id="32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30" r:id="rId26"/>
    <p:sldId id="278" r:id="rId27"/>
    <p:sldId id="331" r:id="rId28"/>
    <p:sldId id="279" r:id="rId29"/>
    <p:sldId id="280" r:id="rId30"/>
    <p:sldId id="343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3" r:id="rId41"/>
    <p:sldId id="294" r:id="rId42"/>
    <p:sldId id="290" r:id="rId43"/>
    <p:sldId id="291" r:id="rId44"/>
    <p:sldId id="344" r:id="rId45"/>
    <p:sldId id="327" r:id="rId46"/>
    <p:sldId id="292" r:id="rId47"/>
    <p:sldId id="295" r:id="rId48"/>
    <p:sldId id="298" r:id="rId49"/>
    <p:sldId id="296" r:id="rId50"/>
    <p:sldId id="297" r:id="rId51"/>
    <p:sldId id="345" r:id="rId52"/>
    <p:sldId id="339" r:id="rId53"/>
    <p:sldId id="340" r:id="rId54"/>
    <p:sldId id="299" r:id="rId55"/>
    <p:sldId id="341" r:id="rId56"/>
    <p:sldId id="300" r:id="rId57"/>
    <p:sldId id="301" r:id="rId58"/>
    <p:sldId id="302" r:id="rId59"/>
    <p:sldId id="303" r:id="rId60"/>
    <p:sldId id="304" r:id="rId61"/>
    <p:sldId id="305" r:id="rId62"/>
    <p:sldId id="332" r:id="rId63"/>
    <p:sldId id="307" r:id="rId64"/>
    <p:sldId id="342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37" r:id="rId77"/>
    <p:sldId id="338" r:id="rId78"/>
    <p:sldId id="319" r:id="rId79"/>
    <p:sldId id="334" r:id="rId80"/>
    <p:sldId id="320" r:id="rId81"/>
    <p:sldId id="346" r:id="rId82"/>
    <p:sldId id="336" r:id="rId83"/>
    <p:sldId id="335" r:id="rId84"/>
    <p:sldId id="321" r:id="rId85"/>
    <p:sldId id="322" r:id="rId86"/>
    <p:sldId id="323" r:id="rId87"/>
    <p:sldId id="324" r:id="rId88"/>
    <p:sldId id="326" r:id="rId89"/>
    <p:sldId id="325" r:id="rId9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403"/>
    <a:srgbClr val="E09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C5FD9FD-16D4-0985-9EE0-494B2076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>
            <a:extLst>
              <a:ext uri="{FF2B5EF4-FFF2-40B4-BE49-F238E27FC236}">
                <a16:creationId xmlns:a16="http://schemas.microsoft.com/office/drawing/2014/main" id="{0FE2BC49-8F6C-B88A-531C-34170EC56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>
            <a:extLst>
              <a:ext uri="{FF2B5EF4-FFF2-40B4-BE49-F238E27FC236}">
                <a16:creationId xmlns:a16="http://schemas.microsoft.com/office/drawing/2014/main" id="{9991BCA2-F4AD-53F0-C566-E6F45D0AB9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3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ba7365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ba7365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badc01a4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badc01a4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badc01a4e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badc01a4e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badc01a4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badc01a4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badc01a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badc01a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badc01a4e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badc01a4e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badc01a4e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8badc01a4e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badc01a4e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badc01a4e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22A6FD3-2DE2-1639-4098-D44A59016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A859F03-2979-D6F1-4B5F-62E5919F3D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4902787-33A1-7BC3-1399-C6661A74D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117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badc01a4e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8badc01a4e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badc01a4e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8badc01a4e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badc01a4e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badc01a4e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badc01a4e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badc01a4e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63EDCD01-9B3A-7C2C-A134-33738D5F3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AC48E844-CB70-FE29-07EE-E93B4E778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CA153CDC-F18B-B3D3-C770-D26FA0F43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5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E078D1F1-1DDC-9BC3-19CF-065B9019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D524C81F-3367-F74D-A608-73F4A1E41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8049E508-82D9-B262-4CCF-9D2E75479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58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8badc01a4e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8badc01a4e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badc01a4e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badc01a4e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aba7365e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aba7365e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A24E2D2C-A7DD-1883-A514-947DCC388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badc01a4e_0_1102:notes">
            <a:extLst>
              <a:ext uri="{FF2B5EF4-FFF2-40B4-BE49-F238E27FC236}">
                <a16:creationId xmlns:a16="http://schemas.microsoft.com/office/drawing/2014/main" id="{04CDA6CF-BCD4-5CF4-7962-53F2FD2224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badc01a4e_0_1102:notes">
            <a:extLst>
              <a:ext uri="{FF2B5EF4-FFF2-40B4-BE49-F238E27FC236}">
                <a16:creationId xmlns:a16="http://schemas.microsoft.com/office/drawing/2014/main" id="{63089507-06D9-E89D-B883-6C05AE5AFE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08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badc01a4e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badc01a4e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badc01a4e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badc01a4e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badc01a4e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badc01a4e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8badc01a4e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8badc01a4e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badc01a4e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badc01a4e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8badc01a4e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8badc01a4e_0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badc01a4e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badc01a4e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8badc01a4e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8badc01a4e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badc01a4e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badc01a4e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ba7365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ba7365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badc01a4e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8badc01a4e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badc01a4e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badc01a4e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8badc01a4e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8badc01a4e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>
          <a:extLst>
            <a:ext uri="{FF2B5EF4-FFF2-40B4-BE49-F238E27FC236}">
              <a16:creationId xmlns:a16="http://schemas.microsoft.com/office/drawing/2014/main" id="{ADD14661-9DA0-45B9-62E3-3D449378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>
            <a:extLst>
              <a:ext uri="{FF2B5EF4-FFF2-40B4-BE49-F238E27FC236}">
                <a16:creationId xmlns:a16="http://schemas.microsoft.com/office/drawing/2014/main" id="{F9963E15-EE7F-0DEC-2132-9A5F1FFA1E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>
            <a:extLst>
              <a:ext uri="{FF2B5EF4-FFF2-40B4-BE49-F238E27FC236}">
                <a16:creationId xmlns:a16="http://schemas.microsoft.com/office/drawing/2014/main" id="{8EE67DD4-92C4-54C2-D910-CB95EF7BD4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8151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>
          <a:extLst>
            <a:ext uri="{FF2B5EF4-FFF2-40B4-BE49-F238E27FC236}">
              <a16:creationId xmlns:a16="http://schemas.microsoft.com/office/drawing/2014/main" id="{45429FFD-92A6-6722-F6EA-F4293A469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>
            <a:extLst>
              <a:ext uri="{FF2B5EF4-FFF2-40B4-BE49-F238E27FC236}">
                <a16:creationId xmlns:a16="http://schemas.microsoft.com/office/drawing/2014/main" id="{35EA8165-8921-8DDC-2178-5C38C8FDB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>
            <a:extLst>
              <a:ext uri="{FF2B5EF4-FFF2-40B4-BE49-F238E27FC236}">
                <a16:creationId xmlns:a16="http://schemas.microsoft.com/office/drawing/2014/main" id="{90857690-9409-EA1F-4841-469D27C7A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134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badc01a4e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badc01a4e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8badc01a4e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8badc01a4e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8badc01a4e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8badc01a4e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aba7365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aba7365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8badc01a4e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8badc01a4e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>
          <a:extLst>
            <a:ext uri="{FF2B5EF4-FFF2-40B4-BE49-F238E27FC236}">
              <a16:creationId xmlns:a16="http://schemas.microsoft.com/office/drawing/2014/main" id="{1C155051-F8BD-49F9-3EB0-C76A6706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>
            <a:extLst>
              <a:ext uri="{FF2B5EF4-FFF2-40B4-BE49-F238E27FC236}">
                <a16:creationId xmlns:a16="http://schemas.microsoft.com/office/drawing/2014/main" id="{E88CB0A1-7CB0-9C40-7406-9F9645161D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>
            <a:extLst>
              <a:ext uri="{FF2B5EF4-FFF2-40B4-BE49-F238E27FC236}">
                <a16:creationId xmlns:a16="http://schemas.microsoft.com/office/drawing/2014/main" id="{BDE6FE4F-624B-0A9F-706A-2F5A58E834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6600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>
          <a:extLst>
            <a:ext uri="{FF2B5EF4-FFF2-40B4-BE49-F238E27FC236}">
              <a16:creationId xmlns:a16="http://schemas.microsoft.com/office/drawing/2014/main" id="{435F2CDC-434D-9FE5-CACB-20AF649A2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>
            <a:extLst>
              <a:ext uri="{FF2B5EF4-FFF2-40B4-BE49-F238E27FC236}">
                <a16:creationId xmlns:a16="http://schemas.microsoft.com/office/drawing/2014/main" id="{E97316BB-2198-451B-AB53-68FDE6ADEE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>
            <a:extLst>
              <a:ext uri="{FF2B5EF4-FFF2-40B4-BE49-F238E27FC236}">
                <a16:creationId xmlns:a16="http://schemas.microsoft.com/office/drawing/2014/main" id="{3BCB2F3D-CBB6-AC8D-5A55-27D381DA9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3571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>
          <a:extLst>
            <a:ext uri="{FF2B5EF4-FFF2-40B4-BE49-F238E27FC236}">
              <a16:creationId xmlns:a16="http://schemas.microsoft.com/office/drawing/2014/main" id="{67BD6167-50F3-EE2A-3682-05542596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>
            <a:extLst>
              <a:ext uri="{FF2B5EF4-FFF2-40B4-BE49-F238E27FC236}">
                <a16:creationId xmlns:a16="http://schemas.microsoft.com/office/drawing/2014/main" id="{80EE1302-C8D5-92B5-E6A1-1BCFBB08AE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>
            <a:extLst>
              <a:ext uri="{FF2B5EF4-FFF2-40B4-BE49-F238E27FC236}">
                <a16:creationId xmlns:a16="http://schemas.microsoft.com/office/drawing/2014/main" id="{9D2D4CB4-3C4C-7476-4E51-BC1DDFFDF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8080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badc01a4e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badc01a4e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F517E212-1A24-9404-AE45-36BFF333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badc01a4e_0_1341:notes">
            <a:extLst>
              <a:ext uri="{FF2B5EF4-FFF2-40B4-BE49-F238E27FC236}">
                <a16:creationId xmlns:a16="http://schemas.microsoft.com/office/drawing/2014/main" id="{A760FBC0-9277-E75A-3E7B-7E24BD201A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badc01a4e_0_1341:notes">
            <a:extLst>
              <a:ext uri="{FF2B5EF4-FFF2-40B4-BE49-F238E27FC236}">
                <a16:creationId xmlns:a16="http://schemas.microsoft.com/office/drawing/2014/main" id="{9B675B38-F355-D7FE-0E6D-F010AA4D97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5114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8badc01a4e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8badc01a4e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8badc01a4e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8badc01a4e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badc01a4e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badc01a4e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8badc01a4e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8badc01a4e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badc01a4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badc01a4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8badc01a4e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8badc01a4e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8badc01a4e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8badc01a4e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>
          <a:extLst>
            <a:ext uri="{FF2B5EF4-FFF2-40B4-BE49-F238E27FC236}">
              <a16:creationId xmlns:a16="http://schemas.microsoft.com/office/drawing/2014/main" id="{2AADD74C-93B0-51AD-3794-FFC24CE5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badc01a4e_0_1408:notes">
            <a:extLst>
              <a:ext uri="{FF2B5EF4-FFF2-40B4-BE49-F238E27FC236}">
                <a16:creationId xmlns:a16="http://schemas.microsoft.com/office/drawing/2014/main" id="{57AC8B56-96CE-FFEA-7A95-804BD6831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badc01a4e_0_1408:notes">
            <a:extLst>
              <a:ext uri="{FF2B5EF4-FFF2-40B4-BE49-F238E27FC236}">
                <a16:creationId xmlns:a16="http://schemas.microsoft.com/office/drawing/2014/main" id="{6C10C915-89CA-340B-52CD-BB9F8FAB2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345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8badc01a4e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8badc01a4e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>
          <a:extLst>
            <a:ext uri="{FF2B5EF4-FFF2-40B4-BE49-F238E27FC236}">
              <a16:creationId xmlns:a16="http://schemas.microsoft.com/office/drawing/2014/main" id="{92C135E3-0129-F4DA-1ED1-3E7F124C6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8badc01a4e_0_1414:notes">
            <a:extLst>
              <a:ext uri="{FF2B5EF4-FFF2-40B4-BE49-F238E27FC236}">
                <a16:creationId xmlns:a16="http://schemas.microsoft.com/office/drawing/2014/main" id="{04B7AFA0-42E4-B0EC-0FE2-50448D8B6F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8badc01a4e_0_1414:notes">
            <a:extLst>
              <a:ext uri="{FF2B5EF4-FFF2-40B4-BE49-F238E27FC236}">
                <a16:creationId xmlns:a16="http://schemas.microsoft.com/office/drawing/2014/main" id="{9F3D02F6-FEBD-F63E-32BE-4A01BCE22D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4661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badc01a4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8badc01a4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8badc01a4e_0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8badc01a4e_0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8badc01a4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8badc01a4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badc01a4e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badc01a4e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8badc01a4e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8badc01a4e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ba7365e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ba7365e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8badc01a4e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8badc01a4e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8badc01a4e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8badc01a4e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8badc01a4e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8badc01a4e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8badc01a4e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8badc01a4e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8badc01a4e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8badc01a4e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E614018E-F4D1-F5AA-13E4-115527B9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>
            <a:extLst>
              <a:ext uri="{FF2B5EF4-FFF2-40B4-BE49-F238E27FC236}">
                <a16:creationId xmlns:a16="http://schemas.microsoft.com/office/drawing/2014/main" id="{6FB78ED6-0525-E7A1-0867-82005D6E3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>
            <a:extLst>
              <a:ext uri="{FF2B5EF4-FFF2-40B4-BE49-F238E27FC236}">
                <a16:creationId xmlns:a16="http://schemas.microsoft.com/office/drawing/2014/main" id="{B4B549F1-9C33-C07A-82A8-38A6CD8ED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956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ECFEF7F4-0775-C8A8-F46A-12B9CA4A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>
            <a:extLst>
              <a:ext uri="{FF2B5EF4-FFF2-40B4-BE49-F238E27FC236}">
                <a16:creationId xmlns:a16="http://schemas.microsoft.com/office/drawing/2014/main" id="{2FE91F93-FA99-7F84-FFB5-DB6F347F1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>
            <a:extLst>
              <a:ext uri="{FF2B5EF4-FFF2-40B4-BE49-F238E27FC236}">
                <a16:creationId xmlns:a16="http://schemas.microsoft.com/office/drawing/2014/main" id="{1533816E-EB73-3010-3279-BE0335255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5001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90d8437e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90d8437e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>
          <a:extLst>
            <a:ext uri="{FF2B5EF4-FFF2-40B4-BE49-F238E27FC236}">
              <a16:creationId xmlns:a16="http://schemas.microsoft.com/office/drawing/2014/main" id="{216DED73-1B1E-A47E-17A7-4B1ABBA1D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>
            <a:extLst>
              <a:ext uri="{FF2B5EF4-FFF2-40B4-BE49-F238E27FC236}">
                <a16:creationId xmlns:a16="http://schemas.microsoft.com/office/drawing/2014/main" id="{423DDFEB-56CE-EADC-1997-7CC5D6540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>
            <a:extLst>
              <a:ext uri="{FF2B5EF4-FFF2-40B4-BE49-F238E27FC236}">
                <a16:creationId xmlns:a16="http://schemas.microsoft.com/office/drawing/2014/main" id="{F3AACCE3-08F2-8488-761F-99F9E6BE7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6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badc01a4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badc01a4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6D63B866-BDF0-FE98-3A2D-AB6CAAEA6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5DB745B3-D559-3EF2-111B-DE6A8898E8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0F9F3242-D2A4-CE24-BD0F-86F6F03A88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12341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210F2F46-59EE-C46E-8B43-9921438E4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3F126933-284F-4181-0940-AC7C541EB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B1846733-F274-7FE7-25A5-B69264A33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92069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0D339CE6-6468-19D0-3E0E-44F660CA0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FF60A071-AB63-9953-92BD-6855851AD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220C6052-6B85-D6C7-5D45-DC784A49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68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8badc01a4e_0_1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8badc01a4e_0_1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badc01a4e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badc01a4e_0_1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90d8437e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90d8437e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badc01a4e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badc01a4e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8badc01a4e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8badc01a4e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8badc01a4e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8badc01a4e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adc01a4e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adc01a4e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rcu.beygu@rug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your-username/your-repo.git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g.nl/digital-competence-centre/?lang=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git@github.com" TargetMode="Externa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 To Git &amp; GitHub</a:t>
            </a:r>
            <a:br>
              <a:rPr lang="en" sz="2800" b="1" dirty="0"/>
            </a:br>
            <a:r>
              <a:rPr lang="en" sz="2800" b="1" dirty="0"/>
              <a:t>Part 1</a:t>
            </a:r>
            <a:br>
              <a:rPr lang="en" sz="2800" b="1" dirty="0"/>
            </a:br>
            <a:endParaRPr sz="6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Burcu Beygu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linkClick r:id="rId3"/>
              </a:rPr>
              <a:t>burcu.beygu@rug.nl</a:t>
            </a: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21/10/2025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407400" y="1428425"/>
            <a:ext cx="75213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Have  you signed up to GitHub and created an account?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" dirty="0"/>
              <a:t>Have you connected your laptop to GitHub?</a:t>
            </a:r>
          </a:p>
          <a:p>
            <a:pPr lvl="5"/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2: Generate and add an SSH key to GitHub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82D3671-FC3F-FBC1-D571-C475D26C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>
            <a:extLst>
              <a:ext uri="{FF2B5EF4-FFF2-40B4-BE49-F238E27FC236}">
                <a16:creationId xmlns:a16="http://schemas.microsoft.com/office/drawing/2014/main" id="{F8A6D77C-60B5-A157-B675-2E6A241268BF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>
              <a:extLst>
                <a:ext uri="{FF2B5EF4-FFF2-40B4-BE49-F238E27FC236}">
                  <a16:creationId xmlns:a16="http://schemas.microsoft.com/office/drawing/2014/main" id="{44BE0E76-3FEE-A2BA-B899-47930A6E488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>
              <a:extLst>
                <a:ext uri="{FF2B5EF4-FFF2-40B4-BE49-F238E27FC236}">
                  <a16:creationId xmlns:a16="http://schemas.microsoft.com/office/drawing/2014/main" id="{3A0DD162-15D0-9E1F-46CA-CA52B3A432A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>
            <a:extLst>
              <a:ext uri="{FF2B5EF4-FFF2-40B4-BE49-F238E27FC236}">
                <a16:creationId xmlns:a16="http://schemas.microsoft.com/office/drawing/2014/main" id="{4717B5F1-C164-599F-800F-C7FE5099C7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4CEF321D-D163-9BE8-2C02-468EC35E7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 your laptop to GitHub</a:t>
            </a:r>
            <a:endParaRPr dirty="0"/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10115662-0217-840D-3159-EE17BF4E9B6A}"/>
              </a:ext>
            </a:extLst>
          </p:cNvPr>
          <p:cNvSpPr txBox="1"/>
          <p:nvPr/>
        </p:nvSpPr>
        <p:spPr>
          <a:xfrm>
            <a:off x="326362" y="940745"/>
            <a:ext cx="8505937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lvl="5"/>
            <a:endParaRPr lang="en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" dirty="0"/>
              <a:t>Check if GitHub is accessible:</a:t>
            </a:r>
            <a:br>
              <a:rPr lang="en" dirty="0"/>
            </a:br>
            <a:endParaRPr lang="en" dirty="0"/>
          </a:p>
          <a:p>
            <a:pPr lvl="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ls-remote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https://github.com/your-username/your-repo.git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5"/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If it prompts a password, you need a Personal Access Token (PAT)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Generate a GitHub Token: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Go to GitHub -&gt; Settings -&gt; Developer settings -&gt; Personal access tokens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Click “Generate new token (classic)”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Select “repo”, “workflow”, and other permissions.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Copy the token (you won’t see it again)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Use token instead of password</a:t>
            </a:r>
          </a:p>
          <a:p>
            <a:pPr lvl="8"/>
            <a:r>
              <a:rPr lang="en-US" dirty="0">
                <a:latin typeface="+mn-lt"/>
                <a:cs typeface="Courier New" panose="02070309020205020404" pitchFamily="49" charset="0"/>
              </a:rPr>
              <a:t>	- The next time Git asks for password, past the GitHub token instead</a:t>
            </a:r>
          </a:p>
          <a:p>
            <a:pPr lvl="7"/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5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66" name="Google Shape;16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1061925" y="998650"/>
            <a:ext cx="5144150" cy="3585900"/>
            <a:chOff x="1061925" y="998650"/>
            <a:chExt cx="5144150" cy="3585900"/>
          </a:xfrm>
        </p:grpSpPr>
        <p:grpSp>
          <p:nvGrpSpPr>
            <p:cNvPr id="171" name="Google Shape;171;p22"/>
            <p:cNvGrpSpPr/>
            <p:nvPr/>
          </p:nvGrpSpPr>
          <p:grpSpPr>
            <a:xfrm>
              <a:off x="1061925" y="1322650"/>
              <a:ext cx="2286900" cy="3261900"/>
              <a:chOff x="1061925" y="1246450"/>
              <a:chExt cx="2286900" cy="3261900"/>
            </a:xfrm>
          </p:grpSpPr>
          <p:sp>
            <p:nvSpPr>
              <p:cNvPr id="172" name="Google Shape;172;p22"/>
              <p:cNvSpPr/>
              <p:nvPr/>
            </p:nvSpPr>
            <p:spPr>
              <a:xfrm>
                <a:off x="1061925" y="1246450"/>
                <a:ext cx="2226000" cy="3261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3" name="Google Shape;173;p22"/>
              <p:cNvGrpSpPr/>
              <p:nvPr/>
            </p:nvGrpSpPr>
            <p:grpSpPr>
              <a:xfrm>
                <a:off x="1128825" y="173775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4" name="Google Shape;174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" name="Google Shape;175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README.md</a:t>
                  </a:r>
                  <a:endParaRPr sz="1000"/>
                </a:p>
              </p:txBody>
            </p:sp>
          </p:grpSp>
          <p:grpSp>
            <p:nvGrpSpPr>
              <p:cNvPr id="176" name="Google Shape;176;p22"/>
              <p:cNvGrpSpPr/>
              <p:nvPr/>
            </p:nvGrpSpPr>
            <p:grpSpPr>
              <a:xfrm>
                <a:off x="1172025" y="260870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7" name="Google Shape;177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" name="Google Shape;178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setup.cfg</a:t>
                  </a:r>
                  <a:endParaRPr sz="1000"/>
                </a:p>
              </p:txBody>
            </p:sp>
          </p:grpSp>
          <p:grpSp>
            <p:nvGrpSpPr>
              <p:cNvPr id="179" name="Google Shape;179;p22"/>
              <p:cNvGrpSpPr/>
              <p:nvPr/>
            </p:nvGrpSpPr>
            <p:grpSpPr>
              <a:xfrm>
                <a:off x="2264575" y="1671312"/>
                <a:ext cx="995700" cy="900438"/>
                <a:chOff x="5254825" y="1877537"/>
                <a:chExt cx="995700" cy="900438"/>
              </a:xfrm>
            </p:grpSpPr>
            <p:pic>
              <p:nvPicPr>
                <p:cNvPr id="180" name="Google Shape;180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403700" y="18775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1" name="Google Shape;181;p22"/>
                <p:cNvSpPr txBox="1"/>
                <p:nvPr/>
              </p:nvSpPr>
              <p:spPr>
                <a:xfrm>
                  <a:off x="5254825" y="2439275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project</a:t>
                  </a:r>
                  <a:endParaRPr sz="1000"/>
                </a:p>
              </p:txBody>
            </p:sp>
          </p:grpSp>
          <p:grpSp>
            <p:nvGrpSpPr>
              <p:cNvPr id="182" name="Google Shape;182;p22"/>
              <p:cNvGrpSpPr/>
              <p:nvPr/>
            </p:nvGrpSpPr>
            <p:grpSpPr>
              <a:xfrm>
                <a:off x="2216025" y="2644925"/>
                <a:ext cx="995700" cy="882825"/>
                <a:chOff x="2203900" y="1858275"/>
                <a:chExt cx="995700" cy="882825"/>
              </a:xfrm>
            </p:grpSpPr>
            <p:pic>
              <p:nvPicPr>
                <p:cNvPr id="183" name="Google Shape;183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401075" y="1858275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4" name="Google Shape;184;p22"/>
                <p:cNvSpPr txBox="1"/>
                <p:nvPr/>
              </p:nvSpPr>
              <p:spPr>
                <a:xfrm>
                  <a:off x="22039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results</a:t>
                  </a:r>
                  <a:endParaRPr sz="1000"/>
                </a:p>
              </p:txBody>
            </p:sp>
          </p:grpSp>
          <p:grpSp>
            <p:nvGrpSpPr>
              <p:cNvPr id="185" name="Google Shape;185;p22"/>
              <p:cNvGrpSpPr/>
              <p:nvPr/>
            </p:nvGrpSpPr>
            <p:grpSpPr>
              <a:xfrm>
                <a:off x="2353125" y="3527762"/>
                <a:ext cx="995700" cy="867663"/>
                <a:chOff x="2432500" y="1873437"/>
                <a:chExt cx="995700" cy="867663"/>
              </a:xfrm>
            </p:grpSpPr>
            <p:pic>
              <p:nvPicPr>
                <p:cNvPr id="186" name="Google Shape;186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03175" y="18734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7" name="Google Shape;187;p22"/>
                <p:cNvSpPr txBox="1"/>
                <p:nvPr/>
              </p:nvSpPr>
              <p:spPr>
                <a:xfrm>
                  <a:off x="24325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tests</a:t>
                  </a:r>
                  <a:endParaRPr sz="1000"/>
                </a:p>
              </p:txBody>
            </p:sp>
          </p:grpSp>
          <p:sp>
            <p:nvSpPr>
              <p:cNvPr id="188" name="Google Shape;188;p22"/>
              <p:cNvSpPr txBox="1"/>
              <p:nvPr/>
            </p:nvSpPr>
            <p:spPr>
              <a:xfrm>
                <a:off x="1602275" y="1261350"/>
                <a:ext cx="1067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my_project</a:t>
                </a:r>
                <a:endParaRPr/>
              </a:p>
            </p:txBody>
          </p:sp>
        </p:grpSp>
        <p:sp>
          <p:nvSpPr>
            <p:cNvPr id="189" name="Google Shape;189;p22"/>
            <p:cNvSpPr txBox="1"/>
            <p:nvPr/>
          </p:nvSpPr>
          <p:spPr>
            <a:xfrm>
              <a:off x="2712275" y="998650"/>
              <a:ext cx="349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Directory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1061925" y="1322650"/>
            <a:ext cx="4193400" cy="3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450" y="174751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264575" y="2309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project</a:t>
            </a:r>
            <a:endParaRPr sz="10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200" y="2721125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2216025" y="3265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results</a:t>
            </a:r>
            <a:endParaRPr sz="10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800" y="360396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276925" y="4132925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tests</a:t>
            </a:r>
            <a:endParaRPr sz="1000"/>
          </a:p>
        </p:txBody>
      </p:sp>
      <p:sp>
        <p:nvSpPr>
          <p:cNvPr id="205" name="Google Shape;205;p23"/>
          <p:cNvSpPr txBox="1"/>
          <p:nvPr/>
        </p:nvSpPr>
        <p:spPr>
          <a:xfrm>
            <a:off x="1602275" y="13375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grpSp>
        <p:nvGrpSpPr>
          <p:cNvPr id="206" name="Google Shape;206;p2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07" name="Google Shape;20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09" name="Google Shape;2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5985925" y="2816950"/>
            <a:ext cx="13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15" name="Google Shape;215;p23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16" name="Google Shape;21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3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27" name="Google Shape;227;p24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28" name="Google Shape;228;p24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4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30" name="Google Shape;230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" name="Google Shape;231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32" name="Google Shape;232;p24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33" name="Google Shape;233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Google Shape;234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35" name="Google Shape;235;p24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36" name="Google Shape;236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24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39" name="Google Shape;239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" name="Google Shape;240;p24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41" name="Google Shape;241;p24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42" name="Google Shape;242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" name="Google Shape;243;p24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44" name="Google Shape;244;p24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45" name="Google Shape;245;p24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046625" y="2793250"/>
            <a:ext cx="3058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 will contain all files of a project and records past versions of files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50" name="Google Shape;25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4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57" name="Google Shape;25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61" name="Google Shape;261;p25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62" name="Google Shape;262;p25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25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64" name="Google Shape;264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" name="Google Shape;265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67" name="Google Shape;267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" name="Google Shape;268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69" name="Google Shape;269;p25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70" name="Google Shape;270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" name="Google Shape;271;p25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73" name="Google Shape;273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" name="Google Shape;274;p25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75" name="Google Shape;275;p25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76" name="Google Shape;276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25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78" name="Google Shape;278;p25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79" name="Google Shape;279;p25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6046625" y="27932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83" name="Google Shape;283;p25"/>
          <p:cNvSpPr txBox="1"/>
          <p:nvPr/>
        </p:nvSpPr>
        <p:spPr>
          <a:xfrm>
            <a:off x="6066450" y="381820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 not edit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!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85" name="Google Shape;28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25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2132750" y="3549550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2093600" y="3897125"/>
            <a:ext cx="69267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132750" y="2724975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95" name="Google Shape;29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97" name="Google Shape;2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2051125" y="715725"/>
            <a:ext cx="65811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stores all of its extra information in a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located in the root directory of the repository.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expects this information to be laid out in a very precise way, so you should </a:t>
            </a:r>
            <a:r>
              <a:rPr lang="en" b="1"/>
              <a:t>never </a:t>
            </a:r>
            <a:r>
              <a:rPr lang="en"/>
              <a:t>edit or delete anything in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the </a:t>
            </a:r>
            <a:r>
              <a:rPr lang="en">
                <a:highlight>
                  <a:srgbClr val="D9D9D9"/>
                </a:highlight>
              </a:rPr>
              <a:t> .git  </a:t>
            </a:r>
            <a:r>
              <a:rPr lang="en"/>
              <a:t>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inside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branches</a:t>
            </a:r>
            <a:r>
              <a:rPr lang="en"/>
              <a:t>  config  description  HEAD  </a:t>
            </a:r>
            <a:r>
              <a:rPr lang="en">
                <a:solidFill>
                  <a:srgbClr val="0000FF"/>
                </a:solidFill>
              </a:rPr>
              <a:t>hooks</a:t>
            </a:r>
            <a:r>
              <a:rPr lang="en"/>
              <a:t>  index  </a:t>
            </a:r>
            <a:r>
              <a:rPr lang="en">
                <a:solidFill>
                  <a:srgbClr val="0000FF"/>
                </a:solidFill>
              </a:rPr>
              <a:t>info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logs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objects</a:t>
            </a:r>
            <a:r>
              <a:rPr lang="en"/>
              <a:t>  packed-refs  </a:t>
            </a:r>
            <a:r>
              <a:rPr lang="en">
                <a:solidFill>
                  <a:srgbClr val="0000FF"/>
                </a:solidFill>
              </a:rPr>
              <a:t>refs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0" name="Google Shape;300;p26"/>
          <p:cNvGrpSpPr/>
          <p:nvPr/>
        </p:nvGrpSpPr>
        <p:grpSpPr>
          <a:xfrm>
            <a:off x="562000" y="1365124"/>
            <a:ext cx="995700" cy="846551"/>
            <a:chOff x="3153300" y="2990299"/>
            <a:chExt cx="995700" cy="846551"/>
          </a:xfrm>
        </p:grpSpPr>
        <p:pic>
          <p:nvPicPr>
            <p:cNvPr id="301" name="Google Shape;30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74924" y="2990299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6"/>
            <p:cNvSpPr txBox="1"/>
            <p:nvPr/>
          </p:nvSpPr>
          <p:spPr>
            <a:xfrm>
              <a:off x="3153300" y="34981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7"/>
          <p:cNvGrpSpPr/>
          <p:nvPr/>
        </p:nvGrpSpPr>
        <p:grpSpPr>
          <a:xfrm>
            <a:off x="680925" y="1246450"/>
            <a:ext cx="4193400" cy="3261900"/>
            <a:chOff x="680925" y="1246450"/>
            <a:chExt cx="4193400" cy="3261900"/>
          </a:xfrm>
        </p:grpSpPr>
        <p:sp>
          <p:nvSpPr>
            <p:cNvPr id="308" name="Google Shape;308;p27"/>
            <p:cNvSpPr/>
            <p:nvPr/>
          </p:nvSpPr>
          <p:spPr>
            <a:xfrm>
              <a:off x="680925" y="12464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9" name="Google Shape;30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450" y="167131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7"/>
            <p:cNvSpPr txBox="1"/>
            <p:nvPr/>
          </p:nvSpPr>
          <p:spPr>
            <a:xfrm>
              <a:off x="1883575" y="2233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project</a:t>
              </a:r>
              <a:endParaRPr sz="1000"/>
            </a:p>
          </p:txBody>
        </p:sp>
        <p:pic>
          <p:nvPicPr>
            <p:cNvPr id="311" name="Google Shape;31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200" y="2644925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7"/>
            <p:cNvSpPr txBox="1"/>
            <p:nvPr/>
          </p:nvSpPr>
          <p:spPr>
            <a:xfrm>
              <a:off x="1835025" y="3189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results</a:t>
              </a:r>
              <a:endParaRPr sz="1000"/>
            </a:p>
          </p:txBody>
        </p:sp>
        <p:pic>
          <p:nvPicPr>
            <p:cNvPr id="313" name="Google Shape;31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2800" y="352776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27"/>
            <p:cNvSpPr txBox="1"/>
            <p:nvPr/>
          </p:nvSpPr>
          <p:spPr>
            <a:xfrm>
              <a:off x="1895925" y="405672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tests</a:t>
              </a:r>
              <a:endParaRPr sz="1000"/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3500725" y="13620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Git storage</a:t>
              </a: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>
              <a:off x="3580325" y="1762249"/>
              <a:ext cx="995700" cy="846451"/>
              <a:chOff x="6552625" y="3235024"/>
              <a:chExt cx="995700" cy="846451"/>
            </a:xfrm>
          </p:grpSpPr>
          <p:pic>
            <p:nvPicPr>
              <p:cNvPr id="317" name="Google Shape;31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0449" y="3235024"/>
                <a:ext cx="752450" cy="752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p27"/>
              <p:cNvSpPr txBox="1"/>
              <p:nvPr/>
            </p:nvSpPr>
            <p:spPr>
              <a:xfrm>
                <a:off x="6552625" y="37427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.git</a:t>
                </a:r>
                <a:endParaRPr sz="1000"/>
              </a:p>
            </p:txBody>
          </p:sp>
        </p:grpSp>
      </p:grpSp>
      <p:grpSp>
        <p:nvGrpSpPr>
          <p:cNvPr id="319" name="Google Shape;319;p2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20" name="Google Shape;3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23" name="Google Shape;3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326" name="Google Shape;3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sp>
        <p:nvSpPr>
          <p:cNvPr id="328" name="Google Shape;328;p27"/>
          <p:cNvSpPr txBox="1"/>
          <p:nvPr/>
        </p:nvSpPr>
        <p:spPr>
          <a:xfrm>
            <a:off x="1602275" y="12613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6725" y="1170125"/>
            <a:ext cx="2180844" cy="191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0942" y="1909455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/>
          <p:nvPr/>
        </p:nvSpPr>
        <p:spPr>
          <a:xfrm>
            <a:off x="5035325" y="2835600"/>
            <a:ext cx="15528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/>
          <p:nvPr/>
        </p:nvSpPr>
        <p:spPr>
          <a:xfrm>
            <a:off x="5005000" y="2301850"/>
            <a:ext cx="1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machine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39" name="Google Shape;33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41" name="Google Shape;3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53" name="Google Shape;35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55" name="Google Shape;3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6278550" y="1410800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8405C67-44C6-0C0C-B9E5-F1DD538B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084A9F7-146F-A791-A912-3FC9E48C0E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hlinkClick r:id="rId3"/>
              </a:rPr>
              <a:t>DCC RUG</a:t>
            </a:r>
            <a:br>
              <a:rPr lang="en-US" sz="6100" dirty="0"/>
            </a:br>
            <a:r>
              <a:rPr lang="en-US" sz="1200" dirty="0"/>
              <a:t>Follow our training and subscribe to our newsletter to stay up-to-date</a:t>
            </a:r>
            <a:endParaRPr sz="6100"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A9581B61-8B85-0699-395E-8444732A77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</a:rPr>
              <a:t>dcc@rug.nl</a:t>
            </a:r>
            <a:endParaRPr sz="13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>
            <a:extLst>
              <a:ext uri="{FF2B5EF4-FFF2-40B4-BE49-F238E27FC236}">
                <a16:creationId xmlns:a16="http://schemas.microsoft.com/office/drawing/2014/main" id="{80E72190-07A5-2C87-8DB7-FDAD6A8B8A1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>
              <a:extLst>
                <a:ext uri="{FF2B5EF4-FFF2-40B4-BE49-F238E27FC236}">
                  <a16:creationId xmlns:a16="http://schemas.microsoft.com/office/drawing/2014/main" id="{BC983E1C-0F09-44BB-8B73-AC0D7EF5C0A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>
              <a:extLst>
                <a:ext uri="{FF2B5EF4-FFF2-40B4-BE49-F238E27FC236}">
                  <a16:creationId xmlns:a16="http://schemas.microsoft.com/office/drawing/2014/main" id="{386DA1D9-1CF3-E5C1-6D93-E51EBF433E0E}"/>
                </a:ext>
              </a:extLst>
            </p:cNvPr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>
            <a:extLst>
              <a:ext uri="{FF2B5EF4-FFF2-40B4-BE49-F238E27FC236}">
                <a16:creationId xmlns:a16="http://schemas.microsoft.com/office/drawing/2014/main" id="{5B363FEC-0DA3-CA44-29DB-B4FB88D166D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24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71" name="Google Shape;3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/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/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/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/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/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/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/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/>
          <p:nvPr/>
        </p:nvSpPr>
        <p:spPr>
          <a:xfrm>
            <a:off x="959350" y="245147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959350" y="20239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959350" y="159642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959350" y="11953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97" name="Google Shape;39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3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local repository</a:t>
            </a:r>
            <a:endParaRPr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462650" y="1097125"/>
            <a:ext cx="814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&lt;my_project&gt;</a:t>
            </a:r>
            <a:r>
              <a:rPr lang="en"/>
              <a:t>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2743250" y="3408713"/>
            <a:ext cx="35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repo and you started to track it!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3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09" name="Google Shape;40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3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/>
              <a:t>Staging &amp; Committing</a:t>
            </a:r>
            <a:endParaRPr sz="2220" b="1"/>
          </a:p>
        </p:txBody>
      </p:sp>
      <p:sp>
        <p:nvSpPr>
          <p:cNvPr id="415" name="Google Shape;415;p32"/>
          <p:cNvSpPr txBox="1"/>
          <p:nvPr/>
        </p:nvSpPr>
        <p:spPr>
          <a:xfrm>
            <a:off x="492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draft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Staging area</a:t>
            </a:r>
            <a:endParaRPr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00" y="2380823"/>
            <a:ext cx="2430901" cy="18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2"/>
          <p:cNvSpPr txBox="1"/>
          <p:nvPr/>
        </p:nvSpPr>
        <p:spPr>
          <a:xfrm>
            <a:off x="5064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file &amp; update repo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changes</a:t>
            </a:r>
            <a:endParaRPr/>
          </a:p>
        </p:txBody>
      </p:sp>
      <p:pic>
        <p:nvPicPr>
          <p:cNvPr id="418" name="Google Shape;41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526" y="2434225"/>
            <a:ext cx="2360202" cy="17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24" name="Google Shape;42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3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437725" y="1194275"/>
            <a:ext cx="839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                                Staging                                                  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Directory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(Working Directory)                    Area                                                      (Permanent Storage)</a:t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223725" y="1932250"/>
            <a:ext cx="1632300" cy="136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00" y="24235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3"/>
          <p:cNvSpPr txBox="1"/>
          <p:nvPr/>
        </p:nvSpPr>
        <p:spPr>
          <a:xfrm>
            <a:off x="290625" y="28796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sp>
        <p:nvSpPr>
          <p:cNvPr id="433" name="Google Shape;433;p33"/>
          <p:cNvSpPr txBox="1"/>
          <p:nvPr/>
        </p:nvSpPr>
        <p:spPr>
          <a:xfrm>
            <a:off x="556000" y="1809875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2948825" y="1974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2948825" y="2355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2948825" y="2736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2948825" y="3117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2948825" y="3498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2948825" y="3879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6131725" y="2355300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6102850" y="3898625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33"/>
          <p:cNvCxnSpPr>
            <a:stCxn id="431" idx="3"/>
            <a:endCxn id="434" idx="1"/>
          </p:cNvCxnSpPr>
          <p:nvPr/>
        </p:nvCxnSpPr>
        <p:spPr>
          <a:xfrm rot="10800000" flipH="1">
            <a:off x="1021550" y="2092075"/>
            <a:ext cx="1927200" cy="5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3" name="Google Shape;443;p33"/>
          <p:cNvCxnSpPr>
            <a:stCxn id="431" idx="3"/>
            <a:endCxn id="435" idx="1"/>
          </p:cNvCxnSpPr>
          <p:nvPr/>
        </p:nvCxnSpPr>
        <p:spPr>
          <a:xfrm rot="10800000" flipH="1">
            <a:off x="1021550" y="2473075"/>
            <a:ext cx="1927200" cy="2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4" name="Google Shape;444;p33"/>
          <p:cNvCxnSpPr>
            <a:stCxn id="431" idx="3"/>
            <a:endCxn id="436" idx="1"/>
          </p:cNvCxnSpPr>
          <p:nvPr/>
        </p:nvCxnSpPr>
        <p:spPr>
          <a:xfrm>
            <a:off x="1021550" y="2689675"/>
            <a:ext cx="192720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5" name="Google Shape;445;p33"/>
          <p:cNvCxnSpPr>
            <a:stCxn id="431" idx="3"/>
            <a:endCxn id="437" idx="1"/>
          </p:cNvCxnSpPr>
          <p:nvPr/>
        </p:nvCxnSpPr>
        <p:spPr>
          <a:xfrm>
            <a:off x="1021550" y="2689675"/>
            <a:ext cx="1927200" cy="5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6" name="Google Shape;446;p33"/>
          <p:cNvCxnSpPr>
            <a:endCxn id="438" idx="1"/>
          </p:cNvCxnSpPr>
          <p:nvPr/>
        </p:nvCxnSpPr>
        <p:spPr>
          <a:xfrm>
            <a:off x="1021625" y="2689800"/>
            <a:ext cx="1927200" cy="9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33"/>
          <p:cNvCxnSpPr>
            <a:endCxn id="439" idx="1"/>
          </p:cNvCxnSpPr>
          <p:nvPr/>
        </p:nvCxnSpPr>
        <p:spPr>
          <a:xfrm>
            <a:off x="1021625" y="2689800"/>
            <a:ext cx="1927200" cy="13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8" name="Google Shape;448;p33"/>
          <p:cNvCxnSpPr>
            <a:stCxn id="439" idx="3"/>
            <a:endCxn id="441" idx="1"/>
          </p:cNvCxnSpPr>
          <p:nvPr/>
        </p:nvCxnSpPr>
        <p:spPr>
          <a:xfrm>
            <a:off x="4271225" y="3997200"/>
            <a:ext cx="18315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33"/>
          <p:cNvCxnSpPr>
            <a:stCxn id="435" idx="3"/>
            <a:endCxn id="440" idx="1"/>
          </p:cNvCxnSpPr>
          <p:nvPr/>
        </p:nvCxnSpPr>
        <p:spPr>
          <a:xfrm>
            <a:off x="4271225" y="2473200"/>
            <a:ext cx="18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0" name="Google Shape;450;p33"/>
          <p:cNvSpPr txBox="1"/>
          <p:nvPr/>
        </p:nvSpPr>
        <p:spPr>
          <a:xfrm>
            <a:off x="3255525" y="1890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1" name="Google Shape;451;p33"/>
          <p:cNvSpPr txBox="1"/>
          <p:nvPr/>
        </p:nvSpPr>
        <p:spPr>
          <a:xfrm>
            <a:off x="3255525" y="2271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2" name="Google Shape;452;p33"/>
          <p:cNvSpPr txBox="1"/>
          <p:nvPr/>
        </p:nvSpPr>
        <p:spPr>
          <a:xfrm>
            <a:off x="3261225" y="3042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3" name="Google Shape;453;p33"/>
          <p:cNvSpPr txBox="1"/>
          <p:nvPr/>
        </p:nvSpPr>
        <p:spPr>
          <a:xfrm>
            <a:off x="3255525" y="2661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4" name="Google Shape;454;p33"/>
          <p:cNvSpPr txBox="1"/>
          <p:nvPr/>
        </p:nvSpPr>
        <p:spPr>
          <a:xfrm>
            <a:off x="3255525" y="3423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5" name="Google Shape;455;p33"/>
          <p:cNvSpPr txBox="1"/>
          <p:nvPr/>
        </p:nvSpPr>
        <p:spPr>
          <a:xfrm>
            <a:off x="3261275" y="3804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6" name="Google Shape;456;p33"/>
          <p:cNvSpPr txBox="1"/>
          <p:nvPr/>
        </p:nvSpPr>
        <p:spPr>
          <a:xfrm>
            <a:off x="6465300" y="22672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  <p:sp>
        <p:nvSpPr>
          <p:cNvPr id="457" name="Google Shape;457;p33"/>
          <p:cNvSpPr txBox="1"/>
          <p:nvPr/>
        </p:nvSpPr>
        <p:spPr>
          <a:xfrm>
            <a:off x="6508525" y="38047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Modify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draft / stage the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changes / Commit the updated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Repeat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4" name="Google Shape;464;p3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65" name="Google Shape;46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467" name="Google Shape;4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4"/>
          <p:cNvSpPr/>
          <p:nvPr/>
        </p:nvSpPr>
        <p:spPr>
          <a:xfrm>
            <a:off x="354450" y="1071575"/>
            <a:ext cx="6025500" cy="157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07B48648-1A24-40D5-50DC-52020601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>
            <a:extLst>
              <a:ext uri="{FF2B5EF4-FFF2-40B4-BE49-F238E27FC236}">
                <a16:creationId xmlns:a16="http://schemas.microsoft.com/office/drawing/2014/main" id="{96519188-E1EF-CDAF-B7A5-3F71810B67D7}"/>
              </a:ext>
            </a:extLst>
          </p:cNvPr>
          <p:cNvSpPr/>
          <p:nvPr/>
        </p:nvSpPr>
        <p:spPr>
          <a:xfrm>
            <a:off x="1278050" y="3968675"/>
            <a:ext cx="27783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5">
            <a:extLst>
              <a:ext uri="{FF2B5EF4-FFF2-40B4-BE49-F238E27FC236}">
                <a16:creationId xmlns:a16="http://schemas.microsoft.com/office/drawing/2014/main" id="{022205C3-D794-27D8-0EED-113C08B2650D}"/>
              </a:ext>
            </a:extLst>
          </p:cNvPr>
          <p:cNvSpPr/>
          <p:nvPr/>
        </p:nvSpPr>
        <p:spPr>
          <a:xfrm>
            <a:off x="1296800" y="3383650"/>
            <a:ext cx="27408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5">
            <a:extLst>
              <a:ext uri="{FF2B5EF4-FFF2-40B4-BE49-F238E27FC236}">
                <a16:creationId xmlns:a16="http://schemas.microsoft.com/office/drawing/2014/main" id="{516B3A17-0F4A-37FD-53D6-AE41DE45AC0D}"/>
              </a:ext>
            </a:extLst>
          </p:cNvPr>
          <p:cNvSpPr/>
          <p:nvPr/>
        </p:nvSpPr>
        <p:spPr>
          <a:xfrm>
            <a:off x="4662025" y="2022600"/>
            <a:ext cx="2981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>
            <a:extLst>
              <a:ext uri="{FF2B5EF4-FFF2-40B4-BE49-F238E27FC236}">
                <a16:creationId xmlns:a16="http://schemas.microsoft.com/office/drawing/2014/main" id="{A72B1B1A-0BD9-5B3E-1B88-9D73605584E7}"/>
              </a:ext>
            </a:extLst>
          </p:cNvPr>
          <p:cNvSpPr/>
          <p:nvPr/>
        </p:nvSpPr>
        <p:spPr>
          <a:xfrm>
            <a:off x="959350" y="2451475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>
            <a:extLst>
              <a:ext uri="{FF2B5EF4-FFF2-40B4-BE49-F238E27FC236}">
                <a16:creationId xmlns:a16="http://schemas.microsoft.com/office/drawing/2014/main" id="{403C1171-9D5A-7730-DDAF-2919798C1FDA}"/>
              </a:ext>
            </a:extLst>
          </p:cNvPr>
          <p:cNvSpPr/>
          <p:nvPr/>
        </p:nvSpPr>
        <p:spPr>
          <a:xfrm>
            <a:off x="959350" y="2023950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5">
            <a:extLst>
              <a:ext uri="{FF2B5EF4-FFF2-40B4-BE49-F238E27FC236}">
                <a16:creationId xmlns:a16="http://schemas.microsoft.com/office/drawing/2014/main" id="{393EE5C7-CB19-0A43-2D1A-95A97EC14FC7}"/>
              </a:ext>
            </a:extLst>
          </p:cNvPr>
          <p:cNvSpPr/>
          <p:nvPr/>
        </p:nvSpPr>
        <p:spPr>
          <a:xfrm>
            <a:off x="959350" y="1596425"/>
            <a:ext cx="3232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>
            <a:extLst>
              <a:ext uri="{FF2B5EF4-FFF2-40B4-BE49-F238E27FC236}">
                <a16:creationId xmlns:a16="http://schemas.microsoft.com/office/drawing/2014/main" id="{558BB54B-C8D6-750B-D8B4-E397EF1702E1}"/>
              </a:ext>
            </a:extLst>
          </p:cNvPr>
          <p:cNvSpPr/>
          <p:nvPr/>
        </p:nvSpPr>
        <p:spPr>
          <a:xfrm>
            <a:off x="959350" y="1195350"/>
            <a:ext cx="3200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EE3333E9-C3F2-F793-CFD0-225D4FE40B1E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A4B79F9F-59BB-3B91-15FA-861037466F9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B999D656-3762-7E09-717A-24CBE143798F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06AD05A4-4169-2D2C-00C7-F3B939792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36C91669-34A6-770D-FE3A-E5B3FDBBAF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5055955F-9434-C019-123C-089366933A14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>
            <a:extLst>
              <a:ext uri="{FF2B5EF4-FFF2-40B4-BE49-F238E27FC236}">
                <a16:creationId xmlns:a16="http://schemas.microsoft.com/office/drawing/2014/main" id="{A382945B-9FA0-51BB-30C9-947D06ABCD5C}"/>
              </a:ext>
            </a:extLst>
          </p:cNvPr>
          <p:cNvSpPr txBox="1"/>
          <p:nvPr/>
        </p:nvSpPr>
        <p:spPr>
          <a:xfrm>
            <a:off x="462650" y="1097125"/>
            <a:ext cx="8496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r>
              <a:rPr lang="en"/>
              <a:t>                                : Make sure your are in the repository of your project.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README.md               </a:t>
            </a:r>
            <a:r>
              <a:rPr lang="en"/>
              <a:t>or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“First commit”   </a:t>
            </a:r>
            <a:r>
              <a:rPr lang="en"/>
              <a:t>: </a:t>
            </a:r>
            <a:r>
              <a:rPr lang="en" b="1"/>
              <a:t>Always</a:t>
            </a:r>
            <a:r>
              <a:rPr lang="en"/>
              <a:t> with a message.</a:t>
            </a:r>
            <a:endParaRPr/>
          </a:p>
        </p:txBody>
      </p:sp>
      <p:sp>
        <p:nvSpPr>
          <p:cNvPr id="487" name="Google Shape;487;p35">
            <a:extLst>
              <a:ext uri="{FF2B5EF4-FFF2-40B4-BE49-F238E27FC236}">
                <a16:creationId xmlns:a16="http://schemas.microsoft.com/office/drawing/2014/main" id="{89A3B8C7-C2CC-5AC0-8703-BF5A1F45D77B}"/>
              </a:ext>
            </a:extLst>
          </p:cNvPr>
          <p:cNvSpPr txBox="1"/>
          <p:nvPr/>
        </p:nvSpPr>
        <p:spPr>
          <a:xfrm>
            <a:off x="914000" y="3306525"/>
            <a:ext cx="759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&lt;file_name&gt;       </a:t>
            </a:r>
            <a:r>
              <a:rPr lang="en">
                <a:solidFill>
                  <a:schemeClr val="dk1"/>
                </a:solidFill>
              </a:rPr>
              <a:t>: Add files to staging area.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</a:t>
            </a:r>
            <a:r>
              <a:rPr lang="en">
                <a:solidFill>
                  <a:schemeClr val="dk1"/>
                </a:solidFill>
              </a:rPr>
              <a:t>: Save changes to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.git</a:t>
            </a:r>
            <a:r>
              <a:rPr lang="en">
                <a:solidFill>
                  <a:schemeClr val="dk1"/>
                </a:solidFill>
              </a:rPr>
              <a:t>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8" name="Google Shape;488;p35">
            <a:extLst>
              <a:ext uri="{FF2B5EF4-FFF2-40B4-BE49-F238E27FC236}">
                <a16:creationId xmlns:a16="http://schemas.microsoft.com/office/drawing/2014/main" id="{E034DB3D-813A-92AB-7EE9-CD82BB7B1DC8}"/>
              </a:ext>
            </a:extLst>
          </p:cNvPr>
          <p:cNvSpPr/>
          <p:nvPr/>
        </p:nvSpPr>
        <p:spPr>
          <a:xfrm>
            <a:off x="1034025" y="3120825"/>
            <a:ext cx="6016500" cy="131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9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9B36B-ABD6-9C97-146E-5FFBCBB3199D}"/>
              </a:ext>
            </a:extLst>
          </p:cNvPr>
          <p:cNvSpPr txBox="1"/>
          <p:nvPr/>
        </p:nvSpPr>
        <p:spPr>
          <a:xfrm>
            <a:off x="716280" y="1027923"/>
            <a:ext cx="5814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commits have 3 parts:</a:t>
            </a:r>
          </a:p>
          <a:p>
            <a:endParaRPr lang="en-US" dirty="0"/>
          </a:p>
          <a:p>
            <a:r>
              <a:rPr lang="en-US" b="1" dirty="0"/>
              <a:t>1)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Contains the metadata; author, log message, commit time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2)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Tracks the names and locations of files and directories in the repo</a:t>
            </a:r>
          </a:p>
          <a:p>
            <a:pPr lvl="1"/>
            <a:r>
              <a:rPr lang="en-US" dirty="0"/>
              <a:t>- Maps keys to files and directories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3) Blob (Binary Large Object)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- It contains data of any kind, a compressed snapshot of a file’s content</a:t>
            </a:r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945823E0-D2A4-D482-DCDB-CE934D17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363A58F2-9AEB-3B01-C9BC-2A5CD0E71A58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29EA666A-4739-103E-A00F-B46E76BE8E9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54BA78BD-A2DC-BFC0-E0CA-C8C0BC37390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EEC80135-33E8-401A-D7A0-0F55B6439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56439BDB-BB8C-7B3A-89EA-862C11F09A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4F9C8561-1D6A-2B9C-4DD3-7CE2FB2BF2AF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A5544-5BFF-E0A2-DD16-E5457CFBA8CD}"/>
              </a:ext>
            </a:extLst>
          </p:cNvPr>
          <p:cNvSpPr txBox="1"/>
          <p:nvPr/>
        </p:nvSpPr>
        <p:spPr>
          <a:xfrm>
            <a:off x="716280" y="1027923"/>
            <a:ext cx="140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</a:t>
            </a:r>
            <a:r>
              <a:rPr lang="en-US" b="1" dirty="0"/>
              <a:t>Commit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3B9CF-09B0-9C0B-AD6F-EA0844E77576}"/>
              </a:ext>
            </a:extLst>
          </p:cNvPr>
          <p:cNvSpPr/>
          <p:nvPr/>
        </p:nvSpPr>
        <p:spPr>
          <a:xfrm>
            <a:off x="845820" y="1488950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83D27-4700-2048-27DB-372D09A32AD1}"/>
              </a:ext>
            </a:extLst>
          </p:cNvPr>
          <p:cNvSpPr/>
          <p:nvPr/>
        </p:nvSpPr>
        <p:spPr>
          <a:xfrm>
            <a:off x="845820" y="2483498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DE3BD-7688-1A66-F5B6-4BD773589526}"/>
              </a:ext>
            </a:extLst>
          </p:cNvPr>
          <p:cNvSpPr/>
          <p:nvPr/>
        </p:nvSpPr>
        <p:spPr>
          <a:xfrm>
            <a:off x="845820" y="3451944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1BC0A-38D0-463B-D872-F8DAE075CB67}"/>
              </a:ext>
            </a:extLst>
          </p:cNvPr>
          <p:cNvSpPr txBox="1"/>
          <p:nvPr/>
        </p:nvSpPr>
        <p:spPr>
          <a:xfrm>
            <a:off x="845820" y="1488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87aa88</a:t>
            </a:r>
          </a:p>
          <a:p>
            <a:r>
              <a:rPr lang="en-US" sz="1000" dirty="0"/>
              <a:t>First Commit</a:t>
            </a:r>
            <a:endParaRPr lang="LID4096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2F5D5-BB56-B5A4-F12B-82DA61795874}"/>
              </a:ext>
            </a:extLst>
          </p:cNvPr>
          <p:cNvSpPr txBox="1"/>
          <p:nvPr/>
        </p:nvSpPr>
        <p:spPr>
          <a:xfrm>
            <a:off x="845820" y="2502404"/>
            <a:ext cx="10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35bc56</a:t>
            </a:r>
          </a:p>
          <a:p>
            <a:r>
              <a:rPr lang="en-US" sz="800" dirty="0"/>
              <a:t>Second Commit</a:t>
            </a:r>
            <a:endParaRPr lang="LID4096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89BA3-5DC6-9106-F9F0-49DB9D1BE188}"/>
              </a:ext>
            </a:extLst>
          </p:cNvPr>
          <p:cNvSpPr txBox="1"/>
          <p:nvPr/>
        </p:nvSpPr>
        <p:spPr>
          <a:xfrm>
            <a:off x="845820" y="3467423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3bac59</a:t>
            </a:r>
          </a:p>
          <a:p>
            <a:r>
              <a:rPr lang="en-US" sz="900" dirty="0"/>
              <a:t>Third Commit</a:t>
            </a:r>
            <a:endParaRPr lang="LID4096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5565-928A-4B3F-A7C1-59D66C0A1E48}"/>
              </a:ext>
            </a:extLst>
          </p:cNvPr>
          <p:cNvSpPr txBox="1"/>
          <p:nvPr/>
        </p:nvSpPr>
        <p:spPr>
          <a:xfrm>
            <a:off x="3116580" y="1027923"/>
            <a:ext cx="419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                                                                 Blob</a:t>
            </a:r>
            <a:endParaRPr lang="LID4096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673FC-325E-81FC-652F-51035ED2AD50}"/>
              </a:ext>
            </a:extLst>
          </p:cNvPr>
          <p:cNvSpPr/>
          <p:nvPr/>
        </p:nvSpPr>
        <p:spPr>
          <a:xfrm>
            <a:off x="2983454" y="1439446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28870-530F-2F4B-0539-5A3806195D07}"/>
              </a:ext>
            </a:extLst>
          </p:cNvPr>
          <p:cNvSpPr/>
          <p:nvPr/>
        </p:nvSpPr>
        <p:spPr>
          <a:xfrm>
            <a:off x="2945353" y="2401203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DB45A-6BEE-5DF1-66B0-58CA3CC805F0}"/>
              </a:ext>
            </a:extLst>
          </p:cNvPr>
          <p:cNvSpPr/>
          <p:nvPr/>
        </p:nvSpPr>
        <p:spPr>
          <a:xfrm>
            <a:off x="2914873" y="3360325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96596-B62C-DD81-9974-435AB71ED691}"/>
              </a:ext>
            </a:extLst>
          </p:cNvPr>
          <p:cNvSpPr/>
          <p:nvPr/>
        </p:nvSpPr>
        <p:spPr>
          <a:xfrm>
            <a:off x="2818383" y="1612202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C111E-E525-8B75-0B6D-3B99DA5D1170}"/>
              </a:ext>
            </a:extLst>
          </p:cNvPr>
          <p:cNvSpPr/>
          <p:nvPr/>
        </p:nvSpPr>
        <p:spPr>
          <a:xfrm>
            <a:off x="2818383" y="257770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77741-DD4F-7027-51DC-12E1DBA44ED4}"/>
              </a:ext>
            </a:extLst>
          </p:cNvPr>
          <p:cNvSpPr/>
          <p:nvPr/>
        </p:nvSpPr>
        <p:spPr>
          <a:xfrm>
            <a:off x="2818383" y="354015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4910F-FCB4-F075-A4B2-840632E3839B}"/>
              </a:ext>
            </a:extLst>
          </p:cNvPr>
          <p:cNvSpPr/>
          <p:nvPr/>
        </p:nvSpPr>
        <p:spPr>
          <a:xfrm>
            <a:off x="2818383" y="278967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809E95-E939-8F89-39F7-41E9186DEBB2}"/>
              </a:ext>
            </a:extLst>
          </p:cNvPr>
          <p:cNvSpPr/>
          <p:nvPr/>
        </p:nvSpPr>
        <p:spPr>
          <a:xfrm>
            <a:off x="2818383" y="375741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BF68F-6433-22A5-76F4-800C0647FC48}"/>
              </a:ext>
            </a:extLst>
          </p:cNvPr>
          <p:cNvSpPr/>
          <p:nvPr/>
        </p:nvSpPr>
        <p:spPr>
          <a:xfrm>
            <a:off x="6423660" y="1415061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#Goal of the project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6715B-27EB-5482-86B3-A306A9D174AA}"/>
              </a:ext>
            </a:extLst>
          </p:cNvPr>
          <p:cNvSpPr/>
          <p:nvPr/>
        </p:nvSpPr>
        <p:spPr>
          <a:xfrm>
            <a:off x="6370320" y="3313929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#What does this script do?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BDA2B-EDCC-8E74-D17D-6544D893B179}"/>
              </a:ext>
            </a:extLst>
          </p:cNvPr>
          <p:cNvSpPr/>
          <p:nvPr/>
        </p:nvSpPr>
        <p:spPr>
          <a:xfrm>
            <a:off x="6317756" y="1741485"/>
            <a:ext cx="1310640" cy="307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-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F37E52-6C6D-E03D-9859-B9F52E4B8712}"/>
              </a:ext>
            </a:extLst>
          </p:cNvPr>
          <p:cNvSpPr/>
          <p:nvPr/>
        </p:nvSpPr>
        <p:spPr>
          <a:xfrm>
            <a:off x="6317756" y="2419287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False, HPC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D8952-F4DE-6160-109B-EDE01AC37561}"/>
              </a:ext>
            </a:extLst>
          </p:cNvPr>
          <p:cNvSpPr/>
          <p:nvPr/>
        </p:nvSpPr>
        <p:spPr>
          <a:xfrm>
            <a:off x="6317756" y="2789678"/>
            <a:ext cx="1310640" cy="307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import </a:t>
            </a:r>
            <a:r>
              <a:rPr lang="en-US" sz="800" dirty="0" err="1">
                <a:solidFill>
                  <a:schemeClr val="tx1"/>
                </a:solidFill>
              </a:rPr>
              <a:t>numpy</a:t>
            </a:r>
            <a:r>
              <a:rPr lang="en-US" sz="800" dirty="0">
                <a:solidFill>
                  <a:schemeClr val="tx1"/>
                </a:solidFill>
              </a:rPr>
              <a:t> as np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Import pandas as pd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109A8-1873-55F0-E90A-D842AE88324F}"/>
              </a:ext>
            </a:extLst>
          </p:cNvPr>
          <p:cNvSpPr/>
          <p:nvPr/>
        </p:nvSpPr>
        <p:spPr>
          <a:xfrm>
            <a:off x="6317756" y="3637856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True, 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30D68-AB5E-2B09-801E-EB3F7337C2AC}"/>
              </a:ext>
            </a:extLst>
          </p:cNvPr>
          <p:cNvCxnSpPr>
            <a:cxnSpLocks/>
          </p:cNvCxnSpPr>
          <p:nvPr/>
        </p:nvCxnSpPr>
        <p:spPr>
          <a:xfrm flipV="1">
            <a:off x="1760220" y="16488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45FFD7-A2FA-A6D4-A658-99FB2FF3DD2A}"/>
              </a:ext>
            </a:extLst>
          </p:cNvPr>
          <p:cNvCxnSpPr>
            <a:cxnSpLocks/>
          </p:cNvCxnSpPr>
          <p:nvPr/>
        </p:nvCxnSpPr>
        <p:spPr>
          <a:xfrm flipV="1">
            <a:off x="1775460" y="27156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242E7-0781-BEDF-0AB7-21AF424474DC}"/>
              </a:ext>
            </a:extLst>
          </p:cNvPr>
          <p:cNvCxnSpPr>
            <a:cxnSpLocks/>
          </p:cNvCxnSpPr>
          <p:nvPr/>
        </p:nvCxnSpPr>
        <p:spPr>
          <a:xfrm flipV="1">
            <a:off x="1760220" y="368343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3DD215-334E-E6B1-F769-134B4DB666CF}"/>
              </a:ext>
            </a:extLst>
          </p:cNvPr>
          <p:cNvCxnSpPr/>
          <p:nvPr/>
        </p:nvCxnSpPr>
        <p:spPr>
          <a:xfrm>
            <a:off x="601980" y="2232660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97F13-14FC-E8DC-CCDD-D6C60D8A2992}"/>
              </a:ext>
            </a:extLst>
          </p:cNvPr>
          <p:cNvCxnSpPr/>
          <p:nvPr/>
        </p:nvCxnSpPr>
        <p:spPr>
          <a:xfrm>
            <a:off x="594360" y="3201303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2238297-B594-2530-20E6-D4901BE02D8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63953" y="1488950"/>
            <a:ext cx="2353803" cy="32791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BA1A0A6-44C3-1D66-7D29-497FA0953905}"/>
              </a:ext>
            </a:extLst>
          </p:cNvPr>
          <p:cNvCxnSpPr>
            <a:cxnSpLocks/>
          </p:cNvCxnSpPr>
          <p:nvPr/>
        </p:nvCxnSpPr>
        <p:spPr>
          <a:xfrm flipV="1">
            <a:off x="3948712" y="1488950"/>
            <a:ext cx="2367106" cy="985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29E14E0-10DC-A4FE-9134-20A4D02114A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95372" y="3423653"/>
            <a:ext cx="2420446" cy="18967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189CADD-EBFB-2F00-F73F-8F52CDF0D51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96586" y="1738863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157E56C5-ADEF-C280-1B4A-1671CDFCFA3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62804" y="2596154"/>
            <a:ext cx="2154952" cy="103989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9FB7DA0-42D5-FD49-7C40-4E554A0B9912}"/>
              </a:ext>
            </a:extLst>
          </p:cNvPr>
          <p:cNvCxnSpPr>
            <a:cxnSpLocks/>
          </p:cNvCxnSpPr>
          <p:nvPr/>
        </p:nvCxnSpPr>
        <p:spPr>
          <a:xfrm>
            <a:off x="4179695" y="3613244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4D0A0BF-58E3-703F-30C3-B7DE8455130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124213" y="2864621"/>
            <a:ext cx="2193543" cy="78945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F7C80C1-7680-C66B-8A3C-2D127A65E9E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143508" y="2943566"/>
            <a:ext cx="2174248" cy="896133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3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>
            <a:off x="355575" y="1719550"/>
            <a:ext cx="165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</a:t>
            </a:r>
            <a:endParaRPr/>
          </a:p>
        </p:txBody>
      </p:sp>
      <p:sp>
        <p:nvSpPr>
          <p:cNvPr id="495" name="Google Shape;4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sure you are inside your local repository, then check its status: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355575" y="2421350"/>
            <a:ext cx="32241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379725" y="2421350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branch master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Nothing to commit, working tree clean</a:t>
            </a:r>
            <a:endParaRPr dirty="0"/>
          </a:p>
        </p:txBody>
      </p:sp>
      <p:sp>
        <p:nvSpPr>
          <p:cNvPr id="498" name="Google Shape;498;p36"/>
          <p:cNvSpPr txBox="1"/>
          <p:nvPr/>
        </p:nvSpPr>
        <p:spPr>
          <a:xfrm>
            <a:off x="151125" y="3444000"/>
            <a:ext cx="84828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spAutoFit/>
          </a:bodyPr>
          <a:lstStyle/>
          <a:p>
            <a:pPr marL="28575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status: </a:t>
            </a:r>
            <a:r>
              <a:rPr lang="en" sz="1800">
                <a:solidFill>
                  <a:schemeClr val="dk1"/>
                </a:solidFill>
              </a:rPr>
              <a:t>displays a list of the files that have been modified (if there is any) since the last time changes were saved, as well as the status of stage and commit. </a:t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211425" y="3472650"/>
            <a:ext cx="8422500" cy="104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Compare  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68787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version control?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Git vs GitHub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a repository?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Local vs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local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remote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Working with existing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Configuring git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Staging &amp; Committing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Working in a repository with git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Monitoring, tracking, comparing changes &amp;  repository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Unstage &amp; Undo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Working with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Create &amp; switch between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Merge branches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Creating issues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i="1" dirty="0"/>
              <a:t>Understanding errors</a:t>
            </a:r>
            <a:endParaRPr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>
          <a:extLst>
            <a:ext uri="{FF2B5EF4-FFF2-40B4-BE49-F238E27FC236}">
              <a16:creationId xmlns:a16="http://schemas.microsoft.com/office/drawing/2014/main" id="{0E1E805D-EFAD-59CA-D86F-F82068BC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>
            <a:extLst>
              <a:ext uri="{FF2B5EF4-FFF2-40B4-BE49-F238E27FC236}">
                <a16:creationId xmlns:a16="http://schemas.microsoft.com/office/drawing/2014/main" id="{D342A5A6-D406-46A7-4CA2-B037A86DBC2A}"/>
              </a:ext>
            </a:extLst>
          </p:cNvPr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7">
            <a:extLst>
              <a:ext uri="{FF2B5EF4-FFF2-40B4-BE49-F238E27FC236}">
                <a16:creationId xmlns:a16="http://schemas.microsoft.com/office/drawing/2014/main" id="{3370BAC9-BCC7-69B3-B1B3-0EE40D41CE44}"/>
              </a:ext>
            </a:extLst>
          </p:cNvPr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7">
            <a:extLst>
              <a:ext uri="{FF2B5EF4-FFF2-40B4-BE49-F238E27FC236}">
                <a16:creationId xmlns:a16="http://schemas.microsoft.com/office/drawing/2014/main" id="{7367FD91-4D6B-4EAC-B433-7DA616531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9250" y="1103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modify README.md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>
                <a:solidFill>
                  <a:schemeClr val="dk1"/>
                </a:solidFill>
              </a:rPr>
              <a:t>or use a text editor of your choice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README.md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37">
            <a:extLst>
              <a:ext uri="{FF2B5EF4-FFF2-40B4-BE49-F238E27FC236}">
                <a16:creationId xmlns:a16="http://schemas.microsoft.com/office/drawing/2014/main" id="{0EFA3E39-B795-B8DA-71BE-F20AB69C6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08" name="Google Shape;508;p37">
            <a:extLst>
              <a:ext uri="{FF2B5EF4-FFF2-40B4-BE49-F238E27FC236}">
                <a16:creationId xmlns:a16="http://schemas.microsoft.com/office/drawing/2014/main" id="{7D5B71F3-0392-C62A-7306-0248C2E4A304}"/>
              </a:ext>
            </a:extLst>
          </p:cNvPr>
          <p:cNvSpPr txBox="1"/>
          <p:nvPr/>
        </p:nvSpPr>
        <p:spPr>
          <a:xfrm>
            <a:off x="367950" y="4397000"/>
            <a:ext cx="860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diff &lt;file&gt;</a:t>
            </a:r>
            <a:r>
              <a:rPr lang="en"/>
              <a:t> : Compares </a:t>
            </a:r>
            <a:r>
              <a:rPr lang="en" b="1"/>
              <a:t>unstaged</a:t>
            </a:r>
            <a:r>
              <a:rPr lang="en"/>
              <a:t> file(s) with the </a:t>
            </a:r>
            <a:r>
              <a:rPr lang="en" b="1"/>
              <a:t>last</a:t>
            </a:r>
            <a:r>
              <a:rPr lang="en"/>
              <a:t> commit, shows changes between  working     </a:t>
            </a:r>
            <a:r>
              <a:rPr lang="en">
                <a:solidFill>
                  <a:schemeClr val="lt1"/>
                </a:solidFill>
              </a:rPr>
              <a:t>a </a:t>
            </a:r>
            <a:r>
              <a:rPr lang="en"/>
              <a:t>                                directory and staging area. </a:t>
            </a:r>
            <a:endParaRPr/>
          </a:p>
        </p:txBody>
      </p:sp>
      <p:sp>
        <p:nvSpPr>
          <p:cNvPr id="509" name="Google Shape;509;p37">
            <a:extLst>
              <a:ext uri="{FF2B5EF4-FFF2-40B4-BE49-F238E27FC236}">
                <a16:creationId xmlns:a16="http://schemas.microsoft.com/office/drawing/2014/main" id="{F7297377-CF1C-FE48-94DB-91FA63988D99}"/>
              </a:ext>
            </a:extLst>
          </p:cNvPr>
          <p:cNvSpPr/>
          <p:nvPr/>
        </p:nvSpPr>
        <p:spPr>
          <a:xfrm>
            <a:off x="367950" y="4397000"/>
            <a:ext cx="8464500" cy="66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7">
            <a:extLst>
              <a:ext uri="{FF2B5EF4-FFF2-40B4-BE49-F238E27FC236}">
                <a16:creationId xmlns:a16="http://schemas.microsoft.com/office/drawing/2014/main" id="{FF8CE9EB-ECBE-5702-DA0D-74C93A2188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50" y="3062927"/>
            <a:ext cx="6594225" cy="123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40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16" name="Google Shape;5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56125" y="2841925"/>
            <a:ext cx="8298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source of diff: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line shows the files being compared.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D9D9D9"/>
                </a:highlight>
              </a:rPr>
              <a:t>a/project/git_commands.txt</a:t>
            </a:r>
            <a:r>
              <a:rPr lang="en"/>
              <a:t> &amp;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b/project/git_commands.txt</a:t>
            </a:r>
            <a:r>
              <a:rPr lang="en">
                <a:solidFill>
                  <a:schemeClr val="dk1"/>
                </a:solidFill>
              </a:rPr>
              <a:t> have been passed to git diff</a:t>
            </a: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2045950" y="123862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0" name="Google Shape;5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0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100644: mode of file. In this specific case unexecutable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419293d &amp; 0779b24: hashes (shortened) of preimage and postimage of the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2046013" y="141987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8" name="Google Shape;5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1"/>
          <p:cNvSpPr txBox="1"/>
          <p:nvPr/>
        </p:nvSpPr>
        <p:spPr>
          <a:xfrm>
            <a:off x="356125" y="2841925"/>
            <a:ext cx="82983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old version will be represented by </a:t>
            </a:r>
            <a:r>
              <a:rPr lang="en" dirty="0">
                <a:highlight>
                  <a:srgbClr val="D9D9D9"/>
                </a:highlight>
              </a:rPr>
              <a:t>  --- a </a:t>
            </a:r>
            <a:r>
              <a:rPr lang="en" dirty="0"/>
              <a:t>  &amp; the new version by </a:t>
            </a:r>
            <a:r>
              <a:rPr lang="en" dirty="0">
                <a:highlight>
                  <a:srgbClr val="D9D9D9"/>
                </a:highlight>
              </a:rPr>
              <a:t> +++b </a:t>
            </a:r>
            <a:endParaRPr dirty="0"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41"/>
          <p:cNvSpPr/>
          <p:nvPr/>
        </p:nvSpPr>
        <p:spPr>
          <a:xfrm>
            <a:off x="2046000" y="1618875"/>
            <a:ext cx="4836300" cy="31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2"/>
          <p:cNvSpPr txBox="1"/>
          <p:nvPr/>
        </p:nvSpPr>
        <p:spPr>
          <a:xfrm>
            <a:off x="356125" y="2841925"/>
            <a:ext cx="829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Shows a portion of the file that was modified. Multiple chunks can be displayed, depending on how many changes were made.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6937900" y="19088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792150" y="19480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55" name="Google Shape;5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3"/>
          <p:cNvSpPr txBox="1"/>
          <p:nvPr/>
        </p:nvSpPr>
        <p:spPr>
          <a:xfrm>
            <a:off x="356125" y="2841925"/>
            <a:ext cx="82983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Header: This tells you where the changes occures: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@@ -&lt;old start&gt;,&lt;old count&gt; +&lt;new start&gt;,&lt;new count&gt; @@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highlight>
                <a:srgbClr val="C0C0C0"/>
              </a:highlight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-1</a:t>
            </a:r>
            <a:r>
              <a:rPr lang="en-US" dirty="0"/>
              <a:t> :The old file started at line 1.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+1</a:t>
            </a:r>
            <a:r>
              <a:rPr lang="en-US" dirty="0"/>
              <a:t>: The new file also starts at line 1.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3:</a:t>
            </a:r>
            <a:r>
              <a:rPr lang="en-US" dirty="0"/>
              <a:t> The new file has 3 lines in this section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43"/>
          <p:cNvSpPr/>
          <p:nvPr/>
        </p:nvSpPr>
        <p:spPr>
          <a:xfrm>
            <a:off x="2046000" y="1891075"/>
            <a:ext cx="4836300" cy="165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8F2B6-1060-6900-C1FF-D9E7F1D02922}"/>
              </a:ext>
            </a:extLst>
          </p:cNvPr>
          <p:cNvSpPr/>
          <p:nvPr/>
        </p:nvSpPr>
        <p:spPr>
          <a:xfrm>
            <a:off x="373380" y="3299460"/>
            <a:ext cx="5067300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63" name="Google Shape;5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4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the chunk: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lines are added to the second file. </a:t>
            </a:r>
            <a:r>
              <a:rPr lang="en">
                <a:highlight>
                  <a:srgbClr val="60B669"/>
                </a:highlight>
              </a:rPr>
              <a:t>Green</a:t>
            </a:r>
            <a:r>
              <a:rPr lang="en"/>
              <a:t> represents an addition and the </a:t>
            </a:r>
            <a:r>
              <a:rPr lang="en">
                <a:highlight>
                  <a:srgbClr val="FF0000"/>
                </a:highlight>
              </a:rPr>
              <a:t>red</a:t>
            </a:r>
            <a:r>
              <a:rPr lang="en"/>
              <a:t> represents a deletion</a:t>
            </a:r>
            <a:endParaRPr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2046000" y="2043475"/>
            <a:ext cx="4836300" cy="480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/>
          <p:nvPr/>
        </p:nvSpPr>
        <p:spPr>
          <a:xfrm>
            <a:off x="311700" y="360662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74" name="Google Shape;574;p45"/>
          <p:cNvSpPr txBox="1"/>
          <p:nvPr/>
        </p:nvSpPr>
        <p:spPr>
          <a:xfrm>
            <a:off x="354750" y="4305975"/>
            <a:ext cx="843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r>
              <a:rPr lang="en"/>
              <a:t> : allows you to stage your commit in chunks </a:t>
            </a:r>
            <a:r>
              <a:rPr lang="en" b="1"/>
              <a:t>interactively</a:t>
            </a:r>
            <a:r>
              <a:rPr lang="en"/>
              <a:t>. It's especially useful if you've done </a:t>
            </a:r>
            <a:r>
              <a:rPr lang="en" b="1"/>
              <a:t>too much</a:t>
            </a:r>
            <a:r>
              <a:rPr lang="en"/>
              <a:t> work for one commit, you wanna break it up, you don't know how.    </a:t>
            </a:r>
            <a:endParaRPr/>
          </a:p>
        </p:txBody>
      </p:sp>
      <p:sp>
        <p:nvSpPr>
          <p:cNvPr id="575" name="Google Shape;575;p45"/>
          <p:cNvSpPr/>
          <p:nvPr/>
        </p:nvSpPr>
        <p:spPr>
          <a:xfrm>
            <a:off x="311700" y="3132400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5"/>
          <p:cNvSpPr txBox="1">
            <a:spLocks noGrp="1"/>
          </p:cNvSpPr>
          <p:nvPr>
            <p:ph type="body" idx="1"/>
          </p:nvPr>
        </p:nvSpPr>
        <p:spPr>
          <a:xfrm>
            <a:off x="311700" y="1170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add new file called LICENSE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LICENSE       </a:t>
            </a:r>
            <a:r>
              <a:rPr lang="en">
                <a:solidFill>
                  <a:schemeClr val="dk1"/>
                </a:solidFill>
              </a:rPr>
              <a:t>or use a different method.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/>
          <p:nvPr/>
        </p:nvSpPr>
        <p:spPr>
          <a:xfrm>
            <a:off x="311700" y="2976825"/>
            <a:ext cx="3838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11700" y="2048575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311700" y="15671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3392875"/>
            <a:ext cx="3791075" cy="11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6"/>
          <p:cNvSpPr txBox="1"/>
          <p:nvPr/>
        </p:nvSpPr>
        <p:spPr>
          <a:xfrm>
            <a:off x="4240225" y="3589985"/>
            <a:ext cx="4867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diff -r HEAD &lt;file&gt;:</a:t>
            </a:r>
            <a:r>
              <a:rPr lang="en" dirty="0"/>
              <a:t>Compares </a:t>
            </a:r>
            <a:r>
              <a:rPr lang="en" b="1" dirty="0"/>
              <a:t>staged</a:t>
            </a:r>
            <a:r>
              <a:rPr lang="en" dirty="0"/>
              <a:t> file(s)     </a:t>
            </a:r>
            <a:r>
              <a:rPr lang="en" dirty="0">
                <a:solidFill>
                  <a:schemeClr val="lt1"/>
                </a:solidFill>
              </a:rPr>
              <a:t>a</a:t>
            </a:r>
            <a:r>
              <a:rPr lang="en" dirty="0"/>
              <a:t>                                                   with the </a:t>
            </a:r>
            <a:r>
              <a:rPr lang="en" b="1" dirty="0"/>
              <a:t>last </a:t>
            </a:r>
            <a:r>
              <a:rPr lang="en" dirty="0"/>
              <a:t>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it diff –-staged &lt;file&gt;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4268800" y="3534740"/>
            <a:ext cx="4695900" cy="12325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 </a:t>
            </a:r>
            <a:endParaRPr/>
          </a:p>
        </p:txBody>
      </p:sp>
      <p:sp>
        <p:nvSpPr>
          <p:cNvPr id="588" name="Google Shape;588;p46"/>
          <p:cNvSpPr txBox="1">
            <a:spLocks noGrp="1"/>
          </p:cNvSpPr>
          <p:nvPr>
            <p:ph type="body" idx="1"/>
          </p:nvPr>
        </p:nvSpPr>
        <p:spPr>
          <a:xfrm>
            <a:off x="311700" y="1018250"/>
            <a:ext cx="87102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Let’s modify README.md again: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 sz="1600" dirty="0">
                <a:solidFill>
                  <a:schemeClr val="dk1"/>
                </a:solidFill>
              </a:rPr>
              <a:t>or use a text editor of your choice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add.           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 dirty="0">
                <a:solidFill>
                  <a:schemeClr val="dk1"/>
                </a:solidFill>
              </a:rPr>
              <a:t> Lets stage all changes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DO NOT COMMIT!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-r HEAD README.md 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812225" y="1161525"/>
            <a:ext cx="39015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6425" y="1161525"/>
            <a:ext cx="35787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 control?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61825" y="1258575"/>
            <a:ext cx="3766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Contents of a file at a given point in 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Metadata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author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File type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 at it was saved</a:t>
            </a:r>
            <a:endParaRPr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2057200" y="173167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681425" y="1258575"/>
            <a:ext cx="4053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 Control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 of systems and processes to manage changes made to documents, programs and directories.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Version control is useful for anything that changes over time and/or needs to be shared.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VS enables you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track files in different states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continuous development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combine different versions of files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identify a particular version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revert changes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/>
          <p:nvPr/>
        </p:nvSpPr>
        <p:spPr>
          <a:xfrm>
            <a:off x="311700" y="245460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11700" y="124302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specific commit</a:t>
            </a:r>
            <a:endParaRPr/>
          </a:p>
        </p:txBody>
      </p:sp>
      <p:sp>
        <p:nvSpPr>
          <p:cNvPr id="633" name="Google Shape;633;p50"/>
          <p:cNvSpPr txBox="1">
            <a:spLocks noGrp="1"/>
          </p:cNvSpPr>
          <p:nvPr>
            <p:ph type="body" idx="1"/>
          </p:nvPr>
        </p:nvSpPr>
        <p:spPr>
          <a:xfrm>
            <a:off x="311700" y="1167715"/>
            <a:ext cx="8691000" cy="1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&lt;hash&gt;</a:t>
            </a:r>
            <a:r>
              <a:rPr lang="en" dirty="0">
                <a:solidFill>
                  <a:schemeClr val="dk1"/>
                </a:solidFill>
              </a:rPr>
              <a:t>        : Shows </a:t>
            </a:r>
            <a:r>
              <a:rPr lang="en" b="1" dirty="0">
                <a:solidFill>
                  <a:schemeClr val="dk1"/>
                </a:solidFill>
              </a:rPr>
              <a:t>specific commits</a:t>
            </a:r>
            <a:r>
              <a:rPr lang="en" dirty="0">
                <a:solidFill>
                  <a:schemeClr val="dk1"/>
                </a:solidFill>
              </a:rPr>
              <a:t> and changes made in this                		             commit.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HEAD~1</a:t>
            </a:r>
            <a:r>
              <a:rPr lang="en" dirty="0">
                <a:solidFill>
                  <a:schemeClr val="dk1"/>
                </a:solidFill>
              </a:rPr>
              <a:t>        : Refers to commit made just </a:t>
            </a:r>
            <a:r>
              <a:rPr lang="en" b="1" dirty="0">
                <a:solidFill>
                  <a:schemeClr val="dk1"/>
                </a:solidFill>
              </a:rPr>
              <a:t>before</a:t>
            </a:r>
            <a:r>
              <a:rPr lang="en" dirty="0">
                <a:solidFill>
                  <a:schemeClr val="dk1"/>
                </a:solidFill>
              </a:rPr>
              <a:t> the </a:t>
            </a:r>
            <a:r>
              <a:rPr lang="en" b="1" dirty="0">
                <a:solidFill>
                  <a:schemeClr val="dk1"/>
                </a:solidFill>
              </a:rPr>
              <a:t>most recent</a:t>
            </a:r>
            <a:r>
              <a:rPr lang="en" dirty="0">
                <a:solidFill>
                  <a:schemeClr val="dk1"/>
                </a:solidFill>
              </a:rPr>
              <a:t> one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73075" y="3290900"/>
            <a:ext cx="8334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Only the first 4 -6 digits are enough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highlight>
                  <a:srgbClr val="D9D9D9"/>
                </a:highlight>
              </a:rPr>
              <a:t>HEAD</a:t>
            </a:r>
            <a:r>
              <a:rPr lang="en" sz="1600" dirty="0"/>
              <a:t>, always refers to the </a:t>
            </a:r>
            <a:r>
              <a:rPr lang="en" sz="1600" b="1" dirty="0"/>
              <a:t>most recent </a:t>
            </a:r>
            <a:r>
              <a:rPr lang="en" sz="1600" dirty="0"/>
              <a:t>commit.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label </a:t>
            </a:r>
            <a:r>
              <a:rPr lang="en" sz="1600" dirty="0">
                <a:highlight>
                  <a:srgbClr val="D9D9D9"/>
                </a:highlight>
              </a:rPr>
              <a:t>HEAD~1</a:t>
            </a:r>
            <a:r>
              <a:rPr lang="en" sz="1600" dirty="0"/>
              <a:t> then refers to the commit before it, while </a:t>
            </a:r>
            <a:r>
              <a:rPr lang="en" sz="1600" dirty="0">
                <a:highlight>
                  <a:srgbClr val="D9D9D9"/>
                </a:highlight>
              </a:rPr>
              <a:t>HEAD~2</a:t>
            </a:r>
            <a:r>
              <a:rPr lang="en" sz="1600" dirty="0"/>
              <a:t> refers to the commit before that, and so on.</a:t>
            </a:r>
            <a:endParaRPr sz="1600" dirty="0"/>
          </a:p>
        </p:txBody>
      </p:sp>
      <p:sp>
        <p:nvSpPr>
          <p:cNvPr id="635" name="Google Shape;635;p50"/>
          <p:cNvSpPr/>
          <p:nvPr/>
        </p:nvSpPr>
        <p:spPr>
          <a:xfrm>
            <a:off x="230800" y="1033474"/>
            <a:ext cx="8381700" cy="8572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/>
          <p:nvPr/>
        </p:nvSpPr>
        <p:spPr>
          <a:xfrm>
            <a:off x="311700" y="262224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1"/>
          <p:cNvSpPr/>
          <p:nvPr/>
        </p:nvSpPr>
        <p:spPr>
          <a:xfrm>
            <a:off x="311700" y="124302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commits</a:t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258774" y="1071575"/>
            <a:ext cx="7848905" cy="617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1"/>
          <p:cNvSpPr txBox="1">
            <a:spLocks noGrp="1"/>
          </p:cNvSpPr>
          <p:nvPr>
            <p:ph type="body" idx="1"/>
          </p:nvPr>
        </p:nvSpPr>
        <p:spPr>
          <a:xfrm>
            <a:off x="265980" y="1137235"/>
            <a:ext cx="8520600" cy="22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&lt;hash1&gt; &lt;hash2&gt;</a:t>
            </a:r>
            <a:r>
              <a:rPr lang="en" dirty="0">
                <a:solidFill>
                  <a:schemeClr val="dk1"/>
                </a:solidFill>
              </a:rPr>
              <a:t>     : Compares changes between commits.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HEAD~3 HEAD~4    :</a:t>
            </a:r>
            <a:r>
              <a:rPr lang="en" dirty="0">
                <a:solidFill>
                  <a:schemeClr val="dk1"/>
                </a:solidFill>
              </a:rPr>
              <a:t>Compare the fourth and third most recent             				commits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594" name="Google Shape;59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chemeClr val="dk1"/>
                </a:solidFill>
              </a:rPr>
              <a:t>Best practices: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Make small changes to files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You don’t have to commit to each stage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</a:rPr>
              <a:t>Make frequent and small commits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Always write a (meaningful) commit message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Don’t create nested repositories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Add your username &amp; email address to the global settings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346200" y="1017724"/>
            <a:ext cx="6527040" cy="261701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Commit History</a:t>
            </a:r>
            <a:endParaRPr sz="4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>
          <a:extLst>
            <a:ext uri="{FF2B5EF4-FFF2-40B4-BE49-F238E27FC236}">
              <a16:creationId xmlns:a16="http://schemas.microsoft.com/office/drawing/2014/main" id="{678B938E-5EEA-A5F1-204A-9472438EF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>
            <a:extLst>
              <a:ext uri="{FF2B5EF4-FFF2-40B4-BE49-F238E27FC236}">
                <a16:creationId xmlns:a16="http://schemas.microsoft.com/office/drawing/2014/main" id="{9CFC164A-0212-0B95-1C02-769FFD8647D1}"/>
              </a:ext>
            </a:extLst>
          </p:cNvPr>
          <p:cNvSpPr/>
          <p:nvPr/>
        </p:nvSpPr>
        <p:spPr>
          <a:xfrm>
            <a:off x="401650" y="18835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>
            <a:extLst>
              <a:ext uri="{FF2B5EF4-FFF2-40B4-BE49-F238E27FC236}">
                <a16:creationId xmlns:a16="http://schemas.microsoft.com/office/drawing/2014/main" id="{3912A1A1-4B2E-8D03-965E-9DE20E3E3828}"/>
              </a:ext>
            </a:extLst>
          </p:cNvPr>
          <p:cNvSpPr/>
          <p:nvPr/>
        </p:nvSpPr>
        <p:spPr>
          <a:xfrm>
            <a:off x="389675" y="14644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>
            <a:extLst>
              <a:ext uri="{FF2B5EF4-FFF2-40B4-BE49-F238E27FC236}">
                <a16:creationId xmlns:a16="http://schemas.microsoft.com/office/drawing/2014/main" id="{49B05867-C386-21F1-D843-46E2C520D4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>
            <a:extLst>
              <a:ext uri="{FF2B5EF4-FFF2-40B4-BE49-F238E27FC236}">
                <a16:creationId xmlns:a16="http://schemas.microsoft.com/office/drawing/2014/main" id="{6A470C73-3051-0304-9F9A-2D981F164327}"/>
              </a:ext>
            </a:extLst>
          </p:cNvPr>
          <p:cNvSpPr txBox="1"/>
          <p:nvPr/>
        </p:nvSpPr>
        <p:spPr>
          <a:xfrm>
            <a:off x="325450" y="1404950"/>
            <a:ext cx="8191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               :</a:t>
            </a:r>
            <a:r>
              <a:rPr lang="en"/>
              <a:t> Shows the </a:t>
            </a:r>
            <a:r>
              <a:rPr lang="en" b="1"/>
              <a:t>history</a:t>
            </a:r>
            <a:r>
              <a:rPr lang="en"/>
              <a:t> of all commits in the 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4" name="Google Shape;604;p48">
            <a:extLst>
              <a:ext uri="{FF2B5EF4-FFF2-40B4-BE49-F238E27FC236}">
                <a16:creationId xmlns:a16="http://schemas.microsoft.com/office/drawing/2014/main" id="{DA4B6191-6DC8-E104-D57E-33FC864333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0" y="2267250"/>
            <a:ext cx="2383801" cy="28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8">
            <a:extLst>
              <a:ext uri="{FF2B5EF4-FFF2-40B4-BE49-F238E27FC236}">
                <a16:creationId xmlns:a16="http://schemas.microsoft.com/office/drawing/2014/main" id="{E0847E17-A32B-13D0-8DF4-790EBB47C725}"/>
              </a:ext>
            </a:extLst>
          </p:cNvPr>
          <p:cNvSpPr/>
          <p:nvPr/>
        </p:nvSpPr>
        <p:spPr>
          <a:xfrm>
            <a:off x="677875" y="3374900"/>
            <a:ext cx="2028900" cy="114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8">
            <a:extLst>
              <a:ext uri="{FF2B5EF4-FFF2-40B4-BE49-F238E27FC236}">
                <a16:creationId xmlns:a16="http://schemas.microsoft.com/office/drawing/2014/main" id="{B3555CB7-5388-59E9-4EFD-78590A6DFF2F}"/>
              </a:ext>
            </a:extLst>
          </p:cNvPr>
          <p:cNvSpPr txBox="1"/>
          <p:nvPr/>
        </p:nvSpPr>
        <p:spPr>
          <a:xfrm>
            <a:off x="3021025" y="3231950"/>
            <a:ext cx="581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Unique hashes that identifies each different version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Hashes allows data sharing between repos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2 files are the same then their hashes are the same.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only needs to compare hashes </a:t>
            </a:r>
            <a:endParaRPr/>
          </a:p>
        </p:txBody>
      </p:sp>
      <p:sp>
        <p:nvSpPr>
          <p:cNvPr id="607" name="Google Shape;607;p48">
            <a:extLst>
              <a:ext uri="{FF2B5EF4-FFF2-40B4-BE49-F238E27FC236}">
                <a16:creationId xmlns:a16="http://schemas.microsoft.com/office/drawing/2014/main" id="{A73508C4-5E61-C9D6-EA85-6C7CD317E014}"/>
              </a:ext>
            </a:extLst>
          </p:cNvPr>
          <p:cNvSpPr/>
          <p:nvPr/>
        </p:nvSpPr>
        <p:spPr>
          <a:xfrm>
            <a:off x="354025" y="1290650"/>
            <a:ext cx="6753300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8">
            <a:extLst>
              <a:ext uri="{FF2B5EF4-FFF2-40B4-BE49-F238E27FC236}">
                <a16:creationId xmlns:a16="http://schemas.microsoft.com/office/drawing/2014/main" id="{083816E2-F233-B7E5-B2EF-D75FCB14EB9F}"/>
              </a:ext>
            </a:extLst>
          </p:cNvPr>
          <p:cNvSpPr/>
          <p:nvPr/>
        </p:nvSpPr>
        <p:spPr>
          <a:xfrm>
            <a:off x="389675" y="2354250"/>
            <a:ext cx="2383800" cy="23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>
            <a:extLst>
              <a:ext uri="{FF2B5EF4-FFF2-40B4-BE49-F238E27FC236}">
                <a16:creationId xmlns:a16="http://schemas.microsoft.com/office/drawing/2014/main" id="{9787ADDF-9533-DE86-63C3-9F9084F195E1}"/>
              </a:ext>
            </a:extLst>
          </p:cNvPr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>
            <a:extLst>
              <a:ext uri="{FF2B5EF4-FFF2-40B4-BE49-F238E27FC236}">
                <a16:creationId xmlns:a16="http://schemas.microsoft.com/office/drawing/2014/main" id="{A28A4509-11FA-8E0A-3531-6E1A57374073}"/>
              </a:ext>
            </a:extLst>
          </p:cNvPr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8">
            <a:extLst>
              <a:ext uri="{FF2B5EF4-FFF2-40B4-BE49-F238E27FC236}">
                <a16:creationId xmlns:a16="http://schemas.microsoft.com/office/drawing/2014/main" id="{6797F186-8A87-BC2E-F83C-BBF101ED35A3}"/>
              </a:ext>
            </a:extLst>
          </p:cNvPr>
          <p:cNvSpPr txBox="1"/>
          <p:nvPr/>
        </p:nvSpPr>
        <p:spPr>
          <a:xfrm>
            <a:off x="3021025" y="2273250"/>
            <a:ext cx="12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cxnSp>
        <p:nvCxnSpPr>
          <p:cNvPr id="612" name="Google Shape;612;p48">
            <a:extLst>
              <a:ext uri="{FF2B5EF4-FFF2-40B4-BE49-F238E27FC236}">
                <a16:creationId xmlns:a16="http://schemas.microsoft.com/office/drawing/2014/main" id="{03AB1DD7-655E-593B-B13F-942C02E475B2}"/>
              </a:ext>
            </a:extLst>
          </p:cNvPr>
          <p:cNvCxnSpPr>
            <a:endCxn id="611" idx="1"/>
          </p:cNvCxnSpPr>
          <p:nvPr/>
        </p:nvCxnSpPr>
        <p:spPr>
          <a:xfrm>
            <a:off x="2773525" y="2473350"/>
            <a:ext cx="2475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3" name="Google Shape;613;p48">
            <a:extLst>
              <a:ext uri="{FF2B5EF4-FFF2-40B4-BE49-F238E27FC236}">
                <a16:creationId xmlns:a16="http://schemas.microsoft.com/office/drawing/2014/main" id="{8A13AE03-0AEB-BDD2-23C7-92E30DA5E9CC}"/>
              </a:ext>
            </a:extLst>
          </p:cNvPr>
          <p:cNvCxnSpPr>
            <a:stCxn id="605" idx="3"/>
          </p:cNvCxnSpPr>
          <p:nvPr/>
        </p:nvCxnSpPr>
        <p:spPr>
          <a:xfrm rot="10800000" flipH="1">
            <a:off x="2706775" y="3424250"/>
            <a:ext cx="457200" cy="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749380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>
          <a:extLst>
            <a:ext uri="{FF2B5EF4-FFF2-40B4-BE49-F238E27FC236}">
              <a16:creationId xmlns:a16="http://schemas.microsoft.com/office/drawing/2014/main" id="{E5811405-E944-D1D6-7D8A-A4D91D69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>
            <a:extLst>
              <a:ext uri="{FF2B5EF4-FFF2-40B4-BE49-F238E27FC236}">
                <a16:creationId xmlns:a16="http://schemas.microsoft.com/office/drawing/2014/main" id="{F6A306A2-E59C-8AA1-B4D4-E70D52B67900}"/>
              </a:ext>
            </a:extLst>
          </p:cNvPr>
          <p:cNvSpPr/>
          <p:nvPr/>
        </p:nvSpPr>
        <p:spPr>
          <a:xfrm>
            <a:off x="389674" y="1464450"/>
            <a:ext cx="429662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>
            <a:extLst>
              <a:ext uri="{FF2B5EF4-FFF2-40B4-BE49-F238E27FC236}">
                <a16:creationId xmlns:a16="http://schemas.microsoft.com/office/drawing/2014/main" id="{85697D50-9C81-FB3D-D746-8A0B2735FF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>
            <a:extLst>
              <a:ext uri="{FF2B5EF4-FFF2-40B4-BE49-F238E27FC236}">
                <a16:creationId xmlns:a16="http://schemas.microsoft.com/office/drawing/2014/main" id="{254DA4B9-173F-463B-9E0B-C94C442DF81C}"/>
              </a:ext>
            </a:extLst>
          </p:cNvPr>
          <p:cNvSpPr txBox="1"/>
          <p:nvPr/>
        </p:nvSpPr>
        <p:spPr>
          <a:xfrm>
            <a:off x="326940" y="1454515"/>
            <a:ext cx="8191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log –oneline –graph –decorate --all   :</a:t>
            </a:r>
            <a:r>
              <a:rPr lang="en" dirty="0"/>
              <a:t> Compact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48">
            <a:extLst>
              <a:ext uri="{FF2B5EF4-FFF2-40B4-BE49-F238E27FC236}">
                <a16:creationId xmlns:a16="http://schemas.microsoft.com/office/drawing/2014/main" id="{537388D6-985C-047C-9670-8E70A164881B}"/>
              </a:ext>
            </a:extLst>
          </p:cNvPr>
          <p:cNvSpPr/>
          <p:nvPr/>
        </p:nvSpPr>
        <p:spPr>
          <a:xfrm>
            <a:off x="354025" y="1290650"/>
            <a:ext cx="7098336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>
            <a:extLst>
              <a:ext uri="{FF2B5EF4-FFF2-40B4-BE49-F238E27FC236}">
                <a16:creationId xmlns:a16="http://schemas.microsoft.com/office/drawing/2014/main" id="{DA07AF0B-BE47-92DE-5901-335181A6E22D}"/>
              </a:ext>
            </a:extLst>
          </p:cNvPr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>
            <a:extLst>
              <a:ext uri="{FF2B5EF4-FFF2-40B4-BE49-F238E27FC236}">
                <a16:creationId xmlns:a16="http://schemas.microsoft.com/office/drawing/2014/main" id="{D75D9B18-AFF9-7E19-C182-8E0D0D1398DA}"/>
              </a:ext>
            </a:extLst>
          </p:cNvPr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024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/>
          <p:nvPr/>
        </p:nvSpPr>
        <p:spPr>
          <a:xfrm>
            <a:off x="311700" y="44457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311700" y="39504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311700" y="3202200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9"/>
          <p:cNvSpPr/>
          <p:nvPr/>
        </p:nvSpPr>
        <p:spPr>
          <a:xfrm>
            <a:off x="311700" y="2711625"/>
            <a:ext cx="6657900" cy="35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9"/>
          <p:cNvSpPr/>
          <p:nvPr/>
        </p:nvSpPr>
        <p:spPr>
          <a:xfrm>
            <a:off x="311700" y="2264250"/>
            <a:ext cx="3642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9"/>
          <p:cNvSpPr/>
          <p:nvPr/>
        </p:nvSpPr>
        <p:spPr>
          <a:xfrm>
            <a:off x="311700" y="1759725"/>
            <a:ext cx="2785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230200" y="1181625"/>
            <a:ext cx="86022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Let’s customize the log output with useful options: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-3 &lt;filename&gt;    :</a:t>
            </a:r>
            <a:r>
              <a:rPr lang="en" sz="1600" dirty="0"/>
              <a:t> Displays the last 3 commits of the file.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:</a:t>
            </a:r>
            <a:r>
              <a:rPr lang="en" sz="1600" dirty="0"/>
              <a:t>Useful for long running projects.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--until=“Nov 17 2022”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-p               :</a:t>
            </a:r>
            <a:r>
              <a:rPr lang="en" sz="1600" dirty="0"/>
              <a:t>Displays the same history plus the detailed diff of the                                                                          </a:t>
            </a:r>
            <a:r>
              <a:rPr lang="en" sz="1600" dirty="0">
                <a:solidFill>
                  <a:srgbClr val="FFFFFF"/>
                </a:solidFill>
              </a:rPr>
              <a:t>a </a:t>
            </a:r>
            <a:r>
              <a:rPr lang="en" sz="1600" dirty="0"/>
              <a:t>                                                     changed files in each commit.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--author= “Joe” :</a:t>
            </a:r>
            <a:r>
              <a:rPr lang="en" sz="1600" dirty="0"/>
              <a:t>Useful when multiple people work in the same project.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--stat</a:t>
            </a:r>
            <a:r>
              <a:rPr lang="en" sz="1600" dirty="0"/>
              <a:t>                       :Displays summary of the changes in each commit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/>
          <p:nvPr/>
        </p:nvSpPr>
        <p:spPr>
          <a:xfrm>
            <a:off x="363600" y="1248450"/>
            <a:ext cx="3320100" cy="329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changes per commit</a:t>
            </a:r>
            <a:endParaRPr/>
          </a:p>
        </p:txBody>
      </p:sp>
      <p:sp>
        <p:nvSpPr>
          <p:cNvPr id="651" name="Google Shape;65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annotate &lt;filename&gt;</a:t>
            </a:r>
            <a:r>
              <a:rPr lang="en">
                <a:solidFill>
                  <a:schemeClr val="dk1"/>
                </a:solidFill>
              </a:rPr>
              <a:t>     : Shows changes per document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311700" y="1098950"/>
            <a:ext cx="69003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" name="Google Shape;6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1830275"/>
            <a:ext cx="8780450" cy="1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Unstage - Undo - Restore</a:t>
            </a:r>
            <a:endParaRPr sz="4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/>
          <p:nvPr/>
        </p:nvSpPr>
        <p:spPr>
          <a:xfrm>
            <a:off x="351575" y="2003750"/>
            <a:ext cx="2841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351575" y="1270325"/>
            <a:ext cx="308855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Unstage</a:t>
            </a:r>
            <a:endParaRPr dirty="0"/>
          </a:p>
        </p:txBody>
      </p:sp>
      <p:sp>
        <p:nvSpPr>
          <p:cNvPr id="661" name="Google Shape;661;p53"/>
          <p:cNvSpPr txBox="1"/>
          <p:nvPr/>
        </p:nvSpPr>
        <p:spPr>
          <a:xfrm>
            <a:off x="331625" y="1235300"/>
            <a:ext cx="8662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</a:t>
            </a:r>
            <a:r>
              <a:rPr lang="en" dirty="0"/>
              <a:t>        : </a:t>
            </a:r>
            <a:r>
              <a:rPr lang="en" b="1" dirty="0"/>
              <a:t>Removes</a:t>
            </a:r>
            <a:r>
              <a:rPr lang="en" dirty="0"/>
              <a:t> file from the staging area.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53"/>
          <p:cNvSpPr/>
          <p:nvPr/>
        </p:nvSpPr>
        <p:spPr>
          <a:xfrm>
            <a:off x="258774" y="1100225"/>
            <a:ext cx="6789725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3"/>
          <p:cNvSpPr txBox="1"/>
          <p:nvPr/>
        </p:nvSpPr>
        <p:spPr>
          <a:xfrm>
            <a:off x="328975" y="1957400"/>
            <a:ext cx="60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                   </a:t>
            </a:r>
            <a:r>
              <a:rPr lang="en" dirty="0"/>
              <a:t>: Unstages all files.</a:t>
            </a:r>
            <a:endParaRPr dirty="0"/>
          </a:p>
        </p:txBody>
      </p:sp>
      <p:grpSp>
        <p:nvGrpSpPr>
          <p:cNvPr id="664" name="Google Shape;664;p53"/>
          <p:cNvGrpSpPr/>
          <p:nvPr/>
        </p:nvGrpSpPr>
        <p:grpSpPr>
          <a:xfrm>
            <a:off x="351575" y="2662250"/>
            <a:ext cx="8622600" cy="1794600"/>
            <a:chOff x="351575" y="2662250"/>
            <a:chExt cx="8622600" cy="1794600"/>
          </a:xfrm>
        </p:grpSpPr>
        <p:sp>
          <p:nvSpPr>
            <p:cNvPr id="665" name="Google Shape;665;p53"/>
            <p:cNvSpPr txBox="1"/>
            <p:nvPr/>
          </p:nvSpPr>
          <p:spPr>
            <a:xfrm>
              <a:off x="351575" y="2662250"/>
              <a:ext cx="8622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Repository</a:t>
              </a:r>
              <a:r>
                <a:rPr lang="en" dirty="0"/>
                <a:t>                                             </a:t>
              </a:r>
              <a:r>
                <a:rPr lang="en" b="1" dirty="0"/>
                <a:t> Staging Area </a:t>
              </a:r>
              <a:r>
                <a:rPr lang="en" dirty="0"/>
                <a:t>                                        </a:t>
              </a:r>
              <a:r>
                <a:rPr lang="en" b="1" dirty="0"/>
                <a:t>Commit</a:t>
              </a:r>
              <a:endParaRPr b="1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4683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README.md</a:t>
              </a:r>
              <a:endParaRPr sz="1100"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34401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64119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4683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34401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4119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468325" y="38445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requirements.txt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3440125" y="38433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dk1"/>
                  </a:solidFill>
                </a:rPr>
                <a:t>requirements.txt</a:t>
              </a:r>
              <a:endParaRPr dirty="0"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468325" y="4149350"/>
              <a:ext cx="1323900" cy="3075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setup.cgf</a:t>
              </a:r>
              <a:endParaRPr sz="1200"/>
            </a:p>
          </p:txBody>
        </p:sp>
        <p:cxnSp>
          <p:nvCxnSpPr>
            <p:cNvPr id="675" name="Google Shape;675;p53"/>
            <p:cNvCxnSpPr>
              <a:stCxn id="666" idx="3"/>
              <a:endCxn id="667" idx="1"/>
            </p:cNvCxnSpPr>
            <p:nvPr/>
          </p:nvCxnSpPr>
          <p:spPr>
            <a:xfrm>
              <a:off x="17922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6" name="Google Shape;676;p53"/>
            <p:cNvCxnSpPr>
              <a:stCxn id="667" idx="3"/>
              <a:endCxn id="668" idx="1"/>
            </p:cNvCxnSpPr>
            <p:nvPr/>
          </p:nvCxnSpPr>
          <p:spPr>
            <a:xfrm>
              <a:off x="47640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7" name="Google Shape;677;p53"/>
            <p:cNvCxnSpPr>
              <a:stCxn id="669" idx="3"/>
              <a:endCxn id="670" idx="1"/>
            </p:cNvCxnSpPr>
            <p:nvPr/>
          </p:nvCxnSpPr>
          <p:spPr>
            <a:xfrm>
              <a:off x="17922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8" name="Google Shape;678;p53"/>
            <p:cNvCxnSpPr>
              <a:stCxn id="670" idx="3"/>
              <a:endCxn id="671" idx="1"/>
            </p:cNvCxnSpPr>
            <p:nvPr/>
          </p:nvCxnSpPr>
          <p:spPr>
            <a:xfrm>
              <a:off x="47640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9" name="Google Shape;679;p53"/>
            <p:cNvCxnSpPr>
              <a:stCxn id="672" idx="3"/>
              <a:endCxn id="673" idx="1"/>
            </p:cNvCxnSpPr>
            <p:nvPr/>
          </p:nvCxnSpPr>
          <p:spPr>
            <a:xfrm rot="10800000" flipH="1">
              <a:off x="1792225" y="3997100"/>
              <a:ext cx="1647900" cy="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680" name="Google Shape;680;p53"/>
            <p:cNvCxnSpPr>
              <a:stCxn id="673" idx="2"/>
              <a:endCxn id="672" idx="3"/>
            </p:cNvCxnSpPr>
            <p:nvPr/>
          </p:nvCxnSpPr>
          <p:spPr>
            <a:xfrm rot="5400000" flipH="1">
              <a:off x="2871025" y="2919800"/>
              <a:ext cx="152400" cy="2309700"/>
            </a:xfrm>
            <a:prstGeom prst="curvedConnector4">
              <a:avLst>
                <a:gd name="adj1" fmla="val -304478"/>
                <a:gd name="adj2" fmla="val 43918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vs GitHub</a:t>
            </a:r>
            <a:endParaRPr dirty="0"/>
          </a:p>
        </p:txBody>
      </p:sp>
      <p:pic>
        <p:nvPicPr>
          <p:cNvPr id="95" name="Google Shape;95;p16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125" y="1258575"/>
            <a:ext cx="683875" cy="6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8000" y="1452675"/>
            <a:ext cx="4488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Version control software mainly for programming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Open source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Scalable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 be used without other hosting platforms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6"/>
          <p:cNvSpPr txBox="1"/>
          <p:nvPr/>
        </p:nvSpPr>
        <p:spPr>
          <a:xfrm>
            <a:off x="4671400" y="1452675"/>
            <a:ext cx="44277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GitHub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Cloud-based hosting service (GitLab, BitBucket)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On-demand resources: free version, paid versions with extra features and storage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Can’t use GitHub without Git (You can but you have to edit and upload files manually)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/>
          <p:nvPr/>
        </p:nvSpPr>
        <p:spPr>
          <a:xfrm>
            <a:off x="311700" y="1912125"/>
            <a:ext cx="218766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4"/>
          <p:cNvSpPr/>
          <p:nvPr/>
        </p:nvSpPr>
        <p:spPr>
          <a:xfrm>
            <a:off x="351575" y="1270325"/>
            <a:ext cx="214778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 changes </a:t>
            </a:r>
            <a:endParaRPr/>
          </a:p>
        </p:txBody>
      </p:sp>
      <p:sp>
        <p:nvSpPr>
          <p:cNvPr id="688" name="Google Shape;688;p54"/>
          <p:cNvSpPr txBox="1"/>
          <p:nvPr/>
        </p:nvSpPr>
        <p:spPr>
          <a:xfrm>
            <a:off x="311700" y="1252395"/>
            <a:ext cx="866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&lt;file&gt;</a:t>
            </a:r>
            <a:r>
              <a:rPr lang="en" dirty="0"/>
              <a:t>      : </a:t>
            </a:r>
            <a:r>
              <a:rPr lang="en" b="1" dirty="0"/>
              <a:t>Undo </a:t>
            </a:r>
            <a:r>
              <a:rPr lang="en" dirty="0"/>
              <a:t>changes to an </a:t>
            </a:r>
            <a:r>
              <a:rPr lang="en" b="1" dirty="0"/>
              <a:t>unstaged</a:t>
            </a:r>
            <a:r>
              <a:rPr lang="en" dirty="0"/>
              <a:t> file in the working directory.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.</a:t>
            </a:r>
            <a:r>
              <a:rPr lang="en" dirty="0"/>
              <a:t>                : Undo changes to all unstaged files in the current directory and         </a:t>
            </a:r>
            <a:r>
              <a:rPr lang="en" dirty="0">
                <a:solidFill>
                  <a:schemeClr val="lt1"/>
                </a:solidFill>
              </a:rPr>
              <a:t>a </a:t>
            </a:r>
            <a:r>
              <a:rPr lang="en" dirty="0"/>
              <a:t>                                                              		         subdirectories</a:t>
            </a:r>
            <a:endParaRPr dirty="0"/>
          </a:p>
        </p:txBody>
      </p:sp>
      <p:sp>
        <p:nvSpPr>
          <p:cNvPr id="689" name="Google Shape;689;p54"/>
          <p:cNvSpPr/>
          <p:nvPr/>
        </p:nvSpPr>
        <p:spPr>
          <a:xfrm>
            <a:off x="311700" y="1100225"/>
            <a:ext cx="7277820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4"/>
          <p:cNvSpPr txBox="1"/>
          <p:nvPr/>
        </p:nvSpPr>
        <p:spPr>
          <a:xfrm>
            <a:off x="289350" y="2776550"/>
            <a:ext cx="85653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It only affefcts the working directory not the Git history or staging area -&gt; No need to commit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This means </a:t>
            </a:r>
            <a:r>
              <a:rPr lang="en" b="1" dirty="0"/>
              <a:t>losing</a:t>
            </a:r>
            <a:r>
              <a:rPr lang="en" dirty="0"/>
              <a:t> all changes made to the </a:t>
            </a:r>
            <a:r>
              <a:rPr lang="en" b="1" dirty="0"/>
              <a:t>unstaged</a:t>
            </a:r>
            <a:r>
              <a:rPr lang="en" dirty="0"/>
              <a:t> file </a:t>
            </a:r>
            <a:r>
              <a:rPr lang="en" b="1" dirty="0">
                <a:solidFill>
                  <a:srgbClr val="FF0000"/>
                </a:solidFill>
              </a:rPr>
              <a:t>forever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>
          <a:extLst>
            <a:ext uri="{FF2B5EF4-FFF2-40B4-BE49-F238E27FC236}">
              <a16:creationId xmlns:a16="http://schemas.microsoft.com/office/drawing/2014/main" id="{5EAFE425-9DB7-3B15-4C9A-929EB8440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5">
            <a:extLst>
              <a:ext uri="{FF2B5EF4-FFF2-40B4-BE49-F238E27FC236}">
                <a16:creationId xmlns:a16="http://schemas.microsoft.com/office/drawing/2014/main" id="{FB93E73A-386D-EBC4-8228-E899023B1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0" name="Google Shape;700;p55">
            <a:extLst>
              <a:ext uri="{FF2B5EF4-FFF2-40B4-BE49-F238E27FC236}">
                <a16:creationId xmlns:a16="http://schemas.microsoft.com/office/drawing/2014/main" id="{76C7E9C2-18A6-2B29-3F12-5D4F797988BE}"/>
              </a:ext>
            </a:extLst>
          </p:cNvPr>
          <p:cNvSpPr txBox="1"/>
          <p:nvPr/>
        </p:nvSpPr>
        <p:spPr>
          <a:xfrm>
            <a:off x="311700" y="1223975"/>
            <a:ext cx="86433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How to restore a file or a repository to a preferred version?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How to match a file or a repo to a preferred branch’s HEAD?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How to restore a deleted  file?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49637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>
          <a:extLst>
            <a:ext uri="{FF2B5EF4-FFF2-40B4-BE49-F238E27FC236}">
              <a16:creationId xmlns:a16="http://schemas.microsoft.com/office/drawing/2014/main" id="{1C2F18D1-0401-F2F5-517E-C5D24721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">
            <a:extLst>
              <a:ext uri="{FF2B5EF4-FFF2-40B4-BE49-F238E27FC236}">
                <a16:creationId xmlns:a16="http://schemas.microsoft.com/office/drawing/2014/main" id="{B280BA26-8CA7-761E-77AD-AF17A833DF01}"/>
              </a:ext>
            </a:extLst>
          </p:cNvPr>
          <p:cNvSpPr/>
          <p:nvPr/>
        </p:nvSpPr>
        <p:spPr>
          <a:xfrm>
            <a:off x="491574" y="2381370"/>
            <a:ext cx="397374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5">
            <a:extLst>
              <a:ext uri="{FF2B5EF4-FFF2-40B4-BE49-F238E27FC236}">
                <a16:creationId xmlns:a16="http://schemas.microsoft.com/office/drawing/2014/main" id="{BB4AB65E-6FF6-756B-D002-78AB5E608E78}"/>
              </a:ext>
            </a:extLst>
          </p:cNvPr>
          <p:cNvSpPr/>
          <p:nvPr/>
        </p:nvSpPr>
        <p:spPr>
          <a:xfrm>
            <a:off x="474625" y="399215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5">
            <a:extLst>
              <a:ext uri="{FF2B5EF4-FFF2-40B4-BE49-F238E27FC236}">
                <a16:creationId xmlns:a16="http://schemas.microsoft.com/office/drawing/2014/main" id="{F7AF5B9B-AE3B-9A72-66B6-D0AD30962E69}"/>
              </a:ext>
            </a:extLst>
          </p:cNvPr>
          <p:cNvSpPr/>
          <p:nvPr/>
        </p:nvSpPr>
        <p:spPr>
          <a:xfrm>
            <a:off x="491575" y="356410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5">
            <a:extLst>
              <a:ext uri="{FF2B5EF4-FFF2-40B4-BE49-F238E27FC236}">
                <a16:creationId xmlns:a16="http://schemas.microsoft.com/office/drawing/2014/main" id="{78359CC9-FA2B-5309-BB76-7B4617A3F652}"/>
              </a:ext>
            </a:extLst>
          </p:cNvPr>
          <p:cNvSpPr/>
          <p:nvPr/>
        </p:nvSpPr>
        <p:spPr>
          <a:xfrm>
            <a:off x="491574" y="1449925"/>
            <a:ext cx="3973746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>
            <a:extLst>
              <a:ext uri="{FF2B5EF4-FFF2-40B4-BE49-F238E27FC236}">
                <a16:creationId xmlns:a16="http://schemas.microsoft.com/office/drawing/2014/main" id="{FDEF0F4F-5C74-848E-5189-D3B7B1E20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0" name="Google Shape;700;p55">
            <a:extLst>
              <a:ext uri="{FF2B5EF4-FFF2-40B4-BE49-F238E27FC236}">
                <a16:creationId xmlns:a16="http://schemas.microsoft.com/office/drawing/2014/main" id="{89E63E1E-5810-05C2-17CC-9C32FAD1B4E6}"/>
              </a:ext>
            </a:extLst>
          </p:cNvPr>
          <p:cNvSpPr txBox="1"/>
          <p:nvPr/>
        </p:nvSpPr>
        <p:spPr>
          <a:xfrm>
            <a:off x="311700" y="1223975"/>
            <a:ext cx="86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55">
            <a:extLst>
              <a:ext uri="{FF2B5EF4-FFF2-40B4-BE49-F238E27FC236}">
                <a16:creationId xmlns:a16="http://schemas.microsoft.com/office/drawing/2014/main" id="{D93788F4-D81E-C027-BCE8-51500816C624}"/>
              </a:ext>
            </a:extLst>
          </p:cNvPr>
          <p:cNvSpPr/>
          <p:nvPr/>
        </p:nvSpPr>
        <p:spPr>
          <a:xfrm>
            <a:off x="441609" y="1271774"/>
            <a:ext cx="8133026" cy="8456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5">
            <a:extLst>
              <a:ext uri="{FF2B5EF4-FFF2-40B4-BE49-F238E27FC236}">
                <a16:creationId xmlns:a16="http://schemas.microsoft.com/office/drawing/2014/main" id="{25228283-68F7-5954-4C36-24251A15AA49}"/>
              </a:ext>
            </a:extLst>
          </p:cNvPr>
          <p:cNvSpPr txBox="1"/>
          <p:nvPr/>
        </p:nvSpPr>
        <p:spPr>
          <a:xfrm>
            <a:off x="441609" y="1424075"/>
            <a:ext cx="8502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&lt;hash&gt; -- &lt;file&gt;  </a:t>
            </a:r>
            <a:r>
              <a:rPr lang="en" dirty="0"/>
              <a:t>: Restores a file to a specific older version without                    			                              changing the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  <a:endParaRPr lang="en-US" dirty="0">
              <a:ea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HEAD~1 -- &lt;file&gt;</a:t>
            </a:r>
            <a:r>
              <a:rPr lang="en" dirty="0"/>
              <a:t>      : Restores a file from previous commit.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Restoring a file </a:t>
            </a:r>
            <a:r>
              <a:rPr lang="en" b="1" dirty="0"/>
              <a:t>doesn't erase</a:t>
            </a:r>
            <a:r>
              <a:rPr lang="en" dirty="0"/>
              <a:t> any of the repository's history. Instead, the act of restoring the file is saved as another commit, in case you later want to undo your undoing.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Then you need to stage and commit this change: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                           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Don’t forget to stage and commit!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“Restore to version &lt;hash&gt;”</a:t>
            </a:r>
            <a:r>
              <a:rPr lang="en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725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>
          <a:extLst>
            <a:ext uri="{FF2B5EF4-FFF2-40B4-BE49-F238E27FC236}">
              <a16:creationId xmlns:a16="http://schemas.microsoft.com/office/drawing/2014/main" id="{CB5264A1-AD30-E7BA-BFF9-F0917148F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5">
            <a:extLst>
              <a:ext uri="{FF2B5EF4-FFF2-40B4-BE49-F238E27FC236}">
                <a16:creationId xmlns:a16="http://schemas.microsoft.com/office/drawing/2014/main" id="{E9D54FB8-A1D7-A0B7-3362-1DA50E1AAF1F}"/>
              </a:ext>
            </a:extLst>
          </p:cNvPr>
          <p:cNvSpPr/>
          <p:nvPr/>
        </p:nvSpPr>
        <p:spPr>
          <a:xfrm>
            <a:off x="421627" y="1191517"/>
            <a:ext cx="532465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>
            <a:extLst>
              <a:ext uri="{FF2B5EF4-FFF2-40B4-BE49-F238E27FC236}">
                <a16:creationId xmlns:a16="http://schemas.microsoft.com/office/drawing/2014/main" id="{730B136A-14DB-21D7-CB08-F161CC950E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2" name="Google Shape;696;p55">
            <a:extLst>
              <a:ext uri="{FF2B5EF4-FFF2-40B4-BE49-F238E27FC236}">
                <a16:creationId xmlns:a16="http://schemas.microsoft.com/office/drawing/2014/main" id="{96446F91-16F0-D1F9-6D76-174DC5D6AF5B}"/>
              </a:ext>
            </a:extLst>
          </p:cNvPr>
          <p:cNvSpPr/>
          <p:nvPr/>
        </p:nvSpPr>
        <p:spPr>
          <a:xfrm>
            <a:off x="412001" y="2466126"/>
            <a:ext cx="2944007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5">
            <a:extLst>
              <a:ext uri="{FF2B5EF4-FFF2-40B4-BE49-F238E27FC236}">
                <a16:creationId xmlns:a16="http://schemas.microsoft.com/office/drawing/2014/main" id="{43913D85-14D0-14B2-F3F7-E2A5A743B1A1}"/>
              </a:ext>
            </a:extLst>
          </p:cNvPr>
          <p:cNvSpPr txBox="1"/>
          <p:nvPr/>
        </p:nvSpPr>
        <p:spPr>
          <a:xfrm>
            <a:off x="474566" y="1133763"/>
            <a:ext cx="8502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&lt;hash/or branch&gt; -- &lt;file&gt;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Courier New"/>
                <a:sym typeface="Courier New"/>
              </a:rPr>
              <a:t>Makes the file match a given commit or 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cs typeface="Courier New"/>
                <a:sym typeface="Courier New"/>
              </a:rPr>
              <a:t>git restore &lt;file&gt;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Courier New"/>
                <a:sym typeface="Courier New"/>
              </a:rPr>
              <a:t>Discards uncommitted changes and makes the file match the HEAD of the branch you are in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507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6;p55">
            <a:extLst>
              <a:ext uri="{FF2B5EF4-FFF2-40B4-BE49-F238E27FC236}">
                <a16:creationId xmlns:a16="http://schemas.microsoft.com/office/drawing/2014/main" id="{EFFD1237-2370-F2CB-1948-D36E83FF7D52}"/>
              </a:ext>
            </a:extLst>
          </p:cNvPr>
          <p:cNvSpPr/>
          <p:nvPr/>
        </p:nvSpPr>
        <p:spPr>
          <a:xfrm>
            <a:off x="311700" y="2658067"/>
            <a:ext cx="2133117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2" name="Google Shape;696;p55">
            <a:extLst>
              <a:ext uri="{FF2B5EF4-FFF2-40B4-BE49-F238E27FC236}">
                <a16:creationId xmlns:a16="http://schemas.microsoft.com/office/drawing/2014/main" id="{AB82D3AF-A1A5-93A1-49AA-B0B5EE97F63C}"/>
              </a:ext>
            </a:extLst>
          </p:cNvPr>
          <p:cNvSpPr/>
          <p:nvPr/>
        </p:nvSpPr>
        <p:spPr>
          <a:xfrm>
            <a:off x="311700" y="1826046"/>
            <a:ext cx="1247593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311700" y="1147775"/>
            <a:ext cx="84012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restore a deleted file?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  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: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You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accidentally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deleted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a file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while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working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on a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branch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.  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  :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Restore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that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deleted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file to match the HEAD of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your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branch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31C82599-D809-B6B0-27F6-7D5B583CD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>
            <a:extLst>
              <a:ext uri="{FF2B5EF4-FFF2-40B4-BE49-F238E27FC236}">
                <a16:creationId xmlns:a16="http://schemas.microsoft.com/office/drawing/2014/main" id="{E69C7822-B280-7046-7D7D-08BAB5E1E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8" name="Google Shape;708;p56">
            <a:extLst>
              <a:ext uri="{FF2B5EF4-FFF2-40B4-BE49-F238E27FC236}">
                <a16:creationId xmlns:a16="http://schemas.microsoft.com/office/drawing/2014/main" id="{CB92BA4E-671D-2FC0-8895-C8D4C7C2827F}"/>
              </a:ext>
            </a:extLst>
          </p:cNvPr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3710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/>
          <p:nvPr/>
        </p:nvSpPr>
        <p:spPr>
          <a:xfrm>
            <a:off x="387900" y="24014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311700" y="1117295"/>
            <a:ext cx="8401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 : Removes the file from both Git and the working directory, and stages         			the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8"/>
          <p:cNvSpPr/>
          <p:nvPr/>
        </p:nvSpPr>
        <p:spPr>
          <a:xfrm>
            <a:off x="387900" y="3959394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8"/>
          <p:cNvSpPr/>
          <p:nvPr/>
        </p:nvSpPr>
        <p:spPr>
          <a:xfrm>
            <a:off x="387900" y="3503754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387900" y="293832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387900" y="24776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8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27" name="Google Shape;727;p58"/>
          <p:cNvSpPr txBox="1"/>
          <p:nvPr/>
        </p:nvSpPr>
        <p:spPr>
          <a:xfrm>
            <a:off x="354900" y="1168481"/>
            <a:ext cx="84012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: Removes the file from both Git and working directory, and stages the    		               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  :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Undo </a:t>
            </a:r>
            <a:r>
              <a:rPr lang="en" dirty="0">
                <a:highlight>
                  <a:srgbClr val="C0C0C0"/>
                </a:highlight>
                <a:latin typeface="+mn-lt"/>
                <a:ea typeface="Courier New"/>
                <a:cs typeface="Courier New"/>
                <a:sym typeface="Courier New"/>
              </a:rPr>
              <a:t>git rm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before committing.The </a:t>
            </a:r>
            <a:r>
              <a:rPr lang="en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`--staged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` option ensurs               			        staging.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checkout - -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33" name="Google Shape;733;p59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0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42" name="Google Shape;742;p60"/>
          <p:cNvSpPr txBox="1"/>
          <p:nvPr/>
        </p:nvSpPr>
        <p:spPr>
          <a:xfrm>
            <a:off x="311700" y="1147775"/>
            <a:ext cx="8401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(save the remove action) 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          : Removes the file and stages the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vs GitHub</a:t>
            </a:r>
            <a:endParaRPr/>
          </a:p>
        </p:txBody>
      </p:sp>
      <p:pic>
        <p:nvPicPr>
          <p:cNvPr id="110" name="Google Shape;110;p17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400" y="1260000"/>
            <a:ext cx="6840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8000" y="1452675"/>
            <a:ext cx="448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Stores everything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Notifies when there is conflict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Synchronizes across different machines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4671400" y="1452675"/>
            <a:ext cx="4427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Storing projects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Keeping track of projects and files through different states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Collaboration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people can work on the same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Accessed by anyone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Source projects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1"/>
          <p:cNvSpPr/>
          <p:nvPr/>
        </p:nvSpPr>
        <p:spPr>
          <a:xfrm>
            <a:off x="387900" y="3969775"/>
            <a:ext cx="5334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61"/>
          <p:cNvSpPr/>
          <p:nvPr/>
        </p:nvSpPr>
        <p:spPr>
          <a:xfrm>
            <a:off x="387900" y="35778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61"/>
          <p:cNvSpPr/>
          <p:nvPr/>
        </p:nvSpPr>
        <p:spPr>
          <a:xfrm>
            <a:off x="387900" y="313995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1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1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1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311700" y="1147775"/>
            <a:ext cx="84012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/>
              <a:t>                                  : Removes the file and stages the change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HEAD~1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“Restore &lt;file&gt; after removing it.”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repository</a:t>
            </a:r>
            <a:endParaRPr/>
          </a:p>
        </p:txBody>
      </p:sp>
      <p:sp>
        <p:nvSpPr>
          <p:cNvPr id="760" name="Google Shape;760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Let’s check untracked files in our repository: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-n</a:t>
            </a:r>
            <a:r>
              <a:rPr lang="en" sz="1600">
                <a:solidFill>
                  <a:schemeClr val="dk1"/>
                </a:solidFill>
              </a:rPr>
              <a:t>       : Lists all the untracked files in the working directory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-f &lt;file&gt;</a:t>
            </a:r>
            <a:r>
              <a:rPr lang="en" sz="1600">
                <a:solidFill>
                  <a:schemeClr val="dk1"/>
                </a:solidFill>
              </a:rPr>
              <a:t>      : </a:t>
            </a:r>
            <a:r>
              <a:rPr lang="en" sz="1600" b="1">
                <a:solidFill>
                  <a:schemeClr val="dk1"/>
                </a:solidFill>
              </a:rPr>
              <a:t>Deletes</a:t>
            </a:r>
            <a:r>
              <a:rPr lang="en" sz="1600">
                <a:solidFill>
                  <a:schemeClr val="dk1"/>
                </a:solidFill>
              </a:rPr>
              <a:t> untracked files. </a:t>
            </a:r>
            <a:r>
              <a:rPr lang="en" sz="1600">
                <a:solidFill>
                  <a:srgbClr val="FF0000"/>
                </a:solidFill>
              </a:rPr>
              <a:t>It cannot be undone!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Alternatively  you can tell Git not to track certain files : </a:t>
            </a: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 file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65050" y="1597950"/>
            <a:ext cx="66519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>
          <a:extLst>
            <a:ext uri="{FF2B5EF4-FFF2-40B4-BE49-F238E27FC236}">
              <a16:creationId xmlns:a16="http://schemas.microsoft.com/office/drawing/2014/main" id="{FC51460F-649B-1FC7-218B-F283240D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3">
            <a:extLst>
              <a:ext uri="{FF2B5EF4-FFF2-40B4-BE49-F238E27FC236}">
                <a16:creationId xmlns:a16="http://schemas.microsoft.com/office/drawing/2014/main" id="{028F14AD-2117-9FF2-6A7C-4F7A1D93BC5D}"/>
              </a:ext>
            </a:extLst>
          </p:cNvPr>
          <p:cNvSpPr/>
          <p:nvPr/>
        </p:nvSpPr>
        <p:spPr>
          <a:xfrm>
            <a:off x="224829" y="2144008"/>
            <a:ext cx="238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63">
            <a:extLst>
              <a:ext uri="{FF2B5EF4-FFF2-40B4-BE49-F238E27FC236}">
                <a16:creationId xmlns:a16="http://schemas.microsoft.com/office/drawing/2014/main" id="{2409A453-5777-9B42-725A-C391FC620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Ignoring files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68" name="Google Shape;768;p63">
            <a:extLst>
              <a:ext uri="{FF2B5EF4-FFF2-40B4-BE49-F238E27FC236}">
                <a16:creationId xmlns:a16="http://schemas.microsoft.com/office/drawing/2014/main" id="{2DCE729F-6C24-74AB-B139-AE9DFEDF7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829" y="711255"/>
            <a:ext cx="8694342" cy="430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.gitignore </a:t>
            </a:r>
            <a:r>
              <a:rPr lang="en" dirty="0">
                <a:solidFill>
                  <a:schemeClr val="dk1"/>
                </a:solidFill>
              </a:rPr>
              <a:t>: Prevents tracking temporary files (e.g.,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.log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.DS_Store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.pdf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         Excludes </a:t>
            </a:r>
            <a:r>
              <a:rPr lang="en" b="1" dirty="0">
                <a:solidFill>
                  <a:schemeClr val="dk1"/>
                </a:solidFill>
              </a:rPr>
              <a:t>sensitive files </a:t>
            </a:r>
            <a:r>
              <a:rPr lang="en" dirty="0">
                <a:solidFill>
                  <a:schemeClr val="dk1"/>
                </a:solidFill>
              </a:rPr>
              <a:t>like API keys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Create a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dirty="0">
                <a:solidFill>
                  <a:schemeClr val="dk1"/>
                </a:solidFill>
              </a:rPr>
              <a:t> file in the root of your repository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.gitignore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Examples of content: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*.log : Git will ignore all files that end with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.log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.env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</a:t>
            </a:r>
            <a:r>
              <a:rPr lang="en-US" dirty="0" err="1">
                <a:solidFill>
                  <a:schemeClr val="dk1"/>
                </a:solidFill>
                <a:highlight>
                  <a:srgbClr val="D9D9D9"/>
                </a:highlight>
              </a:rPr>
              <a:t>pycache</a:t>
            </a: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__/</a:t>
            </a:r>
            <a:endParaRPr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list   : Git will ignore any file or directory called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 list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 (if a directory, anything in it)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28317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Working with Branches</a:t>
            </a:r>
            <a:endParaRPr sz="4400" dirty="0"/>
          </a:p>
        </p:txBody>
      </p:sp>
      <p:sp>
        <p:nvSpPr>
          <p:cNvPr id="774" name="Google Shape;77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>
          <a:extLst>
            <a:ext uri="{FF2B5EF4-FFF2-40B4-BE49-F238E27FC236}">
              <a16:creationId xmlns:a16="http://schemas.microsoft.com/office/drawing/2014/main" id="{12AE4358-0CE4-40DB-24FA-547C5B4FE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">
            <a:extLst>
              <a:ext uri="{FF2B5EF4-FFF2-40B4-BE49-F238E27FC236}">
                <a16:creationId xmlns:a16="http://schemas.microsoft.com/office/drawing/2014/main" id="{D6C8A48D-1BA3-48A5-D21B-4289721A0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74" name="Google Shape;774;p64">
            <a:extLst>
              <a:ext uri="{FF2B5EF4-FFF2-40B4-BE49-F238E27FC236}">
                <a16:creationId xmlns:a16="http://schemas.microsoft.com/office/drawing/2014/main" id="{22B2BDB3-BE20-5793-1983-4A59162B3A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5" name="Google Shape;775;p64">
            <a:extLst>
              <a:ext uri="{FF2B5EF4-FFF2-40B4-BE49-F238E27FC236}">
                <a16:creationId xmlns:a16="http://schemas.microsoft.com/office/drawing/2014/main" id="{A76A33DD-4CE3-8A4E-47AE-97E0095DFE43}"/>
              </a:ext>
            </a:extLst>
          </p:cNvPr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76" name="Google Shape;776;p64">
            <a:extLst>
              <a:ext uri="{FF2B5EF4-FFF2-40B4-BE49-F238E27FC236}">
                <a16:creationId xmlns:a16="http://schemas.microsoft.com/office/drawing/2014/main" id="{F853D23B-EF59-0D8D-34CF-DA85EB909506}"/>
              </a:ext>
            </a:extLst>
          </p:cNvPr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77" name="Google Shape;777;p64">
            <a:extLst>
              <a:ext uri="{FF2B5EF4-FFF2-40B4-BE49-F238E27FC236}">
                <a16:creationId xmlns:a16="http://schemas.microsoft.com/office/drawing/2014/main" id="{E2C558C7-33C0-202C-EFFC-36488FC38713}"/>
              </a:ext>
            </a:extLst>
          </p:cNvPr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778" name="Google Shape;778;p64">
            <a:extLst>
              <a:ext uri="{FF2B5EF4-FFF2-40B4-BE49-F238E27FC236}">
                <a16:creationId xmlns:a16="http://schemas.microsoft.com/office/drawing/2014/main" id="{AB3F42DA-7C38-E6E8-0B6C-940561F6DC2D}"/>
              </a:ext>
            </a:extLst>
          </p:cNvPr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779" name="Google Shape;779;p64">
            <a:extLst>
              <a:ext uri="{FF2B5EF4-FFF2-40B4-BE49-F238E27FC236}">
                <a16:creationId xmlns:a16="http://schemas.microsoft.com/office/drawing/2014/main" id="{D488FEE6-EB9E-9058-857C-D5604EAE29E4}"/>
              </a:ext>
            </a:extLst>
          </p:cNvPr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0" name="Google Shape;780;p64">
            <a:extLst>
              <a:ext uri="{FF2B5EF4-FFF2-40B4-BE49-F238E27FC236}">
                <a16:creationId xmlns:a16="http://schemas.microsoft.com/office/drawing/2014/main" id="{D270291A-9C47-6C28-3E8B-3FF2C10586F4}"/>
              </a:ext>
            </a:extLst>
          </p:cNvPr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781" name="Google Shape;781;p64">
            <a:extLst>
              <a:ext uri="{FF2B5EF4-FFF2-40B4-BE49-F238E27FC236}">
                <a16:creationId xmlns:a16="http://schemas.microsoft.com/office/drawing/2014/main" id="{81AD0A2D-2760-3B2E-FEED-965DD9ACAF84}"/>
              </a:ext>
            </a:extLst>
          </p:cNvPr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782" name="Google Shape;782;p64">
            <a:extLst>
              <a:ext uri="{FF2B5EF4-FFF2-40B4-BE49-F238E27FC236}">
                <a16:creationId xmlns:a16="http://schemas.microsoft.com/office/drawing/2014/main" id="{BF436424-6E6C-45CF-D53B-AE8E1AB7159A}"/>
              </a:ext>
            </a:extLst>
          </p:cNvPr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3" name="Google Shape;783;p64">
            <a:extLst>
              <a:ext uri="{FF2B5EF4-FFF2-40B4-BE49-F238E27FC236}">
                <a16:creationId xmlns:a16="http://schemas.microsoft.com/office/drawing/2014/main" id="{D2DC40C7-BE3D-1E2F-2BD6-D931E585657E}"/>
              </a:ext>
            </a:extLst>
          </p:cNvPr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4" name="Google Shape;784;p64">
            <a:extLst>
              <a:ext uri="{FF2B5EF4-FFF2-40B4-BE49-F238E27FC236}">
                <a16:creationId xmlns:a16="http://schemas.microsoft.com/office/drawing/2014/main" id="{D00DF5E0-8465-1DE4-5341-E19F72C28115}"/>
              </a:ext>
            </a:extLst>
          </p:cNvPr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785" name="Google Shape;785;p64">
            <a:extLst>
              <a:ext uri="{FF2B5EF4-FFF2-40B4-BE49-F238E27FC236}">
                <a16:creationId xmlns:a16="http://schemas.microsoft.com/office/drawing/2014/main" id="{FD9415C7-EAF8-4748-274C-CC21394FD824}"/>
              </a:ext>
            </a:extLst>
          </p:cNvPr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786" name="Google Shape;786;p64">
            <a:extLst>
              <a:ext uri="{FF2B5EF4-FFF2-40B4-BE49-F238E27FC236}">
                <a16:creationId xmlns:a16="http://schemas.microsoft.com/office/drawing/2014/main" id="{4A17F71D-26D3-76E3-DC9C-F2A88C5993A3}"/>
              </a:ext>
            </a:extLst>
          </p:cNvPr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787" name="Google Shape;787;p64">
            <a:extLst>
              <a:ext uri="{FF2B5EF4-FFF2-40B4-BE49-F238E27FC236}">
                <a16:creationId xmlns:a16="http://schemas.microsoft.com/office/drawing/2014/main" id="{15BD11F1-AA5B-B163-8DAF-4FB3E044B8DB}"/>
              </a:ext>
            </a:extLst>
          </p:cNvPr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788" name="Google Shape;788;p64">
            <a:extLst>
              <a:ext uri="{FF2B5EF4-FFF2-40B4-BE49-F238E27FC236}">
                <a16:creationId xmlns:a16="http://schemas.microsoft.com/office/drawing/2014/main" id="{11BF6DB4-8A1F-7FC7-D56C-A215F6D4AE02}"/>
              </a:ext>
            </a:extLst>
          </p:cNvPr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789" name="Google Shape;789;p64">
            <a:extLst>
              <a:ext uri="{FF2B5EF4-FFF2-40B4-BE49-F238E27FC236}">
                <a16:creationId xmlns:a16="http://schemas.microsoft.com/office/drawing/2014/main" id="{E79A4860-53B7-BD4B-FCB9-EE0C9BB4BD78}"/>
              </a:ext>
            </a:extLst>
          </p:cNvPr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790" name="Google Shape;790;p64">
            <a:extLst>
              <a:ext uri="{FF2B5EF4-FFF2-40B4-BE49-F238E27FC236}">
                <a16:creationId xmlns:a16="http://schemas.microsoft.com/office/drawing/2014/main" id="{5EE5ECD4-4C55-0CEA-4A6D-C919C6909835}"/>
              </a:ext>
            </a:extLst>
          </p:cNvPr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1558468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96" name="Google Shape;79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7" name="Google Shape;797;p65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98" name="Google Shape;798;p65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99" name="Google Shape;799;p65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800" name="Google Shape;800;p65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801" name="Google Shape;801;p65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2" name="Google Shape;802;p65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803" name="Google Shape;803;p65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804" name="Google Shape;804;p65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5" name="Google Shape;805;p65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6" name="Google Shape;806;p65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807" name="Google Shape;807;p65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808" name="Google Shape;808;p65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809" name="Google Shape;809;p65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810" name="Google Shape;810;p65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1" name="Google Shape;811;p65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812" name="Google Shape;812;p65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3" name="Google Shape;813;p65"/>
          <p:cNvSpPr/>
          <p:nvPr/>
        </p:nvSpPr>
        <p:spPr>
          <a:xfrm rot="-1468581">
            <a:off x="596225" y="2167065"/>
            <a:ext cx="6894711" cy="6704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0000"/>
                </a:solidFill>
              </a:rPr>
              <a:t>Too many subdirectory, unnecessary work!</a:t>
            </a:r>
            <a:endParaRPr sz="23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12D14D-07F4-53F8-03C2-BD83A25F3606}"/>
              </a:ext>
            </a:extLst>
          </p:cNvPr>
          <p:cNvSpPr/>
          <p:nvPr/>
        </p:nvSpPr>
        <p:spPr>
          <a:xfrm>
            <a:off x="403860" y="1272540"/>
            <a:ext cx="8023860" cy="647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212596-4CAA-1BDF-3E18-67ECE3DB2CE4}"/>
              </a:ext>
            </a:extLst>
          </p:cNvPr>
          <p:cNvSpPr/>
          <p:nvPr/>
        </p:nvSpPr>
        <p:spPr>
          <a:xfrm>
            <a:off x="311700" y="3550920"/>
            <a:ext cx="6950160" cy="1356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8" name="Google Shape;81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19" name="Google Shape;819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Branche(s) :</a:t>
            </a:r>
            <a:r>
              <a:rPr lang="en" sz="1400" dirty="0">
                <a:solidFill>
                  <a:schemeClr val="dk1"/>
                </a:solidFill>
              </a:rPr>
              <a:t> Allows you to have multiple versions of your work, and lets you track each version systematically.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Each branch is like a parallel universe: changes you make in one branch do not affect other branches (until you </a:t>
            </a:r>
            <a:r>
              <a:rPr lang="en" sz="1400" b="1" dirty="0">
                <a:solidFill>
                  <a:schemeClr val="dk1"/>
                </a:solidFill>
              </a:rPr>
              <a:t>merge</a:t>
            </a:r>
            <a:r>
              <a:rPr lang="en" sz="1400" dirty="0">
                <a:solidFill>
                  <a:schemeClr val="dk1"/>
                </a:solidFill>
              </a:rPr>
              <a:t> them back together).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In each branch: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files might be the same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Others might be different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may not exist at all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Avoids endless subdirectories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Everything is tracked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Minimizes the risk of conflicting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Branches allow us to work on different components of a project simultaneously.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branch</a:t>
            </a:r>
            <a:endParaRPr/>
          </a:p>
        </p:txBody>
      </p:sp>
      <p:sp>
        <p:nvSpPr>
          <p:cNvPr id="825" name="Google Shape;825;p67"/>
          <p:cNvSpPr txBox="1"/>
          <p:nvPr/>
        </p:nvSpPr>
        <p:spPr>
          <a:xfrm>
            <a:off x="677125" y="1482375"/>
            <a:ext cx="141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6" name="Google Shape;82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26" y="1447700"/>
            <a:ext cx="806875" cy="5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67"/>
          <p:cNvSpPr txBox="1"/>
          <p:nvPr/>
        </p:nvSpPr>
        <p:spPr>
          <a:xfrm>
            <a:off x="405500" y="2956075"/>
            <a:ext cx="33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</a:rPr>
              <a:t>main</a:t>
            </a:r>
            <a:r>
              <a:rPr lang="en"/>
              <a:t> : ground truth</a:t>
            </a:r>
            <a:endParaRPr/>
          </a:p>
        </p:txBody>
      </p:sp>
      <p:pic>
        <p:nvPicPr>
          <p:cNvPr id="828" name="Google Shape;8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723" y="2463648"/>
            <a:ext cx="53649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branch</a:t>
            </a:r>
            <a:endParaRPr/>
          </a:p>
        </p:txBody>
      </p:sp>
      <p:sp>
        <p:nvSpPr>
          <p:cNvPr id="834" name="Google Shape;834;p68"/>
          <p:cNvSpPr txBox="1"/>
          <p:nvPr/>
        </p:nvSpPr>
        <p:spPr>
          <a:xfrm>
            <a:off x="677125" y="1482375"/>
            <a:ext cx="1416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700" y="1482375"/>
            <a:ext cx="6746074" cy="295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branch</a:t>
            </a:r>
            <a:endParaRPr/>
          </a:p>
        </p:txBody>
      </p:sp>
      <p:sp>
        <p:nvSpPr>
          <p:cNvPr id="841" name="Google Shape;841;p69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2" name="Google Shape;84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50" y="1441925"/>
            <a:ext cx="6736749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328450" y="2503000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32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21" name="Google Shape;12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1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76675" y="1385450"/>
            <a:ext cx="8191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your git version:                                         Getting help: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- -version                      git &lt;command&gt; - -help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git - -help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dirty="0"/>
              <a:t>This particular command displays a summary of                                                              </a:t>
            </a:r>
            <a:r>
              <a:rPr lang="en" dirty="0">
                <a:solidFill>
                  <a:schemeClr val="lt1"/>
                </a:solidFill>
              </a:rPr>
              <a:t>a</a:t>
            </a:r>
            <a:r>
              <a:rPr lang="en" dirty="0"/>
              <a:t>                                                       most used Git commands.                         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Merging Analysis to Main</a:t>
            </a:r>
            <a:endParaRPr dirty="0"/>
          </a:p>
        </p:txBody>
      </p:sp>
      <p:sp>
        <p:nvSpPr>
          <p:cNvPr id="848" name="Google Shape;848;p70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9" name="Google Shape;8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75" y="1297525"/>
            <a:ext cx="6746075" cy="299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Model to Main</a:t>
            </a:r>
            <a:endParaRPr/>
          </a:p>
        </p:txBody>
      </p:sp>
      <p:sp>
        <p:nvSpPr>
          <p:cNvPr id="855" name="Google Shape;855;p71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56" name="Google Shape;85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0" y="1360825"/>
            <a:ext cx="6746075" cy="288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destination</a:t>
            </a:r>
            <a:endParaRPr/>
          </a:p>
        </p:txBody>
      </p:sp>
      <p:sp>
        <p:nvSpPr>
          <p:cNvPr id="862" name="Google Shape;86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two branches: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The commits are called parent commits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r>
              <a:rPr lang="en" sz="1600" dirty="0">
                <a:solidFill>
                  <a:schemeClr val="dk1"/>
                </a:solidFill>
              </a:rPr>
              <a:t> : the branch we want to merge </a:t>
            </a:r>
            <a:r>
              <a:rPr lang="en" sz="1600" b="1" dirty="0">
                <a:solidFill>
                  <a:schemeClr val="dk1"/>
                </a:solidFill>
              </a:rPr>
              <a:t>from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r>
              <a:rPr lang="en" sz="1600" dirty="0">
                <a:solidFill>
                  <a:schemeClr val="dk1"/>
                </a:solidFill>
              </a:rPr>
              <a:t>: the branch we want to merge </a:t>
            </a:r>
            <a:r>
              <a:rPr lang="en" sz="1600" b="1" dirty="0">
                <a:solidFill>
                  <a:schemeClr val="dk1"/>
                </a:solidFill>
              </a:rPr>
              <a:t>into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to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     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3"/>
          <p:cNvSpPr/>
          <p:nvPr/>
        </p:nvSpPr>
        <p:spPr>
          <a:xfrm>
            <a:off x="311700" y="1248900"/>
            <a:ext cx="2498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69" name="Google Shape;86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r>
              <a:rPr lang="en">
                <a:solidFill>
                  <a:schemeClr val="dk1"/>
                </a:solidFill>
              </a:rPr>
              <a:t>                    : List the existing branches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*model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*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= current branch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870" name="Google Shape;870;p73"/>
          <p:cNvSpPr/>
          <p:nvPr/>
        </p:nvSpPr>
        <p:spPr>
          <a:xfrm>
            <a:off x="249475" y="1106725"/>
            <a:ext cx="5623200" cy="560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4"/>
          <p:cNvSpPr/>
          <p:nvPr/>
        </p:nvSpPr>
        <p:spPr>
          <a:xfrm>
            <a:off x="352775" y="3667344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352775" y="2418000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393225" y="1248925"/>
            <a:ext cx="3843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branches</a:t>
            </a:r>
            <a:endParaRPr dirty="0"/>
          </a:p>
        </p:txBody>
      </p:sp>
      <p:sp>
        <p:nvSpPr>
          <p:cNvPr id="879" name="Google Shape;879;p74"/>
          <p:cNvSpPr txBox="1">
            <a:spLocks noGrp="1"/>
          </p:cNvSpPr>
          <p:nvPr>
            <p:ph type="body" idx="1"/>
          </p:nvPr>
        </p:nvSpPr>
        <p:spPr>
          <a:xfrm>
            <a:off x="311700" y="1137476"/>
            <a:ext cx="8520600" cy="362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 &lt;new branch&gt;</a:t>
            </a:r>
            <a:r>
              <a:rPr lang="en" dirty="0">
                <a:solidFill>
                  <a:schemeClr val="dk1"/>
                </a:solidFill>
              </a:rPr>
              <a:t>                  : Creates a new branch and switches to 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create a new branch and make some modifications, stage and commit.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let’s compare our branches: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main analysis </a:t>
            </a:r>
            <a:r>
              <a:rPr lang="en" dirty="0">
                <a:solidFill>
                  <a:schemeClr val="dk1"/>
                </a:solidFill>
              </a:rPr>
              <a:t>                    : Compares branches  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switch branches: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 &lt;branch&gt;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5"/>
          <p:cNvSpPr/>
          <p:nvPr/>
        </p:nvSpPr>
        <p:spPr>
          <a:xfrm>
            <a:off x="311700" y="2823125"/>
            <a:ext cx="7484100" cy="78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375875" y="3903700"/>
            <a:ext cx="394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5"/>
          <p:cNvSpPr/>
          <p:nvPr/>
        </p:nvSpPr>
        <p:spPr>
          <a:xfrm>
            <a:off x="375875" y="3021475"/>
            <a:ext cx="3942300" cy="325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88" name="Google Shape;888;p75"/>
          <p:cNvSpPr txBox="1">
            <a:spLocks noGrp="1"/>
          </p:cNvSpPr>
          <p:nvPr>
            <p:ph type="body" idx="1"/>
          </p:nvPr>
        </p:nvSpPr>
        <p:spPr>
          <a:xfrm>
            <a:off x="106680" y="1152474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Each branch should be a specific task. Don’t be overambitious!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Avoid working on the same file in two different branches at the same time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Once you complete your task, you should first </a:t>
            </a:r>
            <a:r>
              <a:rPr lang="en" b="1" dirty="0">
                <a:solidFill>
                  <a:schemeClr val="dk1"/>
                </a:solidFill>
              </a:rPr>
              <a:t>switch</a:t>
            </a:r>
            <a:r>
              <a:rPr lang="en" dirty="0">
                <a:solidFill>
                  <a:schemeClr val="dk1"/>
                </a:solidFill>
              </a:rPr>
              <a:t> 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merge your feature branch into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 in order to keep your work up to date and accurate.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source destination </a:t>
            </a:r>
            <a:r>
              <a:rPr lang="en" dirty="0">
                <a:solidFill>
                  <a:schemeClr val="dk1"/>
                </a:solidFill>
              </a:rPr>
              <a:t>: Merges source to destination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analysis          :</a:t>
            </a:r>
            <a:r>
              <a:rPr lang="en" dirty="0">
                <a:solidFill>
                  <a:schemeClr val="dk1"/>
                </a:solidFill>
              </a:rPr>
              <a:t>In order to merge, you need to be in the     				           destination branch. </a:t>
            </a:r>
            <a:r>
              <a:rPr lang="en" dirty="0">
                <a:solidFill>
                  <a:schemeClr val="lt1"/>
                </a:solidFill>
              </a:rPr>
              <a:t>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2A6C3E92-F4CC-519A-7040-49C40C3E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7AE193-75C5-4D5C-8141-AB80D72D5FA8}"/>
              </a:ext>
            </a:extLst>
          </p:cNvPr>
          <p:cNvCxnSpPr>
            <a:cxnSpLocks/>
          </p:cNvCxnSpPr>
          <p:nvPr/>
        </p:nvCxnSpPr>
        <p:spPr>
          <a:xfrm>
            <a:off x="2866920" y="2155590"/>
            <a:ext cx="0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7" name="Google Shape;887;p75">
            <a:extLst>
              <a:ext uri="{FF2B5EF4-FFF2-40B4-BE49-F238E27FC236}">
                <a16:creationId xmlns:a16="http://schemas.microsoft.com/office/drawing/2014/main" id="{BF3547E1-27D2-123A-82D2-2A85DC690E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Types</a:t>
            </a:r>
            <a:endParaRPr dirty="0"/>
          </a:p>
        </p:txBody>
      </p:sp>
      <p:sp>
        <p:nvSpPr>
          <p:cNvPr id="888" name="Google Shape;888;p75">
            <a:extLst>
              <a:ext uri="{FF2B5EF4-FFF2-40B4-BE49-F238E27FC236}">
                <a16:creationId xmlns:a16="http://schemas.microsoft.com/office/drawing/2014/main" id="{FAD25D8D-1EE5-1608-D97F-03C438175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54" y="1062423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</a:rPr>
              <a:t>Fast-forward merge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Before merging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Main 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Feature Branch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9F97B-21DD-7F58-1024-C92AC82D6117}"/>
              </a:ext>
            </a:extLst>
          </p:cNvPr>
          <p:cNvSpPr/>
          <p:nvPr/>
        </p:nvSpPr>
        <p:spPr>
          <a:xfrm>
            <a:off x="1859280" y="240030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76506-2EDC-C848-B745-A7DFC25A3F32}"/>
              </a:ext>
            </a:extLst>
          </p:cNvPr>
          <p:cNvSpPr/>
          <p:nvPr/>
        </p:nvSpPr>
        <p:spPr>
          <a:xfrm>
            <a:off x="2606040" y="240792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3722-44B0-894B-6FE8-209F73C6BD0C}"/>
              </a:ext>
            </a:extLst>
          </p:cNvPr>
          <p:cNvSpPr/>
          <p:nvPr/>
        </p:nvSpPr>
        <p:spPr>
          <a:xfrm>
            <a:off x="3177540" y="339090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6B9A9-C34C-6D4C-E313-BDF1C69FA425}"/>
              </a:ext>
            </a:extLst>
          </p:cNvPr>
          <p:cNvSpPr txBox="1"/>
          <p:nvPr/>
        </p:nvSpPr>
        <p:spPr>
          <a:xfrm>
            <a:off x="1878121" y="24003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B1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FB553-57C4-399C-35CE-1B9A24E4C1B2}"/>
              </a:ext>
            </a:extLst>
          </p:cNvPr>
          <p:cNvSpPr txBox="1"/>
          <p:nvPr/>
        </p:nvSpPr>
        <p:spPr>
          <a:xfrm>
            <a:off x="2571541" y="24155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B2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E27BC-F2D4-F175-BA4C-7CEF804FA1EB}"/>
              </a:ext>
            </a:extLst>
          </p:cNvPr>
          <p:cNvSpPr txBox="1"/>
          <p:nvPr/>
        </p:nvSpPr>
        <p:spPr>
          <a:xfrm>
            <a:off x="3173521" y="34061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FFB0F1-3B3C-7C15-49F7-1E2DD91CEE46}"/>
              </a:ext>
            </a:extLst>
          </p:cNvPr>
          <p:cNvCxnSpPr>
            <a:cxnSpLocks/>
          </p:cNvCxnSpPr>
          <p:nvPr/>
        </p:nvCxnSpPr>
        <p:spPr>
          <a:xfrm>
            <a:off x="2324100" y="2554188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8CB813C-FCC7-F5E3-4C31-A619945AFBD2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2588046" y="2974553"/>
            <a:ext cx="824449" cy="3465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81F982-4634-4AA2-9886-A048CF6053A1}"/>
              </a:ext>
            </a:extLst>
          </p:cNvPr>
          <p:cNvSpPr/>
          <p:nvPr/>
        </p:nvSpPr>
        <p:spPr>
          <a:xfrm>
            <a:off x="2613660" y="1874180"/>
            <a:ext cx="464820" cy="3077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D6CB6-01CF-151C-AB3B-ECB39F0B76E4}"/>
              </a:ext>
            </a:extLst>
          </p:cNvPr>
          <p:cNvSpPr txBox="1"/>
          <p:nvPr/>
        </p:nvSpPr>
        <p:spPr>
          <a:xfrm>
            <a:off x="2559773" y="186191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LID4096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DC74FE-8097-17C2-EEC0-68EDBA53781F}"/>
              </a:ext>
            </a:extLst>
          </p:cNvPr>
          <p:cNvSpPr/>
          <p:nvPr/>
        </p:nvSpPr>
        <p:spPr>
          <a:xfrm>
            <a:off x="3112560" y="4000500"/>
            <a:ext cx="659340" cy="28853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endParaRPr lang="LID4096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EE5AEC-39BA-BD23-0B49-457EC73E9CE9}"/>
              </a:ext>
            </a:extLst>
          </p:cNvPr>
          <p:cNvCxnSpPr>
            <a:cxnSpLocks/>
          </p:cNvCxnSpPr>
          <p:nvPr/>
        </p:nvCxnSpPr>
        <p:spPr>
          <a:xfrm flipV="1">
            <a:off x="3392700" y="3693593"/>
            <a:ext cx="0" cy="30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518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5AE390CB-9B1C-DD1A-224B-86A9B3FC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9D4A292-8B19-8BFE-D3A8-3B56EFB83DB5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2675676" y="2886923"/>
            <a:ext cx="824449" cy="5217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Google Shape;887;p75">
            <a:extLst>
              <a:ext uri="{FF2B5EF4-FFF2-40B4-BE49-F238E27FC236}">
                <a16:creationId xmlns:a16="http://schemas.microsoft.com/office/drawing/2014/main" id="{19F83752-D1C4-D054-318A-C3A685741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Types</a:t>
            </a:r>
            <a:endParaRPr dirty="0"/>
          </a:p>
        </p:txBody>
      </p:sp>
      <p:sp>
        <p:nvSpPr>
          <p:cNvPr id="888" name="Google Shape;888;p75">
            <a:extLst>
              <a:ext uri="{FF2B5EF4-FFF2-40B4-BE49-F238E27FC236}">
                <a16:creationId xmlns:a16="http://schemas.microsoft.com/office/drawing/2014/main" id="{35D73ACD-E7C2-6720-09C6-A67811AF0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40" y="1055825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</a:rPr>
              <a:t>Fast-forward merge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After merging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Main 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Feature Branch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FCF51-9EEC-A3F1-22F6-33BE9B3D6DD4}"/>
              </a:ext>
            </a:extLst>
          </p:cNvPr>
          <p:cNvSpPr/>
          <p:nvPr/>
        </p:nvSpPr>
        <p:spPr>
          <a:xfrm>
            <a:off x="1859280" y="240030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BC045-BF86-5E60-DD22-49CB8EA977CD}"/>
              </a:ext>
            </a:extLst>
          </p:cNvPr>
          <p:cNvSpPr/>
          <p:nvPr/>
        </p:nvSpPr>
        <p:spPr>
          <a:xfrm>
            <a:off x="2606040" y="240792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8143C-8EFC-C861-27E2-64D6B93F68E6}"/>
              </a:ext>
            </a:extLst>
          </p:cNvPr>
          <p:cNvSpPr/>
          <p:nvPr/>
        </p:nvSpPr>
        <p:spPr>
          <a:xfrm>
            <a:off x="3322320" y="339090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EDA46-43E3-E24A-B87C-66D2896F13C1}"/>
              </a:ext>
            </a:extLst>
          </p:cNvPr>
          <p:cNvSpPr txBox="1"/>
          <p:nvPr/>
        </p:nvSpPr>
        <p:spPr>
          <a:xfrm>
            <a:off x="1878121" y="24003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B1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DFA18-A0FF-3BB7-BF7D-EBE681464143}"/>
              </a:ext>
            </a:extLst>
          </p:cNvPr>
          <p:cNvSpPr txBox="1"/>
          <p:nvPr/>
        </p:nvSpPr>
        <p:spPr>
          <a:xfrm>
            <a:off x="2571541" y="24155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B2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53260-7AAB-76B0-E0E8-DFC6116C7FE2}"/>
              </a:ext>
            </a:extLst>
          </p:cNvPr>
          <p:cNvSpPr txBox="1"/>
          <p:nvPr/>
        </p:nvSpPr>
        <p:spPr>
          <a:xfrm>
            <a:off x="3348781" y="34061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30B326-2BFA-C0D8-90B3-6194B0874BF4}"/>
              </a:ext>
            </a:extLst>
          </p:cNvPr>
          <p:cNvCxnSpPr>
            <a:cxnSpLocks/>
          </p:cNvCxnSpPr>
          <p:nvPr/>
        </p:nvCxnSpPr>
        <p:spPr>
          <a:xfrm>
            <a:off x="2324100" y="2554188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C224B3-0A62-9106-90C3-AA2A2ABD8C11}"/>
              </a:ext>
            </a:extLst>
          </p:cNvPr>
          <p:cNvCxnSpPr>
            <a:cxnSpLocks/>
          </p:cNvCxnSpPr>
          <p:nvPr/>
        </p:nvCxnSpPr>
        <p:spPr>
          <a:xfrm>
            <a:off x="3059221" y="2571750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7024AE-BA70-F4B6-F406-0D52F994BBE6}"/>
              </a:ext>
            </a:extLst>
          </p:cNvPr>
          <p:cNvSpPr/>
          <p:nvPr/>
        </p:nvSpPr>
        <p:spPr>
          <a:xfrm>
            <a:off x="3307080" y="240792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673D4-089C-2F06-7FC5-39EDE01057C5}"/>
              </a:ext>
            </a:extLst>
          </p:cNvPr>
          <p:cNvSpPr txBox="1"/>
          <p:nvPr/>
        </p:nvSpPr>
        <p:spPr>
          <a:xfrm>
            <a:off x="3303061" y="243078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2D2F35-4956-5D57-D405-BC871D133FE7}"/>
              </a:ext>
            </a:extLst>
          </p:cNvPr>
          <p:cNvCxnSpPr/>
          <p:nvPr/>
        </p:nvCxnSpPr>
        <p:spPr>
          <a:xfrm flipV="1">
            <a:off x="3528060" y="2865120"/>
            <a:ext cx="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AA56F0-7079-7574-64BB-8E392BF83753}"/>
              </a:ext>
            </a:extLst>
          </p:cNvPr>
          <p:cNvSpPr/>
          <p:nvPr/>
        </p:nvSpPr>
        <p:spPr>
          <a:xfrm>
            <a:off x="2697480" y="1866560"/>
            <a:ext cx="464820" cy="3077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04425-575D-B039-AE17-3B1F11E31A65}"/>
              </a:ext>
            </a:extLst>
          </p:cNvPr>
          <p:cNvSpPr txBox="1"/>
          <p:nvPr/>
        </p:nvSpPr>
        <p:spPr>
          <a:xfrm>
            <a:off x="2658833" y="186191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LID4096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1C9BD7-2CB8-A94F-C1EC-6C2CD6C8865A}"/>
              </a:ext>
            </a:extLst>
          </p:cNvPr>
          <p:cNvSpPr/>
          <p:nvPr/>
        </p:nvSpPr>
        <p:spPr>
          <a:xfrm>
            <a:off x="3912660" y="1884777"/>
            <a:ext cx="659340" cy="28853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endParaRPr lang="LID4096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1DD07B-8977-9CE6-39DE-7A50C2D2BECF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2945130" y="2169694"/>
            <a:ext cx="582930" cy="23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EA176C-7095-0B0D-7D24-43412A171DDB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3528060" y="2173315"/>
            <a:ext cx="714270" cy="2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605B62-D53D-8D16-C4C3-04C9F35BF04F}"/>
              </a:ext>
            </a:extLst>
          </p:cNvPr>
          <p:cNvSpPr txBox="1"/>
          <p:nvPr/>
        </p:nvSpPr>
        <p:spPr>
          <a:xfrm>
            <a:off x="4873199" y="2571750"/>
            <a:ext cx="4092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additional commit is on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branch commits easily added to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branch history remains linear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075678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rgbClr val="FF0000"/>
                </a:solidFill>
              </a:rPr>
              <a:t>Daily Workflow</a:t>
            </a:r>
            <a:endParaRPr sz="2355">
              <a:solidFill>
                <a:srgbClr val="FF0000"/>
              </a:solidFill>
            </a:endParaRPr>
          </a:p>
        </p:txBody>
      </p:sp>
      <p:sp>
        <p:nvSpPr>
          <p:cNvPr id="894" name="Google Shape;894;p76"/>
          <p:cNvSpPr txBox="1">
            <a:spLocks noGrp="1"/>
          </p:cNvSpPr>
          <p:nvPr>
            <p:ph type="body" idx="1"/>
          </p:nvPr>
        </p:nvSpPr>
        <p:spPr>
          <a:xfrm>
            <a:off x="179900" y="1379975"/>
            <a:ext cx="88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                </a:t>
            </a:r>
            <a:r>
              <a:rPr lang="en" dirty="0">
                <a:solidFill>
                  <a:schemeClr val="dk1"/>
                </a:solidFill>
              </a:rPr>
              <a:t>: Make sure you are on the right branch before starting to work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  </a:t>
            </a:r>
            <a:r>
              <a:rPr lang="en" dirty="0">
                <a:solidFill>
                  <a:schemeClr val="dk1"/>
                </a:solidFill>
              </a:rPr>
              <a:t>  : Make sure that you know the current status of your repo.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Work on my project</a:t>
            </a:r>
            <a:r>
              <a:rPr lang="en" dirty="0">
                <a:solidFill>
                  <a:schemeClr val="dk1"/>
                </a:solidFill>
              </a:rPr>
              <a:t>                        : Continue working on your project if you are happy with the current status.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   </a:t>
            </a:r>
            <a:r>
              <a:rPr lang="en" dirty="0">
                <a:solidFill>
                  <a:schemeClr val="dk1"/>
                </a:solidFill>
              </a:rPr>
              <a:t>: Stage your changes often.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 </a:t>
            </a:r>
            <a:r>
              <a:rPr lang="en" dirty="0">
                <a:solidFill>
                  <a:schemeClr val="dk1"/>
                </a:solidFill>
              </a:rPr>
              <a:t>: Commit your stages. Make frequent and small commits.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Happy with results                          </a:t>
            </a:r>
            <a:r>
              <a:rPr lang="en" dirty="0">
                <a:solidFill>
                  <a:schemeClr val="dk1"/>
                </a:solidFill>
              </a:rPr>
              <a:t>: You are happy with your progress and results.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  :</a:t>
            </a:r>
            <a:r>
              <a:rPr lang="en-US" dirty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Switch to the branch you want to merge your feature branch to .   </a:t>
            </a:r>
            <a:endParaRPr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branch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dirty="0">
                <a:solidFill>
                  <a:schemeClr val="dk1"/>
                </a:solidFill>
              </a:rPr>
              <a:t>: Merge the branch to main to update the main branch.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new_branch   </a:t>
            </a:r>
            <a:r>
              <a:rPr lang="en" dirty="0">
                <a:solidFill>
                  <a:schemeClr val="dk1"/>
                </a:solidFill>
              </a:rPr>
              <a:t>: You are ready to work on a new task in a new branch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FD295F-E885-639F-09E2-A51225A3D106}"/>
              </a:ext>
            </a:extLst>
          </p:cNvPr>
          <p:cNvSpPr/>
          <p:nvPr/>
        </p:nvSpPr>
        <p:spPr>
          <a:xfrm>
            <a:off x="396240" y="259080"/>
            <a:ext cx="8567860" cy="4537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>
          <a:extLst>
            <a:ext uri="{FF2B5EF4-FFF2-40B4-BE49-F238E27FC236}">
              <a16:creationId xmlns:a16="http://schemas.microsoft.com/office/drawing/2014/main" id="{4AF091C5-EB68-DA1B-E9E2-3E307DA7B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60F9AA2A-D508-B5D3-A8D5-09AF8D8702D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>
              <a:extLst>
                <a:ext uri="{FF2B5EF4-FFF2-40B4-BE49-F238E27FC236}">
                  <a16:creationId xmlns:a16="http://schemas.microsoft.com/office/drawing/2014/main" id="{BBBE33C4-1CF3-A7F6-D985-A7D6DA09F4E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D29310FB-FEFA-8785-C0A6-9B24D6CDE24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>
            <a:extLst>
              <a:ext uri="{FF2B5EF4-FFF2-40B4-BE49-F238E27FC236}">
                <a16:creationId xmlns:a16="http://schemas.microsoft.com/office/drawing/2014/main" id="{BC89340A-C11F-AE79-D9F7-284D6A48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Remote Repositories</a:t>
            </a:r>
            <a:endParaRPr dirty="0"/>
          </a:p>
        </p:txBody>
      </p:sp>
      <p:pic>
        <p:nvPicPr>
          <p:cNvPr id="371" name="Google Shape;371;p30">
            <a:extLst>
              <a:ext uri="{FF2B5EF4-FFF2-40B4-BE49-F238E27FC236}">
                <a16:creationId xmlns:a16="http://schemas.microsoft.com/office/drawing/2014/main" id="{5057D5D8-DF9C-8E4B-A37D-CCBE75346E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>
            <a:extLst>
              <a:ext uri="{FF2B5EF4-FFF2-40B4-BE49-F238E27FC236}">
                <a16:creationId xmlns:a16="http://schemas.microsoft.com/office/drawing/2014/main" id="{AB2FC430-A33C-C3E1-CD01-D92D50C3FF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>
            <a:extLst>
              <a:ext uri="{FF2B5EF4-FFF2-40B4-BE49-F238E27FC236}">
                <a16:creationId xmlns:a16="http://schemas.microsoft.com/office/drawing/2014/main" id="{4DA7BDF7-0E86-314C-5914-1CC02CF23146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>
            <a:extLst>
              <a:ext uri="{FF2B5EF4-FFF2-40B4-BE49-F238E27FC236}">
                <a16:creationId xmlns:a16="http://schemas.microsoft.com/office/drawing/2014/main" id="{F5F4B874-4C45-B3DD-5A02-CAF59A884E8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>
            <a:extLst>
              <a:ext uri="{FF2B5EF4-FFF2-40B4-BE49-F238E27FC236}">
                <a16:creationId xmlns:a16="http://schemas.microsoft.com/office/drawing/2014/main" id="{0202F7A4-CF0A-9FE1-0113-1F109200AF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>
            <a:extLst>
              <a:ext uri="{FF2B5EF4-FFF2-40B4-BE49-F238E27FC236}">
                <a16:creationId xmlns:a16="http://schemas.microsoft.com/office/drawing/2014/main" id="{CF64FF5B-686D-02F2-D169-FC087707B38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>
            <a:extLst>
              <a:ext uri="{FF2B5EF4-FFF2-40B4-BE49-F238E27FC236}">
                <a16:creationId xmlns:a16="http://schemas.microsoft.com/office/drawing/2014/main" id="{B3364E54-A38E-4E3E-D565-BD048FC70A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>
            <a:extLst>
              <a:ext uri="{FF2B5EF4-FFF2-40B4-BE49-F238E27FC236}">
                <a16:creationId xmlns:a16="http://schemas.microsoft.com/office/drawing/2014/main" id="{4298E1CA-05D3-D6D0-270C-D8A7D357D71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>
            <a:extLst>
              <a:ext uri="{FF2B5EF4-FFF2-40B4-BE49-F238E27FC236}">
                <a16:creationId xmlns:a16="http://schemas.microsoft.com/office/drawing/2014/main" id="{3E73F0F3-CF0A-B6CC-35EC-E4E82CE42FC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>
            <a:extLst>
              <a:ext uri="{FF2B5EF4-FFF2-40B4-BE49-F238E27FC236}">
                <a16:creationId xmlns:a16="http://schemas.microsoft.com/office/drawing/2014/main" id="{2C504BBE-FC74-5350-162D-A87E1ECB08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>
            <a:extLst>
              <a:ext uri="{FF2B5EF4-FFF2-40B4-BE49-F238E27FC236}">
                <a16:creationId xmlns:a16="http://schemas.microsoft.com/office/drawing/2014/main" id="{A7E1CF2E-0202-C7D5-51F4-2628552A3C7B}"/>
              </a:ext>
            </a:extLst>
          </p:cNvPr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>
            <a:extLst>
              <a:ext uri="{FF2B5EF4-FFF2-40B4-BE49-F238E27FC236}">
                <a16:creationId xmlns:a16="http://schemas.microsoft.com/office/drawing/2014/main" id="{D91DD376-5EF7-A0DB-3463-DAAD3B093BB6}"/>
              </a:ext>
            </a:extLst>
          </p:cNvPr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>
            <a:extLst>
              <a:ext uri="{FF2B5EF4-FFF2-40B4-BE49-F238E27FC236}">
                <a16:creationId xmlns:a16="http://schemas.microsoft.com/office/drawing/2014/main" id="{901E4322-98EA-661A-3AC9-2BE18EEA17B9}"/>
              </a:ext>
            </a:extLst>
          </p:cNvPr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>
            <a:extLst>
              <a:ext uri="{FF2B5EF4-FFF2-40B4-BE49-F238E27FC236}">
                <a16:creationId xmlns:a16="http://schemas.microsoft.com/office/drawing/2014/main" id="{41056495-CA95-45AD-8D7C-3F98A7669E38}"/>
              </a:ext>
            </a:extLst>
          </p:cNvPr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>
            <a:extLst>
              <a:ext uri="{FF2B5EF4-FFF2-40B4-BE49-F238E27FC236}">
                <a16:creationId xmlns:a16="http://schemas.microsoft.com/office/drawing/2014/main" id="{68D32BB1-A943-C823-40BA-EE467C7822FB}"/>
              </a:ext>
            </a:extLst>
          </p:cNvPr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>
            <a:extLst>
              <a:ext uri="{FF2B5EF4-FFF2-40B4-BE49-F238E27FC236}">
                <a16:creationId xmlns:a16="http://schemas.microsoft.com/office/drawing/2014/main" id="{12F784A6-F5C2-78DB-CEDD-09752D96CFC5}"/>
              </a:ext>
            </a:extLst>
          </p:cNvPr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>
            <a:extLst>
              <a:ext uri="{FF2B5EF4-FFF2-40B4-BE49-F238E27FC236}">
                <a16:creationId xmlns:a16="http://schemas.microsoft.com/office/drawing/2014/main" id="{D3A703A3-EE47-A4F4-F4FF-DCD52BA80E5B}"/>
              </a:ext>
            </a:extLst>
          </p:cNvPr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845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76675" y="1233050"/>
            <a:ext cx="5165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Git has 3 levels of settings: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-local</a:t>
            </a:r>
            <a:r>
              <a:rPr lang="en" dirty="0"/>
              <a:t> :    setting for one specific project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-global</a:t>
            </a:r>
            <a:r>
              <a:rPr lang="en" dirty="0"/>
              <a:t> :  settings for all of our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-system</a:t>
            </a:r>
            <a:r>
              <a:rPr lang="en" dirty="0"/>
              <a:t>: settings for every users on `a` machine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34" name="Google Shape;13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7"/>
          <p:cNvSpPr txBox="1">
            <a:spLocks noGrp="1"/>
          </p:cNvSpPr>
          <p:nvPr>
            <p:ph type="title"/>
          </p:nvPr>
        </p:nvSpPr>
        <p:spPr>
          <a:xfrm>
            <a:off x="311700" y="21055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Working with an existing remote repository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3E41D3FE-D2D7-30D0-1B55-8769D7A86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7">
            <a:extLst>
              <a:ext uri="{FF2B5EF4-FFF2-40B4-BE49-F238E27FC236}">
                <a16:creationId xmlns:a16="http://schemas.microsoft.com/office/drawing/2014/main" id="{592A1312-F570-A02A-E1D5-DF6DD062B3FC}"/>
              </a:ext>
            </a:extLst>
          </p:cNvPr>
          <p:cNvSpPr/>
          <p:nvPr/>
        </p:nvSpPr>
        <p:spPr>
          <a:xfrm>
            <a:off x="252000" y="4534775"/>
            <a:ext cx="1671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77">
            <a:extLst>
              <a:ext uri="{FF2B5EF4-FFF2-40B4-BE49-F238E27FC236}">
                <a16:creationId xmlns:a16="http://schemas.microsoft.com/office/drawing/2014/main" id="{E4F00B53-5154-4558-7EA6-A7C68BE252C8}"/>
              </a:ext>
            </a:extLst>
          </p:cNvPr>
          <p:cNvSpPr/>
          <p:nvPr/>
        </p:nvSpPr>
        <p:spPr>
          <a:xfrm>
            <a:off x="311700" y="3300425"/>
            <a:ext cx="6848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77">
            <a:extLst>
              <a:ext uri="{FF2B5EF4-FFF2-40B4-BE49-F238E27FC236}">
                <a16:creationId xmlns:a16="http://schemas.microsoft.com/office/drawing/2014/main" id="{FB22C368-31A8-6F7D-EEC9-4DDAB1895D0A}"/>
              </a:ext>
            </a:extLst>
          </p:cNvPr>
          <p:cNvSpPr txBox="1"/>
          <p:nvPr/>
        </p:nvSpPr>
        <p:spPr>
          <a:xfrm>
            <a:off x="252000" y="10733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clone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HTTPS or SSH and copy the url.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directory where you want to clone the remote.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&lt;username&gt;/&lt;remote_project&gt;.git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After cloning don’t forget to go in that repository.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" b="1" dirty="0"/>
              <a:t>automatically</a:t>
            </a:r>
            <a:r>
              <a:rPr lang="en" dirty="0"/>
              <a:t> creates a </a:t>
            </a:r>
            <a:r>
              <a:rPr lang="en" dirty="0">
                <a:highlight>
                  <a:srgbClr val="D9D9D9"/>
                </a:highlight>
              </a:rPr>
              <a:t>remote</a:t>
            </a:r>
            <a:r>
              <a:rPr lang="en" dirty="0"/>
              <a:t> called </a:t>
            </a:r>
            <a:r>
              <a:rPr lang="en" dirty="0">
                <a:highlight>
                  <a:srgbClr val="D9D9D9"/>
                </a:highlight>
              </a:rPr>
              <a:t>origin</a:t>
            </a:r>
            <a:r>
              <a:rPr lang="en" dirty="0"/>
              <a:t> that points to the original repository.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</a:t>
            </a:r>
            <a:r>
              <a:rPr lang="en" dirty="0"/>
              <a:t>  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-v   </a:t>
            </a:r>
            <a:r>
              <a:rPr lang="en" dirty="0"/>
              <a:t>   :Displays the name of the remote together with the url.</a:t>
            </a:r>
            <a:endParaRPr dirty="0"/>
          </a:p>
        </p:txBody>
      </p:sp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43E33728-52BD-536C-5F9F-78CD26010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Clone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903" name="Google Shape;903;p77">
            <a:extLst>
              <a:ext uri="{FF2B5EF4-FFF2-40B4-BE49-F238E27FC236}">
                <a16:creationId xmlns:a16="http://schemas.microsoft.com/office/drawing/2014/main" id="{4EAF5A76-6722-E21C-60B8-020677094A3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300" y="2008950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2539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5FA99EEB-04E9-AD7A-E19F-239692B6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7">
            <a:extLst>
              <a:ext uri="{FF2B5EF4-FFF2-40B4-BE49-F238E27FC236}">
                <a16:creationId xmlns:a16="http://schemas.microsoft.com/office/drawing/2014/main" id="{CC31A6CE-5813-109D-D3D9-CEC06FDE0AF4}"/>
              </a:ext>
            </a:extLst>
          </p:cNvPr>
          <p:cNvSpPr txBox="1"/>
          <p:nvPr/>
        </p:nvSpPr>
        <p:spPr>
          <a:xfrm>
            <a:off x="252000" y="10352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fork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`Create a new fork`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an Owner and Rename the repository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`Copy the main branch only`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Click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your GitHub space, a fork of the original repository will be created.</a:t>
            </a:r>
            <a:endParaRPr dirty="0"/>
          </a:p>
        </p:txBody>
      </p:sp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A0CAE681-95D7-20F4-6266-9267334DE2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Fork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42B42-8CE1-F0AC-5F38-A4964E0C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10" y="1940675"/>
            <a:ext cx="1650380" cy="423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03E19-DBF3-AF40-008F-364CC698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27" y="3603981"/>
            <a:ext cx="1338146" cy="4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06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7A6F2131-E0CE-26B0-59AF-6FFCFFBE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59D632B6-F5BB-4FBF-C0E6-1A761182C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Clone vs Fork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7D00E-F5BE-6B88-85B2-7498B446F20C}"/>
              </a:ext>
            </a:extLst>
          </p:cNvPr>
          <p:cNvSpPr txBox="1"/>
          <p:nvPr/>
        </p:nvSpPr>
        <p:spPr>
          <a:xfrm>
            <a:off x="122630" y="1371600"/>
            <a:ext cx="45239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Cloning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</a:t>
            </a:r>
            <a:r>
              <a:rPr lang="en-US" sz="1600" b="1" dirty="0"/>
              <a:t>linked copy </a:t>
            </a:r>
            <a:r>
              <a:rPr lang="en-US" sz="1600" dirty="0"/>
              <a:t>on a </a:t>
            </a:r>
            <a:r>
              <a:rPr lang="en-US" sz="1600" b="1" dirty="0"/>
              <a:t>local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use of </a:t>
            </a:r>
            <a:r>
              <a:rPr lang="en-US" sz="1600" b="1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Push and pull updates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collaboration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D6885-8E6D-08F7-5519-91C395696064}"/>
              </a:ext>
            </a:extLst>
          </p:cNvPr>
          <p:cNvSpPr txBox="1"/>
          <p:nvPr/>
        </p:nvSpPr>
        <p:spPr>
          <a:xfrm>
            <a:off x="4592754" y="1347951"/>
            <a:ext cx="470673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Forking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an </a:t>
            </a:r>
            <a:r>
              <a:rPr lang="en-US" sz="1600" b="1" dirty="0"/>
              <a:t>independent copy </a:t>
            </a:r>
            <a:r>
              <a:rPr lang="en-US" sz="1600" dirty="0"/>
              <a:t>on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done within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changes through pull requests (PR)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main purpose is to experiment and make </a:t>
            </a:r>
          </a:p>
          <a:p>
            <a:r>
              <a:rPr lang="en-US" sz="1600" dirty="0"/>
              <a:t>an independent development can be used for </a:t>
            </a:r>
          </a:p>
          <a:p>
            <a:r>
              <a:rPr lang="en-US" sz="1600" dirty="0"/>
              <a:t>collaboration as well.</a:t>
            </a:r>
          </a:p>
        </p:txBody>
      </p:sp>
    </p:spTree>
    <p:extLst>
      <p:ext uri="{BB962C8B-B14F-4D97-AF65-F5344CB8AC3E}">
        <p14:creationId xmlns:p14="http://schemas.microsoft.com/office/powerpoint/2010/main" val="27208912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8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8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78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78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13" name="Google Shape;913;p78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8"/>
          <p:cNvSpPr txBox="1"/>
          <p:nvPr/>
        </p:nvSpPr>
        <p:spPr>
          <a:xfrm>
            <a:off x="152400" y="1269015"/>
            <a:ext cx="8892539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up to date with the remote repo and check the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pull origin main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: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Fetch and merge the latest changes</a:t>
            </a:r>
            <a:endParaRPr b="1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your changes to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push origin main          :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Push changes to the remote repository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Let’s check our remote on GitHub</a:t>
            </a:r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9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79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9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9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24" name="Google Shape;924;p79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9"/>
          <p:cNvSpPr txBox="1"/>
          <p:nvPr/>
        </p:nvSpPr>
        <p:spPr>
          <a:xfrm>
            <a:off x="272575" y="1253775"/>
            <a:ext cx="8610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sync with the remote repo and check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&lt;new branch&gt; and make you changes on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push origin &lt;new branch&gt;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the remote repository (GitHub) create a </a:t>
            </a:r>
            <a:r>
              <a:rPr lang="en-US" dirty="0"/>
              <a:t>PR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Merge the pull request. This is done by the assigned person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553847-819D-20D9-6C7F-F1F5B3CEA737}"/>
              </a:ext>
            </a:extLst>
          </p:cNvPr>
          <p:cNvSpPr/>
          <p:nvPr/>
        </p:nvSpPr>
        <p:spPr>
          <a:xfrm>
            <a:off x="272575" y="4320540"/>
            <a:ext cx="5343365" cy="5659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RECAP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</a:rPr>
              <a:t>Daily Workflow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931" name="Google Shape;931;p80"/>
          <p:cNvSpPr txBox="1">
            <a:spLocks noGrp="1"/>
          </p:cNvSpPr>
          <p:nvPr>
            <p:ph type="body" idx="1"/>
          </p:nvPr>
        </p:nvSpPr>
        <p:spPr>
          <a:xfrm>
            <a:off x="141900" y="716280"/>
            <a:ext cx="8860200" cy="4328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dirty="0">
                <a:solidFill>
                  <a:schemeClr val="dk1"/>
                </a:solidFill>
              </a:rPr>
              <a:t>: Fetch and merge the latest changes from the remote  `master` (or `main`) branch into your local                                            		   branch.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lang="en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&lt;feature_branch&gt; </a:t>
            </a:r>
            <a:r>
              <a:rPr lang="en" sz="1100" dirty="0">
                <a:solidFill>
                  <a:schemeClr val="dk1"/>
                </a:solidFill>
              </a:rPr>
              <a:t>: Switch to the local branch you want to work on.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</a:t>
            </a:r>
            <a:r>
              <a:rPr lang="en" sz="1100" dirty="0">
                <a:solidFill>
                  <a:schemeClr val="dk1"/>
                </a:solidFill>
              </a:rPr>
              <a:t>: Check the current status of your repo.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Work on my project                   </a:t>
            </a:r>
            <a:r>
              <a:rPr lang="en" sz="1100" dirty="0">
                <a:solidFill>
                  <a:schemeClr val="dk1"/>
                </a:solidFill>
              </a:rPr>
              <a:t>: Continue working on your project if you are happy with the current status.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</a:t>
            </a:r>
            <a:r>
              <a:rPr lang="en" sz="1100" dirty="0">
                <a:solidFill>
                  <a:schemeClr val="dk1"/>
                </a:solidFill>
              </a:rPr>
              <a:t>: Stage your changes often.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</a:t>
            </a:r>
            <a:r>
              <a:rPr lang="en" sz="1100" dirty="0">
                <a:solidFill>
                  <a:schemeClr val="dk1"/>
                </a:solidFill>
              </a:rPr>
              <a:t>: Commit your staged changes. Make frequent and small commits.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Happy with results 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push –u origin &lt;feature_branch&gt; </a:t>
            </a:r>
            <a:r>
              <a:rPr lang="en" sz="1100" dirty="0">
                <a:solidFill>
                  <a:schemeClr val="dk1"/>
                </a:solidFill>
              </a:rPr>
              <a:t>: If it </a:t>
            </a:r>
            <a:r>
              <a:rPr lang="en-US" sz="1100" dirty="0">
                <a:solidFill>
                  <a:schemeClr val="dk1"/>
                </a:solidFill>
              </a:rPr>
              <a:t>is the first time that the branch is created and you want to track the remote branch,</a:t>
            </a:r>
            <a:r>
              <a:rPr lang="en" sz="1100" dirty="0">
                <a:solidFill>
                  <a:schemeClr val="dk1"/>
                </a:solidFill>
              </a:rPr>
              <a:t> use    	                                                         the option `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en" sz="1100" dirty="0">
                <a:solidFill>
                  <a:schemeClr val="dk1"/>
                </a:solidFill>
              </a:rPr>
              <a:t>` . Otherwise, you can omit this option.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&lt;feature_branch&gt; </a:t>
            </a:r>
            <a:r>
              <a:rPr lang="en" sz="1100" dirty="0">
                <a:solidFill>
                  <a:schemeClr val="dk1"/>
                </a:solidFill>
              </a:rPr>
              <a:t>: </a:t>
            </a:r>
            <a:r>
              <a:rPr lang="en-US" sz="1100" dirty="0">
                <a:solidFill>
                  <a:schemeClr val="tx1"/>
                </a:solidFill>
              </a:rPr>
              <a:t>Push your local branch to the remote repository (not directly to `master` or `main`)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b="1" dirty="0">
                <a:solidFill>
                  <a:schemeClr val="tx1"/>
                </a:solidFill>
              </a:rPr>
              <a:t>Create a Pull Request (PR )         </a:t>
            </a:r>
            <a:r>
              <a:rPr lang="en-US" sz="1100" dirty="0">
                <a:solidFill>
                  <a:schemeClr val="tx1"/>
                </a:solidFill>
              </a:rPr>
              <a:t>: On GitHub/GitLab, open a pull request for code review and approval. Assign a reviewer.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</a:rPr>
              <a:t>Merge to master/main                    : Once approved, the reviewer merges the changes into the main branch.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:</a:t>
            </a:r>
            <a:r>
              <a:rPr lang="en-US" sz="11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Switch to the master branch (or main branch).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</a:rPr>
              <a:t>            : </a:t>
            </a:r>
            <a:r>
              <a:rPr lang="en-US" sz="1100" dirty="0">
                <a:solidFill>
                  <a:schemeClr val="tx1"/>
                </a:solidFill>
              </a:rPr>
              <a:t>Update your local repository with the latest changes from master (or main)</a:t>
            </a:r>
            <a:endParaRPr sz="1100" dirty="0">
              <a:solidFill>
                <a:schemeClr val="tx1"/>
              </a:solidFill>
            </a:endParaRPr>
          </a:p>
          <a:p>
            <a:pPr marL="457200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1"/>
          <p:cNvSpPr/>
          <p:nvPr/>
        </p:nvSpPr>
        <p:spPr>
          <a:xfrm>
            <a:off x="1040975" y="3812025"/>
            <a:ext cx="40977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81"/>
          <p:cNvSpPr/>
          <p:nvPr/>
        </p:nvSpPr>
        <p:spPr>
          <a:xfrm>
            <a:off x="1065600" y="33967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1"/>
          <p:cNvSpPr/>
          <p:nvPr/>
        </p:nvSpPr>
        <p:spPr>
          <a:xfrm>
            <a:off x="1040975" y="29815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1"/>
          <p:cNvSpPr/>
          <p:nvPr/>
        </p:nvSpPr>
        <p:spPr>
          <a:xfrm>
            <a:off x="1040975" y="25662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81"/>
          <p:cNvSpPr/>
          <p:nvPr/>
        </p:nvSpPr>
        <p:spPr>
          <a:xfrm>
            <a:off x="1040975" y="21510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81"/>
          <p:cNvSpPr/>
          <p:nvPr/>
        </p:nvSpPr>
        <p:spPr>
          <a:xfrm>
            <a:off x="1040975" y="1706000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8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43" name="Google Shape;943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4" name="Google Shape;944;p8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D</a:t>
              </a:r>
              <a:r>
                <a:rPr lang="en" sz="1300" dirty="0">
                  <a:solidFill>
                    <a:srgbClr val="60B669"/>
                  </a:solidFill>
                </a:rPr>
                <a:t>igital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ompetence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entre</a:t>
              </a:r>
              <a:endParaRPr sz="1300" dirty="0">
                <a:solidFill>
                  <a:srgbClr val="60B669"/>
                </a:solidFill>
              </a:endParaRPr>
            </a:p>
          </p:txBody>
        </p:sp>
      </p:grpSp>
      <p:sp>
        <p:nvSpPr>
          <p:cNvPr id="945" name="Google Shape;94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Creating a new remote repository from existing local repo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6" name="Google Shape;94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8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1"/>
          <p:cNvSpPr txBox="1"/>
          <p:nvPr/>
        </p:nvSpPr>
        <p:spPr>
          <a:xfrm>
            <a:off x="540850" y="1203525"/>
            <a:ext cx="7296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your machine, go to the directory where you want to create the repository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mkdir &lt;repository-name&gt;               </a:t>
            </a:r>
            <a:r>
              <a:rPr lang="en" dirty="0"/>
              <a:t>: This is the name of your project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 &lt;repository-name&gt;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“First commit”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3"/>
          <p:cNvSpPr/>
          <p:nvPr/>
        </p:nvSpPr>
        <p:spPr>
          <a:xfrm>
            <a:off x="539825" y="2571750"/>
            <a:ext cx="2645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3"/>
          <p:cNvSpPr/>
          <p:nvPr/>
        </p:nvSpPr>
        <p:spPr>
          <a:xfrm>
            <a:off x="572375" y="1740150"/>
            <a:ext cx="739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Google Shape;970;p8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71" name="Google Shape;971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2" name="Google Shape;972;p8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73" name="Google Shape;97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a new remote repository from existing repository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4" name="Google Shape;97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8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83"/>
          <p:cNvSpPr txBox="1"/>
          <p:nvPr/>
        </p:nvSpPr>
        <p:spPr>
          <a:xfrm>
            <a:off x="501342" y="1488950"/>
            <a:ext cx="81486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git@github.com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:&lt;username&gt;/&lt;repository_name&gt;.git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push –u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check the GitHub</a:t>
            </a:r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/>
        </p:nvSpPr>
        <p:spPr>
          <a:xfrm>
            <a:off x="540850" y="1203525"/>
            <a:ext cx="7880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GitHub account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 New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Type your repository name (&lt;repository-name&gt;), select Private or Public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 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Select HTTPS or SSH and copy the url to clone it to your local environment.</a:t>
            </a:r>
            <a:endParaRPr dirty="0">
              <a:highlight>
                <a:srgbClr val="FFFFFF"/>
              </a:highlight>
            </a:endParaRPr>
          </a:p>
        </p:txBody>
      </p:sp>
      <p:grpSp>
        <p:nvGrpSpPr>
          <p:cNvPr id="954" name="Google Shape;954;p8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55" name="Google Shape;955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8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57" name="Google Shape;957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Creating a new remote repository on GitHub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958" name="Google Shape;95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8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0" name="Google Shape;96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5150" y="1634475"/>
            <a:ext cx="159470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6725" y="2072175"/>
            <a:ext cx="808000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2599" y="2941525"/>
            <a:ext cx="1032751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7625" y="3443875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520625" y="3424275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20625" y="2570750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76675" y="1233050"/>
            <a:ext cx="69363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Change email address to &lt;your emailaddress&gt;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--global user.email “&lt;youremailaddress&gt;”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chemeClr val="lt1"/>
                </a:highlight>
              </a:rPr>
              <a:t>Change username to &lt;yourusername&gt;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 -global user.name “&lt;yourusername&gt;”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47" name="Google Shape;14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</TotalTime>
  <Words>4373</Words>
  <Application>Microsoft Office PowerPoint</Application>
  <PresentationFormat>On-screen Show (16:9)</PresentationFormat>
  <Paragraphs>932</Paragraphs>
  <Slides>89</Slides>
  <Notes>89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Courier New</vt:lpstr>
      <vt:lpstr>Wingdings</vt:lpstr>
      <vt:lpstr>Simple Light</vt:lpstr>
      <vt:lpstr>Introduction To Git &amp; GitHub Part 1 </vt:lpstr>
      <vt:lpstr>DCC RUG Follow our training and subscribe to our newsletter to stay up-to-date</vt:lpstr>
      <vt:lpstr>Outline</vt:lpstr>
      <vt:lpstr>What is version control?</vt:lpstr>
      <vt:lpstr>Git vs GitHub</vt:lpstr>
      <vt:lpstr>Git vs GitHub</vt:lpstr>
      <vt:lpstr>Git</vt:lpstr>
      <vt:lpstr>Git</vt:lpstr>
      <vt:lpstr>Git</vt:lpstr>
      <vt:lpstr>GitHub</vt:lpstr>
      <vt:lpstr>Connect your laptop to GitHub</vt:lpstr>
      <vt:lpstr>What is a repository?</vt:lpstr>
      <vt:lpstr>What is a repository?</vt:lpstr>
      <vt:lpstr>What is a repository?</vt:lpstr>
      <vt:lpstr>What is a repository?</vt:lpstr>
      <vt:lpstr>What is a repository?</vt:lpstr>
      <vt:lpstr>Local repository vs Remote repository</vt:lpstr>
      <vt:lpstr>Local repository vs Remote repository</vt:lpstr>
      <vt:lpstr>Local repository vs Remote repository</vt:lpstr>
      <vt:lpstr>Local repository vs Remote repository</vt:lpstr>
      <vt:lpstr>Creating a new local repository</vt:lpstr>
      <vt:lpstr>Git Workflow</vt:lpstr>
      <vt:lpstr>Git Workflow</vt:lpstr>
      <vt:lpstr>Git Workflow</vt:lpstr>
      <vt:lpstr>Git Workflow</vt:lpstr>
      <vt:lpstr>Commit Structure</vt:lpstr>
      <vt:lpstr>Commit Structure</vt:lpstr>
      <vt:lpstr>Monitor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 </vt:lpstr>
      <vt:lpstr>View specific commit</vt:lpstr>
      <vt:lpstr>Compare commits</vt:lpstr>
      <vt:lpstr>Git Workflow</vt:lpstr>
      <vt:lpstr>Commit History</vt:lpstr>
      <vt:lpstr>Track</vt:lpstr>
      <vt:lpstr>Track</vt:lpstr>
      <vt:lpstr>Track</vt:lpstr>
      <vt:lpstr>View changes per commit</vt:lpstr>
      <vt:lpstr>Unstage - Undo - Restore</vt:lpstr>
      <vt:lpstr>Unstage</vt:lpstr>
      <vt:lpstr>Undo changes </vt:lpstr>
      <vt:lpstr>Restore</vt:lpstr>
      <vt:lpstr>Restore</vt:lpstr>
      <vt:lpstr>Restore</vt:lpstr>
      <vt:lpstr>Restore</vt:lpstr>
      <vt:lpstr>Restore</vt:lpstr>
      <vt:lpstr>Restore</vt:lpstr>
      <vt:lpstr>Restore</vt:lpstr>
      <vt:lpstr>Restore</vt:lpstr>
      <vt:lpstr>Restore</vt:lpstr>
      <vt:lpstr>Restore</vt:lpstr>
      <vt:lpstr>Cleaning repository</vt:lpstr>
      <vt:lpstr>Ignoring files</vt:lpstr>
      <vt:lpstr>Working with Branches</vt:lpstr>
      <vt:lpstr>Working with branches</vt:lpstr>
      <vt:lpstr>Working with branches</vt:lpstr>
      <vt:lpstr>Working with branches</vt:lpstr>
      <vt:lpstr>Main branch</vt:lpstr>
      <vt:lpstr>Analysis branch</vt:lpstr>
      <vt:lpstr>Model branch</vt:lpstr>
      <vt:lpstr>Merging Analysis to Main</vt:lpstr>
      <vt:lpstr>Merging Model to Main</vt:lpstr>
      <vt:lpstr>Source and destination</vt:lpstr>
      <vt:lpstr>Working with branches</vt:lpstr>
      <vt:lpstr>Working with branches</vt:lpstr>
      <vt:lpstr>Working with branches</vt:lpstr>
      <vt:lpstr>Merge Types</vt:lpstr>
      <vt:lpstr>Merge Types</vt:lpstr>
      <vt:lpstr>RECAP Daily Workflow</vt:lpstr>
      <vt:lpstr>Working with Remote Repositories</vt:lpstr>
      <vt:lpstr>Working with an existing remote repository  </vt:lpstr>
      <vt:lpstr>Working with an existing remote repository: Clone  </vt:lpstr>
      <vt:lpstr>Working with an existing remote repository: Fork</vt:lpstr>
      <vt:lpstr>Clone vs Fork</vt:lpstr>
      <vt:lpstr>Working with a remote repository</vt:lpstr>
      <vt:lpstr>Working with a remote repository</vt:lpstr>
      <vt:lpstr>RECAP Daily Workflow</vt:lpstr>
      <vt:lpstr>Creating a new remote repository from existing local repo </vt:lpstr>
      <vt:lpstr>Creating a new remote repository from existing repository</vt:lpstr>
      <vt:lpstr>Creating a new remote repository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B. Koopmans-Beygu</dc:creator>
  <cp:lastModifiedBy>B. Koopmans-Beygu</cp:lastModifiedBy>
  <cp:revision>23</cp:revision>
  <dcterms:modified xsi:type="dcterms:W3CDTF">2025-10-22T13:55:20Z</dcterms:modified>
</cp:coreProperties>
</file>