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86"/>
  </p:notesMasterIdLst>
  <p:sldIdLst>
    <p:sldId id="256" r:id="rId2"/>
    <p:sldId id="329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328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330" r:id="rId26"/>
    <p:sldId id="278" r:id="rId27"/>
    <p:sldId id="331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327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339" r:id="rId50"/>
    <p:sldId id="340" r:id="rId51"/>
    <p:sldId id="299" r:id="rId52"/>
    <p:sldId id="341" r:id="rId53"/>
    <p:sldId id="300" r:id="rId54"/>
    <p:sldId id="301" r:id="rId55"/>
    <p:sldId id="302" r:id="rId56"/>
    <p:sldId id="303" r:id="rId57"/>
    <p:sldId id="304" r:id="rId58"/>
    <p:sldId id="305" r:id="rId59"/>
    <p:sldId id="332" r:id="rId60"/>
    <p:sldId id="307" r:id="rId61"/>
    <p:sldId id="308" r:id="rId62"/>
    <p:sldId id="309" r:id="rId63"/>
    <p:sldId id="310" r:id="rId64"/>
    <p:sldId id="311" r:id="rId65"/>
    <p:sldId id="312" r:id="rId66"/>
    <p:sldId id="313" r:id="rId67"/>
    <p:sldId id="314" r:id="rId68"/>
    <p:sldId id="315" r:id="rId69"/>
    <p:sldId id="316" r:id="rId70"/>
    <p:sldId id="317" r:id="rId71"/>
    <p:sldId id="318" r:id="rId72"/>
    <p:sldId id="337" r:id="rId73"/>
    <p:sldId id="338" r:id="rId74"/>
    <p:sldId id="319" r:id="rId75"/>
    <p:sldId id="334" r:id="rId76"/>
    <p:sldId id="320" r:id="rId77"/>
    <p:sldId id="336" r:id="rId78"/>
    <p:sldId id="335" r:id="rId79"/>
    <p:sldId id="321" r:id="rId80"/>
    <p:sldId id="322" r:id="rId81"/>
    <p:sldId id="323" r:id="rId82"/>
    <p:sldId id="324" r:id="rId83"/>
    <p:sldId id="326" r:id="rId84"/>
    <p:sldId id="325" r:id="rId85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403"/>
    <a:srgbClr val="E091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8" d="100"/>
          <a:sy n="88" d="100"/>
        </p:scale>
        <p:origin x="416" y="4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theme" Target="theme/theme1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tableStyles" Target="tableStyles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1">
          <a:extLst>
            <a:ext uri="{FF2B5EF4-FFF2-40B4-BE49-F238E27FC236}">
              <a16:creationId xmlns:a16="http://schemas.microsoft.com/office/drawing/2014/main" id="{7C5FD9FD-16D4-0985-9EE0-494B20766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13aba7365ef_0_25:notes">
            <a:extLst>
              <a:ext uri="{FF2B5EF4-FFF2-40B4-BE49-F238E27FC236}">
                <a16:creationId xmlns:a16="http://schemas.microsoft.com/office/drawing/2014/main" id="{0FE2BC49-8F6C-B88A-531C-34170EC5679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13aba7365ef_0_25:notes">
            <a:extLst>
              <a:ext uri="{FF2B5EF4-FFF2-40B4-BE49-F238E27FC236}">
                <a16:creationId xmlns:a16="http://schemas.microsoft.com/office/drawing/2014/main" id="{9991BCA2-F4AD-53F0-C566-E6F45D0AB94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5483313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13aba7365ef_0_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13aba7365ef_0_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g18badc01a4e_0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2" name="Google Shape;192;g18badc01a4e_0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18badc01a4e_0_6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0" name="Google Shape;220;g18badc01a4e_0_6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18badc01a4e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4" name="Google Shape;254;g18badc01a4e_0_6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8badc01a4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8badc01a4e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18badc01a4e_0_7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18badc01a4e_0_7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18badc01a4e_0_8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18badc01a4e_0_8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g18badc01a4e_0_8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0" name="Google Shape;350;g18badc01a4e_0_8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F22A6FD3-2DE2-1639-4098-D44A59016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6A859F03-2979-D6F1-4B5F-62E5919F3D2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64902787-33A1-7BC3-1399-C6661A74DE9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11764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g18badc01a4e_0_8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0" name="Google Shape;390;g18badc01a4e_0_8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18badc01a4e_0_9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18badc01a4e_0_97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0" name="Google Shape;420;g18badc01a4e_0_10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1" name="Google Shape;421;g18badc01a4e_0_10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9" name="Google Shape;459;g18badc01a4e_0_10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0" name="Google Shape;460;g18badc01a4e_0_10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63EDCD01-9B3A-7C2C-A134-33738D5F39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AC48E844-CB70-FE29-07EE-E93B4E7780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CA153CDC-F18B-B3D3-C770-D26FA0F43A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71555912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9">
          <a:extLst>
            <a:ext uri="{FF2B5EF4-FFF2-40B4-BE49-F238E27FC236}">
              <a16:creationId xmlns:a16="http://schemas.microsoft.com/office/drawing/2014/main" id="{E078D1F1-1DDC-9BC3-19CF-065B901975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g18badc01a4e_0_990:notes">
            <a:extLst>
              <a:ext uri="{FF2B5EF4-FFF2-40B4-BE49-F238E27FC236}">
                <a16:creationId xmlns:a16="http://schemas.microsoft.com/office/drawing/2014/main" id="{D524C81F-3367-F74D-A608-73F4A1E41E5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1" name="Google Shape;471;g18badc01a4e_0_990:notes">
            <a:extLst>
              <a:ext uri="{FF2B5EF4-FFF2-40B4-BE49-F238E27FC236}">
                <a16:creationId xmlns:a16="http://schemas.microsoft.com/office/drawing/2014/main" id="{8049E508-82D9-B262-4CCF-9D2E754790B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9405885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18badc01a4e_0_10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18badc01a4e_0_10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18badc01a4e_0_1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18badc01a4e_0_11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13aba7365ef_0_10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13aba7365ef_0_10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g18badc01a4e_0_11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3" name="Google Shape;513;g18badc01a4e_0_11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18badc01a4e_0_1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18badc01a4e_0_11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" name="Google Shape;526;g18badc01a4e_0_11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7" name="Google Shape;527;g18badc01a4e_0_11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4" name="Google Shape;534;g18badc01a4e_0_11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5" name="Google Shape;535;g18badc01a4e_0_11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g18badc01a4e_0_11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3" name="Google Shape;543;g18badc01a4e_0_118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g18badc01a4e_0_12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2" name="Google Shape;552;g18badc01a4e_0_12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9" name="Google Shape;559;g18badc01a4e_0_1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0" name="Google Shape;560;g18badc01a4e_0_1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18badc01a4e_0_1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8" name="Google Shape;568;g18badc01a4e_0_1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18badc01a4e_0_11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18badc01a4e_0_11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g18badc01a4e_0_10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1" name="Google Shape;591;g18badc01a4e_0_107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13aba7365ef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13aba7365ef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6">
          <a:extLst>
            <a:ext uri="{FF2B5EF4-FFF2-40B4-BE49-F238E27FC236}">
              <a16:creationId xmlns:a16="http://schemas.microsoft.com/office/drawing/2014/main" id="{45429FFD-92A6-6722-F6EA-F4293A469A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g18badc01a4e_0_1228:notes">
            <a:extLst>
              <a:ext uri="{FF2B5EF4-FFF2-40B4-BE49-F238E27FC236}">
                <a16:creationId xmlns:a16="http://schemas.microsoft.com/office/drawing/2014/main" id="{35EA8165-8921-8DDC-2178-5C38C8FDBA8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8" name="Google Shape;598;g18badc01a4e_0_1228:notes">
            <a:extLst>
              <a:ext uri="{FF2B5EF4-FFF2-40B4-BE49-F238E27FC236}">
                <a16:creationId xmlns:a16="http://schemas.microsoft.com/office/drawing/2014/main" id="{90857690-9409-EA1F-4841-469D27C7A0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74413488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5" name="Google Shape;615;g18badc01a4e_0_12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6" name="Google Shape;616;g18badc01a4e_0_12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g18badc01a4e_0_12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8" name="Google Shape;628;g18badc01a4e_0_12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g18badc01a4e_0_1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8" name="Google Shape;638;g18badc01a4e_0_1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g18badc01a4e_0_1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7" name="Google Shape;647;g18badc01a4e_0_12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g18badc01a4e_0_1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6" name="Google Shape;656;g18badc01a4e_0_128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2" name="Google Shape;682;g18badc01a4e_0_129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3" name="Google Shape;683;g18badc01a4e_0_129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>
          <a:extLst>
            <a:ext uri="{FF2B5EF4-FFF2-40B4-BE49-F238E27FC236}">
              <a16:creationId xmlns:a16="http://schemas.microsoft.com/office/drawing/2014/main" id="{435F2CDC-434D-9FE5-CACB-20AF649A23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>
            <a:extLst>
              <a:ext uri="{FF2B5EF4-FFF2-40B4-BE49-F238E27FC236}">
                <a16:creationId xmlns:a16="http://schemas.microsoft.com/office/drawing/2014/main" id="{E97316BB-2198-451B-AB53-68FDE6ADEEB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>
            <a:extLst>
              <a:ext uri="{FF2B5EF4-FFF2-40B4-BE49-F238E27FC236}">
                <a16:creationId xmlns:a16="http://schemas.microsoft.com/office/drawing/2014/main" id="{3BCB2F3D-CBB6-AC8D-5A55-27D381DA9B0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90335714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13aba7365ef_0_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13aba7365ef_0_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1">
          <a:extLst>
            <a:ext uri="{FF2B5EF4-FFF2-40B4-BE49-F238E27FC236}">
              <a16:creationId xmlns:a16="http://schemas.microsoft.com/office/drawing/2014/main" id="{67BD6167-50F3-EE2A-3682-0554259657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g18badc01a4e_0_1320:notes">
            <a:extLst>
              <a:ext uri="{FF2B5EF4-FFF2-40B4-BE49-F238E27FC236}">
                <a16:creationId xmlns:a16="http://schemas.microsoft.com/office/drawing/2014/main" id="{80EE1302-C8D5-92B5-E6A1-1BCFBB08AE0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3" name="Google Shape;693;g18badc01a4e_0_1320:notes">
            <a:extLst>
              <a:ext uri="{FF2B5EF4-FFF2-40B4-BE49-F238E27FC236}">
                <a16:creationId xmlns:a16="http://schemas.microsoft.com/office/drawing/2014/main" id="{9D2D4CB4-3C4C-7476-4E51-BC1DDFFDFD8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380803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adc01a4e_0_13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adc01a4e_0_13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3">
          <a:extLst>
            <a:ext uri="{FF2B5EF4-FFF2-40B4-BE49-F238E27FC236}">
              <a16:creationId xmlns:a16="http://schemas.microsoft.com/office/drawing/2014/main" id="{F517E212-1A24-9404-AE45-36BFF3335C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4" name="Google Shape;704;g18badc01a4e_0_1341:notes">
            <a:extLst>
              <a:ext uri="{FF2B5EF4-FFF2-40B4-BE49-F238E27FC236}">
                <a16:creationId xmlns:a16="http://schemas.microsoft.com/office/drawing/2014/main" id="{A760FBC0-9277-E75A-3E7B-7E24BD201A2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5" name="Google Shape;705;g18badc01a4e_0_1341:notes">
            <a:extLst>
              <a:ext uri="{FF2B5EF4-FFF2-40B4-BE49-F238E27FC236}">
                <a16:creationId xmlns:a16="http://schemas.microsoft.com/office/drawing/2014/main" id="{9B675B38-F355-D7FE-0E6D-F010AA4D975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680511408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g18badc01a4e_0_13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1" name="Google Shape;711;g18badc01a4e_0_136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8" name="Google Shape;718;g18badc01a4e_0_13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9" name="Google Shape;719;g18badc01a4e_0_13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g18badc01a4e_0_13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0" name="Google Shape;730;g18badc01a4e_0_13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g18badc01a4e_0_1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6" name="Google Shape;736;g18badc01a4e_0_13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4" name="Google Shape;744;g18badc01a4e_0_13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5" name="Google Shape;745;g18badc01a4e_0_13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6" name="Google Shape;756;g18badc01a4e_0_14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7" name="Google Shape;757;g18badc01a4e_0_140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2">
          <a:extLst>
            <a:ext uri="{FF2B5EF4-FFF2-40B4-BE49-F238E27FC236}">
              <a16:creationId xmlns:a16="http://schemas.microsoft.com/office/drawing/2014/main" id="{2AADD74C-93B0-51AD-3794-FFC24CE5CC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3" name="Google Shape;763;g18badc01a4e_0_1408:notes">
            <a:extLst>
              <a:ext uri="{FF2B5EF4-FFF2-40B4-BE49-F238E27FC236}">
                <a16:creationId xmlns:a16="http://schemas.microsoft.com/office/drawing/2014/main" id="{57AC8B56-96CE-FFEA-7A95-804BD6831DD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4" name="Google Shape;764;g18badc01a4e_0_1408:notes">
            <a:extLst>
              <a:ext uri="{FF2B5EF4-FFF2-40B4-BE49-F238E27FC236}">
                <a16:creationId xmlns:a16="http://schemas.microsoft.com/office/drawing/2014/main" id="{6C10C915-89CA-340B-52CD-BB9F8FAB21C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870345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8badc01a4e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8badc01a4e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0" name="Google Shape;770;g18badc01a4e_0_14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1" name="Google Shape;771;g18badc01a4e_0_14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2" name="Google Shape;792;g18badc01a4e_0_14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3" name="Google Shape;793;g18badc01a4e_0_14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g18badc01a4e_0_14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6" name="Google Shape;816;g18badc01a4e_0_14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1" name="Google Shape;821;g18badc01a4e_0_14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2" name="Google Shape;822;g18badc01a4e_0_14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0" name="Google Shape;830;g18badc01a4e_0_14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1" name="Google Shape;831;g18badc01a4e_0_14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7" name="Google Shape;837;g18badc01a4e_0_147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8" name="Google Shape;838;g18badc01a4e_0_147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g18badc01a4e_0_1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5" name="Google Shape;845;g18badc01a4e_0_148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g18badc01a4e_0_14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2" name="Google Shape;852;g18badc01a4e_0_149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8" name="Google Shape;858;g18badc01a4e_0_150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9" name="Google Shape;859;g18badc01a4e_0_150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4" name="Google Shape;864;g18badc01a4e_0_1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5" name="Google Shape;865;g18badc01a4e_0_150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3aba7365ef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3aba7365ef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18badc01a4e_0_1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18badc01a4e_0_15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614018E-F4D1-F5AA-13E4-115527B9D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6FB78ED6-0525-E7A1-0867-82005D6E3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B4B549F1-9C33-C07A-82A8-38A6CD8ED6C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199569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0">
          <a:extLst>
            <a:ext uri="{FF2B5EF4-FFF2-40B4-BE49-F238E27FC236}">
              <a16:creationId xmlns:a16="http://schemas.microsoft.com/office/drawing/2014/main" id="{ECFEF7F4-0775-C8A8-F46A-12B9CA4A7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1" name="Google Shape;881;g18badc01a4e_0_1524:notes">
            <a:extLst>
              <a:ext uri="{FF2B5EF4-FFF2-40B4-BE49-F238E27FC236}">
                <a16:creationId xmlns:a16="http://schemas.microsoft.com/office/drawing/2014/main" id="{2FE91F93-FA99-7F84-FFB5-DB6F347F12A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2" name="Google Shape;882;g18badc01a4e_0_1524:notes">
            <a:extLst>
              <a:ext uri="{FF2B5EF4-FFF2-40B4-BE49-F238E27FC236}">
                <a16:creationId xmlns:a16="http://schemas.microsoft.com/office/drawing/2014/main" id="{1533816E-EB73-3010-3279-BE0335255C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4350012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" name="Google Shape;890;g190d8437e63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1" name="Google Shape;891;g190d8437e63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3">
          <a:extLst>
            <a:ext uri="{FF2B5EF4-FFF2-40B4-BE49-F238E27FC236}">
              <a16:creationId xmlns:a16="http://schemas.microsoft.com/office/drawing/2014/main" id="{216DED73-1B1E-A47E-17A7-4B1ABBA1D3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g18badc01a4e_0_895:notes">
            <a:extLst>
              <a:ext uri="{FF2B5EF4-FFF2-40B4-BE49-F238E27FC236}">
                <a16:creationId xmlns:a16="http://schemas.microsoft.com/office/drawing/2014/main" id="{423DDFEB-56CE-EADC-1997-7CC5D6540C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5" name="Google Shape;365;g18badc01a4e_0_895:notes">
            <a:extLst>
              <a:ext uri="{FF2B5EF4-FFF2-40B4-BE49-F238E27FC236}">
                <a16:creationId xmlns:a16="http://schemas.microsoft.com/office/drawing/2014/main" id="{F3AACCE3-08F2-8488-761F-99F9E6BE705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34760646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210F2F46-59EE-C46E-8B43-9921438E4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3F126933-284F-4181-0940-AC7C541EB28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B1846733-F274-7FE7-25A5-B69264A3340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03920699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5">
          <a:extLst>
            <a:ext uri="{FF2B5EF4-FFF2-40B4-BE49-F238E27FC236}">
              <a16:creationId xmlns:a16="http://schemas.microsoft.com/office/drawing/2014/main" id="{0D339CE6-6468-19D0-3E0E-44F660CA0D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6" name="Google Shape;896;g18badc01a4e_0_1532:notes">
            <a:extLst>
              <a:ext uri="{FF2B5EF4-FFF2-40B4-BE49-F238E27FC236}">
                <a16:creationId xmlns:a16="http://schemas.microsoft.com/office/drawing/2014/main" id="{FF60A071-AB63-9953-92BD-6855851AD3E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7" name="Google Shape;897;g18badc01a4e_0_1532:notes">
            <a:extLst>
              <a:ext uri="{FF2B5EF4-FFF2-40B4-BE49-F238E27FC236}">
                <a16:creationId xmlns:a16="http://schemas.microsoft.com/office/drawing/2014/main" id="{220C6052-6B85-D6C7-5D45-DC784A4945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566809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5" name="Google Shape;905;g18badc01a4e_0_15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6" name="Google Shape;906;g18badc01a4e_0_15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18badc01a4e_0_9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18badc01a4e_0_9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6" name="Google Shape;916;g18badc01a4e_0_15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7" name="Google Shape;917;g18badc01a4e_0_15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7" name="Google Shape;927;g190d8437e63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8" name="Google Shape;928;g190d8437e63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18badc01a4e_0_9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18badc01a4e_0_9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g18badc01a4e_0_15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6" name="Google Shape;966;g18badc01a4e_0_15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g18badc01a4e_0_8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1" name="Google Shape;951;g18badc01a4e_0_8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g18badc01a4e_0_9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" name="Google Shape;140;g18badc01a4e_0_95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burcu.beygu@rug.n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github.com/your-username/your-repo.git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6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.png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rug.nl/digital-competence-centre/?lang=en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3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3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3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3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emf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emf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3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3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3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3.xml"/><Relationship Id="rId5" Type="http://schemas.openxmlformats.org/officeDocument/2006/relationships/hyperlink" Target="mailto:git@github.com" TargetMode="External"/><Relationship Id="rId4" Type="http://schemas.openxmlformats.org/officeDocument/2006/relationships/image" Target="../media/image2.png"/></Relationships>
</file>

<file path=ppt/slides/_rels/slide8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 b="1" dirty="0"/>
              <a:t>Introduction To Git &amp; GitHub</a:t>
            </a:r>
            <a:br>
              <a:rPr lang="en" sz="2800" b="1" dirty="0"/>
            </a:br>
            <a:r>
              <a:rPr lang="en" sz="2800" b="1" dirty="0"/>
              <a:t>Part 1</a:t>
            </a:r>
            <a:br>
              <a:rPr lang="en" sz="2800" b="1" dirty="0"/>
            </a:br>
            <a:endParaRPr sz="61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2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Burcu Beygu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200" dirty="0">
                <a:solidFill>
                  <a:schemeClr val="dk1"/>
                </a:solidFill>
              </a:rPr>
              <a:t>Giulio </a:t>
            </a:r>
            <a:r>
              <a:rPr lang="en-US" sz="1200" dirty="0" err="1">
                <a:solidFill>
                  <a:schemeClr val="dk1"/>
                </a:solidFill>
              </a:rPr>
              <a:t>Rosani</a:t>
            </a:r>
            <a:endParaRPr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  <a:hlinkClick r:id="rId3"/>
              </a:rPr>
              <a:t>burcu.beygu@rug.nl</a:t>
            </a: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lang="en" sz="1200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" sz="1200" dirty="0">
                <a:solidFill>
                  <a:schemeClr val="dk1"/>
                </a:solidFill>
              </a:rPr>
              <a:t>07/10/2025</a:t>
            </a:r>
            <a:endParaRPr sz="12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/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/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  <p:sp>
        <p:nvSpPr>
          <p:cNvPr id="160" name="Google Shape;160;p21"/>
          <p:cNvSpPr txBox="1"/>
          <p:nvPr/>
        </p:nvSpPr>
        <p:spPr>
          <a:xfrm>
            <a:off x="407400" y="1428425"/>
            <a:ext cx="7521300" cy="16927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Char char="§"/>
            </a:pPr>
            <a:r>
              <a:rPr lang="en" dirty="0"/>
              <a:t>Have  you signed up to GitHub and created an account?</a:t>
            </a:r>
          </a:p>
          <a:p>
            <a:pPr lvl="0" algn="l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3" indent="-285750">
              <a:buFont typeface="Wingdings" panose="05000000000000000000" pitchFamily="2" charset="2"/>
              <a:buChar char="§"/>
            </a:pPr>
            <a:r>
              <a:rPr lang="en" dirty="0"/>
              <a:t>Have you connected your laptop to GitHub?</a:t>
            </a:r>
          </a:p>
          <a:p>
            <a:pPr lvl="5"/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2: Generate and add an SSH key to GitHub</a:t>
            </a:r>
            <a:br>
              <a:rPr lang="en" dirty="0"/>
            </a:br>
            <a:endParaRPr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154">
          <a:extLst>
            <a:ext uri="{FF2B5EF4-FFF2-40B4-BE49-F238E27FC236}">
              <a16:creationId xmlns:a16="http://schemas.microsoft.com/office/drawing/2014/main" id="{A82D3671-FC3F-FBC1-D571-C475D26C4A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5" name="Google Shape;155;p21">
            <a:extLst>
              <a:ext uri="{FF2B5EF4-FFF2-40B4-BE49-F238E27FC236}">
                <a16:creationId xmlns:a16="http://schemas.microsoft.com/office/drawing/2014/main" id="{F8A6D77C-60B5-A157-B675-2E6A241268BF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56" name="Google Shape;156;p21">
              <a:extLst>
                <a:ext uri="{FF2B5EF4-FFF2-40B4-BE49-F238E27FC236}">
                  <a16:creationId xmlns:a16="http://schemas.microsoft.com/office/drawing/2014/main" id="{44BE0E76-3FEE-A2BA-B899-47930A6E488E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7" name="Google Shape;157;p21">
              <a:extLst>
                <a:ext uri="{FF2B5EF4-FFF2-40B4-BE49-F238E27FC236}">
                  <a16:creationId xmlns:a16="http://schemas.microsoft.com/office/drawing/2014/main" id="{3A0DD162-15D0-9E1F-46CA-CA52B3A432A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58" name="Google Shape;158;p21">
            <a:extLst>
              <a:ext uri="{FF2B5EF4-FFF2-40B4-BE49-F238E27FC236}">
                <a16:creationId xmlns:a16="http://schemas.microsoft.com/office/drawing/2014/main" id="{4717B5F1-C164-599F-800F-C7FE5099C78A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21">
            <a:extLst>
              <a:ext uri="{FF2B5EF4-FFF2-40B4-BE49-F238E27FC236}">
                <a16:creationId xmlns:a16="http://schemas.microsoft.com/office/drawing/2014/main" id="{4CEF321D-D163-9BE8-2C02-468EC35E7BB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Connect your laptop to GitHub</a:t>
            </a:r>
            <a:endParaRPr dirty="0"/>
          </a:p>
        </p:txBody>
      </p:sp>
      <p:sp>
        <p:nvSpPr>
          <p:cNvPr id="160" name="Google Shape;160;p21">
            <a:extLst>
              <a:ext uri="{FF2B5EF4-FFF2-40B4-BE49-F238E27FC236}">
                <a16:creationId xmlns:a16="http://schemas.microsoft.com/office/drawing/2014/main" id="{10115662-0217-840D-3159-EE17BF4E9B6A}"/>
              </a:ext>
            </a:extLst>
          </p:cNvPr>
          <p:cNvSpPr txBox="1"/>
          <p:nvPr/>
        </p:nvSpPr>
        <p:spPr>
          <a:xfrm>
            <a:off x="326362" y="940745"/>
            <a:ext cx="8505937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rtl="0">
              <a:spcBef>
                <a:spcPts val="0"/>
              </a:spcBef>
              <a:spcAft>
                <a:spcPts val="0"/>
              </a:spcAft>
            </a:pPr>
            <a:endParaRPr lang="en" dirty="0"/>
          </a:p>
          <a:p>
            <a:pPr marL="285750" lvl="5" indent="-285750">
              <a:buFont typeface="Wingdings" panose="05000000000000000000" pitchFamily="2" charset="2"/>
              <a:buChar char="Ø"/>
            </a:pPr>
            <a:r>
              <a:rPr lang="en" dirty="0"/>
              <a:t>Option 1: Using HTTPS</a:t>
            </a:r>
          </a:p>
          <a:p>
            <a:pPr lvl="5"/>
            <a:endParaRPr lang="en" dirty="0"/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" dirty="0"/>
              <a:t>Check if GitHub is accessible:</a:t>
            </a:r>
            <a:br>
              <a:rPr lang="en" dirty="0"/>
            </a:br>
            <a:endParaRPr lang="en" dirty="0"/>
          </a:p>
          <a:p>
            <a:pPr lvl="5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ls-remote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5"/>
              </a:rPr>
              <a:t>https://github.com/your-username/your-repo.git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5"/>
            <a:endParaRPr lang="en-US" dirty="0">
              <a:latin typeface="+mn-lt"/>
              <a:cs typeface="Courier New" panose="02070309020205020404" pitchFamily="49" charset="0"/>
            </a:endParaRP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If it prompts a password, you need a Personal Access Token (PAT)</a:t>
            </a:r>
          </a:p>
          <a:p>
            <a:pPr marL="285750" lvl="5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Generate a GitHub Token: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Go to GitHub -&gt; Settings -&gt; Developer settings -&gt; Personal access tokens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Click “Generate new token (classic)”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Select “repo”, “workflow”, and other permissions.</a:t>
            </a:r>
          </a:p>
          <a:p>
            <a:pPr lvl="7"/>
            <a:r>
              <a:rPr lang="en-US" dirty="0">
                <a:latin typeface="+mn-lt"/>
                <a:cs typeface="Courier New" panose="02070309020205020404" pitchFamily="49" charset="0"/>
              </a:rPr>
              <a:t>                  - Copy the token (you won’t see it again)</a:t>
            </a:r>
          </a:p>
          <a:p>
            <a:pPr marL="285750" lvl="7" indent="-28575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  <a:cs typeface="Courier New" panose="02070309020205020404" pitchFamily="49" charset="0"/>
              </a:rPr>
              <a:t>Use token instead of password</a:t>
            </a:r>
          </a:p>
          <a:p>
            <a:pPr lvl="8"/>
            <a:r>
              <a:rPr lang="en-US" dirty="0">
                <a:latin typeface="+mn-lt"/>
                <a:cs typeface="Courier New" panose="02070309020205020404" pitchFamily="49" charset="0"/>
              </a:rPr>
              <a:t>	- The next time Git asks for password, past the GitHub token instead</a:t>
            </a:r>
          </a:p>
          <a:p>
            <a:pPr lvl="7"/>
            <a:br>
              <a:rPr lang="en" dirty="0"/>
            </a:b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35387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oogle Shape;165;p2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66" name="Google Shape;166;p2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67" name="Google Shape;167;p2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68" name="Google Shape;168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170" name="Google Shape;170;p22"/>
          <p:cNvGrpSpPr/>
          <p:nvPr/>
        </p:nvGrpSpPr>
        <p:grpSpPr>
          <a:xfrm>
            <a:off x="1061925" y="998650"/>
            <a:ext cx="5144150" cy="3585900"/>
            <a:chOff x="1061925" y="998650"/>
            <a:chExt cx="5144150" cy="3585900"/>
          </a:xfrm>
        </p:grpSpPr>
        <p:grpSp>
          <p:nvGrpSpPr>
            <p:cNvPr id="171" name="Google Shape;171;p22"/>
            <p:cNvGrpSpPr/>
            <p:nvPr/>
          </p:nvGrpSpPr>
          <p:grpSpPr>
            <a:xfrm>
              <a:off x="1061925" y="1322650"/>
              <a:ext cx="2286900" cy="3261900"/>
              <a:chOff x="1061925" y="1246450"/>
              <a:chExt cx="2286900" cy="3261900"/>
            </a:xfrm>
          </p:grpSpPr>
          <p:sp>
            <p:nvSpPr>
              <p:cNvPr id="172" name="Google Shape;172;p22"/>
              <p:cNvSpPr/>
              <p:nvPr/>
            </p:nvSpPr>
            <p:spPr>
              <a:xfrm>
                <a:off x="1061925" y="1246450"/>
                <a:ext cx="2226000" cy="3261900"/>
              </a:xfrm>
              <a:prstGeom prst="rect">
                <a:avLst/>
              </a:prstGeom>
              <a:solidFill>
                <a:schemeClr val="lt2"/>
              </a:solidFill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grpSp>
            <p:nvGrpSpPr>
              <p:cNvPr id="173" name="Google Shape;173;p22"/>
              <p:cNvGrpSpPr/>
              <p:nvPr/>
            </p:nvGrpSpPr>
            <p:grpSpPr>
              <a:xfrm>
                <a:off x="1128825" y="173775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4" name="Google Shape;174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5" name="Google Shape;175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README.md</a:t>
                  </a:r>
                  <a:endParaRPr sz="1000"/>
                </a:p>
              </p:txBody>
            </p:sp>
          </p:grpSp>
          <p:grpSp>
            <p:nvGrpSpPr>
              <p:cNvPr id="176" name="Google Shape;176;p22"/>
              <p:cNvGrpSpPr/>
              <p:nvPr/>
            </p:nvGrpSpPr>
            <p:grpSpPr>
              <a:xfrm>
                <a:off x="1172025" y="2608700"/>
                <a:ext cx="995700" cy="870950"/>
                <a:chOff x="1128825" y="1737750"/>
                <a:chExt cx="995700" cy="870950"/>
              </a:xfrm>
            </p:grpSpPr>
            <p:pic>
              <p:nvPicPr>
                <p:cNvPr id="177" name="Google Shape;177;p22"/>
                <p:cNvPicPr preferRelativeResize="0"/>
                <p:nvPr/>
              </p:nvPicPr>
              <p:blipFill>
                <a:blip r:embed="rId5">
                  <a:alphaModFix/>
                </a:blip>
                <a:stretch>
                  <a:fillRect/>
                </a:stretch>
              </p:blipFill>
              <p:spPr>
                <a:xfrm>
                  <a:off x="1403700" y="1737750"/>
                  <a:ext cx="532250" cy="532250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78" name="Google Shape;178;p22"/>
                <p:cNvSpPr txBox="1"/>
                <p:nvPr/>
              </p:nvSpPr>
              <p:spPr>
                <a:xfrm>
                  <a:off x="1128825" y="22700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setup.cfg</a:t>
                  </a:r>
                  <a:endParaRPr sz="1000"/>
                </a:p>
              </p:txBody>
            </p:sp>
          </p:grpSp>
          <p:grpSp>
            <p:nvGrpSpPr>
              <p:cNvPr id="179" name="Google Shape;179;p22"/>
              <p:cNvGrpSpPr/>
              <p:nvPr/>
            </p:nvGrpSpPr>
            <p:grpSpPr>
              <a:xfrm>
                <a:off x="2264575" y="1671312"/>
                <a:ext cx="995700" cy="900438"/>
                <a:chOff x="5254825" y="1877537"/>
                <a:chExt cx="995700" cy="900438"/>
              </a:xfrm>
            </p:grpSpPr>
            <p:pic>
              <p:nvPicPr>
                <p:cNvPr id="180" name="Google Shape;180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5403700" y="18775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1" name="Google Shape;181;p22"/>
                <p:cNvSpPr txBox="1"/>
                <p:nvPr/>
              </p:nvSpPr>
              <p:spPr>
                <a:xfrm>
                  <a:off x="5254825" y="2439275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project</a:t>
                  </a:r>
                  <a:endParaRPr sz="1000"/>
                </a:p>
              </p:txBody>
            </p:sp>
          </p:grpSp>
          <p:grpSp>
            <p:nvGrpSpPr>
              <p:cNvPr id="182" name="Google Shape;182;p22"/>
              <p:cNvGrpSpPr/>
              <p:nvPr/>
            </p:nvGrpSpPr>
            <p:grpSpPr>
              <a:xfrm>
                <a:off x="2216025" y="2644925"/>
                <a:ext cx="995700" cy="882825"/>
                <a:chOff x="2203900" y="1858275"/>
                <a:chExt cx="995700" cy="882825"/>
              </a:xfrm>
            </p:grpSpPr>
            <p:pic>
              <p:nvPicPr>
                <p:cNvPr id="183" name="Google Shape;183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401075" y="1858275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4" name="Google Shape;184;p22"/>
                <p:cNvSpPr txBox="1"/>
                <p:nvPr/>
              </p:nvSpPr>
              <p:spPr>
                <a:xfrm>
                  <a:off x="22039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results</a:t>
                  </a:r>
                  <a:endParaRPr sz="1000"/>
                </a:p>
              </p:txBody>
            </p:sp>
          </p:grpSp>
          <p:grpSp>
            <p:nvGrpSpPr>
              <p:cNvPr id="185" name="Google Shape;185;p22"/>
              <p:cNvGrpSpPr/>
              <p:nvPr/>
            </p:nvGrpSpPr>
            <p:grpSpPr>
              <a:xfrm>
                <a:off x="2353125" y="3527762"/>
                <a:ext cx="995700" cy="867663"/>
                <a:chOff x="2432500" y="1873437"/>
                <a:chExt cx="995700" cy="867663"/>
              </a:xfrm>
            </p:grpSpPr>
            <p:pic>
              <p:nvPicPr>
                <p:cNvPr id="186" name="Google Shape;186;p22"/>
                <p:cNvPicPr preferRelativeResize="0"/>
                <p:nvPr/>
              </p:nvPicPr>
              <p:blipFill>
                <a:blip r:embed="rId6">
                  <a:alphaModFix/>
                </a:blip>
                <a:stretch>
                  <a:fillRect/>
                </a:stretch>
              </p:blipFill>
              <p:spPr>
                <a:xfrm>
                  <a:off x="2503175" y="1873437"/>
                  <a:ext cx="798525" cy="798525"/>
                </a:xfrm>
                <a:prstGeom prst="rect">
                  <a:avLst/>
                </a:prstGeom>
                <a:noFill/>
                <a:ln>
                  <a:noFill/>
                </a:ln>
              </p:spPr>
            </p:pic>
            <p:sp>
              <p:nvSpPr>
                <p:cNvPr id="187" name="Google Shape;187;p22"/>
                <p:cNvSpPr txBox="1"/>
                <p:nvPr/>
              </p:nvSpPr>
              <p:spPr>
                <a:xfrm>
                  <a:off x="2432500" y="2402400"/>
                  <a:ext cx="995700" cy="33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000">
                      <a:solidFill>
                        <a:schemeClr val="dk1"/>
                      </a:solidFill>
                    </a:rPr>
                    <a:t>tests</a:t>
                  </a:r>
                  <a:endParaRPr sz="1000"/>
                </a:p>
              </p:txBody>
            </p:sp>
          </p:grpSp>
          <p:sp>
            <p:nvSpPr>
              <p:cNvPr id="188" name="Google Shape;188;p22"/>
              <p:cNvSpPr txBox="1"/>
              <p:nvPr/>
            </p:nvSpPr>
            <p:spPr>
              <a:xfrm>
                <a:off x="1602275" y="1261350"/>
                <a:ext cx="10674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/>
                  <a:t>my_project</a:t>
                </a:r>
                <a:endParaRPr/>
              </a:p>
            </p:txBody>
          </p:sp>
        </p:grpSp>
        <p:sp>
          <p:nvSpPr>
            <p:cNvPr id="189" name="Google Shape;189;p22"/>
            <p:cNvSpPr txBox="1"/>
            <p:nvPr/>
          </p:nvSpPr>
          <p:spPr>
            <a:xfrm>
              <a:off x="2712275" y="998650"/>
              <a:ext cx="3493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Directory</a:t>
              </a:r>
              <a:endParaRPr/>
            </a:p>
          </p:txBody>
        </p:sp>
      </p:grp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23"/>
          <p:cNvSpPr/>
          <p:nvPr/>
        </p:nvSpPr>
        <p:spPr>
          <a:xfrm>
            <a:off x="1061925" y="1322650"/>
            <a:ext cx="4193400" cy="326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5" name="Google Shape;195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6" name="Google Shape;196;p23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197" name="Google Shape;197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198" name="Google Shape;198;p23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pic>
        <p:nvPicPr>
          <p:cNvPr id="199" name="Google Shape;199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450" y="174751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3"/>
          <p:cNvSpPr txBox="1"/>
          <p:nvPr/>
        </p:nvSpPr>
        <p:spPr>
          <a:xfrm>
            <a:off x="2264575" y="2309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project</a:t>
            </a:r>
            <a:endParaRPr sz="1000"/>
          </a:p>
        </p:txBody>
      </p:sp>
      <p:pic>
        <p:nvPicPr>
          <p:cNvPr id="201" name="Google Shape;201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13200" y="2721125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2" name="Google Shape;202;p23"/>
          <p:cNvSpPr txBox="1"/>
          <p:nvPr/>
        </p:nvSpPr>
        <p:spPr>
          <a:xfrm>
            <a:off x="2216025" y="32652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results</a:t>
            </a:r>
            <a:endParaRPr sz="1000"/>
          </a:p>
        </p:txBody>
      </p:sp>
      <p:pic>
        <p:nvPicPr>
          <p:cNvPr id="203" name="Google Shape;203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23800" y="3603962"/>
            <a:ext cx="798525" cy="798525"/>
          </a:xfrm>
          <a:prstGeom prst="rect">
            <a:avLst/>
          </a:prstGeom>
          <a:noFill/>
          <a:ln>
            <a:noFill/>
          </a:ln>
        </p:spPr>
      </p:pic>
      <p:sp>
        <p:nvSpPr>
          <p:cNvPr id="204" name="Google Shape;204;p23"/>
          <p:cNvSpPr txBox="1"/>
          <p:nvPr/>
        </p:nvSpPr>
        <p:spPr>
          <a:xfrm>
            <a:off x="2276925" y="4132925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tests</a:t>
            </a:r>
            <a:endParaRPr sz="1000"/>
          </a:p>
        </p:txBody>
      </p:sp>
      <p:sp>
        <p:nvSpPr>
          <p:cNvPr id="205" name="Google Shape;205;p23"/>
          <p:cNvSpPr txBox="1"/>
          <p:nvPr/>
        </p:nvSpPr>
        <p:spPr>
          <a:xfrm>
            <a:off x="1602275" y="13375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grpSp>
        <p:nvGrpSpPr>
          <p:cNvPr id="206" name="Google Shape;206;p2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07" name="Google Shape;207;p23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08" name="Google Shape;208;p2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09" name="Google Shape;209;p2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10" name="Google Shape;210;p2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11" name="Google Shape;211;p23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12" name="Google Shape;212;p23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13" name="Google Shape;213;p23"/>
          <p:cNvSpPr txBox="1"/>
          <p:nvPr/>
        </p:nvSpPr>
        <p:spPr>
          <a:xfrm>
            <a:off x="5985925" y="2816950"/>
            <a:ext cx="135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4" name="Google Shape;214;p23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15" name="Google Shape;215;p23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16" name="Google Shape;216;p2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17" name="Google Shape;217;p23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2" name="Google Shape;222;p2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23" name="Google Shape;223;p2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24" name="Google Shape;224;p2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25" name="Google Shape;225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2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27" name="Google Shape;227;p24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28" name="Google Shape;228;p24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29" name="Google Shape;229;p24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30" name="Google Shape;230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1" name="Google Shape;231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32" name="Google Shape;232;p24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33" name="Google Shape;233;p24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4" name="Google Shape;234;p24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35" name="Google Shape;235;p24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36" name="Google Shape;236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37" name="Google Shape;237;p24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38" name="Google Shape;238;p24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39" name="Google Shape;239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0" name="Google Shape;240;p24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41" name="Google Shape;241;p24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42" name="Google Shape;242;p24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43" name="Google Shape;243;p24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44" name="Google Shape;244;p24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45" name="Google Shape;245;p24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46" name="Google Shape;246;p24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47" name="Google Shape;247;p24"/>
          <p:cNvSpPr txBox="1"/>
          <p:nvPr/>
        </p:nvSpPr>
        <p:spPr>
          <a:xfrm>
            <a:off x="6046625" y="2793250"/>
            <a:ext cx="30585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repo will contain all files of a project and records past versions of files</a:t>
            </a:r>
            <a:endParaRPr/>
          </a:p>
        </p:txBody>
      </p:sp>
      <p:sp>
        <p:nvSpPr>
          <p:cNvPr id="248" name="Google Shape;248;p24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grpSp>
        <p:nvGrpSpPr>
          <p:cNvPr id="249" name="Google Shape;249;p24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50" name="Google Shape;250;p24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1" name="Google Shape;251;p24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6" name="Google Shape;256;p2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57" name="Google Shape;257;p2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58" name="Google Shape;258;p2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59" name="Google Shape;259;p2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60" name="Google Shape;260;p2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grpSp>
        <p:nvGrpSpPr>
          <p:cNvPr id="261" name="Google Shape;261;p25"/>
          <p:cNvGrpSpPr/>
          <p:nvPr/>
        </p:nvGrpSpPr>
        <p:grpSpPr>
          <a:xfrm>
            <a:off x="1061925" y="1322650"/>
            <a:ext cx="4193400" cy="3261900"/>
            <a:chOff x="1061925" y="1398850"/>
            <a:chExt cx="4193400" cy="3261900"/>
          </a:xfrm>
        </p:grpSpPr>
        <p:sp>
          <p:nvSpPr>
            <p:cNvPr id="262" name="Google Shape;262;p25"/>
            <p:cNvSpPr/>
            <p:nvPr/>
          </p:nvSpPr>
          <p:spPr>
            <a:xfrm>
              <a:off x="1061925" y="13988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263" name="Google Shape;263;p25"/>
            <p:cNvGrpSpPr/>
            <p:nvPr/>
          </p:nvGrpSpPr>
          <p:grpSpPr>
            <a:xfrm>
              <a:off x="1128825" y="1890150"/>
              <a:ext cx="995700" cy="870950"/>
              <a:chOff x="1128825" y="1737750"/>
              <a:chExt cx="995700" cy="870950"/>
            </a:xfrm>
          </p:grpSpPr>
          <p:pic>
            <p:nvPicPr>
              <p:cNvPr id="264" name="Google Shape;264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5" name="Google Shape;265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README.md</a:t>
                </a:r>
                <a:endParaRPr sz="1000"/>
              </a:p>
            </p:txBody>
          </p:sp>
        </p:grpSp>
        <p:grpSp>
          <p:nvGrpSpPr>
            <p:cNvPr id="266" name="Google Shape;266;p25"/>
            <p:cNvGrpSpPr/>
            <p:nvPr/>
          </p:nvGrpSpPr>
          <p:grpSpPr>
            <a:xfrm>
              <a:off x="1172025" y="2761100"/>
              <a:ext cx="995700" cy="870950"/>
              <a:chOff x="1128825" y="1737750"/>
              <a:chExt cx="995700" cy="870950"/>
            </a:xfrm>
          </p:grpSpPr>
          <p:pic>
            <p:nvPicPr>
              <p:cNvPr id="267" name="Google Shape;267;p25"/>
              <p:cNvPicPr preferRelativeResize="0"/>
              <p:nvPr/>
            </p:nvPicPr>
            <p:blipFill>
              <a:blip r:embed="rId5">
                <a:alphaModFix/>
              </a:blip>
              <a:stretch>
                <a:fillRect/>
              </a:stretch>
            </p:blipFill>
            <p:spPr>
              <a:xfrm>
                <a:off x="1403700" y="1737750"/>
                <a:ext cx="532250" cy="532250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68" name="Google Shape;268;p25"/>
              <p:cNvSpPr txBox="1"/>
              <p:nvPr/>
            </p:nvSpPr>
            <p:spPr>
              <a:xfrm>
                <a:off x="1128825" y="22700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setup.cfg</a:t>
                </a:r>
                <a:endParaRPr sz="1000"/>
              </a:p>
            </p:txBody>
          </p:sp>
        </p:grpSp>
        <p:grpSp>
          <p:nvGrpSpPr>
            <p:cNvPr id="269" name="Google Shape;269;p25"/>
            <p:cNvGrpSpPr/>
            <p:nvPr/>
          </p:nvGrpSpPr>
          <p:grpSpPr>
            <a:xfrm>
              <a:off x="2264575" y="1823712"/>
              <a:ext cx="995700" cy="900438"/>
              <a:chOff x="5254825" y="1877537"/>
              <a:chExt cx="995700" cy="900438"/>
            </a:xfrm>
          </p:grpSpPr>
          <p:pic>
            <p:nvPicPr>
              <p:cNvPr id="270" name="Google Shape;270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5403700" y="18775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1" name="Google Shape;271;p25"/>
              <p:cNvSpPr txBox="1"/>
              <p:nvPr/>
            </p:nvSpPr>
            <p:spPr>
              <a:xfrm>
                <a:off x="5254825" y="24392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project</a:t>
                </a:r>
                <a:endParaRPr sz="1000"/>
              </a:p>
            </p:txBody>
          </p:sp>
        </p:grpSp>
        <p:grpSp>
          <p:nvGrpSpPr>
            <p:cNvPr id="272" name="Google Shape;272;p25"/>
            <p:cNvGrpSpPr/>
            <p:nvPr/>
          </p:nvGrpSpPr>
          <p:grpSpPr>
            <a:xfrm>
              <a:off x="2216025" y="2797325"/>
              <a:ext cx="995700" cy="882825"/>
              <a:chOff x="2203900" y="1858275"/>
              <a:chExt cx="995700" cy="882825"/>
            </a:xfrm>
          </p:grpSpPr>
          <p:pic>
            <p:nvPicPr>
              <p:cNvPr id="273" name="Google Shape;273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401075" y="1858275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4" name="Google Shape;274;p25"/>
              <p:cNvSpPr txBox="1"/>
              <p:nvPr/>
            </p:nvSpPr>
            <p:spPr>
              <a:xfrm>
                <a:off x="22039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results</a:t>
                </a:r>
                <a:endParaRPr sz="1000"/>
              </a:p>
            </p:txBody>
          </p:sp>
        </p:grpSp>
        <p:grpSp>
          <p:nvGrpSpPr>
            <p:cNvPr id="275" name="Google Shape;275;p25"/>
            <p:cNvGrpSpPr/>
            <p:nvPr/>
          </p:nvGrpSpPr>
          <p:grpSpPr>
            <a:xfrm>
              <a:off x="2276925" y="3680162"/>
              <a:ext cx="995700" cy="867663"/>
              <a:chOff x="2356300" y="1873437"/>
              <a:chExt cx="995700" cy="867663"/>
            </a:xfrm>
          </p:grpSpPr>
          <p:pic>
            <p:nvPicPr>
              <p:cNvPr id="276" name="Google Shape;276;p25"/>
              <p:cNvPicPr preferRelativeResize="0"/>
              <p:nvPr/>
            </p:nvPicPr>
            <p:blipFill>
              <a:blip r:embed="rId6">
                <a:alphaModFix/>
              </a:blip>
              <a:stretch>
                <a:fillRect/>
              </a:stretch>
            </p:blipFill>
            <p:spPr>
              <a:xfrm>
                <a:off x="2503175" y="1873437"/>
                <a:ext cx="798525" cy="79852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277" name="Google Shape;277;p25"/>
              <p:cNvSpPr txBox="1"/>
              <p:nvPr/>
            </p:nvSpPr>
            <p:spPr>
              <a:xfrm>
                <a:off x="2356300" y="2402400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tests</a:t>
                </a:r>
                <a:endParaRPr sz="1000"/>
              </a:p>
            </p:txBody>
          </p:sp>
        </p:grpSp>
        <p:sp>
          <p:nvSpPr>
            <p:cNvPr id="278" name="Google Shape;278;p25"/>
            <p:cNvSpPr txBox="1"/>
            <p:nvPr/>
          </p:nvSpPr>
          <p:spPr>
            <a:xfrm>
              <a:off x="1602275" y="14137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my_project</a:t>
              </a:r>
              <a:endParaRPr/>
            </a:p>
          </p:txBody>
        </p:sp>
      </p:grpSp>
      <p:sp>
        <p:nvSpPr>
          <p:cNvPr id="279" name="Google Shape;279;p25"/>
          <p:cNvSpPr txBox="1"/>
          <p:nvPr/>
        </p:nvSpPr>
        <p:spPr>
          <a:xfrm>
            <a:off x="2712275" y="998650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Directory</a:t>
            </a:r>
            <a:endParaRPr/>
          </a:p>
        </p:txBody>
      </p:sp>
      <p:sp>
        <p:nvSpPr>
          <p:cNvPr id="280" name="Google Shape;280;p25"/>
          <p:cNvSpPr txBox="1"/>
          <p:nvPr/>
        </p:nvSpPr>
        <p:spPr>
          <a:xfrm>
            <a:off x="3881725" y="14382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storage</a:t>
            </a:r>
            <a:endParaRPr/>
          </a:p>
        </p:txBody>
      </p:sp>
      <p:sp>
        <p:nvSpPr>
          <p:cNvPr id="281" name="Google Shape;281;p25"/>
          <p:cNvSpPr txBox="1"/>
          <p:nvPr/>
        </p:nvSpPr>
        <p:spPr>
          <a:xfrm>
            <a:off x="6046625" y="2793250"/>
            <a:ext cx="1316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Repository</a:t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>
            <a:off x="5484175" y="1343500"/>
            <a:ext cx="333600" cy="3261900"/>
          </a:xfrm>
          <a:prstGeom prst="rightBrace">
            <a:avLst>
              <a:gd name="adj1" fmla="val 50000"/>
              <a:gd name="adj2" fmla="val 51653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  <p:sp>
        <p:nvSpPr>
          <p:cNvPr id="283" name="Google Shape;283;p25"/>
          <p:cNvSpPr txBox="1"/>
          <p:nvPr/>
        </p:nvSpPr>
        <p:spPr>
          <a:xfrm>
            <a:off x="6066450" y="3818200"/>
            <a:ext cx="3092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FF0000"/>
                </a:solidFill>
              </a:rPr>
              <a:t>Do not edit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</a:t>
            </a:r>
            <a:r>
              <a:rPr lang="en">
                <a:solidFill>
                  <a:srgbClr val="FF0000"/>
                </a:solidFill>
              </a:rPr>
              <a:t>!</a:t>
            </a:r>
            <a:endParaRPr>
              <a:solidFill>
                <a:srgbClr val="FF0000"/>
              </a:solidFill>
            </a:endParaRPr>
          </a:p>
        </p:txBody>
      </p:sp>
      <p:grpSp>
        <p:nvGrpSpPr>
          <p:cNvPr id="284" name="Google Shape;284;p25"/>
          <p:cNvGrpSpPr/>
          <p:nvPr/>
        </p:nvGrpSpPr>
        <p:grpSpPr>
          <a:xfrm>
            <a:off x="3961325" y="1838449"/>
            <a:ext cx="995700" cy="846451"/>
            <a:chOff x="6552625" y="3235024"/>
            <a:chExt cx="995700" cy="846451"/>
          </a:xfrm>
        </p:grpSpPr>
        <p:pic>
          <p:nvPicPr>
            <p:cNvPr id="285" name="Google Shape;285;p25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750449" y="3235024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86" name="Google Shape;286;p25"/>
            <p:cNvSpPr txBox="1"/>
            <p:nvPr/>
          </p:nvSpPr>
          <p:spPr>
            <a:xfrm>
              <a:off x="6552625" y="374277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26"/>
          <p:cNvSpPr/>
          <p:nvPr/>
        </p:nvSpPr>
        <p:spPr>
          <a:xfrm>
            <a:off x="2132750" y="3549550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2" name="Google Shape;292;p26"/>
          <p:cNvSpPr/>
          <p:nvPr/>
        </p:nvSpPr>
        <p:spPr>
          <a:xfrm>
            <a:off x="2093600" y="3897125"/>
            <a:ext cx="69267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132750" y="2724975"/>
            <a:ext cx="6848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4" name="Google Shape;294;p2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295" name="Google Shape;295;p2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296" name="Google Shape;296;p2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297" name="Google Shape;297;p2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298" name="Google Shape;298;p2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a repository?</a:t>
            </a:r>
            <a:endParaRPr/>
          </a:p>
        </p:txBody>
      </p:sp>
      <p:sp>
        <p:nvSpPr>
          <p:cNvPr id="299" name="Google Shape;299;p26"/>
          <p:cNvSpPr txBox="1"/>
          <p:nvPr/>
        </p:nvSpPr>
        <p:spPr>
          <a:xfrm>
            <a:off x="2051125" y="715725"/>
            <a:ext cx="6581100" cy="427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stores all of its extra information in a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directory.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It is located in the root directory of the repository. 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Git expects this information to be laid out in a very precise way, so you should </a:t>
            </a:r>
            <a:r>
              <a:rPr lang="en" b="1"/>
              <a:t>never </a:t>
            </a:r>
            <a:r>
              <a:rPr lang="en"/>
              <a:t>edit or delete anything in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.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the </a:t>
            </a:r>
            <a:r>
              <a:rPr lang="en">
                <a:highlight>
                  <a:srgbClr val="D9D9D9"/>
                </a:highlight>
              </a:rPr>
              <a:t> .git  </a:t>
            </a:r>
            <a:r>
              <a:rPr lang="en"/>
              <a:t>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see inside the </a:t>
            </a:r>
            <a:r>
              <a:rPr lang="en">
                <a:highlight>
                  <a:srgbClr val="D9D9D9"/>
                </a:highlight>
              </a:rPr>
              <a:t> .git </a:t>
            </a:r>
            <a:r>
              <a:rPr lang="en"/>
              <a:t> directory: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.git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rgbClr val="0000FF"/>
                </a:solidFill>
              </a:rPr>
              <a:t>branches</a:t>
            </a:r>
            <a:r>
              <a:rPr lang="en"/>
              <a:t>  config  description  HEAD  </a:t>
            </a:r>
            <a:r>
              <a:rPr lang="en">
                <a:solidFill>
                  <a:srgbClr val="0000FF"/>
                </a:solidFill>
              </a:rPr>
              <a:t>hooks</a:t>
            </a:r>
            <a:r>
              <a:rPr lang="en"/>
              <a:t>  index  </a:t>
            </a:r>
            <a:r>
              <a:rPr lang="en">
                <a:solidFill>
                  <a:srgbClr val="0000FF"/>
                </a:solidFill>
              </a:rPr>
              <a:t>info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logs</a:t>
            </a:r>
            <a:r>
              <a:rPr lang="en"/>
              <a:t>  </a:t>
            </a:r>
            <a:r>
              <a:rPr lang="en">
                <a:solidFill>
                  <a:srgbClr val="0000FF"/>
                </a:solidFill>
              </a:rPr>
              <a:t>objects</a:t>
            </a:r>
            <a:r>
              <a:rPr lang="en"/>
              <a:t>  packed-refs  </a:t>
            </a:r>
            <a:r>
              <a:rPr lang="en">
                <a:solidFill>
                  <a:srgbClr val="0000FF"/>
                </a:solidFill>
              </a:rPr>
              <a:t>refs</a:t>
            </a:r>
            <a:endParaRPr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grpSp>
        <p:nvGrpSpPr>
          <p:cNvPr id="300" name="Google Shape;300;p26"/>
          <p:cNvGrpSpPr/>
          <p:nvPr/>
        </p:nvGrpSpPr>
        <p:grpSpPr>
          <a:xfrm>
            <a:off x="562000" y="1365124"/>
            <a:ext cx="995700" cy="846551"/>
            <a:chOff x="3153300" y="2990299"/>
            <a:chExt cx="995700" cy="846551"/>
          </a:xfrm>
        </p:grpSpPr>
        <p:pic>
          <p:nvPicPr>
            <p:cNvPr id="301" name="Google Shape;301;p26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274924" y="2990299"/>
              <a:ext cx="752450" cy="75247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02" name="Google Shape;302;p26"/>
            <p:cNvSpPr txBox="1"/>
            <p:nvPr/>
          </p:nvSpPr>
          <p:spPr>
            <a:xfrm>
              <a:off x="3153300" y="34981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.git</a:t>
              </a:r>
              <a:endParaRPr sz="1000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7" name="Google Shape;307;p27"/>
          <p:cNvGrpSpPr/>
          <p:nvPr/>
        </p:nvGrpSpPr>
        <p:grpSpPr>
          <a:xfrm>
            <a:off x="680925" y="1246450"/>
            <a:ext cx="4193400" cy="3261900"/>
            <a:chOff x="680925" y="1246450"/>
            <a:chExt cx="4193400" cy="3261900"/>
          </a:xfrm>
        </p:grpSpPr>
        <p:sp>
          <p:nvSpPr>
            <p:cNvPr id="308" name="Google Shape;308;p27"/>
            <p:cNvSpPr/>
            <p:nvPr/>
          </p:nvSpPr>
          <p:spPr>
            <a:xfrm>
              <a:off x="680925" y="1246450"/>
              <a:ext cx="4193400" cy="3261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pic>
          <p:nvPicPr>
            <p:cNvPr id="309" name="Google Shape;309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450" y="167131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0" name="Google Shape;310;p27"/>
            <p:cNvSpPr txBox="1"/>
            <p:nvPr/>
          </p:nvSpPr>
          <p:spPr>
            <a:xfrm>
              <a:off x="1883575" y="2233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project</a:t>
              </a:r>
              <a:endParaRPr sz="1000"/>
            </a:p>
          </p:txBody>
        </p:sp>
        <p:pic>
          <p:nvPicPr>
            <p:cNvPr id="311" name="Google Shape;311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32200" y="2644925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2" name="Google Shape;312;p27"/>
            <p:cNvSpPr txBox="1"/>
            <p:nvPr/>
          </p:nvSpPr>
          <p:spPr>
            <a:xfrm>
              <a:off x="1835025" y="3189050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results</a:t>
              </a:r>
              <a:endParaRPr sz="1000"/>
            </a:p>
          </p:txBody>
        </p:sp>
        <p:pic>
          <p:nvPicPr>
            <p:cNvPr id="313" name="Google Shape;313;p2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2042800" y="3527762"/>
              <a:ext cx="798525" cy="79852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14" name="Google Shape;314;p27"/>
            <p:cNvSpPr txBox="1"/>
            <p:nvPr/>
          </p:nvSpPr>
          <p:spPr>
            <a:xfrm>
              <a:off x="1895925" y="4056725"/>
              <a:ext cx="9957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>
                  <a:solidFill>
                    <a:schemeClr val="dk1"/>
                  </a:solidFill>
                </a:rPr>
                <a:t>tests</a:t>
              </a:r>
              <a:endParaRPr sz="1000"/>
            </a:p>
          </p:txBody>
        </p:sp>
        <p:sp>
          <p:nvSpPr>
            <p:cNvPr id="315" name="Google Shape;315;p27"/>
            <p:cNvSpPr txBox="1"/>
            <p:nvPr/>
          </p:nvSpPr>
          <p:spPr>
            <a:xfrm>
              <a:off x="3500725" y="1362050"/>
              <a:ext cx="1067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Git storage</a:t>
              </a:r>
              <a:endParaRPr/>
            </a:p>
          </p:txBody>
        </p:sp>
        <p:grpSp>
          <p:nvGrpSpPr>
            <p:cNvPr id="316" name="Google Shape;316;p27"/>
            <p:cNvGrpSpPr/>
            <p:nvPr/>
          </p:nvGrpSpPr>
          <p:grpSpPr>
            <a:xfrm>
              <a:off x="3580325" y="1762249"/>
              <a:ext cx="995700" cy="846451"/>
              <a:chOff x="6552625" y="3235024"/>
              <a:chExt cx="995700" cy="846451"/>
            </a:xfrm>
          </p:grpSpPr>
          <p:pic>
            <p:nvPicPr>
              <p:cNvPr id="317" name="Google Shape;317;p27"/>
              <p:cNvPicPr preferRelativeResize="0"/>
              <p:nvPr/>
            </p:nvPicPr>
            <p:blipFill>
              <a:blip r:embed="rId3">
                <a:alphaModFix/>
              </a:blip>
              <a:stretch>
                <a:fillRect/>
              </a:stretch>
            </p:blipFill>
            <p:spPr>
              <a:xfrm>
                <a:off x="6750449" y="3235024"/>
                <a:ext cx="752450" cy="752475"/>
              </a:xfrm>
              <a:prstGeom prst="rect">
                <a:avLst/>
              </a:prstGeom>
              <a:noFill/>
              <a:ln>
                <a:noFill/>
              </a:ln>
            </p:spPr>
          </p:pic>
          <p:sp>
            <p:nvSpPr>
              <p:cNvPr id="318" name="Google Shape;318;p27"/>
              <p:cNvSpPr txBox="1"/>
              <p:nvPr/>
            </p:nvSpPr>
            <p:spPr>
              <a:xfrm>
                <a:off x="6552625" y="3742775"/>
                <a:ext cx="995700" cy="33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>
                    <a:solidFill>
                      <a:schemeClr val="dk1"/>
                    </a:solidFill>
                  </a:rPr>
                  <a:t>.git</a:t>
                </a:r>
                <a:endParaRPr sz="1000"/>
              </a:p>
            </p:txBody>
          </p:sp>
        </p:grpSp>
      </p:grpSp>
      <p:grpSp>
        <p:nvGrpSpPr>
          <p:cNvPr id="319" name="Google Shape;319;p2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20" name="Google Shape;320;p2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21" name="Google Shape;321;p2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22" name="Google Shape;322;p2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23" name="Google Shape;323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24" name="Google Shape;324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03700" y="18139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27"/>
          <p:cNvSpPr txBox="1"/>
          <p:nvPr/>
        </p:nvSpPr>
        <p:spPr>
          <a:xfrm>
            <a:off x="1128825" y="23462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pic>
        <p:nvPicPr>
          <p:cNvPr id="326" name="Google Shape;326;p2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446900" y="268490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27"/>
          <p:cNvSpPr txBox="1"/>
          <p:nvPr/>
        </p:nvSpPr>
        <p:spPr>
          <a:xfrm>
            <a:off x="1172025" y="321715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setup.cfg</a:t>
            </a:r>
            <a:endParaRPr sz="1000"/>
          </a:p>
        </p:txBody>
      </p:sp>
      <p:sp>
        <p:nvSpPr>
          <p:cNvPr id="328" name="Google Shape;328;p27"/>
          <p:cNvSpPr txBox="1"/>
          <p:nvPr/>
        </p:nvSpPr>
        <p:spPr>
          <a:xfrm>
            <a:off x="1602275" y="1261350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pic>
        <p:nvPicPr>
          <p:cNvPr id="329" name="Google Shape;329;p27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6725" y="1170125"/>
            <a:ext cx="2180844" cy="1912498"/>
          </a:xfrm>
          <a:prstGeom prst="rect">
            <a:avLst/>
          </a:prstGeom>
          <a:noFill/>
          <a:ln>
            <a:noFill/>
          </a:ln>
        </p:spPr>
      </p:pic>
      <p:pic>
        <p:nvPicPr>
          <p:cNvPr id="330" name="Google Shape;330;p27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70942" y="1909455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31" name="Google Shape;331;p27"/>
          <p:cNvSpPr/>
          <p:nvPr/>
        </p:nvSpPr>
        <p:spPr>
          <a:xfrm>
            <a:off x="5035325" y="2835600"/>
            <a:ext cx="1552800" cy="175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2" name="Google Shape;332;p27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3" name="Google Shape;333;p27"/>
          <p:cNvSpPr txBox="1"/>
          <p:nvPr/>
        </p:nvSpPr>
        <p:spPr>
          <a:xfrm>
            <a:off x="5005000" y="2301850"/>
            <a:ext cx="1498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 your machine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8" name="Google Shape;338;p2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39" name="Google Shape;339;p2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40" name="Google Shape;340;p2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41" name="Google Shape;341;p2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42" name="Google Shape;342;p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44" name="Google Shape;344;p28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45" name="Google Shape;345;p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46" name="Google Shape;346;p28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7" name="Google Shape;347;p28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2" name="Google Shape;352;p2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53" name="Google Shape;353;p2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54" name="Google Shape;354;p2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55" name="Google Shape;355;p2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56" name="Google Shape;356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7" name="Google Shape;357;p29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05992" y="1718280"/>
            <a:ext cx="1885425" cy="1706950"/>
          </a:xfrm>
          <a:prstGeom prst="rect">
            <a:avLst/>
          </a:prstGeom>
          <a:noFill/>
          <a:ln>
            <a:noFill/>
          </a:ln>
        </p:spPr>
      </p:pic>
      <p:sp>
        <p:nvSpPr>
          <p:cNvPr id="358" name="Google Shape;358;p29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59" name="Google Shape;359;p29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791975" y="1495462"/>
            <a:ext cx="3460300" cy="2000175"/>
          </a:xfrm>
          <a:prstGeom prst="rect">
            <a:avLst/>
          </a:prstGeom>
          <a:noFill/>
          <a:ln>
            <a:noFill/>
          </a:ln>
        </p:spPr>
      </p:pic>
      <p:sp>
        <p:nvSpPr>
          <p:cNvPr id="360" name="Google Shape;360;p29"/>
          <p:cNvSpPr/>
          <p:nvPr/>
        </p:nvSpPr>
        <p:spPr>
          <a:xfrm>
            <a:off x="3258150" y="22836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1" name="Google Shape;361;p29"/>
          <p:cNvSpPr/>
          <p:nvPr/>
        </p:nvSpPr>
        <p:spPr>
          <a:xfrm flipH="1">
            <a:off x="3258150" y="2512250"/>
            <a:ext cx="1534500" cy="1638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2" name="Google Shape;362;p29"/>
          <p:cNvSpPr txBox="1"/>
          <p:nvPr/>
        </p:nvSpPr>
        <p:spPr>
          <a:xfrm>
            <a:off x="6278550" y="1410800"/>
            <a:ext cx="820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GitHub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68405C67-44C6-0C0C-B9E5-F1DD538B0D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>
            <a:extLst>
              <a:ext uri="{FF2B5EF4-FFF2-40B4-BE49-F238E27FC236}">
                <a16:creationId xmlns:a16="http://schemas.microsoft.com/office/drawing/2014/main" id="{B084A9F7-146F-A791-A912-3FC9E48C0E7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100" dirty="0">
                <a:hlinkClick r:id="rId3"/>
              </a:rPr>
              <a:t>DCC RUG</a:t>
            </a:r>
            <a:br>
              <a:rPr lang="en-US" sz="6100" dirty="0"/>
            </a:br>
            <a:r>
              <a:rPr lang="en-US" sz="1200" dirty="0"/>
              <a:t>Follow our training and subscribe to our newsletter to stay up-to-date</a:t>
            </a:r>
            <a:endParaRPr sz="6100" dirty="0"/>
          </a:p>
        </p:txBody>
      </p:sp>
      <p:sp>
        <p:nvSpPr>
          <p:cNvPr id="55" name="Google Shape;55;p13">
            <a:extLst>
              <a:ext uri="{FF2B5EF4-FFF2-40B4-BE49-F238E27FC236}">
                <a16:creationId xmlns:a16="http://schemas.microsoft.com/office/drawing/2014/main" id="{A9581B61-8B85-0699-395E-8444732A777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11700" y="193100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endParaRPr sz="18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endParaRPr sz="1300" b="1" dirty="0">
              <a:solidFill>
                <a:schemeClr val="dk1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84615"/>
              <a:buFont typeface="Arial"/>
              <a:buNone/>
            </a:pPr>
            <a:r>
              <a:rPr lang="en-US" sz="1300" dirty="0">
                <a:solidFill>
                  <a:schemeClr val="dk1"/>
                </a:solidFill>
              </a:rPr>
              <a:t>dcc@rug.nl</a:t>
            </a:r>
            <a:endParaRPr sz="1300" dirty="0">
              <a:solidFill>
                <a:schemeClr val="dk1"/>
              </a:solidFill>
            </a:endParaRPr>
          </a:p>
        </p:txBody>
      </p:sp>
      <p:grpSp>
        <p:nvGrpSpPr>
          <p:cNvPr id="56" name="Google Shape;56;p13">
            <a:extLst>
              <a:ext uri="{FF2B5EF4-FFF2-40B4-BE49-F238E27FC236}">
                <a16:creationId xmlns:a16="http://schemas.microsoft.com/office/drawing/2014/main" id="{80E72190-07A5-2C87-8DB7-FDAD6A8B8A1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5936835" y="4508150"/>
            <a:chExt cx="3200201" cy="603542"/>
          </a:xfrm>
        </p:grpSpPr>
        <p:pic>
          <p:nvPicPr>
            <p:cNvPr id="57" name="Google Shape;57;p13">
              <a:extLst>
                <a:ext uri="{FF2B5EF4-FFF2-40B4-BE49-F238E27FC236}">
                  <a16:creationId xmlns:a16="http://schemas.microsoft.com/office/drawing/2014/main" id="{BC983E1C-0F09-44BB-8B73-AC0D7EF5C0AB}"/>
                </a:ext>
              </a:extLst>
            </p:cNvPr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5936835" y="4518348"/>
              <a:ext cx="2220923" cy="593345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8" name="Google Shape;58;p13">
              <a:extLst>
                <a:ext uri="{FF2B5EF4-FFF2-40B4-BE49-F238E27FC236}">
                  <a16:creationId xmlns:a16="http://schemas.microsoft.com/office/drawing/2014/main" id="{386DA1D9-1CF3-E5C1-6D93-E51EBF433E0E}"/>
                </a:ext>
              </a:extLst>
            </p:cNvPr>
            <p:cNvSpPr txBox="1"/>
            <p:nvPr/>
          </p:nvSpPr>
          <p:spPr>
            <a:xfrm>
              <a:off x="8147477" y="4508150"/>
              <a:ext cx="989559" cy="55148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59" name="Google Shape;59;p13">
            <a:extLst>
              <a:ext uri="{FF2B5EF4-FFF2-40B4-BE49-F238E27FC236}">
                <a16:creationId xmlns:a16="http://schemas.microsoft.com/office/drawing/2014/main" id="{5B363FEC-0DA3-CA44-29DB-B4FB88D166DD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872484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/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Local repository vs Remote repository</a:t>
            </a:r>
            <a:endParaRPr/>
          </a:p>
        </p:txBody>
      </p:sp>
      <p:pic>
        <p:nvPicPr>
          <p:cNvPr id="371" name="Google Shape;371;p3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/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/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/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/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/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/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/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31"/>
          <p:cNvSpPr/>
          <p:nvPr/>
        </p:nvSpPr>
        <p:spPr>
          <a:xfrm>
            <a:off x="959350" y="245147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3" name="Google Shape;393;p31"/>
          <p:cNvSpPr/>
          <p:nvPr/>
        </p:nvSpPr>
        <p:spPr>
          <a:xfrm>
            <a:off x="959350" y="20239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31"/>
          <p:cNvSpPr/>
          <p:nvPr/>
        </p:nvSpPr>
        <p:spPr>
          <a:xfrm>
            <a:off x="959350" y="1596425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5" name="Google Shape;395;p31"/>
          <p:cNvSpPr/>
          <p:nvPr/>
        </p:nvSpPr>
        <p:spPr>
          <a:xfrm>
            <a:off x="959350" y="1195350"/>
            <a:ext cx="2863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396" name="Google Shape;396;p3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97" name="Google Shape;397;p3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98" name="Google Shape;398;p3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99" name="Google Shape;399;p3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Creating a new local repository</a:t>
            </a:r>
            <a:endParaRPr/>
          </a:p>
        </p:txBody>
      </p:sp>
      <p:pic>
        <p:nvPicPr>
          <p:cNvPr id="400" name="Google Shape;400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01" name="Google Shape;401;p3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2" name="Google Shape;402;p31"/>
          <p:cNvSpPr txBox="1"/>
          <p:nvPr/>
        </p:nvSpPr>
        <p:spPr>
          <a:xfrm>
            <a:off x="462650" y="1097125"/>
            <a:ext cx="8145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mkdir &lt;my_project&gt;</a:t>
            </a:r>
            <a:r>
              <a:rPr lang="en"/>
              <a:t>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ls -a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03" name="Google Shape;403;p31"/>
          <p:cNvSpPr txBox="1"/>
          <p:nvPr/>
        </p:nvSpPr>
        <p:spPr>
          <a:xfrm>
            <a:off x="2743250" y="3408713"/>
            <a:ext cx="35847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have a repo and you started to track it!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3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09" name="Google Shape;409;p3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10" name="Google Shape;410;p3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11" name="Google Shape;411;p3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12" name="Google Shape;412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13" name="Google Shape;413;p3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4" name="Google Shape;414;p32"/>
          <p:cNvSpPr txBox="1">
            <a:spLocks noGrp="1"/>
          </p:cNvSpPr>
          <p:nvPr>
            <p:ph type="title"/>
          </p:nvPr>
        </p:nvSpPr>
        <p:spPr>
          <a:xfrm>
            <a:off x="311700" y="9022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" sz="2220" b="1"/>
              <a:t>Staging &amp; Committing</a:t>
            </a:r>
            <a:endParaRPr sz="2220" b="1"/>
          </a:p>
        </p:txBody>
      </p:sp>
      <p:sp>
        <p:nvSpPr>
          <p:cNvPr id="415" name="Google Shape;415;p32"/>
          <p:cNvSpPr txBox="1"/>
          <p:nvPr/>
        </p:nvSpPr>
        <p:spPr>
          <a:xfrm>
            <a:off x="492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draft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Staging area</a:t>
            </a:r>
            <a:endParaRPr/>
          </a:p>
        </p:txBody>
      </p:sp>
      <p:pic>
        <p:nvPicPr>
          <p:cNvPr id="416" name="Google Shape;416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18400" y="2380823"/>
            <a:ext cx="2430901" cy="1843224"/>
          </a:xfrm>
          <a:prstGeom prst="rect">
            <a:avLst/>
          </a:prstGeom>
          <a:noFill/>
          <a:ln>
            <a:noFill/>
          </a:ln>
        </p:spPr>
      </p:pic>
      <p:sp>
        <p:nvSpPr>
          <p:cNvPr id="417" name="Google Shape;417;p32"/>
          <p:cNvSpPr txBox="1"/>
          <p:nvPr/>
        </p:nvSpPr>
        <p:spPr>
          <a:xfrm>
            <a:off x="5064300" y="1646775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Saving a file &amp; update repo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Commit changes</a:t>
            </a:r>
            <a:endParaRPr/>
          </a:p>
        </p:txBody>
      </p:sp>
      <p:pic>
        <p:nvPicPr>
          <p:cNvPr id="418" name="Google Shape;418;p3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8526" y="2434225"/>
            <a:ext cx="2360202" cy="17255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3" name="Google Shape;423;p3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24" name="Google Shape;424;p3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25" name="Google Shape;425;p3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26" name="Google Shape;426;p3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27" name="Google Shape;427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28" name="Google Shape;428;p3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9" name="Google Shape;429;p33"/>
          <p:cNvSpPr txBox="1"/>
          <p:nvPr/>
        </p:nvSpPr>
        <p:spPr>
          <a:xfrm>
            <a:off x="437725" y="1194275"/>
            <a:ext cx="83946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                                Staging                                                   </a:t>
            </a:r>
            <a:r>
              <a:rPr lang="en">
                <a:highlight>
                  <a:srgbClr val="D9D9D9"/>
                </a:highlight>
              </a:rPr>
              <a:t>.git</a:t>
            </a:r>
            <a:r>
              <a:rPr lang="en"/>
              <a:t> Directory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(Working Directory)                    Area                                                      (Permanent Storage)</a:t>
            </a:r>
            <a:endParaRPr/>
          </a:p>
        </p:txBody>
      </p:sp>
      <p:sp>
        <p:nvSpPr>
          <p:cNvPr id="430" name="Google Shape;430;p33"/>
          <p:cNvSpPr/>
          <p:nvPr/>
        </p:nvSpPr>
        <p:spPr>
          <a:xfrm>
            <a:off x="223725" y="1932250"/>
            <a:ext cx="1632300" cy="13623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431" name="Google Shape;431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89300" y="2423550"/>
            <a:ext cx="532250" cy="532250"/>
          </a:xfrm>
          <a:prstGeom prst="rect">
            <a:avLst/>
          </a:prstGeom>
          <a:noFill/>
          <a:ln>
            <a:noFill/>
          </a:ln>
        </p:spPr>
      </p:pic>
      <p:sp>
        <p:nvSpPr>
          <p:cNvPr id="432" name="Google Shape;432;p33"/>
          <p:cNvSpPr txBox="1"/>
          <p:nvPr/>
        </p:nvSpPr>
        <p:spPr>
          <a:xfrm>
            <a:off x="290625" y="2879600"/>
            <a:ext cx="995700" cy="33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chemeClr val="dk1"/>
                </a:solidFill>
              </a:rPr>
              <a:t>README.md</a:t>
            </a:r>
            <a:endParaRPr sz="1000"/>
          </a:p>
        </p:txBody>
      </p:sp>
      <p:sp>
        <p:nvSpPr>
          <p:cNvPr id="433" name="Google Shape;433;p33"/>
          <p:cNvSpPr txBox="1"/>
          <p:nvPr/>
        </p:nvSpPr>
        <p:spPr>
          <a:xfrm>
            <a:off x="556000" y="1809875"/>
            <a:ext cx="1067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434" name="Google Shape;434;p33"/>
          <p:cNvSpPr/>
          <p:nvPr/>
        </p:nvSpPr>
        <p:spPr>
          <a:xfrm>
            <a:off x="2948825" y="1974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5" name="Google Shape;435;p33"/>
          <p:cNvSpPr/>
          <p:nvPr/>
        </p:nvSpPr>
        <p:spPr>
          <a:xfrm>
            <a:off x="2948825" y="2355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p33"/>
          <p:cNvSpPr/>
          <p:nvPr/>
        </p:nvSpPr>
        <p:spPr>
          <a:xfrm>
            <a:off x="2948825" y="2736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7" name="Google Shape;437;p33"/>
          <p:cNvSpPr/>
          <p:nvPr/>
        </p:nvSpPr>
        <p:spPr>
          <a:xfrm>
            <a:off x="2948825" y="3117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8" name="Google Shape;438;p33"/>
          <p:cNvSpPr/>
          <p:nvPr/>
        </p:nvSpPr>
        <p:spPr>
          <a:xfrm>
            <a:off x="2948825" y="3498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9" name="Google Shape;439;p33"/>
          <p:cNvSpPr/>
          <p:nvPr/>
        </p:nvSpPr>
        <p:spPr>
          <a:xfrm>
            <a:off x="2948825" y="3879300"/>
            <a:ext cx="1322400" cy="235800"/>
          </a:xfrm>
          <a:prstGeom prst="rect">
            <a:avLst/>
          </a:prstGeom>
          <a:solidFill>
            <a:srgbClr val="FF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0" name="Google Shape;440;p33"/>
          <p:cNvSpPr/>
          <p:nvPr/>
        </p:nvSpPr>
        <p:spPr>
          <a:xfrm>
            <a:off x="6131725" y="2355300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33"/>
          <p:cNvSpPr/>
          <p:nvPr/>
        </p:nvSpPr>
        <p:spPr>
          <a:xfrm>
            <a:off x="6102850" y="3898625"/>
            <a:ext cx="1686300" cy="235800"/>
          </a:xfrm>
          <a:prstGeom prst="rect">
            <a:avLst/>
          </a:prstGeom>
          <a:solidFill>
            <a:srgbClr val="00FF00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42" name="Google Shape;442;p33"/>
          <p:cNvCxnSpPr>
            <a:stCxn id="431" idx="3"/>
            <a:endCxn id="434" idx="1"/>
          </p:cNvCxnSpPr>
          <p:nvPr/>
        </p:nvCxnSpPr>
        <p:spPr>
          <a:xfrm rot="10800000" flipH="1">
            <a:off x="1021550" y="2092075"/>
            <a:ext cx="1927200" cy="597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3" name="Google Shape;443;p33"/>
          <p:cNvCxnSpPr>
            <a:stCxn id="431" idx="3"/>
            <a:endCxn id="435" idx="1"/>
          </p:cNvCxnSpPr>
          <p:nvPr/>
        </p:nvCxnSpPr>
        <p:spPr>
          <a:xfrm rot="10800000" flipH="1">
            <a:off x="1021550" y="2473075"/>
            <a:ext cx="1927200" cy="216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4" name="Google Shape;444;p33"/>
          <p:cNvCxnSpPr>
            <a:stCxn id="431" idx="3"/>
            <a:endCxn id="436" idx="1"/>
          </p:cNvCxnSpPr>
          <p:nvPr/>
        </p:nvCxnSpPr>
        <p:spPr>
          <a:xfrm>
            <a:off x="1021550" y="2689675"/>
            <a:ext cx="1927200" cy="164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5" name="Google Shape;445;p33"/>
          <p:cNvCxnSpPr>
            <a:stCxn id="431" idx="3"/>
            <a:endCxn id="437" idx="1"/>
          </p:cNvCxnSpPr>
          <p:nvPr/>
        </p:nvCxnSpPr>
        <p:spPr>
          <a:xfrm>
            <a:off x="1021550" y="2689675"/>
            <a:ext cx="1927200" cy="545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6" name="Google Shape;446;p33"/>
          <p:cNvCxnSpPr>
            <a:endCxn id="438" idx="1"/>
          </p:cNvCxnSpPr>
          <p:nvPr/>
        </p:nvCxnSpPr>
        <p:spPr>
          <a:xfrm>
            <a:off x="1021625" y="2689800"/>
            <a:ext cx="1927200" cy="926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7" name="Google Shape;447;p33"/>
          <p:cNvCxnSpPr>
            <a:endCxn id="439" idx="1"/>
          </p:cNvCxnSpPr>
          <p:nvPr/>
        </p:nvCxnSpPr>
        <p:spPr>
          <a:xfrm>
            <a:off x="1021625" y="2689800"/>
            <a:ext cx="1927200" cy="1307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8" name="Google Shape;448;p33"/>
          <p:cNvCxnSpPr>
            <a:stCxn id="439" idx="3"/>
            <a:endCxn id="441" idx="1"/>
          </p:cNvCxnSpPr>
          <p:nvPr/>
        </p:nvCxnSpPr>
        <p:spPr>
          <a:xfrm>
            <a:off x="4271225" y="3997200"/>
            <a:ext cx="1831500" cy="1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449" name="Google Shape;449;p33"/>
          <p:cNvCxnSpPr>
            <a:stCxn id="435" idx="3"/>
            <a:endCxn id="440" idx="1"/>
          </p:cNvCxnSpPr>
          <p:nvPr/>
        </p:nvCxnSpPr>
        <p:spPr>
          <a:xfrm>
            <a:off x="4271225" y="2473200"/>
            <a:ext cx="18606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stealth" w="med" len="med"/>
          </a:ln>
        </p:spPr>
      </p:cxnSp>
      <p:sp>
        <p:nvSpPr>
          <p:cNvPr id="450" name="Google Shape;450;p33"/>
          <p:cNvSpPr txBox="1"/>
          <p:nvPr/>
        </p:nvSpPr>
        <p:spPr>
          <a:xfrm>
            <a:off x="3255525" y="1890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1" name="Google Shape;451;p33"/>
          <p:cNvSpPr txBox="1"/>
          <p:nvPr/>
        </p:nvSpPr>
        <p:spPr>
          <a:xfrm>
            <a:off x="3255525" y="2271138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2" name="Google Shape;452;p33"/>
          <p:cNvSpPr txBox="1"/>
          <p:nvPr/>
        </p:nvSpPr>
        <p:spPr>
          <a:xfrm>
            <a:off x="3261225" y="3042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3" name="Google Shape;453;p33"/>
          <p:cNvSpPr txBox="1"/>
          <p:nvPr/>
        </p:nvSpPr>
        <p:spPr>
          <a:xfrm>
            <a:off x="3255525" y="2661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4" name="Google Shape;454;p33"/>
          <p:cNvSpPr txBox="1"/>
          <p:nvPr/>
        </p:nvSpPr>
        <p:spPr>
          <a:xfrm>
            <a:off x="3255525" y="3423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5" name="Google Shape;455;p33"/>
          <p:cNvSpPr txBox="1"/>
          <p:nvPr/>
        </p:nvSpPr>
        <p:spPr>
          <a:xfrm>
            <a:off x="3261275" y="3804750"/>
            <a:ext cx="6975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staged</a:t>
            </a:r>
            <a:endParaRPr sz="1300"/>
          </a:p>
        </p:txBody>
      </p:sp>
      <p:sp>
        <p:nvSpPr>
          <p:cNvPr id="456" name="Google Shape;456;p33"/>
          <p:cNvSpPr txBox="1"/>
          <p:nvPr/>
        </p:nvSpPr>
        <p:spPr>
          <a:xfrm>
            <a:off x="6465300" y="22672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  <p:sp>
        <p:nvSpPr>
          <p:cNvPr id="457" name="Google Shape;457;p33"/>
          <p:cNvSpPr txBox="1"/>
          <p:nvPr/>
        </p:nvSpPr>
        <p:spPr>
          <a:xfrm>
            <a:off x="6508525" y="3804750"/>
            <a:ext cx="995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/>
              <a:t>committed</a:t>
            </a:r>
            <a:endParaRPr sz="13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Google Shape;462;p3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463" name="Google Shape;463;p3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Modify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draft / stage the file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Save the changes / Commit the updated file(s)</a:t>
            </a:r>
            <a:endParaRPr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>
                <a:solidFill>
                  <a:schemeClr val="dk1"/>
                </a:solidFill>
              </a:rPr>
              <a:t>Repeat</a:t>
            </a:r>
            <a:endParaRPr>
              <a:solidFill>
                <a:schemeClr val="dk1"/>
              </a:solidFill>
            </a:endParaRPr>
          </a:p>
        </p:txBody>
      </p:sp>
      <p:grpSp>
        <p:nvGrpSpPr>
          <p:cNvPr id="464" name="Google Shape;464;p3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65" name="Google Shape;465;p3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66" name="Google Shape;466;p3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467" name="Google Shape;467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68" name="Google Shape;468;p34"/>
          <p:cNvSpPr/>
          <p:nvPr/>
        </p:nvSpPr>
        <p:spPr>
          <a:xfrm>
            <a:off x="354450" y="1071575"/>
            <a:ext cx="6025500" cy="15744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07B48648-1A24-40D5-50DC-52020601B4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Google Shape;473;p35">
            <a:extLst>
              <a:ext uri="{FF2B5EF4-FFF2-40B4-BE49-F238E27FC236}">
                <a16:creationId xmlns:a16="http://schemas.microsoft.com/office/drawing/2014/main" id="{96519188-E1EF-CDAF-B7A5-3F71810B67D7}"/>
              </a:ext>
            </a:extLst>
          </p:cNvPr>
          <p:cNvSpPr/>
          <p:nvPr/>
        </p:nvSpPr>
        <p:spPr>
          <a:xfrm>
            <a:off x="1278050" y="3968675"/>
            <a:ext cx="27783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4" name="Google Shape;474;p35">
            <a:extLst>
              <a:ext uri="{FF2B5EF4-FFF2-40B4-BE49-F238E27FC236}">
                <a16:creationId xmlns:a16="http://schemas.microsoft.com/office/drawing/2014/main" id="{022205C3-D794-27D8-0EED-113C08B2650D}"/>
              </a:ext>
            </a:extLst>
          </p:cNvPr>
          <p:cNvSpPr/>
          <p:nvPr/>
        </p:nvSpPr>
        <p:spPr>
          <a:xfrm>
            <a:off x="1296800" y="3383650"/>
            <a:ext cx="2740800" cy="307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5" name="Google Shape;475;p35">
            <a:extLst>
              <a:ext uri="{FF2B5EF4-FFF2-40B4-BE49-F238E27FC236}">
                <a16:creationId xmlns:a16="http://schemas.microsoft.com/office/drawing/2014/main" id="{516B3A17-0F4A-37FD-53D6-AE41DE45AC0D}"/>
              </a:ext>
            </a:extLst>
          </p:cNvPr>
          <p:cNvSpPr/>
          <p:nvPr/>
        </p:nvSpPr>
        <p:spPr>
          <a:xfrm>
            <a:off x="4662025" y="2022600"/>
            <a:ext cx="29814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6" name="Google Shape;476;p35">
            <a:extLst>
              <a:ext uri="{FF2B5EF4-FFF2-40B4-BE49-F238E27FC236}">
                <a16:creationId xmlns:a16="http://schemas.microsoft.com/office/drawing/2014/main" id="{A72B1B1A-0BD9-5B3E-1B88-9D73605584E7}"/>
              </a:ext>
            </a:extLst>
          </p:cNvPr>
          <p:cNvSpPr/>
          <p:nvPr/>
        </p:nvSpPr>
        <p:spPr>
          <a:xfrm>
            <a:off x="959350" y="2451475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35">
            <a:extLst>
              <a:ext uri="{FF2B5EF4-FFF2-40B4-BE49-F238E27FC236}">
                <a16:creationId xmlns:a16="http://schemas.microsoft.com/office/drawing/2014/main" id="{403C1171-9D5A-7730-DDAF-2919798C1FDA}"/>
              </a:ext>
            </a:extLst>
          </p:cNvPr>
          <p:cNvSpPr/>
          <p:nvPr/>
        </p:nvSpPr>
        <p:spPr>
          <a:xfrm>
            <a:off x="959350" y="2023950"/>
            <a:ext cx="3263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8" name="Google Shape;478;p35">
            <a:extLst>
              <a:ext uri="{FF2B5EF4-FFF2-40B4-BE49-F238E27FC236}">
                <a16:creationId xmlns:a16="http://schemas.microsoft.com/office/drawing/2014/main" id="{393EE5C7-CB19-0A43-2D1A-95A97EC14FC7}"/>
              </a:ext>
            </a:extLst>
          </p:cNvPr>
          <p:cNvSpPr/>
          <p:nvPr/>
        </p:nvSpPr>
        <p:spPr>
          <a:xfrm>
            <a:off x="959350" y="1596425"/>
            <a:ext cx="32328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9" name="Google Shape;479;p35">
            <a:extLst>
              <a:ext uri="{FF2B5EF4-FFF2-40B4-BE49-F238E27FC236}">
                <a16:creationId xmlns:a16="http://schemas.microsoft.com/office/drawing/2014/main" id="{558BB54B-C8D6-750B-D8B4-E397EF1702E1}"/>
              </a:ext>
            </a:extLst>
          </p:cNvPr>
          <p:cNvSpPr/>
          <p:nvPr/>
        </p:nvSpPr>
        <p:spPr>
          <a:xfrm>
            <a:off x="959350" y="1195350"/>
            <a:ext cx="3200100" cy="25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EE3333E9-C3F2-F793-CFD0-225D4FE40B1E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A4B79F9F-59BB-3B91-15FA-861037466F9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B999D656-3762-7E09-717A-24CBE143798F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06AD05A4-4169-2D2C-00C7-F3B9397924B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36C91669-34A6-770D-FE3A-E5B3FDBBAFA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5055955F-9434-C019-123C-089366933A14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35">
            <a:extLst>
              <a:ext uri="{FF2B5EF4-FFF2-40B4-BE49-F238E27FC236}">
                <a16:creationId xmlns:a16="http://schemas.microsoft.com/office/drawing/2014/main" id="{A382945B-9FA0-51BB-30C9-947D06ABCD5C}"/>
              </a:ext>
            </a:extLst>
          </p:cNvPr>
          <p:cNvSpPr txBox="1"/>
          <p:nvPr/>
        </p:nvSpPr>
        <p:spPr>
          <a:xfrm>
            <a:off x="462650" y="1097125"/>
            <a:ext cx="84969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cd &lt;my_project&gt;</a:t>
            </a:r>
            <a:r>
              <a:rPr lang="en"/>
              <a:t>                                : Make sure your are in the repository of your project.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                                           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README.md               </a:t>
            </a:r>
            <a:r>
              <a:rPr lang="en"/>
              <a:t>or   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.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“First commit”   </a:t>
            </a:r>
            <a:r>
              <a:rPr lang="en"/>
              <a:t>: </a:t>
            </a:r>
            <a:r>
              <a:rPr lang="en" b="1"/>
              <a:t>Always</a:t>
            </a:r>
            <a:r>
              <a:rPr lang="en"/>
              <a:t> with a message.</a:t>
            </a:r>
            <a:endParaRPr/>
          </a:p>
        </p:txBody>
      </p:sp>
      <p:sp>
        <p:nvSpPr>
          <p:cNvPr id="487" name="Google Shape;487;p35">
            <a:extLst>
              <a:ext uri="{FF2B5EF4-FFF2-40B4-BE49-F238E27FC236}">
                <a16:creationId xmlns:a16="http://schemas.microsoft.com/office/drawing/2014/main" id="{89A3B8C7-C2CC-5AC0-8703-BF5A1F45D77B}"/>
              </a:ext>
            </a:extLst>
          </p:cNvPr>
          <p:cNvSpPr txBox="1"/>
          <p:nvPr/>
        </p:nvSpPr>
        <p:spPr>
          <a:xfrm>
            <a:off x="914000" y="3306525"/>
            <a:ext cx="75942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&lt;file_name&gt;       </a:t>
            </a:r>
            <a:r>
              <a:rPr lang="en">
                <a:solidFill>
                  <a:schemeClr val="dk1"/>
                </a:solidFill>
              </a:rPr>
              <a:t>: Add files to staging area.</a:t>
            </a: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</a:t>
            </a:r>
            <a:r>
              <a:rPr lang="en">
                <a:solidFill>
                  <a:schemeClr val="dk1"/>
                </a:solidFill>
              </a:rPr>
              <a:t>: Save changes to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.git</a:t>
            </a:r>
            <a:r>
              <a:rPr lang="en">
                <a:solidFill>
                  <a:schemeClr val="dk1"/>
                </a:solidFill>
              </a:rPr>
              <a:t> Directory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488" name="Google Shape;488;p35">
            <a:extLst>
              <a:ext uri="{FF2B5EF4-FFF2-40B4-BE49-F238E27FC236}">
                <a16:creationId xmlns:a16="http://schemas.microsoft.com/office/drawing/2014/main" id="{E034DB3D-813A-92AB-7EE9-CD82BB7B1DC8}"/>
              </a:ext>
            </a:extLst>
          </p:cNvPr>
          <p:cNvSpPr/>
          <p:nvPr/>
        </p:nvSpPr>
        <p:spPr>
          <a:xfrm>
            <a:off x="1034025" y="3120825"/>
            <a:ext cx="6016500" cy="13140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660963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0A9B36B-ABD6-9C97-146E-5FFBCBB3199D}"/>
              </a:ext>
            </a:extLst>
          </p:cNvPr>
          <p:cNvSpPr txBox="1"/>
          <p:nvPr/>
        </p:nvSpPr>
        <p:spPr>
          <a:xfrm>
            <a:off x="716280" y="1027923"/>
            <a:ext cx="5814412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Git commits have 3 parts:</a:t>
            </a:r>
          </a:p>
          <a:p>
            <a:endParaRPr lang="en-US" dirty="0"/>
          </a:p>
          <a:p>
            <a:r>
              <a:rPr lang="en-US" b="1" dirty="0"/>
              <a:t>1) Commit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Contains the metadata; author, log message, commit time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2) Tree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- Tracks the names and locations of files and directories in the repo</a:t>
            </a:r>
          </a:p>
          <a:p>
            <a:pPr lvl="1"/>
            <a:r>
              <a:rPr lang="en-US" dirty="0"/>
              <a:t>- Maps keys to files and directories</a:t>
            </a:r>
          </a:p>
          <a:p>
            <a:pPr lvl="1"/>
            <a:endParaRPr lang="en-US" dirty="0"/>
          </a:p>
          <a:p>
            <a:pPr lvl="1"/>
            <a:r>
              <a:rPr lang="en-US" b="1" dirty="0"/>
              <a:t>3) Blob (Binary Large Object)</a:t>
            </a:r>
          </a:p>
          <a:p>
            <a:pPr lvl="1"/>
            <a:endParaRPr lang="en-US" b="1" dirty="0"/>
          </a:p>
          <a:p>
            <a:pPr lvl="1"/>
            <a:r>
              <a:rPr lang="en-US" dirty="0"/>
              <a:t>- It contains data of any kind, a compressed snapshot of a file’s content</a:t>
            </a:r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2">
          <a:extLst>
            <a:ext uri="{FF2B5EF4-FFF2-40B4-BE49-F238E27FC236}">
              <a16:creationId xmlns:a16="http://schemas.microsoft.com/office/drawing/2014/main" id="{945823E0-D2A4-D482-DCDB-CE934D172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0" name="Google Shape;480;p35">
            <a:extLst>
              <a:ext uri="{FF2B5EF4-FFF2-40B4-BE49-F238E27FC236}">
                <a16:creationId xmlns:a16="http://schemas.microsoft.com/office/drawing/2014/main" id="{363A58F2-9AEB-3B01-C9BC-2A5CD0E71A58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481" name="Google Shape;481;p35">
              <a:extLst>
                <a:ext uri="{FF2B5EF4-FFF2-40B4-BE49-F238E27FC236}">
                  <a16:creationId xmlns:a16="http://schemas.microsoft.com/office/drawing/2014/main" id="{29EA666A-4739-103E-A00F-B46E76BE8E93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482" name="Google Shape;482;p35">
              <a:extLst>
                <a:ext uri="{FF2B5EF4-FFF2-40B4-BE49-F238E27FC236}">
                  <a16:creationId xmlns:a16="http://schemas.microsoft.com/office/drawing/2014/main" id="{54BA78BD-A2DC-BFC0-E0CA-C8C0BC37390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483" name="Google Shape;483;p35">
            <a:extLst>
              <a:ext uri="{FF2B5EF4-FFF2-40B4-BE49-F238E27FC236}">
                <a16:creationId xmlns:a16="http://schemas.microsoft.com/office/drawing/2014/main" id="{EEC80135-33E8-401A-D7A0-0F55B6439DD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Commit Structure</a:t>
            </a:r>
            <a:endParaRPr dirty="0"/>
          </a:p>
        </p:txBody>
      </p:sp>
      <p:pic>
        <p:nvPicPr>
          <p:cNvPr id="484" name="Google Shape;484;p35">
            <a:extLst>
              <a:ext uri="{FF2B5EF4-FFF2-40B4-BE49-F238E27FC236}">
                <a16:creationId xmlns:a16="http://schemas.microsoft.com/office/drawing/2014/main" id="{56439BDB-BB8C-7B3A-89EA-862C11F09A35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485" name="Google Shape;485;p35">
            <a:extLst>
              <a:ext uri="{FF2B5EF4-FFF2-40B4-BE49-F238E27FC236}">
                <a16:creationId xmlns:a16="http://schemas.microsoft.com/office/drawing/2014/main" id="{4F9C8561-1D6A-2B9C-4DD3-7CE2FB2BF2AF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9A5544-5BFF-E0A2-DD16-E5457CFBA8CD}"/>
              </a:ext>
            </a:extLst>
          </p:cNvPr>
          <p:cNvSpPr txBox="1"/>
          <p:nvPr/>
        </p:nvSpPr>
        <p:spPr>
          <a:xfrm>
            <a:off x="716280" y="1027923"/>
            <a:ext cx="14082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/>
            <a:r>
              <a:rPr lang="en-US" dirty="0"/>
              <a:t> </a:t>
            </a:r>
            <a:r>
              <a:rPr lang="en-US" b="1" dirty="0"/>
              <a:t>Commit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LID4096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F63B9CF-09B0-9C0B-AD6F-EA0844E77576}"/>
              </a:ext>
            </a:extLst>
          </p:cNvPr>
          <p:cNvSpPr/>
          <p:nvPr/>
        </p:nvSpPr>
        <p:spPr>
          <a:xfrm>
            <a:off x="845820" y="1488950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9883D27-4700-2048-27DB-372D09A32AD1}"/>
              </a:ext>
            </a:extLst>
          </p:cNvPr>
          <p:cNvSpPr/>
          <p:nvPr/>
        </p:nvSpPr>
        <p:spPr>
          <a:xfrm>
            <a:off x="845820" y="2483498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BCDE3BD-7688-1A66-F5B6-4BD773589526}"/>
              </a:ext>
            </a:extLst>
          </p:cNvPr>
          <p:cNvSpPr/>
          <p:nvPr/>
        </p:nvSpPr>
        <p:spPr>
          <a:xfrm>
            <a:off x="845820" y="3451944"/>
            <a:ext cx="838200" cy="40020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91BC0A-38D0-463B-D872-F8DAE075CB67}"/>
              </a:ext>
            </a:extLst>
          </p:cNvPr>
          <p:cNvSpPr txBox="1"/>
          <p:nvPr/>
        </p:nvSpPr>
        <p:spPr>
          <a:xfrm>
            <a:off x="845820" y="1488950"/>
            <a:ext cx="9144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87aa88</a:t>
            </a:r>
          </a:p>
          <a:p>
            <a:r>
              <a:rPr lang="en-US" sz="1000" dirty="0"/>
              <a:t>First Commit</a:t>
            </a:r>
            <a:endParaRPr lang="LID4096" sz="1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0D2F5D5-BB56-B5A4-F12B-82DA61795874}"/>
              </a:ext>
            </a:extLst>
          </p:cNvPr>
          <p:cNvSpPr txBox="1"/>
          <p:nvPr/>
        </p:nvSpPr>
        <p:spPr>
          <a:xfrm>
            <a:off x="845820" y="2502404"/>
            <a:ext cx="108966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/>
              <a:t>35bc56</a:t>
            </a:r>
          </a:p>
          <a:p>
            <a:r>
              <a:rPr lang="en-US" sz="800" dirty="0"/>
              <a:t>Second Commit</a:t>
            </a:r>
            <a:endParaRPr lang="LID4096" sz="8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689BA3-5DC6-9106-F9F0-49DB9D1BE188}"/>
              </a:ext>
            </a:extLst>
          </p:cNvPr>
          <p:cNvSpPr txBox="1"/>
          <p:nvPr/>
        </p:nvSpPr>
        <p:spPr>
          <a:xfrm>
            <a:off x="845820" y="3467423"/>
            <a:ext cx="914400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3bac59</a:t>
            </a:r>
          </a:p>
          <a:p>
            <a:r>
              <a:rPr lang="en-US" sz="900" dirty="0"/>
              <a:t>Third Commit</a:t>
            </a:r>
            <a:endParaRPr lang="LID4096" sz="9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21F5565-928A-4B3F-A7C1-59D66C0A1E48}"/>
              </a:ext>
            </a:extLst>
          </p:cNvPr>
          <p:cNvSpPr txBox="1"/>
          <p:nvPr/>
        </p:nvSpPr>
        <p:spPr>
          <a:xfrm>
            <a:off x="3116580" y="1027923"/>
            <a:ext cx="41905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Tree                                                                 Blob</a:t>
            </a:r>
            <a:endParaRPr lang="LID4096" b="1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A2673FC-325E-81FC-652F-51035ED2AD50}"/>
              </a:ext>
            </a:extLst>
          </p:cNvPr>
          <p:cNvSpPr/>
          <p:nvPr/>
        </p:nvSpPr>
        <p:spPr>
          <a:xfrm>
            <a:off x="2983454" y="1439446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2128870-530F-2F4B-0539-5A3806195D07}"/>
              </a:ext>
            </a:extLst>
          </p:cNvPr>
          <p:cNvSpPr/>
          <p:nvPr/>
        </p:nvSpPr>
        <p:spPr>
          <a:xfrm>
            <a:off x="2945353" y="2401203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3BDB45A-6BEE-5DF1-66B0-58CA3CC805F0}"/>
              </a:ext>
            </a:extLst>
          </p:cNvPr>
          <p:cNvSpPr/>
          <p:nvPr/>
        </p:nvSpPr>
        <p:spPr>
          <a:xfrm>
            <a:off x="2914873" y="3360325"/>
            <a:ext cx="980499" cy="16459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README.md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0196596-B62C-DD81-9974-435AB71ED691}"/>
              </a:ext>
            </a:extLst>
          </p:cNvPr>
          <p:cNvSpPr/>
          <p:nvPr/>
        </p:nvSpPr>
        <p:spPr>
          <a:xfrm>
            <a:off x="2818383" y="1612202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8BC111E-E525-8B75-0B6D-3B99DA5D1170}"/>
              </a:ext>
            </a:extLst>
          </p:cNvPr>
          <p:cNvSpPr/>
          <p:nvPr/>
        </p:nvSpPr>
        <p:spPr>
          <a:xfrm>
            <a:off x="2818383" y="257770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6D77741-DD4F-7027-51DC-12E1DBA44ED4}"/>
              </a:ext>
            </a:extLst>
          </p:cNvPr>
          <p:cNvSpPr/>
          <p:nvPr/>
        </p:nvSpPr>
        <p:spPr>
          <a:xfrm>
            <a:off x="2818383" y="3540158"/>
            <a:ext cx="1310640" cy="20005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Data1.csv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A14910F-FCB4-F075-A4B2-840632E3839B}"/>
              </a:ext>
            </a:extLst>
          </p:cNvPr>
          <p:cNvSpPr/>
          <p:nvPr/>
        </p:nvSpPr>
        <p:spPr>
          <a:xfrm>
            <a:off x="2818383" y="278967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809E95-E939-8F89-39F7-41E9186DEBB2}"/>
              </a:ext>
            </a:extLst>
          </p:cNvPr>
          <p:cNvSpPr/>
          <p:nvPr/>
        </p:nvSpPr>
        <p:spPr>
          <a:xfrm>
            <a:off x="2818383" y="3757418"/>
            <a:ext cx="1310640" cy="20822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analyse.py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3DDBF68F-6433-22A5-76F4-800C0647FC48}"/>
              </a:ext>
            </a:extLst>
          </p:cNvPr>
          <p:cNvSpPr/>
          <p:nvPr/>
        </p:nvSpPr>
        <p:spPr>
          <a:xfrm>
            <a:off x="6423660" y="1415061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#Goal of the project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A06715B-27EB-5482-86B3-A306A9D174AA}"/>
              </a:ext>
            </a:extLst>
          </p:cNvPr>
          <p:cNvSpPr/>
          <p:nvPr/>
        </p:nvSpPr>
        <p:spPr>
          <a:xfrm>
            <a:off x="6370320" y="3313929"/>
            <a:ext cx="1098833" cy="30777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#What does this script do?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33BDA2B-EDCC-8E74-D17D-6544D893B179}"/>
              </a:ext>
            </a:extLst>
          </p:cNvPr>
          <p:cNvSpPr/>
          <p:nvPr/>
        </p:nvSpPr>
        <p:spPr>
          <a:xfrm>
            <a:off x="6317756" y="1741485"/>
            <a:ext cx="1310640" cy="30777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-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0DF37E52-6C6D-E03D-9859-B9F52E4B8712}"/>
              </a:ext>
            </a:extLst>
          </p:cNvPr>
          <p:cNvSpPr/>
          <p:nvPr/>
        </p:nvSpPr>
        <p:spPr>
          <a:xfrm>
            <a:off x="6317756" y="2419287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False, HPC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6D7D8952-F4DE-6160-109B-EDE01AC37561}"/>
              </a:ext>
            </a:extLst>
          </p:cNvPr>
          <p:cNvSpPr/>
          <p:nvPr/>
        </p:nvSpPr>
        <p:spPr>
          <a:xfrm>
            <a:off x="6317756" y="2789678"/>
            <a:ext cx="1310640" cy="30777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import </a:t>
            </a:r>
            <a:r>
              <a:rPr lang="en-US" sz="800" dirty="0" err="1">
                <a:solidFill>
                  <a:schemeClr val="tx1"/>
                </a:solidFill>
              </a:rPr>
              <a:t>numpy</a:t>
            </a:r>
            <a:r>
              <a:rPr lang="en-US" sz="800" dirty="0">
                <a:solidFill>
                  <a:schemeClr val="tx1"/>
                </a:solidFill>
              </a:rPr>
              <a:t> as np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Import pandas as pd</a:t>
            </a:r>
            <a:endParaRPr lang="LID4096" sz="800" dirty="0">
              <a:solidFill>
                <a:schemeClr val="tx1"/>
              </a:solidFill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7F109A8-1873-55F0-E90A-D842AE88324F}"/>
              </a:ext>
            </a:extLst>
          </p:cNvPr>
          <p:cNvSpPr/>
          <p:nvPr/>
        </p:nvSpPr>
        <p:spPr>
          <a:xfrm>
            <a:off x="6317756" y="3637856"/>
            <a:ext cx="1310640" cy="35373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1925, True, HPC</a:t>
            </a:r>
          </a:p>
          <a:p>
            <a:pPr algn="ctr"/>
            <a:r>
              <a:rPr lang="en-US" sz="800" dirty="0">
                <a:solidFill>
                  <a:schemeClr val="tx1"/>
                </a:solidFill>
              </a:rPr>
              <a:t>1887, True, -</a:t>
            </a:r>
            <a:br>
              <a:rPr lang="en-US" sz="800" dirty="0">
                <a:solidFill>
                  <a:schemeClr val="tx1"/>
                </a:solidFill>
              </a:rPr>
            </a:br>
            <a:r>
              <a:rPr lang="en-US" sz="800" dirty="0">
                <a:solidFill>
                  <a:schemeClr val="tx1"/>
                </a:solidFill>
              </a:rPr>
              <a:t>1100, True, -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3C30D68-AB5E-2B09-801E-EB3F7337C2AC}"/>
              </a:ext>
            </a:extLst>
          </p:cNvPr>
          <p:cNvCxnSpPr>
            <a:cxnSpLocks/>
          </p:cNvCxnSpPr>
          <p:nvPr/>
        </p:nvCxnSpPr>
        <p:spPr>
          <a:xfrm flipV="1">
            <a:off x="1760220" y="16488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D45FFD7-A2FA-A6D4-A658-99FB2FF3DD2A}"/>
              </a:ext>
            </a:extLst>
          </p:cNvPr>
          <p:cNvCxnSpPr>
            <a:cxnSpLocks/>
          </p:cNvCxnSpPr>
          <p:nvPr/>
        </p:nvCxnSpPr>
        <p:spPr>
          <a:xfrm flipV="1">
            <a:off x="1775460" y="271569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67E242E7-0781-BEDF-0AB7-21AF424474DC}"/>
              </a:ext>
            </a:extLst>
          </p:cNvPr>
          <p:cNvCxnSpPr>
            <a:cxnSpLocks/>
          </p:cNvCxnSpPr>
          <p:nvPr/>
        </p:nvCxnSpPr>
        <p:spPr>
          <a:xfrm flipV="1">
            <a:off x="1760220" y="3683435"/>
            <a:ext cx="990600" cy="147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5F3DD215-334E-E6B1-F769-134B4DB666CF}"/>
              </a:ext>
            </a:extLst>
          </p:cNvPr>
          <p:cNvCxnSpPr/>
          <p:nvPr/>
        </p:nvCxnSpPr>
        <p:spPr>
          <a:xfrm>
            <a:off x="601980" y="2232660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96497F13-14FC-E8DC-CCDD-D6C60D8A2992}"/>
              </a:ext>
            </a:extLst>
          </p:cNvPr>
          <p:cNvCxnSpPr/>
          <p:nvPr/>
        </p:nvCxnSpPr>
        <p:spPr>
          <a:xfrm>
            <a:off x="594360" y="3201303"/>
            <a:ext cx="7338060" cy="0"/>
          </a:xfrm>
          <a:prstGeom prst="line">
            <a:avLst/>
          </a:prstGeom>
          <a:ln w="19050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35" name="Connector: Curved 34">
            <a:extLst>
              <a:ext uri="{FF2B5EF4-FFF2-40B4-BE49-F238E27FC236}">
                <a16:creationId xmlns:a16="http://schemas.microsoft.com/office/drawing/2014/main" id="{02238297-B594-2530-20E6-D4901BE02D85}"/>
              </a:ext>
            </a:extLst>
          </p:cNvPr>
          <p:cNvCxnSpPr>
            <a:cxnSpLocks/>
            <a:stCxn id="11" idx="3"/>
          </p:cNvCxnSpPr>
          <p:nvPr/>
        </p:nvCxnSpPr>
        <p:spPr>
          <a:xfrm flipV="1">
            <a:off x="3963953" y="1488950"/>
            <a:ext cx="2353803" cy="32791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EBA1A0A6-44C3-1D66-7D29-497FA0953905}"/>
              </a:ext>
            </a:extLst>
          </p:cNvPr>
          <p:cNvCxnSpPr>
            <a:cxnSpLocks/>
          </p:cNvCxnSpPr>
          <p:nvPr/>
        </p:nvCxnSpPr>
        <p:spPr>
          <a:xfrm flipV="1">
            <a:off x="3948712" y="1488950"/>
            <a:ext cx="2367106" cy="985197"/>
          </a:xfrm>
          <a:prstGeom prst="curvedConnector3">
            <a:avLst>
              <a:gd name="adj1" fmla="val 50000"/>
            </a:avLst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Curved 38">
            <a:extLst>
              <a:ext uri="{FF2B5EF4-FFF2-40B4-BE49-F238E27FC236}">
                <a16:creationId xmlns:a16="http://schemas.microsoft.com/office/drawing/2014/main" id="{229E14E0-10DC-A4FE-9134-20A4D02114A0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3895372" y="3423653"/>
            <a:ext cx="2420446" cy="18967"/>
          </a:xfrm>
          <a:prstGeom prst="curvedConnector3">
            <a:avLst/>
          </a:prstGeom>
          <a:ln w="19050">
            <a:solidFill>
              <a:schemeClr val="accent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Curved 39">
            <a:extLst>
              <a:ext uri="{FF2B5EF4-FFF2-40B4-BE49-F238E27FC236}">
                <a16:creationId xmlns:a16="http://schemas.microsoft.com/office/drawing/2014/main" id="{B189CADD-EBFB-2F00-F73F-8F52CDF0D514}"/>
              </a:ext>
            </a:extLst>
          </p:cNvPr>
          <p:cNvCxnSpPr>
            <a:cxnSpLocks/>
            <a:endCxn id="21" idx="1"/>
          </p:cNvCxnSpPr>
          <p:nvPr/>
        </p:nvCxnSpPr>
        <p:spPr>
          <a:xfrm>
            <a:off x="4196586" y="1738863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Connector: Curved 41">
            <a:extLst>
              <a:ext uri="{FF2B5EF4-FFF2-40B4-BE49-F238E27FC236}">
                <a16:creationId xmlns:a16="http://schemas.microsoft.com/office/drawing/2014/main" id="{157E56C5-ADEF-C280-1B4A-1671CDFCFA3B}"/>
              </a:ext>
            </a:extLst>
          </p:cNvPr>
          <p:cNvCxnSpPr>
            <a:cxnSpLocks/>
            <a:endCxn id="22" idx="1"/>
          </p:cNvCxnSpPr>
          <p:nvPr/>
        </p:nvCxnSpPr>
        <p:spPr>
          <a:xfrm flipV="1">
            <a:off x="4162804" y="2596154"/>
            <a:ext cx="2154952" cy="103989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Connector: Curved 43">
            <a:extLst>
              <a:ext uri="{FF2B5EF4-FFF2-40B4-BE49-F238E27FC236}">
                <a16:creationId xmlns:a16="http://schemas.microsoft.com/office/drawing/2014/main" id="{F9FB7DA0-42D5-FD49-7C40-4E554A0B9912}"/>
              </a:ext>
            </a:extLst>
          </p:cNvPr>
          <p:cNvCxnSpPr>
            <a:cxnSpLocks/>
          </p:cNvCxnSpPr>
          <p:nvPr/>
        </p:nvCxnSpPr>
        <p:spPr>
          <a:xfrm>
            <a:off x="4179695" y="3613244"/>
            <a:ext cx="2121170" cy="156510"/>
          </a:xfrm>
          <a:prstGeom prst="curvedConnector3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44D0A0BF-58E3-703F-30C3-B7DE8455130A}"/>
              </a:ext>
            </a:extLst>
          </p:cNvPr>
          <p:cNvCxnSpPr>
            <a:cxnSpLocks/>
            <a:endCxn id="23" idx="1"/>
          </p:cNvCxnSpPr>
          <p:nvPr/>
        </p:nvCxnSpPr>
        <p:spPr>
          <a:xfrm>
            <a:off x="4124213" y="2864621"/>
            <a:ext cx="2193543" cy="78945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9" name="Connector: Curved 48">
            <a:extLst>
              <a:ext uri="{FF2B5EF4-FFF2-40B4-BE49-F238E27FC236}">
                <a16:creationId xmlns:a16="http://schemas.microsoft.com/office/drawing/2014/main" id="{AF7C80C1-7680-C66B-8A3C-2D127A65E9EF}"/>
              </a:ext>
            </a:extLst>
          </p:cNvPr>
          <p:cNvCxnSpPr>
            <a:cxnSpLocks/>
            <a:endCxn id="23" idx="1"/>
          </p:cNvCxnSpPr>
          <p:nvPr/>
        </p:nvCxnSpPr>
        <p:spPr>
          <a:xfrm flipV="1">
            <a:off x="4143508" y="2943566"/>
            <a:ext cx="2174248" cy="896133"/>
          </a:xfrm>
          <a:prstGeom prst="curvedConnector3">
            <a:avLst/>
          </a:prstGeom>
          <a:ln>
            <a:solidFill>
              <a:schemeClr val="accent6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77355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3" name="Google Shape;493;p36"/>
          <p:cNvSpPr/>
          <p:nvPr/>
        </p:nvSpPr>
        <p:spPr>
          <a:xfrm>
            <a:off x="355575" y="1719550"/>
            <a:ext cx="165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4" name="Google Shape;494;p3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 </a:t>
            </a:r>
            <a:endParaRPr/>
          </a:p>
        </p:txBody>
      </p:sp>
      <p:sp>
        <p:nvSpPr>
          <p:cNvPr id="495" name="Google Shape;495;p3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Make sure you are inside your local repository, then check its status: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96" name="Google Shape;496;p36"/>
          <p:cNvSpPr/>
          <p:nvPr/>
        </p:nvSpPr>
        <p:spPr>
          <a:xfrm>
            <a:off x="355575" y="2421350"/>
            <a:ext cx="3224100" cy="5697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7" name="Google Shape;497;p36"/>
          <p:cNvSpPr txBox="1"/>
          <p:nvPr/>
        </p:nvSpPr>
        <p:spPr>
          <a:xfrm>
            <a:off x="379725" y="2421350"/>
            <a:ext cx="34938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On branch master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Nothing to commit, working tree clean</a:t>
            </a:r>
            <a:endParaRPr dirty="0"/>
          </a:p>
        </p:txBody>
      </p:sp>
      <p:sp>
        <p:nvSpPr>
          <p:cNvPr id="498" name="Google Shape;498;p36"/>
          <p:cNvSpPr txBox="1"/>
          <p:nvPr/>
        </p:nvSpPr>
        <p:spPr>
          <a:xfrm>
            <a:off x="151125" y="3444000"/>
            <a:ext cx="8482800" cy="109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71450" tIns="91425" rIns="91425" bIns="91425" anchor="t" anchorCtr="0">
            <a:spAutoFit/>
          </a:bodyPr>
          <a:lstStyle/>
          <a:p>
            <a:pPr marL="28575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8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status: </a:t>
            </a:r>
            <a:r>
              <a:rPr lang="en" sz="1800">
                <a:solidFill>
                  <a:schemeClr val="dk1"/>
                </a:solidFill>
              </a:rPr>
              <a:t>displays a list of the files that have been modified (if there is any) since the last time changes were saved, as well as the status of stage and commit. </a:t>
            </a:r>
            <a:endParaRPr/>
          </a:p>
        </p:txBody>
      </p:sp>
      <p:sp>
        <p:nvSpPr>
          <p:cNvPr id="499" name="Google Shape;499;p36"/>
          <p:cNvSpPr/>
          <p:nvPr/>
        </p:nvSpPr>
        <p:spPr>
          <a:xfrm>
            <a:off x="211425" y="3472650"/>
            <a:ext cx="8422500" cy="10416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37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5" name="Google Shape;505;p37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6" name="Google Shape;506;p37"/>
          <p:cNvSpPr txBox="1">
            <a:spLocks noGrp="1"/>
          </p:cNvSpPr>
          <p:nvPr>
            <p:ph type="body" idx="1"/>
          </p:nvPr>
        </p:nvSpPr>
        <p:spPr>
          <a:xfrm>
            <a:off x="229250" y="110372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modify README.md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>
                <a:solidFill>
                  <a:schemeClr val="dk1"/>
                </a:solidFill>
              </a:rPr>
              <a:t>or use a text editor of your choice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README.md 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07" name="Google Shape;507;p3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08" name="Google Shape;508;p37"/>
          <p:cNvSpPr txBox="1"/>
          <p:nvPr/>
        </p:nvSpPr>
        <p:spPr>
          <a:xfrm>
            <a:off x="367950" y="4397000"/>
            <a:ext cx="86070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diff &lt;file&gt;</a:t>
            </a:r>
            <a:r>
              <a:rPr lang="en"/>
              <a:t> : Compares </a:t>
            </a:r>
            <a:r>
              <a:rPr lang="en" b="1"/>
              <a:t>unstaged</a:t>
            </a:r>
            <a:r>
              <a:rPr lang="en"/>
              <a:t> file(s) with the </a:t>
            </a:r>
            <a:r>
              <a:rPr lang="en" b="1"/>
              <a:t>last</a:t>
            </a:r>
            <a:r>
              <a:rPr lang="en"/>
              <a:t> commit, shows changes between  working     </a:t>
            </a:r>
            <a:r>
              <a:rPr lang="en">
                <a:solidFill>
                  <a:schemeClr val="lt1"/>
                </a:solidFill>
              </a:rPr>
              <a:t>a </a:t>
            </a:r>
            <a:r>
              <a:rPr lang="en"/>
              <a:t>                                directory and staging area. </a:t>
            </a:r>
            <a:endParaRPr/>
          </a:p>
        </p:txBody>
      </p:sp>
      <p:sp>
        <p:nvSpPr>
          <p:cNvPr id="509" name="Google Shape;509;p37"/>
          <p:cNvSpPr/>
          <p:nvPr/>
        </p:nvSpPr>
        <p:spPr>
          <a:xfrm>
            <a:off x="367950" y="4397000"/>
            <a:ext cx="8464500" cy="665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10" name="Google Shape;510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7950" y="3062927"/>
            <a:ext cx="6594225" cy="1236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Google Shape;64;p14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65" name="Google Shape;65;p14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66" name="Google Shape;66;p14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67" name="Google Shape;67;p1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9" name="Google Shape;69;p14"/>
          <p:cNvSpPr txBox="1">
            <a:spLocks noGrp="1"/>
          </p:cNvSpPr>
          <p:nvPr>
            <p:ph type="body" idx="1"/>
          </p:nvPr>
        </p:nvSpPr>
        <p:spPr>
          <a:xfrm>
            <a:off x="311700" y="687875"/>
            <a:ext cx="8520600" cy="3652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182" algn="l" rtl="0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version control?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Git vs GitHub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What is a repository?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Local vs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local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Creating a remote repository from scratch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Working with existing remote repository</a:t>
            </a:r>
            <a:endParaRPr dirty="0"/>
          </a:p>
          <a:p>
            <a:pPr marL="1371600" lvl="2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" dirty="0"/>
              <a:t>Configuring git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Staging &amp; Committing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Working in a repository with git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Monitoring, tracking, comparing changes &amp;  repository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Unstage &amp; Undo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Working with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Create &amp; switch between branches</a:t>
            </a:r>
            <a:endParaRPr dirty="0"/>
          </a:p>
          <a:p>
            <a:pPr marL="914400" lvl="1" indent="-297497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" dirty="0"/>
              <a:t>Merge branches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dirty="0"/>
              <a:t>Creating issues</a:t>
            </a:r>
            <a:endParaRPr dirty="0"/>
          </a:p>
          <a:p>
            <a:pPr marL="457200" lvl="0" indent="-317182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 i="1" dirty="0"/>
              <a:t>Understanding errors</a:t>
            </a:r>
            <a:endParaRPr i="1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p3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16" name="Google Shape;516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22" name="Google Shape;522;p3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23" name="Google Shape;523;p39"/>
          <p:cNvSpPr txBox="1"/>
          <p:nvPr/>
        </p:nvSpPr>
        <p:spPr>
          <a:xfrm>
            <a:off x="356125" y="2841925"/>
            <a:ext cx="8298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Input source of diff: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First line shows the files being compared.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>
                <a:highlight>
                  <a:srgbClr val="D9D9D9"/>
                </a:highlight>
              </a:rPr>
              <a:t>a/project/git_commands.txt</a:t>
            </a:r>
            <a:r>
              <a:rPr lang="en"/>
              <a:t> &amp; </a:t>
            </a: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b/project/git_commands.txt</a:t>
            </a:r>
            <a:r>
              <a:rPr lang="en">
                <a:solidFill>
                  <a:schemeClr val="dk1"/>
                </a:solidFill>
              </a:rPr>
              <a:t> have been passed to git diff</a:t>
            </a:r>
            <a:endParaRPr/>
          </a:p>
        </p:txBody>
      </p:sp>
      <p:sp>
        <p:nvSpPr>
          <p:cNvPr id="524" name="Google Shape;524;p39"/>
          <p:cNvSpPr/>
          <p:nvPr/>
        </p:nvSpPr>
        <p:spPr>
          <a:xfrm>
            <a:off x="2045950" y="123862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4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0" name="Google Shape;530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40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Metadata: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100644: mode of file. In this specific case unexecutable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419293d &amp; 0779b24: hashes (shortened) of preimage and postimage of the file.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2" name="Google Shape;532;p40"/>
          <p:cNvSpPr/>
          <p:nvPr/>
        </p:nvSpPr>
        <p:spPr>
          <a:xfrm>
            <a:off x="2046013" y="1419875"/>
            <a:ext cx="4836300" cy="2130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p4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38" name="Google Shape;538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39" name="Google Shape;539;p41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Markers: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 old version will be represented by </a:t>
            </a:r>
            <a:r>
              <a:rPr lang="en" dirty="0">
                <a:highlight>
                  <a:srgbClr val="D9D9D9"/>
                </a:highlight>
              </a:rPr>
              <a:t> a </a:t>
            </a:r>
            <a:r>
              <a:rPr lang="en" dirty="0"/>
              <a:t>  &amp; the new version by </a:t>
            </a:r>
            <a:r>
              <a:rPr lang="en" dirty="0">
                <a:highlight>
                  <a:srgbClr val="D9D9D9"/>
                </a:highlight>
              </a:rPr>
              <a:t> b </a:t>
            </a:r>
            <a:endParaRPr dirty="0">
              <a:highlight>
                <a:srgbClr val="D9D9D9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D9D9D9"/>
                </a:highlight>
              </a:rPr>
              <a:t>-</a:t>
            </a:r>
            <a:r>
              <a:rPr lang="en" dirty="0">
                <a:highlight>
                  <a:schemeClr val="lt1"/>
                </a:highlight>
              </a:rPr>
              <a:t> represents lines being removed &amp; </a:t>
            </a:r>
            <a:r>
              <a:rPr lang="en" dirty="0">
                <a:highlight>
                  <a:srgbClr val="D9D9D9"/>
                </a:highlight>
              </a:rPr>
              <a:t>+</a:t>
            </a:r>
            <a:r>
              <a:rPr lang="en" dirty="0">
                <a:highlight>
                  <a:schemeClr val="lt1"/>
                </a:highlight>
              </a:rPr>
              <a:t> represents lines being added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40" name="Google Shape;540;p41"/>
          <p:cNvSpPr/>
          <p:nvPr/>
        </p:nvSpPr>
        <p:spPr>
          <a:xfrm>
            <a:off x="2046000" y="1618875"/>
            <a:ext cx="4836300" cy="3135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5" name="Google Shape;545;p4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46" name="Google Shape;546;p4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47" name="Google Shape;547;p42"/>
          <p:cNvSpPr txBox="1"/>
          <p:nvPr/>
        </p:nvSpPr>
        <p:spPr>
          <a:xfrm>
            <a:off x="356125" y="2841925"/>
            <a:ext cx="8298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Chunk: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>
                <a:solidFill>
                  <a:schemeClr val="dk1"/>
                </a:solidFill>
              </a:rPr>
              <a:t>Shows a portion of the file that was modified. Multiple chunks can be displayed, depending on how many changes were made.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548" name="Google Shape;548;p42"/>
          <p:cNvSpPr/>
          <p:nvPr/>
        </p:nvSpPr>
        <p:spPr>
          <a:xfrm>
            <a:off x="6937900" y="19088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42"/>
          <p:cNvSpPr/>
          <p:nvPr/>
        </p:nvSpPr>
        <p:spPr>
          <a:xfrm flipH="1">
            <a:off x="1792150" y="1948025"/>
            <a:ext cx="177600" cy="572700"/>
          </a:xfrm>
          <a:prstGeom prst="rightBrace">
            <a:avLst>
              <a:gd name="adj1" fmla="val 50000"/>
              <a:gd name="adj2" fmla="val 51676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Google Shape;554;p4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55" name="Google Shape;555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43"/>
          <p:cNvSpPr txBox="1"/>
          <p:nvPr/>
        </p:nvSpPr>
        <p:spPr>
          <a:xfrm>
            <a:off x="356125" y="2841925"/>
            <a:ext cx="82983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Header: This tells you where the changes occures: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br>
              <a:rPr lang="en" dirty="0"/>
            </a:br>
            <a:r>
              <a:rPr lang="en" dirty="0"/>
              <a:t>@@ -&lt;old start&gt;,&lt;old count&gt; +&lt;new start&gt;,&lt;new count&gt; @@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-US" dirty="0">
              <a:highlight>
                <a:srgbClr val="C0C0C0"/>
              </a:highlight>
            </a:endParaRP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-1</a:t>
            </a:r>
            <a:r>
              <a:rPr lang="en-US" dirty="0"/>
              <a:t> :The old file started at line 1. 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+1</a:t>
            </a:r>
            <a:r>
              <a:rPr lang="en-US" dirty="0"/>
              <a:t>: The new file also starts at line 1.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r>
              <a:rPr lang="en-US" dirty="0">
                <a:highlight>
                  <a:srgbClr val="C0C0C0"/>
                </a:highlight>
              </a:rPr>
              <a:t>3:</a:t>
            </a:r>
            <a:r>
              <a:rPr lang="en-US" dirty="0"/>
              <a:t> The new file has 3 lines in this section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57" name="Google Shape;557;p43"/>
          <p:cNvSpPr/>
          <p:nvPr/>
        </p:nvSpPr>
        <p:spPr>
          <a:xfrm>
            <a:off x="2046000" y="1891075"/>
            <a:ext cx="4836300" cy="1656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8978F2B6-1060-6900-C1FF-D9E7F1D02922}"/>
              </a:ext>
            </a:extLst>
          </p:cNvPr>
          <p:cNvSpPr/>
          <p:nvPr/>
        </p:nvSpPr>
        <p:spPr>
          <a:xfrm>
            <a:off x="373380" y="3299460"/>
            <a:ext cx="5067300" cy="4267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Google Shape;562;p4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pic>
        <p:nvPicPr>
          <p:cNvPr id="563" name="Google Shape;563;p4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5950" y="1314825"/>
            <a:ext cx="4836426" cy="1184175"/>
          </a:xfrm>
          <a:prstGeom prst="rect">
            <a:avLst/>
          </a:prstGeom>
          <a:noFill/>
          <a:ln>
            <a:noFill/>
          </a:ln>
        </p:spPr>
      </p:pic>
      <p:sp>
        <p:nvSpPr>
          <p:cNvPr id="564" name="Google Shape;564;p44"/>
          <p:cNvSpPr txBox="1"/>
          <p:nvPr/>
        </p:nvSpPr>
        <p:spPr>
          <a:xfrm>
            <a:off x="356125" y="2841925"/>
            <a:ext cx="829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Changes in the chunk: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2 lines are added to the second file. </a:t>
            </a:r>
            <a:r>
              <a:rPr lang="en">
                <a:highlight>
                  <a:srgbClr val="60B669"/>
                </a:highlight>
              </a:rPr>
              <a:t>Green</a:t>
            </a:r>
            <a:r>
              <a:rPr lang="en"/>
              <a:t> represents an addition and the </a:t>
            </a:r>
            <a:r>
              <a:rPr lang="en">
                <a:highlight>
                  <a:srgbClr val="FF0000"/>
                </a:highlight>
              </a:rPr>
              <a:t>red</a:t>
            </a:r>
            <a:r>
              <a:rPr lang="en"/>
              <a:t> represents a deletion</a:t>
            </a:r>
            <a:endParaRPr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5" name="Google Shape;565;p44"/>
          <p:cNvSpPr/>
          <p:nvPr/>
        </p:nvSpPr>
        <p:spPr>
          <a:xfrm>
            <a:off x="2046000" y="2043475"/>
            <a:ext cx="4836300" cy="4809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/>
          <p:nvPr/>
        </p:nvSpPr>
        <p:spPr>
          <a:xfrm>
            <a:off x="311700" y="360662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1" name="Google Shape;571;p45"/>
          <p:cNvSpPr/>
          <p:nvPr/>
        </p:nvSpPr>
        <p:spPr>
          <a:xfrm>
            <a:off x="311700" y="17195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2" name="Google Shape;572;p45"/>
          <p:cNvSpPr/>
          <p:nvPr/>
        </p:nvSpPr>
        <p:spPr>
          <a:xfrm>
            <a:off x="311700" y="2658175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3" name="Google Shape;573;p4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</a:t>
            </a:r>
            <a:endParaRPr/>
          </a:p>
        </p:txBody>
      </p:sp>
      <p:sp>
        <p:nvSpPr>
          <p:cNvPr id="574" name="Google Shape;574;p45"/>
          <p:cNvSpPr txBox="1"/>
          <p:nvPr/>
        </p:nvSpPr>
        <p:spPr>
          <a:xfrm>
            <a:off x="354750" y="4305975"/>
            <a:ext cx="84345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r>
              <a:rPr lang="en"/>
              <a:t> : allows you to stage your commit in chunks </a:t>
            </a:r>
            <a:r>
              <a:rPr lang="en" b="1"/>
              <a:t>interactively</a:t>
            </a:r>
            <a:r>
              <a:rPr lang="en"/>
              <a:t>. It's especially useful if you've done </a:t>
            </a:r>
            <a:r>
              <a:rPr lang="en" b="1"/>
              <a:t>too much</a:t>
            </a:r>
            <a:r>
              <a:rPr lang="en"/>
              <a:t> work for one commit, you wanna break it up, you don't know how.    </a:t>
            </a:r>
            <a:endParaRPr/>
          </a:p>
        </p:txBody>
      </p:sp>
      <p:sp>
        <p:nvSpPr>
          <p:cNvPr id="575" name="Google Shape;575;p45"/>
          <p:cNvSpPr/>
          <p:nvPr/>
        </p:nvSpPr>
        <p:spPr>
          <a:xfrm>
            <a:off x="311700" y="3132400"/>
            <a:ext cx="3359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6" name="Google Shape;576;p45"/>
          <p:cNvSpPr txBox="1">
            <a:spLocks noGrp="1"/>
          </p:cNvSpPr>
          <p:nvPr>
            <p:ph type="body" idx="1"/>
          </p:nvPr>
        </p:nvSpPr>
        <p:spPr>
          <a:xfrm>
            <a:off x="311700" y="1170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Let’s add new file called LICENSE :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touch LICENSE       </a:t>
            </a:r>
            <a:r>
              <a:rPr lang="en">
                <a:solidFill>
                  <a:schemeClr val="dk1"/>
                </a:solidFill>
              </a:rPr>
              <a:t>or use a different method.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DO NOT ADD your changes!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-p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6"/>
          <p:cNvSpPr/>
          <p:nvPr/>
        </p:nvSpPr>
        <p:spPr>
          <a:xfrm>
            <a:off x="311700" y="2976825"/>
            <a:ext cx="3838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2" name="Google Shape;582;p46"/>
          <p:cNvSpPr/>
          <p:nvPr/>
        </p:nvSpPr>
        <p:spPr>
          <a:xfrm>
            <a:off x="311700" y="2048575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3" name="Google Shape;583;p46"/>
          <p:cNvSpPr/>
          <p:nvPr/>
        </p:nvSpPr>
        <p:spPr>
          <a:xfrm>
            <a:off x="311700" y="1567150"/>
            <a:ext cx="2763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584" name="Google Shape;584;p4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9050" y="3392875"/>
            <a:ext cx="3791075" cy="1172450"/>
          </a:xfrm>
          <a:prstGeom prst="rect">
            <a:avLst/>
          </a:prstGeom>
          <a:noFill/>
          <a:ln>
            <a:noFill/>
          </a:ln>
        </p:spPr>
      </p:pic>
      <p:sp>
        <p:nvSpPr>
          <p:cNvPr id="585" name="Google Shape;585;p46"/>
          <p:cNvSpPr txBox="1"/>
          <p:nvPr/>
        </p:nvSpPr>
        <p:spPr>
          <a:xfrm>
            <a:off x="4240225" y="3589985"/>
            <a:ext cx="4867200" cy="12618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diff -r HEAD &lt;file&gt;:</a:t>
            </a:r>
            <a:r>
              <a:rPr lang="en" dirty="0"/>
              <a:t>Compares </a:t>
            </a:r>
            <a:r>
              <a:rPr lang="en" b="1" dirty="0"/>
              <a:t>staged</a:t>
            </a:r>
            <a:r>
              <a:rPr lang="en" dirty="0"/>
              <a:t> file(s)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with the </a:t>
            </a:r>
            <a:r>
              <a:rPr lang="en" b="1" dirty="0"/>
              <a:t>last </a:t>
            </a:r>
            <a:r>
              <a:rPr lang="en" dirty="0"/>
              <a:t>commit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dirty="0">
                <a:latin typeface="Courier New" panose="02070309020205020404" pitchFamily="49" charset="0"/>
                <a:cs typeface="Courier New" panose="02070309020205020404" pitchFamily="49" charset="0"/>
              </a:rPr>
              <a:t>it diff –-staged &lt;file&gt;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6" name="Google Shape;586;p46"/>
          <p:cNvSpPr/>
          <p:nvPr/>
        </p:nvSpPr>
        <p:spPr>
          <a:xfrm>
            <a:off x="4268800" y="3534740"/>
            <a:ext cx="4695900" cy="123255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7" name="Google Shape;587;p4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  </a:t>
            </a:r>
            <a:endParaRPr/>
          </a:p>
        </p:txBody>
      </p:sp>
      <p:sp>
        <p:nvSpPr>
          <p:cNvPr id="588" name="Google Shape;588;p46"/>
          <p:cNvSpPr txBox="1">
            <a:spLocks noGrp="1"/>
          </p:cNvSpPr>
          <p:nvPr>
            <p:ph type="body" idx="1"/>
          </p:nvPr>
        </p:nvSpPr>
        <p:spPr>
          <a:xfrm>
            <a:off x="311700" y="1018250"/>
            <a:ext cx="8710200" cy="381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solidFill>
                  <a:schemeClr val="dk1"/>
                </a:solidFill>
              </a:rPr>
              <a:t>Let’s modify README.md again: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README.md       </a:t>
            </a:r>
            <a:r>
              <a:rPr lang="en" sz="1600" dirty="0">
                <a:solidFill>
                  <a:schemeClr val="dk1"/>
                </a:solidFill>
              </a:rPr>
              <a:t>or use a text editor of your choice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add.            </a:t>
            </a:r>
            <a:r>
              <a:rPr lang="en" sz="16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600" dirty="0">
                <a:solidFill>
                  <a:schemeClr val="dk1"/>
                </a:solidFill>
              </a:rPr>
              <a:t> Lets stage all changes</a:t>
            </a:r>
            <a:endParaRPr sz="1600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DO NOT COMMIT!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-r HEAD README.md 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" name="Google Shape;593;p4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Workflow</a:t>
            </a:r>
            <a:endParaRPr/>
          </a:p>
        </p:txBody>
      </p:sp>
      <p:sp>
        <p:nvSpPr>
          <p:cNvPr id="594" name="Google Shape;594;p47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 dirty="0">
                <a:solidFill>
                  <a:schemeClr val="dk1"/>
                </a:solidFill>
              </a:rPr>
              <a:t>Best practices: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Make small changes to files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You don’t have to commit to each stage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-US" dirty="0">
                <a:solidFill>
                  <a:schemeClr val="dk1"/>
                </a:solidFill>
              </a:rPr>
              <a:t>Make frequent and small commits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Always write a (meaningful) commit message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Don’t create nested repositories</a:t>
            </a:r>
            <a:endParaRPr dirty="0">
              <a:solidFill>
                <a:schemeClr val="dk1"/>
              </a:solidFill>
            </a:endParaRPr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</a:pPr>
            <a:r>
              <a:rPr lang="en" dirty="0">
                <a:solidFill>
                  <a:schemeClr val="dk1"/>
                </a:solidFill>
              </a:rPr>
              <a:t>Add your username &amp; email address to the global settings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595" name="Google Shape;595;p47"/>
          <p:cNvSpPr/>
          <p:nvPr/>
        </p:nvSpPr>
        <p:spPr>
          <a:xfrm>
            <a:off x="346200" y="1017724"/>
            <a:ext cx="6527040" cy="2617016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/>
          <p:nvPr/>
        </p:nvSpPr>
        <p:spPr>
          <a:xfrm>
            <a:off x="4812225" y="1161525"/>
            <a:ext cx="39015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" name="Google Shape;75;p15"/>
          <p:cNvSpPr/>
          <p:nvPr/>
        </p:nvSpPr>
        <p:spPr>
          <a:xfrm>
            <a:off x="316425" y="1161525"/>
            <a:ext cx="3578700" cy="3147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6" name="Google Shape;76;p15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77" name="Google Shape;77;p15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78" name="Google Shape;78;p15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79" name="Google Shape;79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version control?</a:t>
            </a:r>
            <a:endParaRPr/>
          </a:p>
        </p:txBody>
      </p:sp>
      <p:sp>
        <p:nvSpPr>
          <p:cNvPr id="81" name="Google Shape;81;p15"/>
          <p:cNvSpPr txBox="1"/>
          <p:nvPr/>
        </p:nvSpPr>
        <p:spPr>
          <a:xfrm>
            <a:off x="261825" y="1258575"/>
            <a:ext cx="3766800" cy="178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Contents of a file at a given point in time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Metadata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The author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Location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File type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Time at it was saved</a:t>
            </a:r>
            <a:endParaRPr sz="1300"/>
          </a:p>
        </p:txBody>
      </p:sp>
      <p:sp>
        <p:nvSpPr>
          <p:cNvPr id="82" name="Google Shape;82;p15"/>
          <p:cNvSpPr txBox="1"/>
          <p:nvPr/>
        </p:nvSpPr>
        <p:spPr>
          <a:xfrm>
            <a:off x="2057200" y="1731675"/>
            <a:ext cx="3493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3" name="Google Shape;83;p15"/>
          <p:cNvSpPr txBox="1"/>
          <p:nvPr/>
        </p:nvSpPr>
        <p:spPr>
          <a:xfrm>
            <a:off x="4681425" y="1258575"/>
            <a:ext cx="40539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 b="1"/>
              <a:t>Version Control</a:t>
            </a:r>
            <a:endParaRPr sz="1300" b="1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Group of systems and processes to manage changes made to documents, programs and directories.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Version control is useful for anything that changes over time and/or needs to be shared.</a:t>
            </a:r>
            <a:endParaRPr sz="1300"/>
          </a:p>
          <a:p>
            <a:pPr marL="457200" lvl="0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" sz="1300"/>
              <a:t>VS enables you 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track files in different states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continuous development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to combine different versions of files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identify a particular version</a:t>
            </a:r>
            <a:endParaRPr sz="1300"/>
          </a:p>
          <a:p>
            <a:pPr marL="914400" lvl="1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○"/>
            </a:pPr>
            <a:r>
              <a:rPr lang="en" sz="1300"/>
              <a:t>revert changes</a:t>
            </a:r>
            <a:endParaRPr sz="130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0" name="Google Shape;600;p48"/>
          <p:cNvSpPr/>
          <p:nvPr/>
        </p:nvSpPr>
        <p:spPr>
          <a:xfrm>
            <a:off x="401650" y="18835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1" name="Google Shape;601;p48"/>
          <p:cNvSpPr/>
          <p:nvPr/>
        </p:nvSpPr>
        <p:spPr>
          <a:xfrm>
            <a:off x="389675" y="1464450"/>
            <a:ext cx="2383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/>
          <p:cNvSpPr txBox="1"/>
          <p:nvPr/>
        </p:nvSpPr>
        <p:spPr>
          <a:xfrm>
            <a:off x="325450" y="1404950"/>
            <a:ext cx="8191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               :</a:t>
            </a:r>
            <a:r>
              <a:rPr lang="en"/>
              <a:t> Shows the </a:t>
            </a:r>
            <a:r>
              <a:rPr lang="en" b="1"/>
              <a:t>history</a:t>
            </a:r>
            <a:r>
              <a:rPr lang="en"/>
              <a:t> of all commits in the repository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log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604" name="Google Shape;604;p4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01650" y="2267250"/>
            <a:ext cx="2383801" cy="2811499"/>
          </a:xfrm>
          <a:prstGeom prst="rect">
            <a:avLst/>
          </a:prstGeom>
          <a:noFill/>
          <a:ln>
            <a:noFill/>
          </a:ln>
        </p:spPr>
      </p:pic>
      <p:sp>
        <p:nvSpPr>
          <p:cNvPr id="605" name="Google Shape;605;p48"/>
          <p:cNvSpPr/>
          <p:nvPr/>
        </p:nvSpPr>
        <p:spPr>
          <a:xfrm>
            <a:off x="677875" y="3374900"/>
            <a:ext cx="2028900" cy="114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6" name="Google Shape;606;p48"/>
          <p:cNvSpPr txBox="1"/>
          <p:nvPr/>
        </p:nvSpPr>
        <p:spPr>
          <a:xfrm>
            <a:off x="3021025" y="3231950"/>
            <a:ext cx="58113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Unique hashes that identifies each different version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Hashes allows data sharing between repos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2 files are the same then their hashes are the same.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Git only needs to compare hashes </a:t>
            </a:r>
            <a:endParaRPr/>
          </a:p>
        </p:txBody>
      </p:sp>
      <p:sp>
        <p:nvSpPr>
          <p:cNvPr id="607" name="Google Shape;607;p48"/>
          <p:cNvSpPr/>
          <p:nvPr/>
        </p:nvSpPr>
        <p:spPr>
          <a:xfrm>
            <a:off x="354025" y="1290650"/>
            <a:ext cx="6753300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8" name="Google Shape;608;p48"/>
          <p:cNvSpPr/>
          <p:nvPr/>
        </p:nvSpPr>
        <p:spPr>
          <a:xfrm>
            <a:off x="389675" y="2354250"/>
            <a:ext cx="2383800" cy="23820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/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/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1" name="Google Shape;611;p48"/>
          <p:cNvSpPr txBox="1"/>
          <p:nvPr/>
        </p:nvSpPr>
        <p:spPr>
          <a:xfrm>
            <a:off x="3021025" y="2273250"/>
            <a:ext cx="12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</a:t>
            </a:r>
            <a:endParaRPr/>
          </a:p>
        </p:txBody>
      </p:sp>
      <p:cxnSp>
        <p:nvCxnSpPr>
          <p:cNvPr id="612" name="Google Shape;612;p48"/>
          <p:cNvCxnSpPr>
            <a:endCxn id="611" idx="1"/>
          </p:cNvCxnSpPr>
          <p:nvPr/>
        </p:nvCxnSpPr>
        <p:spPr>
          <a:xfrm>
            <a:off x="2773525" y="2473350"/>
            <a:ext cx="247500" cy="0"/>
          </a:xfrm>
          <a:prstGeom prst="straightConnector1">
            <a:avLst/>
          </a:prstGeom>
          <a:noFill/>
          <a:ln w="9525" cap="flat" cmpd="sng">
            <a:solidFill>
              <a:srgbClr val="00FF00"/>
            </a:solidFill>
            <a:prstDash val="solid"/>
            <a:round/>
            <a:headEnd type="none" w="med" len="med"/>
            <a:tailEnd type="stealth" w="med" len="med"/>
          </a:ln>
        </p:spPr>
      </p:cxnSp>
      <p:cxnSp>
        <p:nvCxnSpPr>
          <p:cNvPr id="613" name="Google Shape;613;p48"/>
          <p:cNvCxnSpPr>
            <a:stCxn id="605" idx="3"/>
          </p:cNvCxnSpPr>
          <p:nvPr/>
        </p:nvCxnSpPr>
        <p:spPr>
          <a:xfrm rot="10800000" flipH="1">
            <a:off x="2706775" y="3424250"/>
            <a:ext cx="457200" cy="7800"/>
          </a:xfrm>
          <a:prstGeom prst="straightConnector1">
            <a:avLst/>
          </a:prstGeom>
          <a:noFill/>
          <a:ln w="9525" cap="flat" cmpd="sng">
            <a:solidFill>
              <a:srgbClr val="FF0000"/>
            </a:solidFill>
            <a:prstDash val="solid"/>
            <a:round/>
            <a:headEnd type="none" w="med" len="med"/>
            <a:tailEnd type="stealth" w="med" len="med"/>
          </a:ln>
        </p:spPr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9">
          <a:extLst>
            <a:ext uri="{FF2B5EF4-FFF2-40B4-BE49-F238E27FC236}">
              <a16:creationId xmlns:a16="http://schemas.microsoft.com/office/drawing/2014/main" id="{E5811405-E944-D1D6-7D8A-A4D91D696F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Google Shape;601;p48">
            <a:extLst>
              <a:ext uri="{FF2B5EF4-FFF2-40B4-BE49-F238E27FC236}">
                <a16:creationId xmlns:a16="http://schemas.microsoft.com/office/drawing/2014/main" id="{F6A306A2-E59C-8AA1-B4D4-E70D52B67900}"/>
              </a:ext>
            </a:extLst>
          </p:cNvPr>
          <p:cNvSpPr/>
          <p:nvPr/>
        </p:nvSpPr>
        <p:spPr>
          <a:xfrm>
            <a:off x="389674" y="1464450"/>
            <a:ext cx="429662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2" name="Google Shape;602;p48">
            <a:extLst>
              <a:ext uri="{FF2B5EF4-FFF2-40B4-BE49-F238E27FC236}">
                <a16:creationId xmlns:a16="http://schemas.microsoft.com/office/drawing/2014/main" id="{85697D50-9C81-FB3D-D746-8A0B2735FF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03" name="Google Shape;603;p48">
            <a:extLst>
              <a:ext uri="{FF2B5EF4-FFF2-40B4-BE49-F238E27FC236}">
                <a16:creationId xmlns:a16="http://schemas.microsoft.com/office/drawing/2014/main" id="{254DA4B9-173F-463B-9E0B-C94C442DF81C}"/>
              </a:ext>
            </a:extLst>
          </p:cNvPr>
          <p:cNvSpPr txBox="1"/>
          <p:nvPr/>
        </p:nvSpPr>
        <p:spPr>
          <a:xfrm>
            <a:off x="326940" y="1454515"/>
            <a:ext cx="81915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log –oneline –graph –decorate --all   :</a:t>
            </a:r>
            <a:r>
              <a:rPr lang="en" dirty="0"/>
              <a:t> Compact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07" name="Google Shape;607;p48">
            <a:extLst>
              <a:ext uri="{FF2B5EF4-FFF2-40B4-BE49-F238E27FC236}">
                <a16:creationId xmlns:a16="http://schemas.microsoft.com/office/drawing/2014/main" id="{537388D6-985C-047C-9670-8E70A164881B}"/>
              </a:ext>
            </a:extLst>
          </p:cNvPr>
          <p:cNvSpPr/>
          <p:nvPr/>
        </p:nvSpPr>
        <p:spPr>
          <a:xfrm>
            <a:off x="354025" y="1290650"/>
            <a:ext cx="7098336" cy="5928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9" name="Google Shape;609;p48">
            <a:extLst>
              <a:ext uri="{FF2B5EF4-FFF2-40B4-BE49-F238E27FC236}">
                <a16:creationId xmlns:a16="http://schemas.microsoft.com/office/drawing/2014/main" id="{DA07AF0B-BE47-92DE-5901-335181A6E22D}"/>
              </a:ext>
            </a:extLst>
          </p:cNvPr>
          <p:cNvSpPr txBox="1"/>
          <p:nvPr/>
        </p:nvSpPr>
        <p:spPr>
          <a:xfrm>
            <a:off x="2878150" y="2344213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0" name="Google Shape;610;p48">
            <a:extLst>
              <a:ext uri="{FF2B5EF4-FFF2-40B4-BE49-F238E27FC236}">
                <a16:creationId xmlns:a16="http://schemas.microsoft.com/office/drawing/2014/main" id="{D75D9B18-AFF9-7E19-C182-8E0D0D1398DA}"/>
              </a:ext>
            </a:extLst>
          </p:cNvPr>
          <p:cNvSpPr txBox="1"/>
          <p:nvPr/>
        </p:nvSpPr>
        <p:spPr>
          <a:xfrm>
            <a:off x="3021025" y="2273250"/>
            <a:ext cx="5013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40460243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8" name="Google Shape;618;p49"/>
          <p:cNvSpPr/>
          <p:nvPr/>
        </p:nvSpPr>
        <p:spPr>
          <a:xfrm>
            <a:off x="311700" y="44457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9" name="Google Shape;619;p49"/>
          <p:cNvSpPr/>
          <p:nvPr/>
        </p:nvSpPr>
        <p:spPr>
          <a:xfrm>
            <a:off x="311700" y="3950475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0" name="Google Shape;620;p49"/>
          <p:cNvSpPr/>
          <p:nvPr/>
        </p:nvSpPr>
        <p:spPr>
          <a:xfrm>
            <a:off x="311700" y="3202200"/>
            <a:ext cx="2823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1" name="Google Shape;621;p49"/>
          <p:cNvSpPr/>
          <p:nvPr/>
        </p:nvSpPr>
        <p:spPr>
          <a:xfrm>
            <a:off x="311700" y="2711625"/>
            <a:ext cx="6657900" cy="35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2" name="Google Shape;622;p49"/>
          <p:cNvSpPr/>
          <p:nvPr/>
        </p:nvSpPr>
        <p:spPr>
          <a:xfrm>
            <a:off x="311700" y="2264250"/>
            <a:ext cx="3642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3" name="Google Shape;623;p49"/>
          <p:cNvSpPr/>
          <p:nvPr/>
        </p:nvSpPr>
        <p:spPr>
          <a:xfrm>
            <a:off x="311700" y="1759725"/>
            <a:ext cx="27855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4" name="Google Shape;624;p4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Track</a:t>
            </a:r>
            <a:endParaRPr/>
          </a:p>
        </p:txBody>
      </p:sp>
      <p:sp>
        <p:nvSpPr>
          <p:cNvPr id="625" name="Google Shape;625;p49"/>
          <p:cNvSpPr txBox="1"/>
          <p:nvPr/>
        </p:nvSpPr>
        <p:spPr>
          <a:xfrm>
            <a:off x="230200" y="1181625"/>
            <a:ext cx="8602200" cy="387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Let’s customize the log output with useful options: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-3 &lt;filename&gt;    :</a:t>
            </a:r>
            <a:r>
              <a:rPr lang="en" sz="1600" dirty="0"/>
              <a:t> Displays the last 3 commits of the file.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:</a:t>
            </a:r>
            <a:r>
              <a:rPr lang="en" sz="1600" dirty="0"/>
              <a:t>Useful for long running projects.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--since=“Nov 15 2022” --until=“Nov 17 2022”</a:t>
            </a: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-p               :</a:t>
            </a:r>
            <a:r>
              <a:rPr lang="en" sz="1600" dirty="0"/>
              <a:t>Displays the same history plus the detailed diff of the                                                                          </a:t>
            </a:r>
            <a:r>
              <a:rPr lang="en" sz="1600" dirty="0">
                <a:solidFill>
                  <a:srgbClr val="FFFFFF"/>
                </a:solidFill>
              </a:rPr>
              <a:t>a </a:t>
            </a:r>
            <a:r>
              <a:rPr lang="en" sz="1600" dirty="0"/>
              <a:t>                                                     changed files in each commit.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--author= “Joe” :</a:t>
            </a:r>
            <a:r>
              <a:rPr lang="en" sz="1600" dirty="0"/>
              <a:t>Useful when multiple people work in the same project.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>
                <a:latin typeface="Courier New"/>
                <a:ea typeface="Courier New"/>
                <a:cs typeface="Courier New"/>
                <a:sym typeface="Courier New"/>
              </a:rPr>
              <a:t>git log --stat</a:t>
            </a:r>
            <a:r>
              <a:rPr lang="en" sz="1600" dirty="0"/>
              <a:t>                       :Displays summary of the changes in each commit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0" name="Google Shape;630;p50"/>
          <p:cNvSpPr/>
          <p:nvPr/>
        </p:nvSpPr>
        <p:spPr>
          <a:xfrm>
            <a:off x="311700" y="245460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1" name="Google Shape;631;p50"/>
          <p:cNvSpPr/>
          <p:nvPr/>
        </p:nvSpPr>
        <p:spPr>
          <a:xfrm>
            <a:off x="311700" y="1243025"/>
            <a:ext cx="24426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2" name="Google Shape;632;p5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specific commit</a:t>
            </a:r>
            <a:endParaRPr/>
          </a:p>
        </p:txBody>
      </p:sp>
      <p:sp>
        <p:nvSpPr>
          <p:cNvPr id="633" name="Google Shape;633;p50"/>
          <p:cNvSpPr txBox="1">
            <a:spLocks noGrp="1"/>
          </p:cNvSpPr>
          <p:nvPr>
            <p:ph type="body" idx="1"/>
          </p:nvPr>
        </p:nvSpPr>
        <p:spPr>
          <a:xfrm>
            <a:off x="311700" y="1167715"/>
            <a:ext cx="8691000" cy="187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&lt;hash&gt;</a:t>
            </a:r>
            <a:r>
              <a:rPr lang="en" dirty="0">
                <a:solidFill>
                  <a:schemeClr val="dk1"/>
                </a:solidFill>
              </a:rPr>
              <a:t>        : Shows </a:t>
            </a:r>
            <a:r>
              <a:rPr lang="en" b="1" dirty="0">
                <a:solidFill>
                  <a:schemeClr val="dk1"/>
                </a:solidFill>
              </a:rPr>
              <a:t>specific commits</a:t>
            </a:r>
            <a:r>
              <a:rPr lang="en" dirty="0">
                <a:solidFill>
                  <a:schemeClr val="dk1"/>
                </a:solidFill>
              </a:rPr>
              <a:t> and changes made in this                		             commit.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HEAD~1</a:t>
            </a:r>
            <a:r>
              <a:rPr lang="en" dirty="0">
                <a:solidFill>
                  <a:schemeClr val="dk1"/>
                </a:solidFill>
              </a:rPr>
              <a:t>        : Refers to commit made just </a:t>
            </a:r>
            <a:r>
              <a:rPr lang="en" b="1" dirty="0">
                <a:solidFill>
                  <a:schemeClr val="dk1"/>
                </a:solidFill>
              </a:rPr>
              <a:t>before</a:t>
            </a:r>
            <a:r>
              <a:rPr lang="en" dirty="0">
                <a:solidFill>
                  <a:schemeClr val="dk1"/>
                </a:solidFill>
              </a:rPr>
              <a:t> the </a:t>
            </a:r>
            <a:r>
              <a:rPr lang="en" b="1" dirty="0">
                <a:solidFill>
                  <a:schemeClr val="dk1"/>
                </a:solidFill>
              </a:rPr>
              <a:t>most recent</a:t>
            </a:r>
            <a:r>
              <a:rPr lang="en" dirty="0">
                <a:solidFill>
                  <a:schemeClr val="dk1"/>
                </a:solidFill>
              </a:rPr>
              <a:t> one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634" name="Google Shape;634;p50"/>
          <p:cNvSpPr txBox="1"/>
          <p:nvPr/>
        </p:nvSpPr>
        <p:spPr>
          <a:xfrm>
            <a:off x="373075" y="3290900"/>
            <a:ext cx="8334300" cy="116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Only the first 4 -6 digits are enough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>
                <a:highlight>
                  <a:srgbClr val="D9D9D9"/>
                </a:highlight>
              </a:rPr>
              <a:t>HEAD</a:t>
            </a:r>
            <a:r>
              <a:rPr lang="en" sz="1600" dirty="0"/>
              <a:t>, always refers to the </a:t>
            </a:r>
            <a:r>
              <a:rPr lang="en" sz="1600" b="1" dirty="0"/>
              <a:t>most recent </a:t>
            </a:r>
            <a:r>
              <a:rPr lang="en" sz="1600" dirty="0"/>
              <a:t>commit. </a:t>
            </a:r>
            <a:endParaRPr sz="1600"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 sz="1600" dirty="0"/>
              <a:t>The label </a:t>
            </a:r>
            <a:r>
              <a:rPr lang="en" sz="1600" dirty="0">
                <a:highlight>
                  <a:srgbClr val="D9D9D9"/>
                </a:highlight>
              </a:rPr>
              <a:t>HEAD~1</a:t>
            </a:r>
            <a:r>
              <a:rPr lang="en" sz="1600" dirty="0"/>
              <a:t> then refers to the commit before it, while </a:t>
            </a:r>
            <a:r>
              <a:rPr lang="en" sz="1600" dirty="0">
                <a:highlight>
                  <a:srgbClr val="D9D9D9"/>
                </a:highlight>
              </a:rPr>
              <a:t>HEAD~2</a:t>
            </a:r>
            <a:r>
              <a:rPr lang="en" sz="1600" dirty="0"/>
              <a:t> refers to the commit before that, and so on.</a:t>
            </a:r>
            <a:endParaRPr sz="1600" dirty="0"/>
          </a:p>
        </p:txBody>
      </p:sp>
      <p:sp>
        <p:nvSpPr>
          <p:cNvPr id="635" name="Google Shape;635;p50"/>
          <p:cNvSpPr/>
          <p:nvPr/>
        </p:nvSpPr>
        <p:spPr>
          <a:xfrm>
            <a:off x="230800" y="1033474"/>
            <a:ext cx="8381700" cy="857225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0" name="Google Shape;640;p51"/>
          <p:cNvSpPr/>
          <p:nvPr/>
        </p:nvSpPr>
        <p:spPr>
          <a:xfrm>
            <a:off x="311700" y="262224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1" name="Google Shape;641;p51"/>
          <p:cNvSpPr/>
          <p:nvPr/>
        </p:nvSpPr>
        <p:spPr>
          <a:xfrm>
            <a:off x="311700" y="1243025"/>
            <a:ext cx="3498300" cy="3480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2" name="Google Shape;642;p5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Compare commits</a:t>
            </a:r>
            <a:endParaRPr/>
          </a:p>
        </p:txBody>
      </p:sp>
      <p:sp>
        <p:nvSpPr>
          <p:cNvPr id="643" name="Google Shape;643;p51"/>
          <p:cNvSpPr/>
          <p:nvPr/>
        </p:nvSpPr>
        <p:spPr>
          <a:xfrm>
            <a:off x="258774" y="1071575"/>
            <a:ext cx="7848905" cy="6171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51"/>
          <p:cNvSpPr txBox="1">
            <a:spLocks noGrp="1"/>
          </p:cNvSpPr>
          <p:nvPr>
            <p:ph type="body" idx="1"/>
          </p:nvPr>
        </p:nvSpPr>
        <p:spPr>
          <a:xfrm>
            <a:off x="265980" y="1137235"/>
            <a:ext cx="8520600" cy="225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&lt;hash1&gt; &lt;hash2&gt;</a:t>
            </a:r>
            <a:r>
              <a:rPr lang="en" dirty="0">
                <a:solidFill>
                  <a:schemeClr val="dk1"/>
                </a:solidFill>
              </a:rPr>
              <a:t>     : Compares changes between commits.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Or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show HEAD~3 HEAD~4    :</a:t>
            </a:r>
            <a:r>
              <a:rPr lang="en" dirty="0">
                <a:solidFill>
                  <a:schemeClr val="dk1"/>
                </a:solidFill>
              </a:rPr>
              <a:t>Compare the fourth and third most recent             				commits     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9" name="Google Shape;649;p52"/>
          <p:cNvSpPr/>
          <p:nvPr/>
        </p:nvSpPr>
        <p:spPr>
          <a:xfrm>
            <a:off x="363600" y="1248450"/>
            <a:ext cx="3320100" cy="3294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0" name="Google Shape;650;p5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View changes per commit</a:t>
            </a:r>
            <a:endParaRPr/>
          </a:p>
        </p:txBody>
      </p:sp>
      <p:sp>
        <p:nvSpPr>
          <p:cNvPr id="651" name="Google Shape;651;p5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annotate &lt;filename&gt;</a:t>
            </a:r>
            <a:r>
              <a:rPr lang="en">
                <a:solidFill>
                  <a:schemeClr val="dk1"/>
                </a:solidFill>
              </a:rPr>
              <a:t>     : Shows changes per document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652" name="Google Shape;652;p52"/>
          <p:cNvSpPr/>
          <p:nvPr/>
        </p:nvSpPr>
        <p:spPr>
          <a:xfrm>
            <a:off x="311700" y="1098950"/>
            <a:ext cx="69003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653" name="Google Shape;653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1775" y="1830275"/>
            <a:ext cx="8780450" cy="1025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8" name="Google Shape;658;p53"/>
          <p:cNvSpPr/>
          <p:nvPr/>
        </p:nvSpPr>
        <p:spPr>
          <a:xfrm>
            <a:off x="351575" y="2003750"/>
            <a:ext cx="28410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9" name="Google Shape;659;p53"/>
          <p:cNvSpPr/>
          <p:nvPr/>
        </p:nvSpPr>
        <p:spPr>
          <a:xfrm>
            <a:off x="351575" y="1270325"/>
            <a:ext cx="308855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0" name="Google Shape;660;p5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Unstage</a:t>
            </a:r>
            <a:endParaRPr dirty="0"/>
          </a:p>
        </p:txBody>
      </p:sp>
      <p:sp>
        <p:nvSpPr>
          <p:cNvPr id="661" name="Google Shape;661;p53"/>
          <p:cNvSpPr txBox="1"/>
          <p:nvPr/>
        </p:nvSpPr>
        <p:spPr>
          <a:xfrm>
            <a:off x="331625" y="1235300"/>
            <a:ext cx="86625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</a:t>
            </a:r>
            <a:r>
              <a:rPr lang="en" dirty="0"/>
              <a:t>        : </a:t>
            </a:r>
            <a:r>
              <a:rPr lang="en" b="1" dirty="0"/>
              <a:t>Removes</a:t>
            </a:r>
            <a:r>
              <a:rPr lang="en" dirty="0"/>
              <a:t> file from the staging area.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662" name="Google Shape;662;p53"/>
          <p:cNvSpPr/>
          <p:nvPr/>
        </p:nvSpPr>
        <p:spPr>
          <a:xfrm>
            <a:off x="258774" y="1100225"/>
            <a:ext cx="6789725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3" name="Google Shape;663;p53"/>
          <p:cNvSpPr txBox="1"/>
          <p:nvPr/>
        </p:nvSpPr>
        <p:spPr>
          <a:xfrm>
            <a:off x="328975" y="1957400"/>
            <a:ext cx="6041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                   </a:t>
            </a:r>
            <a:r>
              <a:rPr lang="en" dirty="0"/>
              <a:t>: Unstages all files.</a:t>
            </a:r>
            <a:endParaRPr dirty="0"/>
          </a:p>
        </p:txBody>
      </p:sp>
      <p:grpSp>
        <p:nvGrpSpPr>
          <p:cNvPr id="664" name="Google Shape;664;p53"/>
          <p:cNvGrpSpPr/>
          <p:nvPr/>
        </p:nvGrpSpPr>
        <p:grpSpPr>
          <a:xfrm>
            <a:off x="351575" y="2662250"/>
            <a:ext cx="8622600" cy="1794600"/>
            <a:chOff x="351575" y="2662250"/>
            <a:chExt cx="8622600" cy="1794600"/>
          </a:xfrm>
        </p:grpSpPr>
        <p:sp>
          <p:nvSpPr>
            <p:cNvPr id="665" name="Google Shape;665;p53"/>
            <p:cNvSpPr txBox="1"/>
            <p:nvPr/>
          </p:nvSpPr>
          <p:spPr>
            <a:xfrm>
              <a:off x="351575" y="2662250"/>
              <a:ext cx="8622600" cy="831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b="1" dirty="0"/>
                <a:t>Repository</a:t>
              </a:r>
              <a:r>
                <a:rPr lang="en" dirty="0"/>
                <a:t>                                             </a:t>
              </a:r>
              <a:r>
                <a:rPr lang="en" b="1" dirty="0"/>
                <a:t> Staging Area </a:t>
              </a:r>
              <a:r>
                <a:rPr lang="en" dirty="0"/>
                <a:t>                                        </a:t>
              </a:r>
              <a:r>
                <a:rPr lang="en" b="1" dirty="0"/>
                <a:t>Commit</a:t>
              </a:r>
              <a:endParaRPr b="1"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dirty="0"/>
            </a:p>
          </p:txBody>
        </p:sp>
        <p:sp>
          <p:nvSpPr>
            <p:cNvPr id="666" name="Google Shape;666;p53"/>
            <p:cNvSpPr/>
            <p:nvPr/>
          </p:nvSpPr>
          <p:spPr>
            <a:xfrm>
              <a:off x="4683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100"/>
                <a:t>README.md</a:t>
              </a:r>
              <a:endParaRPr sz="1100"/>
            </a:p>
          </p:txBody>
        </p:sp>
        <p:sp>
          <p:nvSpPr>
            <p:cNvPr id="667" name="Google Shape;667;p53"/>
            <p:cNvSpPr/>
            <p:nvPr/>
          </p:nvSpPr>
          <p:spPr>
            <a:xfrm>
              <a:off x="34401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8" name="Google Shape;668;p53"/>
            <p:cNvSpPr/>
            <p:nvPr/>
          </p:nvSpPr>
          <p:spPr>
            <a:xfrm>
              <a:off x="6411925" y="3233750"/>
              <a:ext cx="1323900" cy="307500"/>
            </a:xfrm>
            <a:prstGeom prst="rect">
              <a:avLst/>
            </a:prstGeom>
            <a:solidFill>
              <a:srgbClr val="93C47D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README.md</a:t>
              </a:r>
              <a:endParaRPr/>
            </a:p>
          </p:txBody>
        </p:sp>
        <p:sp>
          <p:nvSpPr>
            <p:cNvPr id="669" name="Google Shape;669;p53"/>
            <p:cNvSpPr/>
            <p:nvPr/>
          </p:nvSpPr>
          <p:spPr>
            <a:xfrm>
              <a:off x="4683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/>
            </a:p>
          </p:txBody>
        </p:sp>
        <p:sp>
          <p:nvSpPr>
            <p:cNvPr id="670" name="Google Shape;670;p53"/>
            <p:cNvSpPr/>
            <p:nvPr/>
          </p:nvSpPr>
          <p:spPr>
            <a:xfrm>
              <a:off x="34401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1" name="Google Shape;671;p53"/>
            <p:cNvSpPr/>
            <p:nvPr/>
          </p:nvSpPr>
          <p:spPr>
            <a:xfrm>
              <a:off x="6411925" y="3538550"/>
              <a:ext cx="1323900" cy="307500"/>
            </a:xfrm>
            <a:prstGeom prst="rect">
              <a:avLst/>
            </a:prstGeom>
            <a:solidFill>
              <a:srgbClr val="F1C23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LICENSE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2" name="Google Shape;672;p53"/>
            <p:cNvSpPr/>
            <p:nvPr/>
          </p:nvSpPr>
          <p:spPr>
            <a:xfrm>
              <a:off x="468325" y="38445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>
                  <a:solidFill>
                    <a:schemeClr val="dk1"/>
                  </a:solidFill>
                </a:rPr>
                <a:t>requirements.txt</a:t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73" name="Google Shape;673;p53"/>
            <p:cNvSpPr/>
            <p:nvPr/>
          </p:nvSpPr>
          <p:spPr>
            <a:xfrm>
              <a:off x="3440125" y="3843350"/>
              <a:ext cx="1323900" cy="307500"/>
            </a:xfrm>
            <a:prstGeom prst="rect">
              <a:avLst/>
            </a:prstGeom>
            <a:solidFill>
              <a:srgbClr val="C27BA0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" sz="1100" dirty="0">
                  <a:solidFill>
                    <a:schemeClr val="dk1"/>
                  </a:solidFill>
                </a:rPr>
                <a:t>requirements.txt</a:t>
              </a:r>
              <a:endParaRPr dirty="0"/>
            </a:p>
          </p:txBody>
        </p:sp>
        <p:sp>
          <p:nvSpPr>
            <p:cNvPr id="674" name="Google Shape;674;p53"/>
            <p:cNvSpPr/>
            <p:nvPr/>
          </p:nvSpPr>
          <p:spPr>
            <a:xfrm>
              <a:off x="468325" y="4149350"/>
              <a:ext cx="1323900" cy="307500"/>
            </a:xfrm>
            <a:prstGeom prst="rect">
              <a:avLst/>
            </a:prstGeom>
            <a:solidFill>
              <a:srgbClr val="9FC5E8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200"/>
                <a:t>setup.cgf</a:t>
              </a:r>
              <a:endParaRPr sz="1200"/>
            </a:p>
          </p:txBody>
        </p:sp>
        <p:cxnSp>
          <p:nvCxnSpPr>
            <p:cNvPr id="675" name="Google Shape;675;p53"/>
            <p:cNvCxnSpPr>
              <a:stCxn id="666" idx="3"/>
              <a:endCxn id="667" idx="1"/>
            </p:cNvCxnSpPr>
            <p:nvPr/>
          </p:nvCxnSpPr>
          <p:spPr>
            <a:xfrm>
              <a:off x="17922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6" name="Google Shape;676;p53"/>
            <p:cNvCxnSpPr>
              <a:stCxn id="667" idx="3"/>
              <a:endCxn id="668" idx="1"/>
            </p:cNvCxnSpPr>
            <p:nvPr/>
          </p:nvCxnSpPr>
          <p:spPr>
            <a:xfrm>
              <a:off x="4764025" y="33875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7" name="Google Shape;677;p53"/>
            <p:cNvCxnSpPr>
              <a:stCxn id="669" idx="3"/>
              <a:endCxn id="670" idx="1"/>
            </p:cNvCxnSpPr>
            <p:nvPr/>
          </p:nvCxnSpPr>
          <p:spPr>
            <a:xfrm>
              <a:off x="17922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8" name="Google Shape;678;p53"/>
            <p:cNvCxnSpPr>
              <a:stCxn id="670" idx="3"/>
              <a:endCxn id="671" idx="1"/>
            </p:cNvCxnSpPr>
            <p:nvPr/>
          </p:nvCxnSpPr>
          <p:spPr>
            <a:xfrm>
              <a:off x="4764025" y="3692300"/>
              <a:ext cx="16479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stealth" w="med" len="med"/>
            </a:ln>
          </p:spPr>
        </p:cxnSp>
        <p:cxnSp>
          <p:nvCxnSpPr>
            <p:cNvPr id="679" name="Google Shape;679;p53"/>
            <p:cNvCxnSpPr>
              <a:stCxn id="672" idx="3"/>
              <a:endCxn id="673" idx="1"/>
            </p:cNvCxnSpPr>
            <p:nvPr/>
          </p:nvCxnSpPr>
          <p:spPr>
            <a:xfrm rot="10800000" flipH="1">
              <a:off x="1792225" y="3997100"/>
              <a:ext cx="1647900" cy="12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stealth" w="med" len="med"/>
              <a:tailEnd type="stealth" w="med" len="med"/>
            </a:ln>
          </p:spPr>
        </p:cxnSp>
        <p:cxnSp>
          <p:nvCxnSpPr>
            <p:cNvPr id="680" name="Google Shape;680;p53"/>
            <p:cNvCxnSpPr>
              <a:stCxn id="673" idx="2"/>
              <a:endCxn id="672" idx="3"/>
            </p:cNvCxnSpPr>
            <p:nvPr/>
          </p:nvCxnSpPr>
          <p:spPr>
            <a:xfrm rot="5400000" flipH="1">
              <a:off x="2871025" y="2919800"/>
              <a:ext cx="152400" cy="2309700"/>
            </a:xfrm>
            <a:prstGeom prst="curvedConnector4">
              <a:avLst>
                <a:gd name="adj1" fmla="val -304478"/>
                <a:gd name="adj2" fmla="val 43918"/>
              </a:avLst>
            </a:prstGeom>
            <a:noFill/>
            <a:ln w="19050" cap="flat" cmpd="sng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p54"/>
          <p:cNvSpPr/>
          <p:nvPr/>
        </p:nvSpPr>
        <p:spPr>
          <a:xfrm>
            <a:off x="311700" y="1912125"/>
            <a:ext cx="218766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6" name="Google Shape;686;p54"/>
          <p:cNvSpPr/>
          <p:nvPr/>
        </p:nvSpPr>
        <p:spPr>
          <a:xfrm>
            <a:off x="351575" y="1270325"/>
            <a:ext cx="214778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7" name="Google Shape;687;p5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Undo changes </a:t>
            </a:r>
            <a:endParaRPr/>
          </a:p>
        </p:txBody>
      </p:sp>
      <p:sp>
        <p:nvSpPr>
          <p:cNvPr id="688" name="Google Shape;688;p54"/>
          <p:cNvSpPr txBox="1"/>
          <p:nvPr/>
        </p:nvSpPr>
        <p:spPr>
          <a:xfrm>
            <a:off x="311700" y="1252395"/>
            <a:ext cx="8662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&lt;file&gt;</a:t>
            </a:r>
            <a:r>
              <a:rPr lang="en" dirty="0"/>
              <a:t>      : </a:t>
            </a:r>
            <a:r>
              <a:rPr lang="en" b="1" dirty="0"/>
              <a:t>Undo </a:t>
            </a:r>
            <a:r>
              <a:rPr lang="en" dirty="0"/>
              <a:t>changes to an </a:t>
            </a:r>
            <a:r>
              <a:rPr lang="en" b="1" dirty="0"/>
              <a:t>unstaged</a:t>
            </a:r>
            <a:r>
              <a:rPr lang="en" dirty="0"/>
              <a:t> file in the working directory.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.</a:t>
            </a:r>
            <a:r>
              <a:rPr lang="en" dirty="0"/>
              <a:t>                : Undo changes to all unstaged files in the current directory and         </a:t>
            </a:r>
            <a:r>
              <a:rPr lang="en" dirty="0">
                <a:solidFill>
                  <a:schemeClr val="lt1"/>
                </a:solidFill>
              </a:rPr>
              <a:t>a </a:t>
            </a:r>
            <a:r>
              <a:rPr lang="en" dirty="0"/>
              <a:t>                                                              		         subdirectories</a:t>
            </a:r>
            <a:endParaRPr dirty="0"/>
          </a:p>
        </p:txBody>
      </p:sp>
      <p:sp>
        <p:nvSpPr>
          <p:cNvPr id="689" name="Google Shape;689;p54"/>
          <p:cNvSpPr/>
          <p:nvPr/>
        </p:nvSpPr>
        <p:spPr>
          <a:xfrm>
            <a:off x="311700" y="1100225"/>
            <a:ext cx="7277820" cy="647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54"/>
          <p:cNvSpPr txBox="1"/>
          <p:nvPr/>
        </p:nvSpPr>
        <p:spPr>
          <a:xfrm>
            <a:off x="289350" y="2776550"/>
            <a:ext cx="8565300" cy="104641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It only affefcts the working directory not the Git history or staging area -&gt; No need to commit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This means </a:t>
            </a:r>
            <a:r>
              <a:rPr lang="en" b="1" dirty="0"/>
              <a:t>losing</a:t>
            </a:r>
            <a:r>
              <a:rPr lang="en" dirty="0"/>
              <a:t> all changes made to the </a:t>
            </a:r>
            <a:r>
              <a:rPr lang="en" b="1" dirty="0"/>
              <a:t>unstaged</a:t>
            </a:r>
            <a:r>
              <a:rPr lang="en" dirty="0"/>
              <a:t> file </a:t>
            </a:r>
            <a:r>
              <a:rPr lang="en" b="1" dirty="0">
                <a:solidFill>
                  <a:srgbClr val="FF0000"/>
                </a:solidFill>
              </a:rPr>
              <a:t>forever</a:t>
            </a:r>
            <a:r>
              <a:rPr lang="en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5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/>
          <p:cNvSpPr txBox="1"/>
          <p:nvPr/>
        </p:nvSpPr>
        <p:spPr>
          <a:xfrm>
            <a:off x="311700" y="1223975"/>
            <a:ext cx="8643300" cy="8309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How to restore a file or a repository to a preferred version?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How to match a file or a repo to a preferred branch’s HEAD?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dirty="0">
                <a:latin typeface="+mj-lt"/>
                <a:ea typeface="Courier New"/>
                <a:cs typeface="Courier New"/>
                <a:sym typeface="Courier New"/>
              </a:rPr>
              <a:t>How to restore a deleted  file?</a:t>
            </a:r>
            <a:endParaRPr dirty="0">
              <a:latin typeface="+mj-lt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>
          <a:extLst>
            <a:ext uri="{FF2B5EF4-FFF2-40B4-BE49-F238E27FC236}">
              <a16:creationId xmlns:a16="http://schemas.microsoft.com/office/drawing/2014/main" id="{1C2F18D1-0401-F2F5-517E-C5D24721D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p55">
            <a:extLst>
              <a:ext uri="{FF2B5EF4-FFF2-40B4-BE49-F238E27FC236}">
                <a16:creationId xmlns:a16="http://schemas.microsoft.com/office/drawing/2014/main" id="{B280BA26-8CA7-761E-77AD-AF17A833DF01}"/>
              </a:ext>
            </a:extLst>
          </p:cNvPr>
          <p:cNvSpPr/>
          <p:nvPr/>
        </p:nvSpPr>
        <p:spPr>
          <a:xfrm>
            <a:off x="491574" y="2381370"/>
            <a:ext cx="397374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6" name="Google Shape;696;p55">
            <a:extLst>
              <a:ext uri="{FF2B5EF4-FFF2-40B4-BE49-F238E27FC236}">
                <a16:creationId xmlns:a16="http://schemas.microsoft.com/office/drawing/2014/main" id="{BB4AB65E-6FF6-756B-D002-78AB5E608E78}"/>
              </a:ext>
            </a:extLst>
          </p:cNvPr>
          <p:cNvSpPr/>
          <p:nvPr/>
        </p:nvSpPr>
        <p:spPr>
          <a:xfrm>
            <a:off x="474625" y="399215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7" name="Google Shape;697;p55">
            <a:extLst>
              <a:ext uri="{FF2B5EF4-FFF2-40B4-BE49-F238E27FC236}">
                <a16:creationId xmlns:a16="http://schemas.microsoft.com/office/drawing/2014/main" id="{F7AF5B9B-AE3B-9A72-66B6-D0AD30962E69}"/>
              </a:ext>
            </a:extLst>
          </p:cNvPr>
          <p:cNvSpPr/>
          <p:nvPr/>
        </p:nvSpPr>
        <p:spPr>
          <a:xfrm>
            <a:off x="491575" y="3564100"/>
            <a:ext cx="44448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8" name="Google Shape;698;p55">
            <a:extLst>
              <a:ext uri="{FF2B5EF4-FFF2-40B4-BE49-F238E27FC236}">
                <a16:creationId xmlns:a16="http://schemas.microsoft.com/office/drawing/2014/main" id="{78359CC9-FA2B-5309-BB76-7B4617A3F652}"/>
              </a:ext>
            </a:extLst>
          </p:cNvPr>
          <p:cNvSpPr/>
          <p:nvPr/>
        </p:nvSpPr>
        <p:spPr>
          <a:xfrm>
            <a:off x="491574" y="1449925"/>
            <a:ext cx="3973746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>
            <a:extLst>
              <a:ext uri="{FF2B5EF4-FFF2-40B4-BE49-F238E27FC236}">
                <a16:creationId xmlns:a16="http://schemas.microsoft.com/office/drawing/2014/main" id="{FDEF0F4F-5C74-848E-5189-D3B7B1E20F3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0" name="Google Shape;700;p55">
            <a:extLst>
              <a:ext uri="{FF2B5EF4-FFF2-40B4-BE49-F238E27FC236}">
                <a16:creationId xmlns:a16="http://schemas.microsoft.com/office/drawing/2014/main" id="{89E63E1E-5810-05C2-17CC-9C32FAD1B4E6}"/>
              </a:ext>
            </a:extLst>
          </p:cNvPr>
          <p:cNvSpPr txBox="1"/>
          <p:nvPr/>
        </p:nvSpPr>
        <p:spPr>
          <a:xfrm>
            <a:off x="311700" y="1223975"/>
            <a:ext cx="86433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01" name="Google Shape;701;p55">
            <a:extLst>
              <a:ext uri="{FF2B5EF4-FFF2-40B4-BE49-F238E27FC236}">
                <a16:creationId xmlns:a16="http://schemas.microsoft.com/office/drawing/2014/main" id="{D93788F4-D81E-C027-BCE8-51500816C624}"/>
              </a:ext>
            </a:extLst>
          </p:cNvPr>
          <p:cNvSpPr/>
          <p:nvPr/>
        </p:nvSpPr>
        <p:spPr>
          <a:xfrm>
            <a:off x="441609" y="1271774"/>
            <a:ext cx="8133026" cy="845653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>
            <a:extLst>
              <a:ext uri="{FF2B5EF4-FFF2-40B4-BE49-F238E27FC236}">
                <a16:creationId xmlns:a16="http://schemas.microsoft.com/office/drawing/2014/main" id="{25228283-68F7-5954-4C36-24251A15AA49}"/>
              </a:ext>
            </a:extLst>
          </p:cNvPr>
          <p:cNvSpPr txBox="1"/>
          <p:nvPr/>
        </p:nvSpPr>
        <p:spPr>
          <a:xfrm>
            <a:off x="441609" y="1424075"/>
            <a:ext cx="8502900" cy="29854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&lt;hash&gt; -- &lt;file&gt;  </a:t>
            </a:r>
            <a:r>
              <a:rPr lang="en" dirty="0"/>
              <a:t>: Restores a file to a specific older version without                    			                              changing the commit history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Or</a:t>
            </a:r>
            <a:endParaRPr lang="en-US" dirty="0">
              <a:ea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HEAD~1 -- &lt;file&gt;</a:t>
            </a:r>
            <a:r>
              <a:rPr lang="en" dirty="0"/>
              <a:t>      : Restores a file from previous commit.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Restoring a file </a:t>
            </a:r>
            <a:r>
              <a:rPr lang="en" b="1" dirty="0"/>
              <a:t>doesn't erase</a:t>
            </a:r>
            <a:r>
              <a:rPr lang="en" dirty="0"/>
              <a:t> any of the repository's history. Instead, the act of restoring the file is saved as another commit, in case you later want to undo your undoing.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Then you need to stage and commit this change: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                           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Don’t forget to stage and commit!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“Restore to version &lt;hash&gt;”</a:t>
            </a:r>
            <a:r>
              <a:rPr lang="en" dirty="0"/>
              <a:t> 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877251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9" name="Google Shape;89;p16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0" name="Google Shape;90;p16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1" name="Google Shape;91;p16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2" name="Google Shape;92;p16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" name="Google Shape;94;p1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vs GitHub</a:t>
            </a:r>
            <a:endParaRPr dirty="0"/>
          </a:p>
        </p:txBody>
      </p:sp>
      <p:pic>
        <p:nvPicPr>
          <p:cNvPr id="95" name="Google Shape;95;p16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7125" y="1258575"/>
            <a:ext cx="683875" cy="68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" name="Google Shape;97;p16"/>
          <p:cNvSpPr txBox="1"/>
          <p:nvPr/>
        </p:nvSpPr>
        <p:spPr>
          <a:xfrm>
            <a:off x="48000" y="1452675"/>
            <a:ext cx="44883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Version control software mainly for programming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Open source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Scalable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 be used without other hosting platforms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8" name="Google Shape;98;p16"/>
          <p:cNvSpPr txBox="1"/>
          <p:nvPr/>
        </p:nvSpPr>
        <p:spPr>
          <a:xfrm>
            <a:off x="4671400" y="1452675"/>
            <a:ext cx="44277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GitHub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Cloud-based hosting service (GitLab, BitBucket)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On-demand resources: free version, paid versions with extra features and storage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Can’t use GitHub without Git (You can but you have to edit and upload files manually)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4">
          <a:extLst>
            <a:ext uri="{FF2B5EF4-FFF2-40B4-BE49-F238E27FC236}">
              <a16:creationId xmlns:a16="http://schemas.microsoft.com/office/drawing/2014/main" id="{CB5264A1-AD30-E7BA-BFF9-F0917148F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55">
            <a:extLst>
              <a:ext uri="{FF2B5EF4-FFF2-40B4-BE49-F238E27FC236}">
                <a16:creationId xmlns:a16="http://schemas.microsoft.com/office/drawing/2014/main" id="{E9D54FB8-A1D7-A0B7-3362-1DA50E1AAF1F}"/>
              </a:ext>
            </a:extLst>
          </p:cNvPr>
          <p:cNvSpPr/>
          <p:nvPr/>
        </p:nvSpPr>
        <p:spPr>
          <a:xfrm>
            <a:off x="421627" y="1191517"/>
            <a:ext cx="5324655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9" name="Google Shape;699;p55">
            <a:extLst>
              <a:ext uri="{FF2B5EF4-FFF2-40B4-BE49-F238E27FC236}">
                <a16:creationId xmlns:a16="http://schemas.microsoft.com/office/drawing/2014/main" id="{730B136A-14DB-21D7-CB08-F161CC950E9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2" name="Google Shape;696;p55">
            <a:extLst>
              <a:ext uri="{FF2B5EF4-FFF2-40B4-BE49-F238E27FC236}">
                <a16:creationId xmlns:a16="http://schemas.microsoft.com/office/drawing/2014/main" id="{96446F91-16F0-D1F9-6D76-174DC5D6AF5B}"/>
              </a:ext>
            </a:extLst>
          </p:cNvPr>
          <p:cNvSpPr/>
          <p:nvPr/>
        </p:nvSpPr>
        <p:spPr>
          <a:xfrm>
            <a:off x="412001" y="2466126"/>
            <a:ext cx="2944007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2" name="Google Shape;702;p55">
            <a:extLst>
              <a:ext uri="{FF2B5EF4-FFF2-40B4-BE49-F238E27FC236}">
                <a16:creationId xmlns:a16="http://schemas.microsoft.com/office/drawing/2014/main" id="{43913D85-14D0-14B2-F3F7-E2A5A743B1A1}"/>
              </a:ext>
            </a:extLst>
          </p:cNvPr>
          <p:cNvSpPr txBox="1"/>
          <p:nvPr/>
        </p:nvSpPr>
        <p:spPr>
          <a:xfrm>
            <a:off x="474566" y="1133763"/>
            <a:ext cx="85029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--source &lt;hash/or branch&gt; -- &lt;file&gt;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Courier New"/>
                <a:sym typeface="Courier New"/>
              </a:rPr>
              <a:t>Makes the file match a given commit or branch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cs typeface="Courier New"/>
                <a:sym typeface="Courier New"/>
              </a:rPr>
              <a:t>git restore &lt;file&gt;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+mn-lt"/>
                <a:cs typeface="Courier New"/>
                <a:sym typeface="Courier New"/>
              </a:rPr>
              <a:t>Discards uncommitted changes and makes the file match the HEAD of the branch you are in</a:t>
            </a:r>
            <a:endParaRPr dirty="0">
              <a:latin typeface="+mn-lt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635078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696;p55">
            <a:extLst>
              <a:ext uri="{FF2B5EF4-FFF2-40B4-BE49-F238E27FC236}">
                <a16:creationId xmlns:a16="http://schemas.microsoft.com/office/drawing/2014/main" id="{EFFD1237-2370-F2CB-1948-D36E83FF7D52}"/>
              </a:ext>
            </a:extLst>
          </p:cNvPr>
          <p:cNvSpPr/>
          <p:nvPr/>
        </p:nvSpPr>
        <p:spPr>
          <a:xfrm>
            <a:off x="311700" y="2658067"/>
            <a:ext cx="2133117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7" name="Google Shape;707;p5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2" name="Google Shape;696;p55">
            <a:extLst>
              <a:ext uri="{FF2B5EF4-FFF2-40B4-BE49-F238E27FC236}">
                <a16:creationId xmlns:a16="http://schemas.microsoft.com/office/drawing/2014/main" id="{AB82D3AF-A1A5-93A1-49AA-B0B5EE97F63C}"/>
              </a:ext>
            </a:extLst>
          </p:cNvPr>
          <p:cNvSpPr/>
          <p:nvPr/>
        </p:nvSpPr>
        <p:spPr>
          <a:xfrm>
            <a:off x="311700" y="1826046"/>
            <a:ext cx="1247593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08" name="Google Shape;708;p56"/>
          <p:cNvSpPr txBox="1"/>
          <p:nvPr/>
        </p:nvSpPr>
        <p:spPr>
          <a:xfrm>
            <a:off x="311700" y="1147775"/>
            <a:ext cx="8401200" cy="23390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restore a deleted file?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rm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  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: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You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accidentally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deleted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a file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while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working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on a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branch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.  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git </a:t>
            </a:r>
            <a:r>
              <a:rPr lang="nl-NL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restore</a:t>
            </a:r>
            <a:r>
              <a:rPr lang="nl-NL" dirty="0">
                <a:latin typeface="Courier New" panose="02070309020205020404" pitchFamily="49" charset="0"/>
                <a:cs typeface="Courier New" panose="02070309020205020404" pitchFamily="49" charset="0"/>
              </a:rPr>
              <a:t> &lt;file&gt;  :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Restore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that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deleted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file to match the HEAD of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your</a:t>
            </a:r>
            <a:r>
              <a:rPr lang="nl-NL" dirty="0">
                <a:latin typeface="+mn-lt"/>
                <a:cs typeface="Courier New" panose="02070309020205020404" pitchFamily="49" charset="0"/>
              </a:rPr>
              <a:t> </a:t>
            </a:r>
            <a:r>
              <a:rPr lang="nl-NL" dirty="0" err="1">
                <a:latin typeface="+mn-lt"/>
                <a:cs typeface="Courier New" panose="02070309020205020404" pitchFamily="49" charset="0"/>
              </a:rPr>
              <a:t>branch</a:t>
            </a:r>
            <a:endParaRPr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6">
          <a:extLst>
            <a:ext uri="{FF2B5EF4-FFF2-40B4-BE49-F238E27FC236}">
              <a16:creationId xmlns:a16="http://schemas.microsoft.com/office/drawing/2014/main" id="{31C82599-D809-B6B0-27F6-7D5B583CD4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p56">
            <a:extLst>
              <a:ext uri="{FF2B5EF4-FFF2-40B4-BE49-F238E27FC236}">
                <a16:creationId xmlns:a16="http://schemas.microsoft.com/office/drawing/2014/main" id="{E69C7822-B280-7046-7D7D-08BAB5E1EDC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08" name="Google Shape;708;p56">
            <a:extLst>
              <a:ext uri="{FF2B5EF4-FFF2-40B4-BE49-F238E27FC236}">
                <a16:creationId xmlns:a16="http://schemas.microsoft.com/office/drawing/2014/main" id="{CB92BA4E-671D-2FC0-8895-C8D4C7C2827F}"/>
              </a:ext>
            </a:extLst>
          </p:cNvPr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98371047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3" name="Google Shape;713;p57"/>
          <p:cNvSpPr/>
          <p:nvPr/>
        </p:nvSpPr>
        <p:spPr>
          <a:xfrm>
            <a:off x="387900" y="24014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4" name="Google Shape;714;p57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5" name="Google Shape;715;p5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16" name="Google Shape;716;p57"/>
          <p:cNvSpPr txBox="1"/>
          <p:nvPr/>
        </p:nvSpPr>
        <p:spPr>
          <a:xfrm>
            <a:off x="311700" y="1117295"/>
            <a:ext cx="8401200" cy="25545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: Removes the file from both Git and the working directory, and stages         			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1" name="Google Shape;721;p58"/>
          <p:cNvSpPr/>
          <p:nvPr/>
        </p:nvSpPr>
        <p:spPr>
          <a:xfrm>
            <a:off x="387900" y="3959394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2" name="Google Shape;722;p58"/>
          <p:cNvSpPr/>
          <p:nvPr/>
        </p:nvSpPr>
        <p:spPr>
          <a:xfrm>
            <a:off x="387900" y="3503754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3" name="Google Shape;723;p58"/>
          <p:cNvSpPr/>
          <p:nvPr/>
        </p:nvSpPr>
        <p:spPr>
          <a:xfrm>
            <a:off x="387900" y="293832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4" name="Google Shape;724;p58"/>
          <p:cNvSpPr/>
          <p:nvPr/>
        </p:nvSpPr>
        <p:spPr>
          <a:xfrm>
            <a:off x="387900" y="247761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5" name="Google Shape;725;p58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6" name="Google Shape;726;p5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27" name="Google Shape;727;p58"/>
          <p:cNvSpPr txBox="1"/>
          <p:nvPr/>
        </p:nvSpPr>
        <p:spPr>
          <a:xfrm>
            <a:off x="354900" y="1168481"/>
            <a:ext cx="8401200" cy="38471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 and restore it later?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: Removes the file from both Git and working directory, and stages the    		               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restore --staged &lt;file&gt;  :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Undo </a:t>
            </a:r>
            <a:r>
              <a:rPr lang="en" dirty="0">
                <a:highlight>
                  <a:srgbClr val="C0C0C0"/>
                </a:highlight>
                <a:latin typeface="+mn-lt"/>
                <a:ea typeface="Courier New"/>
                <a:cs typeface="Courier New"/>
                <a:sym typeface="Courier New"/>
              </a:rPr>
              <a:t>git rm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before committing.The </a:t>
            </a:r>
            <a:r>
              <a:rPr lang="en" dirty="0">
                <a:latin typeface="Courier New" panose="02070309020205020404" pitchFamily="49" charset="0"/>
                <a:ea typeface="Courier New"/>
                <a:cs typeface="Courier New" panose="02070309020205020404" pitchFamily="49" charset="0"/>
                <a:sym typeface="Courier New"/>
              </a:rPr>
              <a:t>`--staged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` option ensurs               			        staging.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checkout - -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5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33" name="Google Shape;733;p59"/>
          <p:cNvSpPr txBox="1"/>
          <p:nvPr/>
        </p:nvSpPr>
        <p:spPr>
          <a:xfrm>
            <a:off x="311700" y="1147775"/>
            <a:ext cx="8401200" cy="83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60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9" name="Google Shape;739;p60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0" name="Google Shape;740;p60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1" name="Google Shape;741;p6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42" name="Google Shape;742;p60"/>
          <p:cNvSpPr txBox="1"/>
          <p:nvPr/>
        </p:nvSpPr>
        <p:spPr>
          <a:xfrm>
            <a:off x="311700" y="1147775"/>
            <a:ext cx="84012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How to remove a file from the working directory (save the remove action) ?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 dirty="0"/>
              <a:t>                                  : Removes the file and stages the change.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61"/>
          <p:cNvSpPr/>
          <p:nvPr/>
        </p:nvSpPr>
        <p:spPr>
          <a:xfrm>
            <a:off x="387900" y="3969775"/>
            <a:ext cx="5334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8" name="Google Shape;748;p61"/>
          <p:cNvSpPr/>
          <p:nvPr/>
        </p:nvSpPr>
        <p:spPr>
          <a:xfrm>
            <a:off x="387900" y="35778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49" name="Google Shape;749;p61"/>
          <p:cNvSpPr/>
          <p:nvPr/>
        </p:nvSpPr>
        <p:spPr>
          <a:xfrm>
            <a:off x="387900" y="313995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0" name="Google Shape;750;p61"/>
          <p:cNvSpPr/>
          <p:nvPr/>
        </p:nvSpPr>
        <p:spPr>
          <a:xfrm>
            <a:off x="387900" y="2702100"/>
            <a:ext cx="3147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1" name="Google Shape;751;p61"/>
          <p:cNvSpPr/>
          <p:nvPr/>
        </p:nvSpPr>
        <p:spPr>
          <a:xfrm>
            <a:off x="387900" y="226425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2" name="Google Shape;752;p61"/>
          <p:cNvSpPr/>
          <p:nvPr/>
        </p:nvSpPr>
        <p:spPr>
          <a:xfrm>
            <a:off x="387900" y="1826400"/>
            <a:ext cx="2499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3" name="Google Shape;753;p6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Restore</a:t>
            </a:r>
            <a:endParaRPr/>
          </a:p>
        </p:txBody>
      </p:sp>
      <p:sp>
        <p:nvSpPr>
          <p:cNvPr id="754" name="Google Shape;754;p61"/>
          <p:cNvSpPr txBox="1"/>
          <p:nvPr/>
        </p:nvSpPr>
        <p:spPr>
          <a:xfrm>
            <a:off x="311700" y="1147775"/>
            <a:ext cx="8401200" cy="320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to remove a file from the working directory (save the remove action) and restore it later?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rm &lt;file&gt;</a:t>
            </a:r>
            <a:r>
              <a:rPr lang="en"/>
              <a:t>                                  : Removes the file and stages the change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“Remove &lt;file&gt;”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checkout HEAD~1 &lt;file&gt;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git commit -m “Restore &lt;file&gt; after removing it.”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9" name="Google Shape;759;p6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Cleaning repository</a:t>
            </a:r>
            <a:endParaRPr/>
          </a:p>
        </p:txBody>
      </p:sp>
      <p:sp>
        <p:nvSpPr>
          <p:cNvPr id="760" name="Google Shape;760;p6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</a:rPr>
              <a:t>Let’s check untracked files in our repository: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-n</a:t>
            </a:r>
            <a:r>
              <a:rPr lang="en" sz="1600">
                <a:solidFill>
                  <a:schemeClr val="dk1"/>
                </a:solidFill>
              </a:rPr>
              <a:t>       : Lists all the untracked files in the working directory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clean -f &lt;file&gt;</a:t>
            </a:r>
            <a:r>
              <a:rPr lang="en" sz="1600">
                <a:solidFill>
                  <a:schemeClr val="dk1"/>
                </a:solidFill>
              </a:rPr>
              <a:t>      : </a:t>
            </a:r>
            <a:r>
              <a:rPr lang="en" sz="1600" b="1">
                <a:solidFill>
                  <a:schemeClr val="dk1"/>
                </a:solidFill>
              </a:rPr>
              <a:t>Deletes</a:t>
            </a:r>
            <a:r>
              <a:rPr lang="en" sz="1600">
                <a:solidFill>
                  <a:schemeClr val="dk1"/>
                </a:solidFill>
              </a:rPr>
              <a:t> untracked files. </a:t>
            </a:r>
            <a:r>
              <a:rPr lang="en" sz="1600">
                <a:solidFill>
                  <a:srgbClr val="FF0000"/>
                </a:solidFill>
              </a:rPr>
              <a:t>It cannot be undone!</a:t>
            </a:r>
            <a:endParaRPr sz="1600">
              <a:solidFill>
                <a:srgbClr val="FF0000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>
                <a:solidFill>
                  <a:schemeClr val="dk1"/>
                </a:solidFill>
              </a:rPr>
              <a:t>Alternatively  you can tell Git not to track certain files : </a:t>
            </a:r>
            <a:r>
              <a:rPr lang="en" sz="160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sz="1600">
                <a:solidFill>
                  <a:schemeClr val="dk1"/>
                </a:solidFill>
              </a:rPr>
              <a:t> file</a:t>
            </a:r>
            <a:endParaRPr sz="16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>
              <a:solidFill>
                <a:schemeClr val="dk1"/>
              </a:solidFill>
            </a:endParaRPr>
          </a:p>
        </p:txBody>
      </p:sp>
      <p:sp>
        <p:nvSpPr>
          <p:cNvPr id="761" name="Google Shape;761;p62"/>
          <p:cNvSpPr/>
          <p:nvPr/>
        </p:nvSpPr>
        <p:spPr>
          <a:xfrm>
            <a:off x="365050" y="1597950"/>
            <a:ext cx="6651900" cy="572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5">
          <a:extLst>
            <a:ext uri="{FF2B5EF4-FFF2-40B4-BE49-F238E27FC236}">
              <a16:creationId xmlns:a16="http://schemas.microsoft.com/office/drawing/2014/main" id="{FC51460F-649B-1FC7-218B-F283240D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6" name="Google Shape;766;p63">
            <a:extLst>
              <a:ext uri="{FF2B5EF4-FFF2-40B4-BE49-F238E27FC236}">
                <a16:creationId xmlns:a16="http://schemas.microsoft.com/office/drawing/2014/main" id="{028F14AD-2117-9FF2-6A7C-4F7A1D93BC5D}"/>
              </a:ext>
            </a:extLst>
          </p:cNvPr>
          <p:cNvSpPr/>
          <p:nvPr/>
        </p:nvSpPr>
        <p:spPr>
          <a:xfrm>
            <a:off x="224829" y="2144008"/>
            <a:ext cx="238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7" name="Google Shape;767;p63">
            <a:extLst>
              <a:ext uri="{FF2B5EF4-FFF2-40B4-BE49-F238E27FC236}">
                <a16:creationId xmlns:a16="http://schemas.microsoft.com/office/drawing/2014/main" id="{2409A453-5777-9B42-725A-C391FC6204D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12653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FF0000"/>
                </a:solidFill>
              </a:rPr>
              <a:t>Ignoring files</a:t>
            </a:r>
            <a:endParaRPr dirty="0">
              <a:solidFill>
                <a:srgbClr val="FF0000"/>
              </a:solidFill>
            </a:endParaRPr>
          </a:p>
        </p:txBody>
      </p:sp>
      <p:sp>
        <p:nvSpPr>
          <p:cNvPr id="768" name="Google Shape;768;p63">
            <a:extLst>
              <a:ext uri="{FF2B5EF4-FFF2-40B4-BE49-F238E27FC236}">
                <a16:creationId xmlns:a16="http://schemas.microsoft.com/office/drawing/2014/main" id="{2DCE729F-6C24-74AB-B139-AE9DFEDF705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24829" y="711255"/>
            <a:ext cx="8694342" cy="43057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.gitignore </a:t>
            </a:r>
            <a:r>
              <a:rPr lang="en" dirty="0">
                <a:solidFill>
                  <a:schemeClr val="dk1"/>
                </a:solidFill>
              </a:rPr>
              <a:t>: Prevents tracking temporary files (e.g.,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.log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.DS_Store</a:t>
            </a:r>
            <a:r>
              <a:rPr lang="en" dirty="0">
                <a:solidFill>
                  <a:schemeClr val="dk1"/>
                </a:solidFill>
              </a:rPr>
              <a:t>,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.pdf</a:t>
            </a:r>
            <a:r>
              <a:rPr lang="en" dirty="0">
                <a:solidFill>
                  <a:schemeClr val="dk1"/>
                </a:solidFill>
              </a:rPr>
              <a:t>)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              Excludes </a:t>
            </a:r>
            <a:r>
              <a:rPr lang="en" b="1" dirty="0">
                <a:solidFill>
                  <a:schemeClr val="dk1"/>
                </a:solidFill>
              </a:rPr>
              <a:t>sensitive files </a:t>
            </a:r>
            <a:r>
              <a:rPr lang="en" dirty="0">
                <a:solidFill>
                  <a:schemeClr val="dk1"/>
                </a:solidFill>
              </a:rPr>
              <a:t>like API keys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Create a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.gitignore</a:t>
            </a:r>
            <a:r>
              <a:rPr lang="en" dirty="0">
                <a:solidFill>
                  <a:schemeClr val="dk1"/>
                </a:solidFill>
              </a:rPr>
              <a:t> file in the root of your repository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nano .gitignore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Examples of content: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*.log : Git will ignore all files that end with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.log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.env</a:t>
            </a: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</a:t>
            </a:r>
            <a:r>
              <a:rPr lang="en-US" dirty="0" err="1">
                <a:solidFill>
                  <a:schemeClr val="dk1"/>
                </a:solidFill>
                <a:highlight>
                  <a:srgbClr val="D9D9D9"/>
                </a:highlight>
              </a:rPr>
              <a:t>pycache</a:t>
            </a:r>
            <a:r>
              <a:rPr lang="en-US" dirty="0">
                <a:solidFill>
                  <a:schemeClr val="dk1"/>
                </a:solidFill>
                <a:highlight>
                  <a:srgbClr val="D9D9D9"/>
                </a:highlight>
              </a:rPr>
              <a:t>__/</a:t>
            </a:r>
            <a:endParaRPr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list   : Git will ignore any file or directory called </a:t>
            </a:r>
            <a:r>
              <a:rPr lang="en" dirty="0">
                <a:solidFill>
                  <a:schemeClr val="dk1"/>
                </a:solidFill>
                <a:highlight>
                  <a:srgbClr val="D9D9D9"/>
                </a:highlight>
              </a:rPr>
              <a:t> list </a:t>
            </a:r>
            <a:r>
              <a:rPr lang="en" dirty="0">
                <a:solidFill>
                  <a:schemeClr val="dk1"/>
                </a:solidFill>
                <a:highlight>
                  <a:schemeClr val="lt1"/>
                </a:highlight>
              </a:rPr>
              <a:t> (if a directory, anything in it)</a:t>
            </a:r>
            <a:endParaRPr dirty="0">
              <a:solidFill>
                <a:schemeClr val="dk1"/>
              </a:solidFill>
              <a:highlight>
                <a:schemeClr val="lt1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0628317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7"/>
          <p:cNvSpPr/>
          <p:nvPr/>
        </p:nvSpPr>
        <p:spPr>
          <a:xfrm>
            <a:off x="4773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7"/>
          <p:cNvSpPr/>
          <p:nvPr/>
        </p:nvSpPr>
        <p:spPr>
          <a:xfrm>
            <a:off x="201175" y="1210050"/>
            <a:ext cx="4264200" cy="29175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05" name="Google Shape;105;p17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06" name="Google Shape;106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7" name="Google Shape;107;p17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08" name="Google Shape;10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 vs GitHub</a:t>
            </a:r>
            <a:endParaRPr/>
          </a:p>
        </p:txBody>
      </p:sp>
      <p:pic>
        <p:nvPicPr>
          <p:cNvPr id="110" name="Google Shape;110;p17"/>
          <p:cNvPicPr preferRelativeResize="0">
            <a:picLocks noChangeAspect="1"/>
          </p:cNvPicPr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148400" y="1260000"/>
            <a:ext cx="684000" cy="684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85225" y="1315663"/>
            <a:ext cx="569700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7"/>
          <p:cNvSpPr txBox="1"/>
          <p:nvPr/>
        </p:nvSpPr>
        <p:spPr>
          <a:xfrm>
            <a:off x="48000" y="1452675"/>
            <a:ext cx="44883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/>
              <a:t>Git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Stores everything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Notifies when there is conflict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Synchronizes across different machines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3" name="Google Shape;113;p17"/>
          <p:cNvSpPr txBox="1"/>
          <p:nvPr/>
        </p:nvSpPr>
        <p:spPr>
          <a:xfrm>
            <a:off x="4671400" y="1452675"/>
            <a:ext cx="44277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b="1"/>
              <a:t>GitHub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Storing projects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Keeping track of projects and files through different states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Collaboration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Several people can work on the same file</a:t>
            </a:r>
            <a:endParaRPr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Accessed by anyone</a:t>
            </a:r>
            <a:endParaRPr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Open Source projects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3" name="Google Shape;773;p6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74" name="Google Shape;774;p6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75" name="Google Shape;775;p64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76" name="Google Shape;776;p64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77" name="Google Shape;777;p64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778" name="Google Shape;778;p64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779" name="Google Shape;779;p64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780" name="Google Shape;780;p64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781" name="Google Shape;781;p64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782" name="Google Shape;782;p64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3" name="Google Shape;783;p64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784" name="Google Shape;784;p64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785" name="Google Shape;785;p64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786" name="Google Shape;786;p64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787" name="Google Shape;787;p64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788" name="Google Shape;788;p64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789" name="Google Shape;789;p64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790" name="Google Shape;790;p64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6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796" name="Google Shape;796;p6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>
              <a:solidFill>
                <a:srgbClr val="000000"/>
              </a:solidFill>
            </a:endParaRPr>
          </a:p>
          <a:p>
            <a:pPr marL="0" lvl="0" indent="0" algn="ctr" rtl="0">
              <a:spcBef>
                <a:spcPts val="0"/>
              </a:spcBef>
              <a:spcAft>
                <a:spcPts val="1200"/>
              </a:spcAft>
              <a:buNone/>
            </a:pPr>
            <a:endParaRPr>
              <a:solidFill>
                <a:schemeClr val="dk1"/>
              </a:solidFill>
            </a:endParaRPr>
          </a:p>
        </p:txBody>
      </p:sp>
      <p:sp>
        <p:nvSpPr>
          <p:cNvPr id="797" name="Google Shape;797;p65"/>
          <p:cNvSpPr/>
          <p:nvPr/>
        </p:nvSpPr>
        <p:spPr>
          <a:xfrm>
            <a:off x="3503175" y="1320550"/>
            <a:ext cx="1653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my_project</a:t>
            </a:r>
            <a:endParaRPr/>
          </a:p>
        </p:txBody>
      </p:sp>
      <p:sp>
        <p:nvSpPr>
          <p:cNvPr id="798" name="Google Shape;798;p65"/>
          <p:cNvSpPr/>
          <p:nvPr/>
        </p:nvSpPr>
        <p:spPr>
          <a:xfrm>
            <a:off x="65615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draft</a:t>
            </a:r>
            <a:endParaRPr/>
          </a:p>
        </p:txBody>
      </p:sp>
      <p:sp>
        <p:nvSpPr>
          <p:cNvPr id="799" name="Google Shape;799;p65"/>
          <p:cNvSpPr/>
          <p:nvPr/>
        </p:nvSpPr>
        <p:spPr>
          <a:xfrm>
            <a:off x="2257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</a:t>
            </a:r>
            <a:endParaRPr/>
          </a:p>
        </p:txBody>
      </p:sp>
      <p:sp>
        <p:nvSpPr>
          <p:cNvPr id="800" name="Google Shape;800;p65"/>
          <p:cNvSpPr/>
          <p:nvPr/>
        </p:nvSpPr>
        <p:spPr>
          <a:xfrm>
            <a:off x="3781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final_v2</a:t>
            </a:r>
            <a:endParaRPr/>
          </a:p>
        </p:txBody>
      </p:sp>
      <p:sp>
        <p:nvSpPr>
          <p:cNvPr id="801" name="Google Shape;801;p65"/>
          <p:cNvSpPr/>
          <p:nvPr/>
        </p:nvSpPr>
        <p:spPr>
          <a:xfrm>
            <a:off x="5305200" y="237450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</a:t>
            </a:r>
            <a:endParaRPr/>
          </a:p>
        </p:txBody>
      </p:sp>
      <p:sp>
        <p:nvSpPr>
          <p:cNvPr id="802" name="Google Shape;802;p65"/>
          <p:cNvSpPr/>
          <p:nvPr/>
        </p:nvSpPr>
        <p:spPr>
          <a:xfrm>
            <a:off x="6906250" y="2398250"/>
            <a:ext cx="1044000" cy="497100"/>
          </a:xfrm>
          <a:prstGeom prst="rect">
            <a:avLst/>
          </a:prstGeom>
          <a:solidFill>
            <a:srgbClr val="93C47D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.git</a:t>
            </a:r>
            <a:endParaRPr/>
          </a:p>
        </p:txBody>
      </p:sp>
      <p:sp>
        <p:nvSpPr>
          <p:cNvPr id="803" name="Google Shape;803;p65"/>
          <p:cNvSpPr/>
          <p:nvPr/>
        </p:nvSpPr>
        <p:spPr>
          <a:xfrm>
            <a:off x="5450750" y="3001225"/>
            <a:ext cx="768600" cy="4680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/>
              <a:t>my_data.csv</a:t>
            </a:r>
            <a:endParaRPr sz="800"/>
          </a:p>
        </p:txBody>
      </p:sp>
      <p:sp>
        <p:nvSpPr>
          <p:cNvPr id="804" name="Google Shape;804;p65"/>
          <p:cNvSpPr/>
          <p:nvPr/>
        </p:nvSpPr>
        <p:spPr>
          <a:xfrm>
            <a:off x="7696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5" name="Google Shape;805;p65"/>
          <p:cNvSpPr/>
          <p:nvPr/>
        </p:nvSpPr>
        <p:spPr>
          <a:xfrm>
            <a:off x="2446000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</p:txBody>
      </p:sp>
      <p:sp>
        <p:nvSpPr>
          <p:cNvPr id="806" name="Google Shape;806;p65"/>
          <p:cNvSpPr/>
          <p:nvPr/>
        </p:nvSpPr>
        <p:spPr>
          <a:xfrm>
            <a:off x="3948375" y="294365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readme.md</a:t>
            </a:r>
            <a:endParaRPr sz="90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v2</a:t>
            </a:r>
            <a:endParaRPr sz="900"/>
          </a:p>
        </p:txBody>
      </p:sp>
      <p:sp>
        <p:nvSpPr>
          <p:cNvPr id="807" name="Google Shape;807;p65"/>
          <p:cNvSpPr/>
          <p:nvPr/>
        </p:nvSpPr>
        <p:spPr>
          <a:xfrm>
            <a:off x="7696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analysis.py</a:t>
            </a:r>
            <a:endParaRPr sz="900"/>
          </a:p>
        </p:txBody>
      </p:sp>
      <p:sp>
        <p:nvSpPr>
          <p:cNvPr id="808" name="Google Shape;808;p65"/>
          <p:cNvSpPr/>
          <p:nvPr/>
        </p:nvSpPr>
        <p:spPr>
          <a:xfrm>
            <a:off x="7696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model.py</a:t>
            </a:r>
            <a:endParaRPr sz="900"/>
          </a:p>
        </p:txBody>
      </p:sp>
      <p:sp>
        <p:nvSpPr>
          <p:cNvPr id="809" name="Google Shape;809;p65"/>
          <p:cNvSpPr/>
          <p:nvPr/>
        </p:nvSpPr>
        <p:spPr>
          <a:xfrm>
            <a:off x="2446000" y="3546825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analysis_v2.py</a:t>
            </a:r>
            <a:endParaRPr sz="900"/>
          </a:p>
        </p:txBody>
      </p:sp>
      <p:sp>
        <p:nvSpPr>
          <p:cNvPr id="810" name="Google Shape;810;p65"/>
          <p:cNvSpPr/>
          <p:nvPr/>
        </p:nvSpPr>
        <p:spPr>
          <a:xfrm>
            <a:off x="2446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1" name="Google Shape;811;p65"/>
          <p:cNvSpPr/>
          <p:nvPr/>
        </p:nvSpPr>
        <p:spPr>
          <a:xfrm>
            <a:off x="3945375" y="35128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analysis_v3.py</a:t>
            </a:r>
            <a:endParaRPr sz="900"/>
          </a:p>
        </p:txBody>
      </p:sp>
      <p:sp>
        <p:nvSpPr>
          <p:cNvPr id="812" name="Google Shape;812;p65"/>
          <p:cNvSpPr/>
          <p:nvPr/>
        </p:nvSpPr>
        <p:spPr>
          <a:xfrm>
            <a:off x="3970000" y="4150000"/>
            <a:ext cx="768600" cy="497100"/>
          </a:xfrm>
          <a:prstGeom prst="rect">
            <a:avLst/>
          </a:prstGeom>
          <a:solidFill>
            <a:srgbClr val="C9DAF8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900"/>
              <a:t>model_v2.md</a:t>
            </a:r>
            <a:endParaRPr sz="900"/>
          </a:p>
        </p:txBody>
      </p:sp>
      <p:sp>
        <p:nvSpPr>
          <p:cNvPr id="813" name="Google Shape;813;p65"/>
          <p:cNvSpPr/>
          <p:nvPr/>
        </p:nvSpPr>
        <p:spPr>
          <a:xfrm rot="-1468581">
            <a:off x="596225" y="2167065"/>
            <a:ext cx="6894711" cy="670460"/>
          </a:xfrm>
          <a:prstGeom prst="roundRect">
            <a:avLst>
              <a:gd name="adj" fmla="val 16667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  <a:effectLst>
            <a:outerShdw blurRad="57150" dist="19050" dir="5400000" algn="bl" rotWithShape="0">
              <a:srgbClr val="000000">
                <a:alpha val="70000"/>
              </a:srgbClr>
            </a:outerShdw>
          </a:effectLst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 b="1">
                <a:solidFill>
                  <a:srgbClr val="FF0000"/>
                </a:solidFill>
              </a:rPr>
              <a:t>Too many subdirectory, unnecessary work!</a:t>
            </a:r>
            <a:endParaRPr sz="23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D12D14D-07F4-53F8-03C2-BD83A25F3606}"/>
              </a:ext>
            </a:extLst>
          </p:cNvPr>
          <p:cNvSpPr/>
          <p:nvPr/>
        </p:nvSpPr>
        <p:spPr>
          <a:xfrm>
            <a:off x="403860" y="1272540"/>
            <a:ext cx="8023860" cy="6477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212596-4CAA-1BDF-3E18-67ECE3DB2CE4}"/>
              </a:ext>
            </a:extLst>
          </p:cNvPr>
          <p:cNvSpPr/>
          <p:nvPr/>
        </p:nvSpPr>
        <p:spPr>
          <a:xfrm>
            <a:off x="311700" y="3550920"/>
            <a:ext cx="6950160" cy="135636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818" name="Google Shape;818;p6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19" name="Google Shape;819;p66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b="1" dirty="0">
                <a:solidFill>
                  <a:schemeClr val="dk1"/>
                </a:solidFill>
              </a:rPr>
              <a:t>Branche(s) :</a:t>
            </a:r>
            <a:r>
              <a:rPr lang="en" sz="1400" dirty="0">
                <a:solidFill>
                  <a:schemeClr val="dk1"/>
                </a:solidFill>
              </a:rPr>
              <a:t> Allows you to have multiple versions of your work, and lets you track each version systematically.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Each branch is like a parallel universe: changes you make in one branch do not affect other branches (until you </a:t>
            </a:r>
            <a:r>
              <a:rPr lang="en" sz="1400" b="1" dirty="0">
                <a:solidFill>
                  <a:schemeClr val="dk1"/>
                </a:solidFill>
              </a:rPr>
              <a:t>merge</a:t>
            </a:r>
            <a:r>
              <a:rPr lang="en" sz="1400" dirty="0">
                <a:solidFill>
                  <a:schemeClr val="dk1"/>
                </a:solidFill>
              </a:rPr>
              <a:t> them back together).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In each branch:</a:t>
            </a:r>
            <a:endParaRPr sz="1400"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files might be the same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Others might be different</a:t>
            </a:r>
            <a:endParaRPr dirty="0">
              <a:solidFill>
                <a:schemeClr val="dk1"/>
              </a:solidFill>
            </a:endParaRPr>
          </a:p>
          <a:p>
            <a:pPr marL="91440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Char char="○"/>
            </a:pPr>
            <a:r>
              <a:rPr lang="en" dirty="0">
                <a:solidFill>
                  <a:schemeClr val="dk1"/>
                </a:solidFill>
              </a:rPr>
              <a:t>Some may not exist at all</a:t>
            </a:r>
            <a:endParaRPr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Avoids endless subdirectories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Everything is tracked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Minimizes the risk of conflicting</a:t>
            </a:r>
            <a:endParaRPr sz="1400" dirty="0">
              <a:solidFill>
                <a:schemeClr val="dk1"/>
              </a:solidFill>
            </a:endParaRPr>
          </a:p>
          <a:p>
            <a:pPr marL="457200" lvl="0" indent="-29845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Char char="●"/>
            </a:pPr>
            <a:r>
              <a:rPr lang="en" sz="1400" dirty="0">
                <a:solidFill>
                  <a:schemeClr val="dk1"/>
                </a:solidFill>
              </a:rPr>
              <a:t>Branches allow us to work on different components of a project simultaneously.</a:t>
            </a:r>
            <a:endParaRPr sz="14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4" name="Google Shape;824;p6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 branch</a:t>
            </a:r>
            <a:endParaRPr/>
          </a:p>
        </p:txBody>
      </p:sp>
      <p:sp>
        <p:nvSpPr>
          <p:cNvPr id="825" name="Google Shape;825;p67"/>
          <p:cNvSpPr txBox="1"/>
          <p:nvPr/>
        </p:nvSpPr>
        <p:spPr>
          <a:xfrm>
            <a:off x="677125" y="1482375"/>
            <a:ext cx="1416000" cy="104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26" name="Google Shape;826;p6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303726" y="1447700"/>
            <a:ext cx="806875" cy="528775"/>
          </a:xfrm>
          <a:prstGeom prst="rect">
            <a:avLst/>
          </a:prstGeom>
          <a:noFill/>
          <a:ln>
            <a:noFill/>
          </a:ln>
        </p:spPr>
      </p:pic>
      <p:sp>
        <p:nvSpPr>
          <p:cNvPr id="827" name="Google Shape;827;p67"/>
          <p:cNvSpPr txBox="1"/>
          <p:nvPr/>
        </p:nvSpPr>
        <p:spPr>
          <a:xfrm>
            <a:off x="405500" y="2956075"/>
            <a:ext cx="3328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highlight>
                  <a:srgbClr val="D9D9D9"/>
                </a:highlight>
              </a:rPr>
              <a:t>main</a:t>
            </a:r>
            <a:r>
              <a:rPr lang="en"/>
              <a:t> : ground truth</a:t>
            </a:r>
            <a:endParaRPr/>
          </a:p>
        </p:txBody>
      </p:sp>
      <p:pic>
        <p:nvPicPr>
          <p:cNvPr id="828" name="Google Shape;828;p6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03723" y="2463648"/>
            <a:ext cx="5364925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p6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 branch</a:t>
            </a:r>
            <a:endParaRPr/>
          </a:p>
        </p:txBody>
      </p:sp>
      <p:sp>
        <p:nvSpPr>
          <p:cNvPr id="834" name="Google Shape;834;p68"/>
          <p:cNvSpPr txBox="1"/>
          <p:nvPr/>
        </p:nvSpPr>
        <p:spPr>
          <a:xfrm>
            <a:off x="677125" y="1482375"/>
            <a:ext cx="1416000" cy="1477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835" name="Google Shape;835;p6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31700" y="1482375"/>
            <a:ext cx="6746074" cy="29506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p6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 branch</a:t>
            </a:r>
            <a:endParaRPr/>
          </a:p>
        </p:txBody>
      </p:sp>
      <p:sp>
        <p:nvSpPr>
          <p:cNvPr id="841" name="Google Shape;841;p69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2" name="Google Shape;842;p6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38750" y="1441925"/>
            <a:ext cx="6736749" cy="2888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7" name="Google Shape;847;p7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Merging Analysis to Main</a:t>
            </a:r>
            <a:endParaRPr dirty="0"/>
          </a:p>
        </p:txBody>
      </p:sp>
      <p:sp>
        <p:nvSpPr>
          <p:cNvPr id="848" name="Google Shape;848;p70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49" name="Google Shape;849;p7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21875" y="1297525"/>
            <a:ext cx="6746075" cy="29991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4" name="Google Shape;854;p7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Merging Model to Main</a:t>
            </a:r>
            <a:endParaRPr/>
          </a:p>
        </p:txBody>
      </p:sp>
      <p:sp>
        <p:nvSpPr>
          <p:cNvPr id="855" name="Google Shape;855;p71"/>
          <p:cNvSpPr txBox="1"/>
          <p:nvPr/>
        </p:nvSpPr>
        <p:spPr>
          <a:xfrm>
            <a:off x="677125" y="1482375"/>
            <a:ext cx="1416000" cy="169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main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analysis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</a:t>
            </a:r>
            <a:endParaRPr/>
          </a:p>
        </p:txBody>
      </p:sp>
      <p:pic>
        <p:nvPicPr>
          <p:cNvPr id="856" name="Google Shape;856;p7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45000" y="1360825"/>
            <a:ext cx="6746075" cy="28858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1" name="Google Shape;861;p7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Source and destination</a:t>
            </a:r>
            <a:endParaRPr/>
          </a:p>
        </p:txBody>
      </p:sp>
      <p:sp>
        <p:nvSpPr>
          <p:cNvPr id="862" name="Google Shape;862;p72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two branches: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</a:rPr>
              <a:t>The commits are called parent commits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r>
              <a:rPr lang="en" sz="1600" dirty="0">
                <a:solidFill>
                  <a:schemeClr val="dk1"/>
                </a:solidFill>
              </a:rPr>
              <a:t> : the branch we want to merge </a:t>
            </a:r>
            <a:r>
              <a:rPr lang="en" sz="1600" b="1" dirty="0">
                <a:solidFill>
                  <a:schemeClr val="dk1"/>
                </a:solidFill>
              </a:rPr>
              <a:t>from</a:t>
            </a:r>
            <a:endParaRPr sz="1600" b="1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r>
              <a:rPr lang="en" sz="1600" dirty="0">
                <a:solidFill>
                  <a:schemeClr val="dk1"/>
                </a:solidFill>
              </a:rPr>
              <a:t>: the branch we want to merge </a:t>
            </a:r>
            <a:r>
              <a:rPr lang="en" sz="1600" b="1" dirty="0">
                <a:solidFill>
                  <a:schemeClr val="dk1"/>
                </a:solidFill>
              </a:rPr>
              <a:t>into</a:t>
            </a:r>
            <a:endParaRPr sz="1600" b="1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600" b="1" dirty="0">
              <a:solidFill>
                <a:schemeClr val="dk1"/>
              </a:solidFill>
            </a:endParaRPr>
          </a:p>
          <a:p>
            <a:pPr marL="457200" lvl="0" indent="-3302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600"/>
              <a:buChar char="●"/>
            </a:pPr>
            <a:r>
              <a:rPr lang="en" sz="1600" dirty="0">
                <a:solidFill>
                  <a:schemeClr val="dk1"/>
                </a:solidFill>
              </a:rPr>
              <a:t>When merging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to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:</a:t>
            </a:r>
            <a:endParaRPr sz="1600" dirty="0">
              <a:solidFill>
                <a:schemeClr val="dk1"/>
              </a:solidFill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analysis</a:t>
            </a:r>
            <a:r>
              <a:rPr lang="en" sz="1600" dirty="0">
                <a:solidFill>
                  <a:schemeClr val="dk1"/>
                </a:solidFill>
              </a:rPr>
              <a:t>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source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914400" lvl="1" indent="-330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○"/>
            </a:pP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main</a:t>
            </a:r>
            <a:r>
              <a:rPr lang="en" sz="1600" dirty="0">
                <a:solidFill>
                  <a:schemeClr val="dk1"/>
                </a:solidFill>
              </a:rPr>
              <a:t>      = </a:t>
            </a:r>
            <a:r>
              <a:rPr lang="en" sz="1600" dirty="0">
                <a:solidFill>
                  <a:schemeClr val="dk1"/>
                </a:solidFill>
                <a:highlight>
                  <a:srgbClr val="D9D9D9"/>
                </a:highlight>
              </a:rPr>
              <a:t>destination</a:t>
            </a:r>
            <a:endParaRPr sz="1600" dirty="0">
              <a:solidFill>
                <a:schemeClr val="dk1"/>
              </a:solidFill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6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7" name="Google Shape;867;p73"/>
          <p:cNvSpPr/>
          <p:nvPr/>
        </p:nvSpPr>
        <p:spPr>
          <a:xfrm>
            <a:off x="311700" y="1248900"/>
            <a:ext cx="24981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68" name="Google Shape;868;p7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69" name="Google Shape;869;p73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</a:t>
            </a:r>
            <a:r>
              <a:rPr lang="en">
                <a:solidFill>
                  <a:schemeClr val="dk1"/>
                </a:solidFill>
              </a:rPr>
              <a:t>                    : List the existing branches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analysis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main</a:t>
            </a:r>
            <a:endParaRPr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rgbClr val="6AA84F"/>
                </a:solidFill>
              </a:rPr>
              <a:t>*model</a:t>
            </a:r>
            <a:endParaRPr>
              <a:solidFill>
                <a:srgbClr val="6AA84F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  <a:highlight>
                  <a:srgbClr val="D9D9D9"/>
                </a:highlight>
              </a:rPr>
              <a:t>* </a:t>
            </a:r>
            <a:r>
              <a:rPr lang="en">
                <a:solidFill>
                  <a:schemeClr val="dk1"/>
                </a:solidFill>
                <a:highlight>
                  <a:schemeClr val="lt1"/>
                </a:highlight>
              </a:rPr>
              <a:t>= current branch</a:t>
            </a:r>
            <a:endParaRPr>
              <a:solidFill>
                <a:schemeClr val="dk1"/>
              </a:solidFill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>
              <a:solidFill>
                <a:srgbClr val="6AA84F"/>
              </a:solidFill>
            </a:endParaRPr>
          </a:p>
        </p:txBody>
      </p:sp>
      <p:sp>
        <p:nvSpPr>
          <p:cNvPr id="870" name="Google Shape;870;p73"/>
          <p:cNvSpPr/>
          <p:nvPr/>
        </p:nvSpPr>
        <p:spPr>
          <a:xfrm>
            <a:off x="249475" y="1106725"/>
            <a:ext cx="5623200" cy="5607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/>
          <p:nvPr/>
        </p:nvSpPr>
        <p:spPr>
          <a:xfrm>
            <a:off x="4328450" y="2503000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18"/>
          <p:cNvSpPr/>
          <p:nvPr/>
        </p:nvSpPr>
        <p:spPr>
          <a:xfrm>
            <a:off x="432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0" name="Google Shape;120;p18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21" name="Google Shape;121;p18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22" name="Google Shape;122;p18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23" name="Google Shape;123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  <p:sp>
        <p:nvSpPr>
          <p:cNvPr id="125" name="Google Shape;125;p18"/>
          <p:cNvSpPr/>
          <p:nvPr/>
        </p:nvSpPr>
        <p:spPr>
          <a:xfrm>
            <a:off x="518450" y="1896325"/>
            <a:ext cx="2390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6" name="Google Shape;126;p18"/>
          <p:cNvSpPr txBox="1"/>
          <p:nvPr/>
        </p:nvSpPr>
        <p:spPr>
          <a:xfrm>
            <a:off x="476675" y="1385450"/>
            <a:ext cx="8191800" cy="341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Check your git version:                                         Getting help: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- -version                      git &lt;command&gt; - -help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git - -help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914400" lvl="0" indent="45720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</a:t>
            </a:r>
            <a:r>
              <a:rPr lang="en" dirty="0"/>
              <a:t>This particular command displays a summary of                                                              </a:t>
            </a:r>
            <a:r>
              <a:rPr lang="en" dirty="0">
                <a:solidFill>
                  <a:schemeClr val="lt1"/>
                </a:solidFill>
              </a:rPr>
              <a:t>a</a:t>
            </a:r>
            <a:r>
              <a:rPr lang="en" dirty="0"/>
              <a:t>                                                       most used Git commands.                                                                                                                                                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                                                                    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74"/>
          <p:cNvSpPr/>
          <p:nvPr/>
        </p:nvSpPr>
        <p:spPr>
          <a:xfrm>
            <a:off x="352775" y="3667344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6" name="Google Shape;876;p74"/>
          <p:cNvSpPr/>
          <p:nvPr/>
        </p:nvSpPr>
        <p:spPr>
          <a:xfrm>
            <a:off x="352775" y="2418000"/>
            <a:ext cx="3618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7" name="Google Shape;877;p74"/>
          <p:cNvSpPr/>
          <p:nvPr/>
        </p:nvSpPr>
        <p:spPr>
          <a:xfrm>
            <a:off x="393225" y="1248925"/>
            <a:ext cx="38439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8" name="Google Shape;878;p7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branches</a:t>
            </a:r>
            <a:endParaRPr dirty="0"/>
          </a:p>
        </p:txBody>
      </p:sp>
      <p:sp>
        <p:nvSpPr>
          <p:cNvPr id="879" name="Google Shape;879;p74"/>
          <p:cNvSpPr txBox="1">
            <a:spLocks noGrp="1"/>
          </p:cNvSpPr>
          <p:nvPr>
            <p:ph type="body" idx="1"/>
          </p:nvPr>
        </p:nvSpPr>
        <p:spPr>
          <a:xfrm>
            <a:off x="311700" y="1137476"/>
            <a:ext cx="8520600" cy="3625266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 &lt;new branch&gt;</a:t>
            </a:r>
            <a:r>
              <a:rPr lang="en" dirty="0">
                <a:solidFill>
                  <a:schemeClr val="dk1"/>
                </a:solidFill>
              </a:rPr>
              <a:t>                  : Creates a new branch and switches to 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create a new branch and make some modifications, stage and commit.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let’s compare our branches: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diff main analysis </a:t>
            </a:r>
            <a:r>
              <a:rPr lang="en" dirty="0">
                <a:solidFill>
                  <a:schemeClr val="dk1"/>
                </a:solidFill>
              </a:rPr>
              <a:t>                    : Compares branches  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Let’s switch branches: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 &lt;branch&gt;</a:t>
            </a:r>
            <a:endParaRPr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    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p75"/>
          <p:cNvSpPr/>
          <p:nvPr/>
        </p:nvSpPr>
        <p:spPr>
          <a:xfrm>
            <a:off x="311700" y="2823125"/>
            <a:ext cx="7484100" cy="78030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5" name="Google Shape;885;p75"/>
          <p:cNvSpPr/>
          <p:nvPr/>
        </p:nvSpPr>
        <p:spPr>
          <a:xfrm>
            <a:off x="375875" y="3903700"/>
            <a:ext cx="394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6" name="Google Shape;886;p75"/>
          <p:cNvSpPr/>
          <p:nvPr/>
        </p:nvSpPr>
        <p:spPr>
          <a:xfrm>
            <a:off x="375875" y="3021475"/>
            <a:ext cx="3942300" cy="325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7" name="Google Shape;887;p7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Working with branches</a:t>
            </a:r>
            <a:endParaRPr/>
          </a:p>
        </p:txBody>
      </p:sp>
      <p:sp>
        <p:nvSpPr>
          <p:cNvPr id="888" name="Google Shape;888;p75"/>
          <p:cNvSpPr txBox="1">
            <a:spLocks noGrp="1"/>
          </p:cNvSpPr>
          <p:nvPr>
            <p:ph type="body" idx="1"/>
          </p:nvPr>
        </p:nvSpPr>
        <p:spPr>
          <a:xfrm>
            <a:off x="106680" y="1152474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Each branch should be a specific task. Don’t be overambitious!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Avoid working on the same file in two different branches at the same time</a:t>
            </a:r>
            <a:endParaRPr dirty="0">
              <a:solidFill>
                <a:schemeClr val="dk1"/>
              </a:solidFill>
            </a:endParaRP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Once you complete your task, you should first </a:t>
            </a:r>
            <a:r>
              <a:rPr lang="en" b="1" dirty="0">
                <a:solidFill>
                  <a:schemeClr val="dk1"/>
                </a:solidFill>
              </a:rPr>
              <a:t>switch</a:t>
            </a:r>
            <a:r>
              <a:rPr lang="en" dirty="0">
                <a:solidFill>
                  <a:schemeClr val="dk1"/>
                </a:solidFill>
              </a:rPr>
              <a:t> 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.</a:t>
            </a:r>
          </a:p>
          <a:p>
            <a:pPr marL="4572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</a:pPr>
            <a:r>
              <a:rPr lang="en" dirty="0">
                <a:solidFill>
                  <a:schemeClr val="dk1"/>
                </a:solidFill>
              </a:rPr>
              <a:t>Then merge your feature branch into </a:t>
            </a:r>
            <a:r>
              <a:rPr lang="en" dirty="0">
                <a:solidFill>
                  <a:schemeClr val="dk1"/>
                </a:solidFill>
                <a:highlight>
                  <a:srgbClr val="C0C0C0"/>
                </a:highlight>
              </a:rPr>
              <a:t>main</a:t>
            </a:r>
            <a:r>
              <a:rPr lang="en" dirty="0">
                <a:solidFill>
                  <a:schemeClr val="dk1"/>
                </a:solidFill>
              </a:rPr>
              <a:t> in order to keep your work up to date and accurate. </a:t>
            </a:r>
            <a:endParaRPr lang="en-US"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source destination </a:t>
            </a:r>
            <a:r>
              <a:rPr lang="en" dirty="0">
                <a:solidFill>
                  <a:schemeClr val="dk1"/>
                </a:solidFill>
              </a:rPr>
              <a:t>: Merges source to destination</a:t>
            </a: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git merge analysis          :</a:t>
            </a:r>
            <a:r>
              <a:rPr lang="en" dirty="0">
                <a:solidFill>
                  <a:schemeClr val="dk1"/>
                </a:solidFill>
              </a:rPr>
              <a:t>In order to merge, you need to be in the     				           destination branch. </a:t>
            </a:r>
            <a:r>
              <a:rPr lang="en" dirty="0">
                <a:solidFill>
                  <a:schemeClr val="lt1"/>
                </a:solidFill>
              </a:rPr>
              <a:t>a</a:t>
            </a:r>
            <a:endParaRPr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2A6C3E92-F4CC-519A-7040-49C40C3E5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37AE193-75C5-4D5C-8141-AB80D72D5FA8}"/>
              </a:ext>
            </a:extLst>
          </p:cNvPr>
          <p:cNvCxnSpPr>
            <a:cxnSpLocks/>
          </p:cNvCxnSpPr>
          <p:nvPr/>
        </p:nvCxnSpPr>
        <p:spPr>
          <a:xfrm>
            <a:off x="2866920" y="2155590"/>
            <a:ext cx="0" cy="2514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BF3547E1-27D2-123A-82D2-2A85DC690E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FAD25D8D-1EE5-1608-D97F-03C43817532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0454" y="1062423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Before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4C9F97B-21DD-7F58-1024-C92AC82D6117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0876506-2EDC-C848-B745-A7DFC25A3F32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DB93722-44B0-894B-6FE8-209F73C6BD0C}"/>
              </a:ext>
            </a:extLst>
          </p:cNvPr>
          <p:cNvSpPr/>
          <p:nvPr/>
        </p:nvSpPr>
        <p:spPr>
          <a:xfrm>
            <a:off x="317754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E16B9A9-C34C-6D4C-E313-BDF1C69FA425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FFB553-57C4-399C-35CE-1B9A24E4C1B2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B7E27BC-F2D4-F175-BA4C-7CEF804FA1EB}"/>
              </a:ext>
            </a:extLst>
          </p:cNvPr>
          <p:cNvSpPr txBox="1"/>
          <p:nvPr/>
        </p:nvSpPr>
        <p:spPr>
          <a:xfrm>
            <a:off x="317352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A3FFB0F1-3B3C-7C15-49F7-1E2DD91CEE46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28CB813C-FCC7-F5E3-4C31-A619945AFBD2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588046" y="2974553"/>
            <a:ext cx="824449" cy="3465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9F81F982-4634-4AA2-9886-A048CF6053A1}"/>
              </a:ext>
            </a:extLst>
          </p:cNvPr>
          <p:cNvSpPr/>
          <p:nvPr/>
        </p:nvSpPr>
        <p:spPr>
          <a:xfrm>
            <a:off x="2613660" y="187418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D6CB6-01CF-151C-AB3B-ECB39F0B76E4}"/>
              </a:ext>
            </a:extLst>
          </p:cNvPr>
          <p:cNvSpPr txBox="1"/>
          <p:nvPr/>
        </p:nvSpPr>
        <p:spPr>
          <a:xfrm>
            <a:off x="255977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6DC74FE-8097-17C2-EEC0-68EDBA53781F}"/>
              </a:ext>
            </a:extLst>
          </p:cNvPr>
          <p:cNvSpPr/>
          <p:nvPr/>
        </p:nvSpPr>
        <p:spPr>
          <a:xfrm>
            <a:off x="3112560" y="4000500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9DEE5AEC-39BA-BD23-0B49-457EC73E9CE9}"/>
              </a:ext>
            </a:extLst>
          </p:cNvPr>
          <p:cNvCxnSpPr>
            <a:cxnSpLocks/>
          </p:cNvCxnSpPr>
          <p:nvPr/>
        </p:nvCxnSpPr>
        <p:spPr>
          <a:xfrm flipV="1">
            <a:off x="3392700" y="3693593"/>
            <a:ext cx="0" cy="306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1751818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3">
          <a:extLst>
            <a:ext uri="{FF2B5EF4-FFF2-40B4-BE49-F238E27FC236}">
              <a16:creationId xmlns:a16="http://schemas.microsoft.com/office/drawing/2014/main" id="{5AE390CB-9B1C-DD1A-224B-86A9B3FC5B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Connector: Elbow 12">
            <a:extLst>
              <a:ext uri="{FF2B5EF4-FFF2-40B4-BE49-F238E27FC236}">
                <a16:creationId xmlns:a16="http://schemas.microsoft.com/office/drawing/2014/main" id="{89D4A292-8B19-8BFE-D3A8-3B56EFB83DB5}"/>
              </a:ext>
            </a:extLst>
          </p:cNvPr>
          <p:cNvCxnSpPr>
            <a:stCxn id="4" idx="2"/>
            <a:endCxn id="8" idx="1"/>
          </p:cNvCxnSpPr>
          <p:nvPr/>
        </p:nvCxnSpPr>
        <p:spPr>
          <a:xfrm rot="16200000" flipH="1">
            <a:off x="2675676" y="2886923"/>
            <a:ext cx="824449" cy="52176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7" name="Google Shape;887;p75">
            <a:extLst>
              <a:ext uri="{FF2B5EF4-FFF2-40B4-BE49-F238E27FC236}">
                <a16:creationId xmlns:a16="http://schemas.microsoft.com/office/drawing/2014/main" id="{19F83752-D1C4-D054-318A-C3A68574103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Merge Types</a:t>
            </a:r>
            <a:endParaRPr dirty="0"/>
          </a:p>
        </p:txBody>
      </p:sp>
      <p:sp>
        <p:nvSpPr>
          <p:cNvPr id="888" name="Google Shape;888;p75">
            <a:extLst>
              <a:ext uri="{FF2B5EF4-FFF2-40B4-BE49-F238E27FC236}">
                <a16:creationId xmlns:a16="http://schemas.microsoft.com/office/drawing/2014/main" id="{35D73ACD-E7C2-6720-09C6-A67811AF0F8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5240" y="1055825"/>
            <a:ext cx="8884920" cy="378528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b="1" dirty="0">
                <a:solidFill>
                  <a:schemeClr val="dk1"/>
                </a:solidFill>
              </a:rPr>
              <a:t>Fast-forward merge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b="1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After merging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Main    </a:t>
            </a: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lang="en-US" dirty="0">
              <a:solidFill>
                <a:schemeClr val="dk1"/>
              </a:solidFill>
            </a:endParaRPr>
          </a:p>
          <a:p>
            <a:pPr marL="11430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dirty="0">
                <a:solidFill>
                  <a:schemeClr val="dk1"/>
                </a:solidFill>
              </a:rPr>
              <a:t>Feature Branch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7CFCF51-9EEC-A3F1-22F6-33BE9B3D6DD4}"/>
              </a:ext>
            </a:extLst>
          </p:cNvPr>
          <p:cNvSpPr/>
          <p:nvPr/>
        </p:nvSpPr>
        <p:spPr>
          <a:xfrm>
            <a:off x="1859280" y="240030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6BC045-BF86-5E60-DD22-49CB8EA977CD}"/>
              </a:ext>
            </a:extLst>
          </p:cNvPr>
          <p:cNvSpPr/>
          <p:nvPr/>
        </p:nvSpPr>
        <p:spPr>
          <a:xfrm>
            <a:off x="2606040" y="2407920"/>
            <a:ext cx="441960" cy="327660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E88143C-8EFC-C861-27E2-64D6B93F68E6}"/>
              </a:ext>
            </a:extLst>
          </p:cNvPr>
          <p:cNvSpPr/>
          <p:nvPr/>
        </p:nvSpPr>
        <p:spPr>
          <a:xfrm>
            <a:off x="3322320" y="339090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A1EDA46-43E3-E24A-B87C-66D2896F13C1}"/>
              </a:ext>
            </a:extLst>
          </p:cNvPr>
          <p:cNvSpPr txBox="1"/>
          <p:nvPr/>
        </p:nvSpPr>
        <p:spPr>
          <a:xfrm>
            <a:off x="1878121" y="240030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B1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D0DFA18-A0FF-3BB7-BF7D-EBE681464143}"/>
              </a:ext>
            </a:extLst>
          </p:cNvPr>
          <p:cNvSpPr txBox="1"/>
          <p:nvPr/>
        </p:nvSpPr>
        <p:spPr>
          <a:xfrm>
            <a:off x="2571541" y="24155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B2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E53260-7AAB-76B0-E0E8-DFC6116C7FE2}"/>
              </a:ext>
            </a:extLst>
          </p:cNvPr>
          <p:cNvSpPr txBox="1"/>
          <p:nvPr/>
        </p:nvSpPr>
        <p:spPr>
          <a:xfrm>
            <a:off x="3348781" y="340614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E30B326-2BFA-C0D8-90B3-6194B0874BF4}"/>
              </a:ext>
            </a:extLst>
          </p:cNvPr>
          <p:cNvCxnSpPr>
            <a:cxnSpLocks/>
          </p:cNvCxnSpPr>
          <p:nvPr/>
        </p:nvCxnSpPr>
        <p:spPr>
          <a:xfrm>
            <a:off x="2324100" y="2554188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8C224B3-0A62-9106-90C3-AA2A2ABD8C11}"/>
              </a:ext>
            </a:extLst>
          </p:cNvPr>
          <p:cNvCxnSpPr>
            <a:cxnSpLocks/>
          </p:cNvCxnSpPr>
          <p:nvPr/>
        </p:nvCxnSpPr>
        <p:spPr>
          <a:xfrm>
            <a:off x="3059221" y="2571750"/>
            <a:ext cx="2895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6D7024AE-BA70-F4B6-F406-0D52F994BBE6}"/>
              </a:ext>
            </a:extLst>
          </p:cNvPr>
          <p:cNvSpPr/>
          <p:nvPr/>
        </p:nvSpPr>
        <p:spPr>
          <a:xfrm>
            <a:off x="3307080" y="2407920"/>
            <a:ext cx="441960" cy="327660"/>
          </a:xfrm>
          <a:prstGeom prst="rect">
            <a:avLst/>
          </a:prstGeom>
          <a:solidFill>
            <a:srgbClr val="FFFF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CE673D4-089C-2F06-7FC5-39EDE01057C5}"/>
              </a:ext>
            </a:extLst>
          </p:cNvPr>
          <p:cNvSpPr txBox="1"/>
          <p:nvPr/>
        </p:nvSpPr>
        <p:spPr>
          <a:xfrm>
            <a:off x="3303061" y="243078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</a:rPr>
              <a:t>B3</a:t>
            </a:r>
            <a:endParaRPr lang="LID4096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F2D2F35-4956-5D57-D405-BC871D133FE7}"/>
              </a:ext>
            </a:extLst>
          </p:cNvPr>
          <p:cNvCxnSpPr/>
          <p:nvPr/>
        </p:nvCxnSpPr>
        <p:spPr>
          <a:xfrm flipV="1">
            <a:off x="3528060" y="2865120"/>
            <a:ext cx="0" cy="434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DAA56F0-7079-7574-64BB-8E392BF83753}"/>
              </a:ext>
            </a:extLst>
          </p:cNvPr>
          <p:cNvSpPr/>
          <p:nvPr/>
        </p:nvSpPr>
        <p:spPr>
          <a:xfrm>
            <a:off x="2697480" y="1866560"/>
            <a:ext cx="464820" cy="307777"/>
          </a:xfrm>
          <a:prstGeom prst="round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5404425-575D-B039-AE17-3B1F11E31A65}"/>
              </a:ext>
            </a:extLst>
          </p:cNvPr>
          <p:cNvSpPr txBox="1"/>
          <p:nvPr/>
        </p:nvSpPr>
        <p:spPr>
          <a:xfrm>
            <a:off x="2658833" y="1861917"/>
            <a:ext cx="57259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Main</a:t>
            </a:r>
            <a:endParaRPr lang="LID4096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EC1C9BD7-2CB8-A94F-C1EC-6C2CD6C8865A}"/>
              </a:ext>
            </a:extLst>
          </p:cNvPr>
          <p:cNvSpPr/>
          <p:nvPr/>
        </p:nvSpPr>
        <p:spPr>
          <a:xfrm>
            <a:off x="3912660" y="1884777"/>
            <a:ext cx="659340" cy="288538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Feature</a:t>
            </a:r>
            <a:endParaRPr lang="LID4096" sz="100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141DD07B-8977-9CE6-39DE-7A50C2D2BECF}"/>
              </a:ext>
            </a:extLst>
          </p:cNvPr>
          <p:cNvCxnSpPr>
            <a:stCxn id="17" idx="2"/>
            <a:endCxn id="9" idx="0"/>
          </p:cNvCxnSpPr>
          <p:nvPr/>
        </p:nvCxnSpPr>
        <p:spPr>
          <a:xfrm>
            <a:off x="2945130" y="2169694"/>
            <a:ext cx="582930" cy="23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38EA176C-7095-0B0D-7D24-43412A171DDB}"/>
              </a:ext>
            </a:extLst>
          </p:cNvPr>
          <p:cNvCxnSpPr>
            <a:stCxn id="18" idx="2"/>
            <a:endCxn id="2" idx="0"/>
          </p:cNvCxnSpPr>
          <p:nvPr/>
        </p:nvCxnSpPr>
        <p:spPr>
          <a:xfrm flipH="1">
            <a:off x="3528060" y="2173315"/>
            <a:ext cx="714270" cy="2346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F605B62-D53D-8D16-C4C3-04C9F35BF04F}"/>
              </a:ext>
            </a:extLst>
          </p:cNvPr>
          <p:cNvSpPr txBox="1"/>
          <p:nvPr/>
        </p:nvSpPr>
        <p:spPr>
          <a:xfrm>
            <a:off x="4873199" y="2571750"/>
            <a:ext cx="4092787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additional commit is on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Feature branch commits easily added to main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The main branch history remains linear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70756785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3" name="Google Shape;893;p7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RECAP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355">
                <a:solidFill>
                  <a:srgbClr val="FF0000"/>
                </a:solidFill>
              </a:rPr>
              <a:t>Daily Workflow</a:t>
            </a:r>
            <a:endParaRPr sz="2355">
              <a:solidFill>
                <a:srgbClr val="FF0000"/>
              </a:solidFill>
            </a:endParaRPr>
          </a:p>
        </p:txBody>
      </p:sp>
      <p:sp>
        <p:nvSpPr>
          <p:cNvPr id="894" name="Google Shape;894;p76"/>
          <p:cNvSpPr txBox="1">
            <a:spLocks noGrp="1"/>
          </p:cNvSpPr>
          <p:nvPr>
            <p:ph type="body" idx="1"/>
          </p:nvPr>
        </p:nvSpPr>
        <p:spPr>
          <a:xfrm>
            <a:off x="179900" y="1379975"/>
            <a:ext cx="88602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branch                 </a:t>
            </a:r>
            <a:r>
              <a:rPr lang="en" dirty="0">
                <a:solidFill>
                  <a:schemeClr val="dk1"/>
                </a:solidFill>
              </a:rPr>
              <a:t>: Make sure you are on the right branch before starting to work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  </a:t>
            </a:r>
            <a:r>
              <a:rPr lang="en" dirty="0">
                <a:solidFill>
                  <a:schemeClr val="dk1"/>
                </a:solidFill>
              </a:rPr>
              <a:t>  : Make sure that you know the current status of your repo.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Work on my project</a:t>
            </a:r>
            <a:r>
              <a:rPr lang="en" dirty="0">
                <a:solidFill>
                  <a:schemeClr val="dk1"/>
                </a:solidFill>
              </a:rPr>
              <a:t>                        : Continue working on your project if you are happy with the current status.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   </a:t>
            </a:r>
            <a:r>
              <a:rPr lang="en" dirty="0">
                <a:solidFill>
                  <a:schemeClr val="dk1"/>
                </a:solidFill>
              </a:rPr>
              <a:t>: Stage your changes often. 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   </a:t>
            </a:r>
            <a:r>
              <a:rPr lang="en" dirty="0">
                <a:solidFill>
                  <a:schemeClr val="dk1"/>
                </a:solidFill>
              </a:rPr>
              <a:t>: Commit your stages. Make frequent and small commits.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" b="1" dirty="0">
                <a:solidFill>
                  <a:schemeClr val="dk1"/>
                </a:solidFill>
              </a:rPr>
              <a:t>Happy with results                          </a:t>
            </a:r>
            <a:r>
              <a:rPr lang="en" dirty="0">
                <a:solidFill>
                  <a:schemeClr val="dk1"/>
                </a:solidFill>
              </a:rPr>
              <a:t>: You are happy with your progress and results.</a:t>
            </a: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  :</a:t>
            </a:r>
            <a:r>
              <a:rPr lang="en-US" dirty="0">
                <a:solidFill>
                  <a:schemeClr val="dk1"/>
                </a:solidFill>
                <a:latin typeface="+mn-lt"/>
                <a:cs typeface="Courier New" panose="02070309020205020404" pitchFamily="49" charset="0"/>
              </a:rPr>
              <a:t>Switch to the branch you want to merge your feature branch to .   </a:t>
            </a:r>
            <a:endParaRPr dirty="0">
              <a:solidFill>
                <a:schemeClr val="dk1"/>
              </a:solidFill>
              <a:latin typeface="+mn-lt"/>
              <a:cs typeface="Courier New" panose="02070309020205020404" pitchFamily="49" charset="0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merge branch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lang="en" dirty="0">
                <a:solidFill>
                  <a:schemeClr val="dk1"/>
                </a:solidFill>
              </a:rPr>
              <a:t>: Merge the branch to main to update the main branch.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switch -c</a:t>
            </a:r>
            <a:r>
              <a:rPr lang="en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new_branch   </a:t>
            </a:r>
            <a:r>
              <a:rPr lang="en" dirty="0">
                <a:solidFill>
                  <a:schemeClr val="dk1"/>
                </a:solidFill>
              </a:rPr>
              <a:t>: You are ready to work on a new task in a new branch</a:t>
            </a:r>
            <a:endParaRPr dirty="0">
              <a:solidFill>
                <a:schemeClr val="dk1"/>
              </a:solidFill>
            </a:endParaRPr>
          </a:p>
          <a:p>
            <a:pPr marL="45720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>
              <a:solidFill>
                <a:schemeClr val="dk1"/>
              </a:solidFill>
            </a:endParaRP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9FD295F-E885-639F-09E2-A51225A3D106}"/>
              </a:ext>
            </a:extLst>
          </p:cNvPr>
          <p:cNvSpPr/>
          <p:nvPr/>
        </p:nvSpPr>
        <p:spPr>
          <a:xfrm>
            <a:off x="396240" y="259080"/>
            <a:ext cx="8567860" cy="453729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6">
          <a:extLst>
            <a:ext uri="{FF2B5EF4-FFF2-40B4-BE49-F238E27FC236}">
              <a16:creationId xmlns:a16="http://schemas.microsoft.com/office/drawing/2014/main" id="{4AF091C5-EB68-DA1B-E9E2-3E307DA7B6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7" name="Google Shape;367;p30">
            <a:extLst>
              <a:ext uri="{FF2B5EF4-FFF2-40B4-BE49-F238E27FC236}">
                <a16:creationId xmlns:a16="http://schemas.microsoft.com/office/drawing/2014/main" id="{60F9AA2A-D508-B5D3-A8D5-09AF8D8702D1}"/>
              </a:ext>
            </a:extLst>
          </p:cNvPr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368" name="Google Shape;368;p30">
              <a:extLst>
                <a:ext uri="{FF2B5EF4-FFF2-40B4-BE49-F238E27FC236}">
                  <a16:creationId xmlns:a16="http://schemas.microsoft.com/office/drawing/2014/main" id="{BBBE33C4-1CF3-A7F6-D985-A7D6DA09F4E8}"/>
                </a:ext>
              </a:extLst>
            </p:cNvPr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369" name="Google Shape;369;p30">
              <a:extLst>
                <a:ext uri="{FF2B5EF4-FFF2-40B4-BE49-F238E27FC236}">
                  <a16:creationId xmlns:a16="http://schemas.microsoft.com/office/drawing/2014/main" id="{D29310FB-FEFA-8785-C0A6-9B24D6CDE247}"/>
                </a:ext>
              </a:extLst>
            </p:cNvPr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370" name="Google Shape;370;p30">
            <a:extLst>
              <a:ext uri="{FF2B5EF4-FFF2-40B4-BE49-F238E27FC236}">
                <a16:creationId xmlns:a16="http://schemas.microsoft.com/office/drawing/2014/main" id="{BC89340A-C11F-AE79-D9F7-284D6A48E8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688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Remote Repositories</a:t>
            </a:r>
            <a:endParaRPr dirty="0"/>
          </a:p>
        </p:txBody>
      </p:sp>
      <p:pic>
        <p:nvPicPr>
          <p:cNvPr id="371" name="Google Shape;371;p30">
            <a:extLst>
              <a:ext uri="{FF2B5EF4-FFF2-40B4-BE49-F238E27FC236}">
                <a16:creationId xmlns:a16="http://schemas.microsoft.com/office/drawing/2014/main" id="{5057D5D8-DF9C-8E4B-A37D-CCBE75346EA2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2" name="Google Shape;372;p30">
            <a:extLst>
              <a:ext uri="{FF2B5EF4-FFF2-40B4-BE49-F238E27FC236}">
                <a16:creationId xmlns:a16="http://schemas.microsoft.com/office/drawing/2014/main" id="{AB2FC430-A33C-C3E1-CD01-D92D50C3FF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8499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sp>
        <p:nvSpPr>
          <p:cNvPr id="373" name="Google Shape;373;p30">
            <a:extLst>
              <a:ext uri="{FF2B5EF4-FFF2-40B4-BE49-F238E27FC236}">
                <a16:creationId xmlns:a16="http://schemas.microsoft.com/office/drawing/2014/main" id="{4DA7BDF7-0E86-314C-5914-1CC02CF23146}"/>
              </a:ext>
            </a:extLst>
          </p:cNvPr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374" name="Google Shape;374;p30">
            <a:extLst>
              <a:ext uri="{FF2B5EF4-FFF2-40B4-BE49-F238E27FC236}">
                <a16:creationId xmlns:a16="http://schemas.microsoft.com/office/drawing/2014/main" id="{F5F4B874-4C45-B3DD-5A02-CAF59A884E87}"/>
              </a:ext>
            </a:extLst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210400" y="809303"/>
            <a:ext cx="2596776" cy="1501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375" name="Google Shape;375;p30">
            <a:extLst>
              <a:ext uri="{FF2B5EF4-FFF2-40B4-BE49-F238E27FC236}">
                <a16:creationId xmlns:a16="http://schemas.microsoft.com/office/drawing/2014/main" id="{0202F7A4-CF0A-9FE1-0113-1F109200AF35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9167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6" name="Google Shape;376;p30">
            <a:extLst>
              <a:ext uri="{FF2B5EF4-FFF2-40B4-BE49-F238E27FC236}">
                <a16:creationId xmlns:a16="http://schemas.microsoft.com/office/drawing/2014/main" id="{CF64FF5B-686D-02F2-D169-FC087707B383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355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7" name="Google Shape;377;p30">
            <a:extLst>
              <a:ext uri="{FF2B5EF4-FFF2-40B4-BE49-F238E27FC236}">
                <a16:creationId xmlns:a16="http://schemas.microsoft.com/office/drawing/2014/main" id="{B3364E54-A38E-4E3E-D565-BD048FC70A56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1265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8" name="Google Shape;378;p30">
            <a:extLst>
              <a:ext uri="{FF2B5EF4-FFF2-40B4-BE49-F238E27FC236}">
                <a16:creationId xmlns:a16="http://schemas.microsoft.com/office/drawing/2014/main" id="{4298E1CA-05D3-D6D0-270C-D8A7D357D71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9337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79" name="Google Shape;379;p30">
            <a:extLst>
              <a:ext uri="{FF2B5EF4-FFF2-40B4-BE49-F238E27FC236}">
                <a16:creationId xmlns:a16="http://schemas.microsoft.com/office/drawing/2014/main" id="{3E73F0F3-CF0A-B6CC-35EC-E4E82CE42FC0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121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80" name="Google Shape;380;p30">
            <a:extLst>
              <a:ext uri="{FF2B5EF4-FFF2-40B4-BE49-F238E27FC236}">
                <a16:creationId xmlns:a16="http://schemas.microsoft.com/office/drawing/2014/main" id="{2C504BBE-FC74-5350-162D-A87E1ECB0899}"/>
              </a:ext>
            </a:extLst>
          </p:cNvPr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531321" y="3517577"/>
            <a:ext cx="946051" cy="8565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81" name="Google Shape;381;p30">
            <a:extLst>
              <a:ext uri="{FF2B5EF4-FFF2-40B4-BE49-F238E27FC236}">
                <a16:creationId xmlns:a16="http://schemas.microsoft.com/office/drawing/2014/main" id="{A7E1CF2E-0202-C7D5-51F4-2628552A3C7B}"/>
              </a:ext>
            </a:extLst>
          </p:cNvPr>
          <p:cNvCxnSpPr>
            <a:endCxn id="372" idx="0"/>
          </p:cNvCxnSpPr>
          <p:nvPr/>
        </p:nvCxnSpPr>
        <p:spPr>
          <a:xfrm flipH="1">
            <a:off x="1322996" y="1810577"/>
            <a:ext cx="2396100" cy="1707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2" name="Google Shape;382;p30">
            <a:extLst>
              <a:ext uri="{FF2B5EF4-FFF2-40B4-BE49-F238E27FC236}">
                <a16:creationId xmlns:a16="http://schemas.microsoft.com/office/drawing/2014/main" id="{D91DD376-5EF7-A0DB-3463-DAAD3B093BB6}"/>
              </a:ext>
            </a:extLst>
          </p:cNvPr>
          <p:cNvCxnSpPr>
            <a:endCxn id="375" idx="0"/>
          </p:cNvCxnSpPr>
          <p:nvPr/>
        </p:nvCxnSpPr>
        <p:spPr>
          <a:xfrm flipH="1">
            <a:off x="2389796" y="2131877"/>
            <a:ext cx="1578000" cy="13857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3" name="Google Shape;383;p30">
            <a:extLst>
              <a:ext uri="{FF2B5EF4-FFF2-40B4-BE49-F238E27FC236}">
                <a16:creationId xmlns:a16="http://schemas.microsoft.com/office/drawing/2014/main" id="{901E4322-98EA-661A-3AC9-2BE18EEA17B9}"/>
              </a:ext>
            </a:extLst>
          </p:cNvPr>
          <p:cNvCxnSpPr>
            <a:endCxn id="376" idx="0"/>
          </p:cNvCxnSpPr>
          <p:nvPr/>
        </p:nvCxnSpPr>
        <p:spPr>
          <a:xfrm flipH="1">
            <a:off x="3508546" y="2216777"/>
            <a:ext cx="774600" cy="1300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4" name="Google Shape;384;p30">
            <a:extLst>
              <a:ext uri="{FF2B5EF4-FFF2-40B4-BE49-F238E27FC236}">
                <a16:creationId xmlns:a16="http://schemas.microsoft.com/office/drawing/2014/main" id="{41056495-CA95-45AD-8D7C-3F98A7669E38}"/>
              </a:ext>
            </a:extLst>
          </p:cNvPr>
          <p:cNvCxnSpPr>
            <a:stCxn id="374" idx="2"/>
          </p:cNvCxnSpPr>
          <p:nvPr/>
        </p:nvCxnSpPr>
        <p:spPr>
          <a:xfrm flipH="1">
            <a:off x="4477288" y="2310353"/>
            <a:ext cx="31500" cy="1180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5" name="Google Shape;385;p30">
            <a:extLst>
              <a:ext uri="{FF2B5EF4-FFF2-40B4-BE49-F238E27FC236}">
                <a16:creationId xmlns:a16="http://schemas.microsoft.com/office/drawing/2014/main" id="{68D32BB1-A943-C823-40BA-EE467C7822FB}"/>
              </a:ext>
            </a:extLst>
          </p:cNvPr>
          <p:cNvCxnSpPr>
            <a:endCxn id="378" idx="0"/>
          </p:cNvCxnSpPr>
          <p:nvPr/>
        </p:nvCxnSpPr>
        <p:spPr>
          <a:xfrm>
            <a:off x="5241597" y="2259377"/>
            <a:ext cx="424800" cy="1258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6" name="Google Shape;386;p30">
            <a:extLst>
              <a:ext uri="{FF2B5EF4-FFF2-40B4-BE49-F238E27FC236}">
                <a16:creationId xmlns:a16="http://schemas.microsoft.com/office/drawing/2014/main" id="{12F784A6-F5C2-78DB-CEDD-09752D96CFC5}"/>
              </a:ext>
            </a:extLst>
          </p:cNvPr>
          <p:cNvCxnSpPr>
            <a:endCxn id="379" idx="0"/>
          </p:cNvCxnSpPr>
          <p:nvPr/>
        </p:nvCxnSpPr>
        <p:spPr>
          <a:xfrm>
            <a:off x="5684447" y="1974377"/>
            <a:ext cx="1100700" cy="1543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387" name="Google Shape;387;p30">
            <a:extLst>
              <a:ext uri="{FF2B5EF4-FFF2-40B4-BE49-F238E27FC236}">
                <a16:creationId xmlns:a16="http://schemas.microsoft.com/office/drawing/2014/main" id="{D3A703A3-EE47-A4F4-F4FF-DCD52BA80E5B}"/>
              </a:ext>
            </a:extLst>
          </p:cNvPr>
          <p:cNvCxnSpPr>
            <a:endCxn id="380" idx="0"/>
          </p:cNvCxnSpPr>
          <p:nvPr/>
        </p:nvCxnSpPr>
        <p:spPr>
          <a:xfrm>
            <a:off x="5848247" y="1755977"/>
            <a:ext cx="2156100" cy="1761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  <p:extLst>
      <p:ext uri="{BB962C8B-B14F-4D97-AF65-F5344CB8AC3E}">
        <p14:creationId xmlns:p14="http://schemas.microsoft.com/office/powerpoint/2010/main" val="58845904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9" name="Google Shape;899;p77"/>
          <p:cNvSpPr/>
          <p:nvPr/>
        </p:nvSpPr>
        <p:spPr>
          <a:xfrm>
            <a:off x="252000" y="4534775"/>
            <a:ext cx="16716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0" name="Google Shape;900;p77"/>
          <p:cNvSpPr/>
          <p:nvPr/>
        </p:nvSpPr>
        <p:spPr>
          <a:xfrm>
            <a:off x="311700" y="3300425"/>
            <a:ext cx="6848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1" name="Google Shape;901;p77"/>
          <p:cNvSpPr txBox="1"/>
          <p:nvPr/>
        </p:nvSpPr>
        <p:spPr>
          <a:xfrm>
            <a:off x="252000" y="10733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clone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HTTPS or SSH and copy the url.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directory where you want to clone the remote. 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clone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3"/>
              </a:rPr>
              <a:t>https://github.com/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&lt;username&gt;/&lt;remote_project&gt;.git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" dirty="0">
                <a:solidFill>
                  <a:schemeClr val="dk1"/>
                </a:solidFill>
              </a:rPr>
              <a:t>After cloning don’t forget to go in that repository.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Git </a:t>
            </a:r>
            <a:r>
              <a:rPr lang="en" b="1" dirty="0"/>
              <a:t>automatically</a:t>
            </a:r>
            <a:r>
              <a:rPr lang="en" dirty="0"/>
              <a:t> creates a </a:t>
            </a:r>
            <a:r>
              <a:rPr lang="en" dirty="0">
                <a:highlight>
                  <a:srgbClr val="D9D9D9"/>
                </a:highlight>
              </a:rPr>
              <a:t>remote</a:t>
            </a:r>
            <a:r>
              <a:rPr lang="en" dirty="0"/>
              <a:t> called </a:t>
            </a:r>
            <a:r>
              <a:rPr lang="en" dirty="0">
                <a:highlight>
                  <a:srgbClr val="D9D9D9"/>
                </a:highlight>
              </a:rPr>
              <a:t>origin</a:t>
            </a:r>
            <a:r>
              <a:rPr lang="en" dirty="0"/>
              <a:t> that points to the original repository.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</a:t>
            </a:r>
            <a:r>
              <a:rPr lang="en" dirty="0"/>
              <a:t>   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-v   </a:t>
            </a:r>
            <a:r>
              <a:rPr lang="en" dirty="0"/>
              <a:t>   :Displays the name of the remote together with the url.</a:t>
            </a:r>
            <a:endParaRPr dirty="0"/>
          </a:p>
        </p:txBody>
      </p:sp>
      <p:sp>
        <p:nvSpPr>
          <p:cNvPr id="902" name="Google Shape;902;p77"/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Clone</a:t>
            </a:r>
            <a:br>
              <a:rPr lang="en" dirty="0"/>
            </a:br>
            <a:br>
              <a:rPr lang="en" dirty="0"/>
            </a:br>
            <a:endParaRPr dirty="0"/>
          </a:p>
        </p:txBody>
      </p:sp>
      <p:pic>
        <p:nvPicPr>
          <p:cNvPr id="903" name="Google Shape;903;p7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268300" y="2008950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5FA99EEB-04E9-AD7A-E19F-239692B629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p77">
            <a:extLst>
              <a:ext uri="{FF2B5EF4-FFF2-40B4-BE49-F238E27FC236}">
                <a16:creationId xmlns:a16="http://schemas.microsoft.com/office/drawing/2014/main" id="{CC31A6CE-5813-109D-D3D9-CEC06FDE0AF4}"/>
              </a:ext>
            </a:extLst>
          </p:cNvPr>
          <p:cNvSpPr txBox="1"/>
          <p:nvPr/>
        </p:nvSpPr>
        <p:spPr>
          <a:xfrm>
            <a:off x="252000" y="1035275"/>
            <a:ext cx="8640000" cy="389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directory where you want to copy (</a:t>
            </a:r>
            <a:r>
              <a:rPr lang="en" b="1" dirty="0">
                <a:solidFill>
                  <a:srgbClr val="C00000"/>
                </a:solidFill>
              </a:rPr>
              <a:t>fork</a:t>
            </a:r>
            <a:r>
              <a:rPr lang="en" dirty="0"/>
              <a:t>) the remote repository in your local environment.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the remote repository in GitHub.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`Create a new fork`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an Owner and Rename the repository</a:t>
            </a:r>
          </a:p>
          <a:p>
            <a:pPr marL="139700" lvl="0" algn="l" rtl="0">
              <a:spcBef>
                <a:spcPts val="0"/>
              </a:spcBef>
              <a:spcAft>
                <a:spcPts val="0"/>
              </a:spcAft>
              <a:buSzPts val="1400"/>
            </a:pPr>
            <a:endParaRPr lang="en"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 `Copy the main branch only`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</a:pPr>
            <a:r>
              <a:rPr lang="en-US" dirty="0">
                <a:solidFill>
                  <a:schemeClr val="dk1"/>
                </a:solidFill>
              </a:rPr>
              <a:t>Click 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 your GitHub space, a fork of the original repository will be created.</a:t>
            </a:r>
            <a:endParaRPr dirty="0"/>
          </a:p>
        </p:txBody>
      </p:sp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A0CAE681-95D7-20F4-6266-9267334DE26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31548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an existing remote repository: Fork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7242B42-8CE1-F0AC-5F38-A4964E0C3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70310" y="1940675"/>
            <a:ext cx="1650380" cy="42374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9603E19-DBF3-AF40-008F-364CC6987E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7827" y="3603981"/>
            <a:ext cx="1338146" cy="43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52069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8">
          <a:extLst>
            <a:ext uri="{FF2B5EF4-FFF2-40B4-BE49-F238E27FC236}">
              <a16:creationId xmlns:a16="http://schemas.microsoft.com/office/drawing/2014/main" id="{7A6F2131-E0CE-26B0-59AF-6FFCFFBEAD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2" name="Google Shape;902;p77">
            <a:extLst>
              <a:ext uri="{FF2B5EF4-FFF2-40B4-BE49-F238E27FC236}">
                <a16:creationId xmlns:a16="http://schemas.microsoft.com/office/drawing/2014/main" id="{59D632B6-F5BB-4FBF-C0E6-1A761182C90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tx1">
                    <a:lumMod val="95000"/>
                    <a:lumOff val="5000"/>
                  </a:schemeClr>
                </a:solidFill>
              </a:rPr>
              <a:t>Clone vs Fork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77D00E-F5BE-6B88-85B2-7498B446F20C}"/>
              </a:ext>
            </a:extLst>
          </p:cNvPr>
          <p:cNvSpPr txBox="1"/>
          <p:nvPr/>
        </p:nvSpPr>
        <p:spPr>
          <a:xfrm>
            <a:off x="122630" y="1371600"/>
            <a:ext cx="452399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Cloning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 </a:t>
            </a:r>
            <a:r>
              <a:rPr lang="en-US" sz="1600" b="1" dirty="0"/>
              <a:t>linked copy </a:t>
            </a:r>
            <a:r>
              <a:rPr lang="en-US" sz="1600" dirty="0"/>
              <a:t>on a </a:t>
            </a:r>
            <a:r>
              <a:rPr lang="en-US" sz="1600" b="1" dirty="0"/>
              <a:t>local computer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Requires use of </a:t>
            </a:r>
            <a:r>
              <a:rPr lang="en-US" sz="1600" b="1" dirty="0"/>
              <a:t>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Push and pull updates with Git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Used for collaboration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0D6885-8E6D-08F7-5519-91C395696064}"/>
              </a:ext>
            </a:extLst>
          </p:cNvPr>
          <p:cNvSpPr txBox="1"/>
          <p:nvPr/>
        </p:nvSpPr>
        <p:spPr>
          <a:xfrm>
            <a:off x="4592754" y="1347951"/>
            <a:ext cx="4706738" cy="298543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/>
              <a:t>Forking</a:t>
            </a:r>
          </a:p>
          <a:p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Creates an </a:t>
            </a:r>
            <a:r>
              <a:rPr lang="en-US" sz="1600" b="1" dirty="0"/>
              <a:t>independent copy </a:t>
            </a:r>
            <a:r>
              <a:rPr lang="en-US" sz="1600" dirty="0"/>
              <a:t>on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Can be done within </a:t>
            </a:r>
            <a:r>
              <a:rPr lang="en-US" sz="1600" b="1" dirty="0"/>
              <a:t>GitHub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Submit changes through pull requests (PR)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The main purpose is to experiment and make </a:t>
            </a:r>
          </a:p>
          <a:p>
            <a:r>
              <a:rPr lang="en-US" sz="1600" dirty="0"/>
              <a:t>an independent development can be used for </a:t>
            </a:r>
          </a:p>
          <a:p>
            <a:r>
              <a:rPr lang="en-US" sz="1600" dirty="0"/>
              <a:t>collaboration as well.</a:t>
            </a:r>
          </a:p>
        </p:txBody>
      </p:sp>
    </p:spTree>
    <p:extLst>
      <p:ext uri="{BB962C8B-B14F-4D97-AF65-F5344CB8AC3E}">
        <p14:creationId xmlns:p14="http://schemas.microsoft.com/office/powerpoint/2010/main" val="272089120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8" name="Google Shape;908;p78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09" name="Google Shape;909;p78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0" name="Google Shape;910;p78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1" name="Google Shape;911;p78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2" name="Google Shape;912;p7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13" name="Google Shape;913;p78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14" name="Google Shape;914;p78"/>
          <p:cNvSpPr txBox="1"/>
          <p:nvPr/>
        </p:nvSpPr>
        <p:spPr>
          <a:xfrm>
            <a:off x="152400" y="1269015"/>
            <a:ext cx="8892539" cy="36317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up to date with the remote repo and check the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pull origin main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         : </a:t>
            </a:r>
            <a:r>
              <a:rPr lang="en" dirty="0">
                <a:latin typeface="+mn-lt"/>
                <a:ea typeface="Courier New"/>
                <a:cs typeface="Courier New"/>
                <a:sym typeface="Courier New"/>
              </a:rPr>
              <a:t>Fetch and merge the latest changes</a:t>
            </a:r>
            <a:endParaRPr b="1"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your changes to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 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 git push origin main          : </a:t>
            </a:r>
            <a:r>
              <a:rPr lang="en-US" dirty="0">
                <a:latin typeface="+mn-lt"/>
                <a:ea typeface="Courier New"/>
                <a:cs typeface="Courier New"/>
                <a:sym typeface="Courier New"/>
              </a:rPr>
              <a:t>Push changes to the remote repository</a:t>
            </a:r>
            <a:endParaRPr dirty="0">
              <a:latin typeface="+mn-lt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Let’s check our remote on GitHub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9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2" name="Google Shape;132;p19"/>
          <p:cNvSpPr txBox="1"/>
          <p:nvPr/>
        </p:nvSpPr>
        <p:spPr>
          <a:xfrm>
            <a:off x="476675" y="1233050"/>
            <a:ext cx="5165100" cy="233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Git has 3 levels of settings: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-local</a:t>
            </a:r>
            <a:r>
              <a:rPr lang="en" dirty="0"/>
              <a:t> :    setting for one specific project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-global</a:t>
            </a:r>
            <a:r>
              <a:rPr lang="en" dirty="0"/>
              <a:t> :  settings for all of our projects</a:t>
            </a:r>
            <a:endParaRPr dirty="0"/>
          </a:p>
          <a:p>
            <a:pPr marL="914400" lvl="1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dirty="0">
                <a:highlight>
                  <a:srgbClr val="D9D9D9"/>
                </a:highlight>
              </a:rPr>
              <a:t>- -system</a:t>
            </a:r>
            <a:r>
              <a:rPr lang="en" dirty="0"/>
              <a:t>: settings for every users on `a` machine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33" name="Google Shape;133;p19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34" name="Google Shape;134;p19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35" name="Google Shape;135;p19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36" name="Google Shape;136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37" name="Google Shape;137;p1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79"/>
          <p:cNvSpPr/>
          <p:nvPr/>
        </p:nvSpPr>
        <p:spPr>
          <a:xfrm>
            <a:off x="311700" y="17386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0" name="Google Shape;920;p79"/>
          <p:cNvSpPr/>
          <p:nvPr/>
        </p:nvSpPr>
        <p:spPr>
          <a:xfrm>
            <a:off x="311700" y="217422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1" name="Google Shape;921;p79"/>
          <p:cNvSpPr/>
          <p:nvPr/>
        </p:nvSpPr>
        <p:spPr>
          <a:xfrm>
            <a:off x="311700" y="389780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2" name="Google Shape;922;p79"/>
          <p:cNvSpPr/>
          <p:nvPr/>
        </p:nvSpPr>
        <p:spPr>
          <a:xfrm>
            <a:off x="311700" y="3069350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3" name="Google Shape;923;p79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Working with a remote repository</a:t>
            </a:r>
            <a:endParaRPr dirty="0"/>
          </a:p>
        </p:txBody>
      </p:sp>
      <p:sp>
        <p:nvSpPr>
          <p:cNvPr id="924" name="Google Shape;924;p79"/>
          <p:cNvSpPr/>
          <p:nvPr/>
        </p:nvSpPr>
        <p:spPr>
          <a:xfrm>
            <a:off x="311700" y="3464475"/>
            <a:ext cx="3191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25" name="Google Shape;925;p79"/>
          <p:cNvSpPr txBox="1"/>
          <p:nvPr/>
        </p:nvSpPr>
        <p:spPr>
          <a:xfrm>
            <a:off x="272575" y="1253775"/>
            <a:ext cx="8610900" cy="363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Make sure that your local repo is sync with the remote repo and check status of your local repo.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status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a &lt;new branch&gt; and make you changes on your files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&lt;file&gt;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“Message”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push origin &lt;new branch&gt;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the remote repository (GitHub) create a </a:t>
            </a:r>
            <a:r>
              <a:rPr lang="en-US" dirty="0"/>
              <a:t>PR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Merge the pull request. This is done by the assigned person</a:t>
            </a:r>
            <a:endParaRPr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A553847-819D-20D9-6C7F-F1F5B3CEA737}"/>
              </a:ext>
            </a:extLst>
          </p:cNvPr>
          <p:cNvSpPr/>
          <p:nvPr/>
        </p:nvSpPr>
        <p:spPr>
          <a:xfrm>
            <a:off x="272575" y="4320540"/>
            <a:ext cx="5343365" cy="565935"/>
          </a:xfrm>
          <a:prstGeom prst="round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0" name="Google Shape;930;p80"/>
          <p:cNvSpPr txBox="1">
            <a:spLocks noGrp="1"/>
          </p:cNvSpPr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/>
              <a:t>RECAP</a:t>
            </a:r>
            <a:endParaRPr sz="20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 dirty="0">
                <a:solidFill>
                  <a:srgbClr val="FF0000"/>
                </a:solidFill>
              </a:rPr>
              <a:t>Daily Workflow</a:t>
            </a:r>
            <a:endParaRPr sz="2000" dirty="0">
              <a:solidFill>
                <a:srgbClr val="FF0000"/>
              </a:solidFill>
            </a:endParaRPr>
          </a:p>
        </p:txBody>
      </p:sp>
      <p:sp>
        <p:nvSpPr>
          <p:cNvPr id="931" name="Google Shape;931;p80"/>
          <p:cNvSpPr txBox="1">
            <a:spLocks noGrp="1"/>
          </p:cNvSpPr>
          <p:nvPr>
            <p:ph type="body" idx="1"/>
          </p:nvPr>
        </p:nvSpPr>
        <p:spPr>
          <a:xfrm>
            <a:off x="141900" y="716280"/>
            <a:ext cx="8860200" cy="43281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</a:t>
            </a:r>
            <a:r>
              <a:rPr lang="en" sz="1100" dirty="0">
                <a:solidFill>
                  <a:schemeClr val="dk1"/>
                </a:solidFill>
              </a:rPr>
              <a:t>: Fetch and merge the latest changes from the remote  `master` (or `main`) branch into your local                                            		   branch.</a:t>
            </a: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endParaRPr lang="en"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5"/>
              <a:buFont typeface="Arial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checkout &lt;feature_branch&gt; </a:t>
            </a:r>
            <a:r>
              <a:rPr lang="en" sz="1100" dirty="0">
                <a:solidFill>
                  <a:schemeClr val="dk1"/>
                </a:solidFill>
              </a:rPr>
              <a:t>: Switch to the local branch you want to work on.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status              </a:t>
            </a:r>
            <a:r>
              <a:rPr lang="en" sz="1100" dirty="0">
                <a:solidFill>
                  <a:schemeClr val="dk1"/>
                </a:solidFill>
              </a:rPr>
              <a:t>: Check the current status of your repo.</a:t>
            </a:r>
            <a:endParaRPr sz="1100" dirty="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Work on my project                   </a:t>
            </a:r>
            <a:r>
              <a:rPr lang="en" sz="1100" dirty="0">
                <a:solidFill>
                  <a:schemeClr val="dk1"/>
                </a:solidFill>
              </a:rPr>
              <a:t>: Continue working on your project if you are happy with the current status.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add file(s)         </a:t>
            </a:r>
            <a:r>
              <a:rPr lang="en" sz="1100" dirty="0">
                <a:solidFill>
                  <a:schemeClr val="dk1"/>
                </a:solidFill>
              </a:rPr>
              <a:t>: Stage your changes often. 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commit -m “Message” </a:t>
            </a:r>
            <a:r>
              <a:rPr lang="en" sz="1100" dirty="0">
                <a:solidFill>
                  <a:schemeClr val="dk1"/>
                </a:solidFill>
              </a:rPr>
              <a:t>: Commit your staged changes. Make frequent and small commits.</a:t>
            </a:r>
            <a:endParaRPr sz="1100" dirty="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b="1" dirty="0">
                <a:solidFill>
                  <a:schemeClr val="dk1"/>
                </a:solidFill>
              </a:rPr>
              <a:t>Happy with results 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it push –u origin &lt;feature_branch&gt; </a:t>
            </a:r>
            <a:r>
              <a:rPr lang="en" sz="1100" dirty="0">
                <a:solidFill>
                  <a:schemeClr val="dk1"/>
                </a:solidFill>
              </a:rPr>
              <a:t>: If it </a:t>
            </a:r>
            <a:r>
              <a:rPr lang="en-US" sz="1100" dirty="0">
                <a:solidFill>
                  <a:schemeClr val="dk1"/>
                </a:solidFill>
              </a:rPr>
              <a:t>is the first time that the branch is created and you want to track the remote branch,</a:t>
            </a:r>
            <a:r>
              <a:rPr lang="en" sz="1100" dirty="0">
                <a:solidFill>
                  <a:schemeClr val="dk1"/>
                </a:solidFill>
              </a:rPr>
              <a:t> use    	                                                         the option `</a:t>
            </a:r>
            <a:r>
              <a:rPr lang="en" sz="1100" dirty="0">
                <a:solidFill>
                  <a:schemeClr val="dk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-u</a:t>
            </a:r>
            <a:r>
              <a:rPr lang="en" sz="1100" dirty="0">
                <a:solidFill>
                  <a:schemeClr val="dk1"/>
                </a:solidFill>
              </a:rPr>
              <a:t>` . Otherwise, you can omit this option.   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push origin &lt;feature_branch&gt; </a:t>
            </a:r>
            <a:r>
              <a:rPr lang="en" sz="1100" dirty="0">
                <a:solidFill>
                  <a:schemeClr val="dk1"/>
                </a:solidFill>
              </a:rPr>
              <a:t>: </a:t>
            </a:r>
            <a:r>
              <a:rPr lang="en-US" sz="1100" dirty="0">
                <a:solidFill>
                  <a:schemeClr val="tx1"/>
                </a:solidFill>
              </a:rPr>
              <a:t>Push your local branch to the remote repository (not directly to `master` or `main`)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b="1" dirty="0">
                <a:solidFill>
                  <a:schemeClr val="tx1"/>
                </a:solidFill>
              </a:rPr>
              <a:t>Create a Pull Request (PR )         </a:t>
            </a:r>
            <a:r>
              <a:rPr lang="en-US" sz="1100" dirty="0">
                <a:solidFill>
                  <a:schemeClr val="tx1"/>
                </a:solidFill>
              </a:rPr>
              <a:t>: On GitHub/GitLab, open a pull request for code review and approval. Assign a reviewer.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</a:rPr>
              <a:t>Merge to master/main                    : Once approved, the reviewer merges the changes into the main branch.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git switch main          :</a:t>
            </a:r>
            <a:r>
              <a:rPr lang="en-US" sz="1100" dirty="0">
                <a:solidFill>
                  <a:schemeClr val="tx1"/>
                </a:solidFill>
                <a:latin typeface="+mn-lt"/>
                <a:cs typeface="Courier New" panose="02070309020205020404" pitchFamily="49" charset="0"/>
              </a:rPr>
              <a:t>Switch to the master branch (or main branch).</a:t>
            </a:r>
          </a:p>
          <a:p>
            <a:pPr marL="0" lvl="0" indent="0" algn="l" rtl="0">
              <a:lnSpc>
                <a:spcPct val="95000"/>
              </a:lnSpc>
              <a:spcBef>
                <a:spcPts val="1200"/>
              </a:spcBef>
              <a:spcAft>
                <a:spcPts val="0"/>
              </a:spcAft>
              <a:buSzPts val="605"/>
              <a:buNone/>
            </a:pPr>
            <a:r>
              <a:rPr lang="en-US" sz="1100" dirty="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git pull origin main</a:t>
            </a:r>
            <a:r>
              <a:rPr lang="en" sz="1100" dirty="0">
                <a:solidFill>
                  <a:schemeClr val="dk1"/>
                </a:solidFill>
              </a:rPr>
              <a:t>            : </a:t>
            </a:r>
            <a:r>
              <a:rPr lang="en-US" sz="1100" dirty="0">
                <a:solidFill>
                  <a:schemeClr val="tx1"/>
                </a:solidFill>
              </a:rPr>
              <a:t>Update your local repository with the latest changes from master (or main)</a:t>
            </a:r>
            <a:endParaRPr sz="1100" dirty="0">
              <a:solidFill>
                <a:schemeClr val="tx1"/>
              </a:solidFill>
            </a:endParaRPr>
          </a:p>
          <a:p>
            <a:pPr marL="457200" lvl="0" indent="-285750" algn="l" rtl="0">
              <a:lnSpc>
                <a:spcPct val="95000"/>
              </a:lnSpc>
              <a:spcBef>
                <a:spcPts val="1200"/>
              </a:spcBef>
              <a:spcAft>
                <a:spcPts val="1200"/>
              </a:spcAft>
              <a:buSzPts val="605"/>
              <a:buNone/>
            </a:pPr>
            <a:endParaRPr sz="1100" dirty="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81"/>
          <p:cNvSpPr/>
          <p:nvPr/>
        </p:nvSpPr>
        <p:spPr>
          <a:xfrm>
            <a:off x="1040975" y="3812025"/>
            <a:ext cx="40977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7" name="Google Shape;937;p81"/>
          <p:cNvSpPr/>
          <p:nvPr/>
        </p:nvSpPr>
        <p:spPr>
          <a:xfrm>
            <a:off x="1065600" y="33967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8" name="Google Shape;938;p81"/>
          <p:cNvSpPr/>
          <p:nvPr/>
        </p:nvSpPr>
        <p:spPr>
          <a:xfrm>
            <a:off x="1040975" y="29815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9" name="Google Shape;939;p81"/>
          <p:cNvSpPr/>
          <p:nvPr/>
        </p:nvSpPr>
        <p:spPr>
          <a:xfrm>
            <a:off x="1040975" y="256627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0" name="Google Shape;940;p81"/>
          <p:cNvSpPr/>
          <p:nvPr/>
        </p:nvSpPr>
        <p:spPr>
          <a:xfrm>
            <a:off x="1040975" y="2151025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1" name="Google Shape;941;p81"/>
          <p:cNvSpPr/>
          <p:nvPr/>
        </p:nvSpPr>
        <p:spPr>
          <a:xfrm>
            <a:off x="1040975" y="1706000"/>
            <a:ext cx="40731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42" name="Google Shape;942;p81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43" name="Google Shape;943;p81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44" name="Google Shape;944;p81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D</a:t>
              </a:r>
              <a:r>
                <a:rPr lang="en" sz="1300" dirty="0">
                  <a:solidFill>
                    <a:srgbClr val="60B669"/>
                  </a:solidFill>
                </a:rPr>
                <a:t>igital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ompetence </a:t>
              </a:r>
              <a:endParaRPr sz="1300" dirty="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 dirty="0">
                  <a:solidFill>
                    <a:srgbClr val="60B669"/>
                  </a:solidFill>
                </a:rPr>
                <a:t>C</a:t>
              </a:r>
              <a:r>
                <a:rPr lang="en" sz="1300" dirty="0">
                  <a:solidFill>
                    <a:srgbClr val="60B669"/>
                  </a:solidFill>
                </a:rPr>
                <a:t>entre</a:t>
              </a:r>
              <a:endParaRPr sz="1300" dirty="0">
                <a:solidFill>
                  <a:srgbClr val="60B669"/>
                </a:solidFill>
              </a:endParaRPr>
            </a:p>
          </p:txBody>
        </p:sp>
      </p:grpSp>
      <p:sp>
        <p:nvSpPr>
          <p:cNvPr id="945" name="Google Shape;945;p8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Creating a new remote repository from existing local repo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46" name="Google Shape;946;p8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47" name="Google Shape;947;p81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8" name="Google Shape;948;p81"/>
          <p:cNvSpPr txBox="1"/>
          <p:nvPr/>
        </p:nvSpPr>
        <p:spPr>
          <a:xfrm>
            <a:off x="540850" y="1203525"/>
            <a:ext cx="72966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On your machine, go to the directory where you want to create the repository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mkdir &lt;repository-name&gt;               </a:t>
            </a:r>
            <a:r>
              <a:rPr lang="en" dirty="0"/>
              <a:t>: This is the name of your project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cd &lt;repository-name&gt;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init</a:t>
            </a:r>
            <a:endParaRPr dirty="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touch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add README.md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commit -m “First commit”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8" name="Google Shape;968;p83"/>
          <p:cNvSpPr/>
          <p:nvPr/>
        </p:nvSpPr>
        <p:spPr>
          <a:xfrm>
            <a:off x="539825" y="2571750"/>
            <a:ext cx="26454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9" name="Google Shape;969;p83"/>
          <p:cNvSpPr/>
          <p:nvPr/>
        </p:nvSpPr>
        <p:spPr>
          <a:xfrm>
            <a:off x="572375" y="1740150"/>
            <a:ext cx="7392300" cy="3075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970" name="Google Shape;970;p83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71" name="Google Shape;971;p8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72" name="Google Shape;972;p83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73" name="Google Shape;973;p83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00"/>
                </a:solidFill>
              </a:rPr>
              <a:t>Creating a new remote repository from existing repository</a:t>
            </a:r>
            <a:endParaRPr>
              <a:solidFill>
                <a:srgbClr val="000000"/>
              </a:solidFill>
            </a:endParaRPr>
          </a:p>
        </p:txBody>
      </p:sp>
      <p:pic>
        <p:nvPicPr>
          <p:cNvPr id="974" name="Google Shape;974;p8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75" name="Google Shape;975;p83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6" name="Google Shape;976;p83"/>
          <p:cNvSpPr txBox="1"/>
          <p:nvPr/>
        </p:nvSpPr>
        <p:spPr>
          <a:xfrm>
            <a:off x="501342" y="1488950"/>
            <a:ext cx="8148600" cy="21236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remote add origin </a:t>
            </a:r>
            <a:r>
              <a:rPr lang="en" u="sng" dirty="0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5"/>
              </a:rPr>
              <a:t>git@github.com</a:t>
            </a: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:&lt;username&gt;/&lt;repository_name&gt;.git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Then: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Courier New"/>
                <a:ea typeface="Courier New"/>
                <a:cs typeface="Courier New"/>
                <a:sym typeface="Courier New"/>
              </a:rPr>
              <a:t>git push –u origin main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Let’s check the GitHub</a:t>
            </a:r>
            <a:endParaRPr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3" name="Google Shape;953;p82"/>
          <p:cNvSpPr txBox="1"/>
          <p:nvPr/>
        </p:nvSpPr>
        <p:spPr>
          <a:xfrm>
            <a:off x="540850" y="1203525"/>
            <a:ext cx="78804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Go to your GitHub account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Select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 </a:t>
            </a: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Click New</a:t>
            </a:r>
            <a:endParaRPr dirty="0"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Type your repository name (&lt;repository-name&gt;), select Private or Public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 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Click</a:t>
            </a:r>
            <a:endParaRPr dirty="0">
              <a:highlight>
                <a:srgbClr val="FFFFFF"/>
              </a:highlight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FFFFFF"/>
              </a:highlight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rgbClr val="FFFFFF"/>
                </a:highlight>
              </a:rPr>
              <a:t>Select HTTPS or SSH and copy the url to clone it to your local environment.</a:t>
            </a:r>
            <a:endParaRPr dirty="0">
              <a:highlight>
                <a:srgbClr val="FFFFFF"/>
              </a:highlight>
            </a:endParaRPr>
          </a:p>
        </p:txBody>
      </p:sp>
      <p:grpSp>
        <p:nvGrpSpPr>
          <p:cNvPr id="954" name="Google Shape;954;p82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955" name="Google Shape;955;p82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956" name="Google Shape;956;p82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sp>
        <p:nvSpPr>
          <p:cNvPr id="957" name="Google Shape;957;p8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000000"/>
                </a:solidFill>
              </a:rPr>
              <a:t>Creating a new remote repository on GitHub</a:t>
            </a:r>
            <a:endParaRPr dirty="0">
              <a:solidFill>
                <a:srgbClr val="000000"/>
              </a:solidFill>
            </a:endParaRPr>
          </a:p>
        </p:txBody>
      </p:sp>
      <p:pic>
        <p:nvPicPr>
          <p:cNvPr id="958" name="Google Shape;958;p8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959" name="Google Shape;959;p82"/>
          <p:cNvSpPr txBox="1"/>
          <p:nvPr/>
        </p:nvSpPr>
        <p:spPr>
          <a:xfrm>
            <a:off x="8959675" y="1088750"/>
            <a:ext cx="914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960" name="Google Shape;960;p8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05150" y="1634475"/>
            <a:ext cx="1594705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1" name="Google Shape;961;p8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046725" y="2072175"/>
            <a:ext cx="808000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2" name="Google Shape;962;p82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1632599" y="2941525"/>
            <a:ext cx="1032751" cy="317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3" name="Google Shape;963;p82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1797625" y="3443875"/>
            <a:ext cx="653725" cy="203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20"/>
          <p:cNvSpPr/>
          <p:nvPr/>
        </p:nvSpPr>
        <p:spPr>
          <a:xfrm>
            <a:off x="520625" y="3424275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3" name="Google Shape;143;p20"/>
          <p:cNvSpPr/>
          <p:nvPr/>
        </p:nvSpPr>
        <p:spPr>
          <a:xfrm>
            <a:off x="520625" y="2570750"/>
            <a:ext cx="6848400" cy="3108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4" name="Google Shape;144;p20"/>
          <p:cNvSpPr/>
          <p:nvPr/>
        </p:nvSpPr>
        <p:spPr>
          <a:xfrm>
            <a:off x="525275" y="1767325"/>
            <a:ext cx="3396600" cy="260700"/>
          </a:xfrm>
          <a:prstGeom prst="roundRect">
            <a:avLst>
              <a:gd name="adj" fmla="val 16667"/>
            </a:avLst>
          </a:prstGeom>
          <a:solidFill>
            <a:srgbClr val="FFF2CC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0"/>
          <p:cNvSpPr txBox="1"/>
          <p:nvPr/>
        </p:nvSpPr>
        <p:spPr>
          <a:xfrm>
            <a:off x="476675" y="1233050"/>
            <a:ext cx="6936300" cy="29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Configuring Git: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--list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/>
              <a:t>Change email address to &lt;your emailaddress&gt;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rgbClr val="D9D9D9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--global user.email “&lt;youremailaddress&gt;”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457200" lvl="0" indent="-317500" algn="l" rtl="0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 dirty="0">
                <a:highlight>
                  <a:schemeClr val="lt1"/>
                </a:highlight>
              </a:rPr>
              <a:t>Change username to &lt;yourusername&gt;</a:t>
            </a: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highlight>
                <a:schemeClr val="lt1"/>
              </a:highlight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latin typeface="Courier New"/>
                <a:ea typeface="Courier New"/>
                <a:cs typeface="Courier New"/>
                <a:sym typeface="Courier New"/>
              </a:rPr>
              <a:t>git config - -global user.name “&lt;yourusername&gt;”</a:t>
            </a:r>
            <a:endParaRPr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46" name="Google Shape;146;p20"/>
          <p:cNvGrpSpPr/>
          <p:nvPr/>
        </p:nvGrpSpPr>
        <p:grpSpPr>
          <a:xfrm>
            <a:off x="5936835" y="4508150"/>
            <a:ext cx="3200201" cy="603542"/>
            <a:chOff x="4641225" y="4279392"/>
            <a:chExt cx="4171817" cy="790597"/>
          </a:xfrm>
        </p:grpSpPr>
        <p:pic>
          <p:nvPicPr>
            <p:cNvPr id="147" name="Google Shape;147;p20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4641225" y="4292750"/>
              <a:ext cx="2895220" cy="77723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48" name="Google Shape;148;p20"/>
            <p:cNvSpPr txBox="1"/>
            <p:nvPr/>
          </p:nvSpPr>
          <p:spPr>
            <a:xfrm>
              <a:off x="7523043" y="4279392"/>
              <a:ext cx="1290000" cy="722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D</a:t>
              </a:r>
              <a:r>
                <a:rPr lang="en" sz="1300">
                  <a:solidFill>
                    <a:srgbClr val="60B669"/>
                  </a:solidFill>
                </a:rPr>
                <a:t>igital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ompetence </a:t>
              </a:r>
              <a:endParaRPr sz="1300">
                <a:solidFill>
                  <a:srgbClr val="60B669"/>
                </a:solidFill>
              </a:endParaRPr>
            </a:p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300" b="1">
                  <a:solidFill>
                    <a:srgbClr val="60B669"/>
                  </a:solidFill>
                </a:rPr>
                <a:t>C</a:t>
              </a:r>
              <a:r>
                <a:rPr lang="en" sz="1300">
                  <a:solidFill>
                    <a:srgbClr val="60B669"/>
                  </a:solidFill>
                </a:rPr>
                <a:t>entre</a:t>
              </a:r>
              <a:endParaRPr sz="1300">
                <a:solidFill>
                  <a:srgbClr val="60B669"/>
                </a:solidFill>
              </a:endParaRPr>
            </a:p>
          </p:txBody>
        </p:sp>
      </p:grpSp>
      <p:pic>
        <p:nvPicPr>
          <p:cNvPr id="149" name="Google Shape;149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864" y="4553712"/>
            <a:ext cx="2069651" cy="569700"/>
          </a:xfrm>
          <a:prstGeom prst="rect">
            <a:avLst/>
          </a:prstGeom>
          <a:noFill/>
          <a:ln>
            <a:noFill/>
          </a:ln>
        </p:spPr>
      </p:pic>
      <p:sp>
        <p:nvSpPr>
          <p:cNvPr id="150" name="Google Shape;150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Git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4609</TotalTime>
  <Words>4365</Words>
  <Application>Microsoft Office PowerPoint</Application>
  <PresentationFormat>On-screen Show (16:9)</PresentationFormat>
  <Paragraphs>928</Paragraphs>
  <Slides>84</Slides>
  <Notes>84</Notes>
  <HiddenSlides>2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84</vt:i4>
      </vt:variant>
    </vt:vector>
  </HeadingPairs>
  <TitlesOfParts>
    <vt:vector size="88" baseType="lpstr">
      <vt:lpstr>Arial</vt:lpstr>
      <vt:lpstr>Courier New</vt:lpstr>
      <vt:lpstr>Wingdings</vt:lpstr>
      <vt:lpstr>Simple Light</vt:lpstr>
      <vt:lpstr>Introduction To Git &amp; GitHub Part 1 </vt:lpstr>
      <vt:lpstr>DCC RUG Follow our training and subscribe to our newsletter to stay up-to-date</vt:lpstr>
      <vt:lpstr>Outline</vt:lpstr>
      <vt:lpstr>What is version control?</vt:lpstr>
      <vt:lpstr>Git vs GitHub</vt:lpstr>
      <vt:lpstr>Git vs GitHub</vt:lpstr>
      <vt:lpstr>Git</vt:lpstr>
      <vt:lpstr>Git</vt:lpstr>
      <vt:lpstr>Git</vt:lpstr>
      <vt:lpstr>GitHub</vt:lpstr>
      <vt:lpstr>Connect your laptop to GitHub</vt:lpstr>
      <vt:lpstr>What is a repository?</vt:lpstr>
      <vt:lpstr>What is a repository?</vt:lpstr>
      <vt:lpstr>What is a repository?</vt:lpstr>
      <vt:lpstr>What is a repository?</vt:lpstr>
      <vt:lpstr>What is a repository?</vt:lpstr>
      <vt:lpstr>Local repository vs Remote repository</vt:lpstr>
      <vt:lpstr>Local repository vs Remote repository</vt:lpstr>
      <vt:lpstr>Local repository vs Remote repository</vt:lpstr>
      <vt:lpstr>Local repository vs Remote repository</vt:lpstr>
      <vt:lpstr>Creating a new local repository</vt:lpstr>
      <vt:lpstr>Git Workflow</vt:lpstr>
      <vt:lpstr>Git Workflow</vt:lpstr>
      <vt:lpstr>Git Workflow</vt:lpstr>
      <vt:lpstr>Git Workflow</vt:lpstr>
      <vt:lpstr>Commit Structure</vt:lpstr>
      <vt:lpstr>Commit Structure</vt:lpstr>
      <vt:lpstr>Monitor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</vt:lpstr>
      <vt:lpstr>Compare   </vt:lpstr>
      <vt:lpstr>Git Workflow</vt:lpstr>
      <vt:lpstr>Track</vt:lpstr>
      <vt:lpstr>Track</vt:lpstr>
      <vt:lpstr>Track</vt:lpstr>
      <vt:lpstr>View specific commit</vt:lpstr>
      <vt:lpstr>Compare commits</vt:lpstr>
      <vt:lpstr>View changes per commit</vt:lpstr>
      <vt:lpstr>Unstage</vt:lpstr>
      <vt:lpstr>Undo changes </vt:lpstr>
      <vt:lpstr>Restore</vt:lpstr>
      <vt:lpstr>Restore</vt:lpstr>
      <vt:lpstr>Restore</vt:lpstr>
      <vt:lpstr>Restore</vt:lpstr>
      <vt:lpstr>Restore</vt:lpstr>
      <vt:lpstr>Restore</vt:lpstr>
      <vt:lpstr>Restore</vt:lpstr>
      <vt:lpstr>Restore</vt:lpstr>
      <vt:lpstr>Restore</vt:lpstr>
      <vt:lpstr>Restore</vt:lpstr>
      <vt:lpstr>Cleaning repository</vt:lpstr>
      <vt:lpstr>Ignoring files</vt:lpstr>
      <vt:lpstr>Working with branches</vt:lpstr>
      <vt:lpstr>Working with branches</vt:lpstr>
      <vt:lpstr>Working with branches</vt:lpstr>
      <vt:lpstr>Main branch</vt:lpstr>
      <vt:lpstr>Analysis branch</vt:lpstr>
      <vt:lpstr>Model branch</vt:lpstr>
      <vt:lpstr>Merging Analysis to Main</vt:lpstr>
      <vt:lpstr>Merging Model to Main</vt:lpstr>
      <vt:lpstr>Source and destination</vt:lpstr>
      <vt:lpstr>Working with branches</vt:lpstr>
      <vt:lpstr>Working with branches</vt:lpstr>
      <vt:lpstr>Working with branches</vt:lpstr>
      <vt:lpstr>Merge Types</vt:lpstr>
      <vt:lpstr>Merge Types</vt:lpstr>
      <vt:lpstr>RECAP Daily Workflow</vt:lpstr>
      <vt:lpstr>Working with Remote Repositories</vt:lpstr>
      <vt:lpstr>Working with an existing remote repository: Clone  </vt:lpstr>
      <vt:lpstr>Working with an existing remote repository: Fork</vt:lpstr>
      <vt:lpstr>Clone vs Fork</vt:lpstr>
      <vt:lpstr>Working with a remote repository</vt:lpstr>
      <vt:lpstr>Working with a remote repository</vt:lpstr>
      <vt:lpstr>RECAP Daily Workflow</vt:lpstr>
      <vt:lpstr>Creating a new remote repository from existing local repo </vt:lpstr>
      <vt:lpstr>Creating a new remote repository from existing repository</vt:lpstr>
      <vt:lpstr>Creating a new remote repository on GitHub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B. Koopmans-Beygu</dc:creator>
  <cp:lastModifiedBy>B. Koopmans-Beygu</cp:lastModifiedBy>
  <cp:revision>21</cp:revision>
  <dcterms:modified xsi:type="dcterms:W3CDTF">2025-10-10T09:54:46Z</dcterms:modified>
</cp:coreProperties>
</file>