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15"/>
  </p:notesMasterIdLst>
  <p:handoutMasterIdLst>
    <p:handoutMasterId r:id="rId16"/>
  </p:handoutMasterIdLst>
  <p:sldIdLst>
    <p:sldId id="849" r:id="rId4"/>
    <p:sldId id="851" r:id="rId5"/>
    <p:sldId id="810" r:id="rId6"/>
    <p:sldId id="850" r:id="rId7"/>
    <p:sldId id="865" r:id="rId8"/>
    <p:sldId id="815" r:id="rId9"/>
    <p:sldId id="866" r:id="rId10"/>
    <p:sldId id="860" r:id="rId11"/>
    <p:sldId id="867" r:id="rId12"/>
    <p:sldId id="868" r:id="rId13"/>
    <p:sldId id="862" r:id="rId1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" id="{D34E524A-D6EF-4CBC-A13A-51C3740B0549}">
          <p14:sldIdLst>
            <p14:sldId id="849"/>
            <p14:sldId id="851"/>
            <p14:sldId id="810"/>
            <p14:sldId id="850"/>
            <p14:sldId id="865"/>
            <p14:sldId id="815"/>
            <p14:sldId id="866"/>
            <p14:sldId id="860"/>
            <p14:sldId id="867"/>
            <p14:sldId id="868"/>
            <p14:sldId id="8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ECFCE"/>
    <a:srgbClr val="E4E4E4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5417" autoAdjust="0"/>
  </p:normalViewPr>
  <p:slideViewPr>
    <p:cSldViewPr>
      <p:cViewPr varScale="1">
        <p:scale>
          <a:sx n="108" d="100"/>
          <a:sy n="108" d="100"/>
        </p:scale>
        <p:origin x="468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hyperlink" Target="https://pixabay.com/en/service/fa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"IoT38"</a:t>
            </a:r>
            <a:br>
              <a:rPr lang="ru-RU" dirty="0"/>
            </a:br>
            <a:r>
              <a:rPr lang="ru-RU" dirty="0"/>
              <a:t>Программный Кот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Case: </a:t>
            </a:r>
            <a:r>
              <a:rPr lang="ru-RU" dirty="0">
                <a:solidFill>
                  <a:schemeClr val="bg1"/>
                </a:solidFill>
              </a:rPr>
              <a:t>Мониторинг качества атмосферного воздуха в городах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25.10.2022</a:t>
            </a:r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48128" y="5550693"/>
            <a:ext cx="4721696" cy="988219"/>
          </a:xfrm>
        </p:spPr>
        <p:txBody>
          <a:bodyPr/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Состав команды:</a:t>
            </a:r>
          </a:p>
          <a:p>
            <a:pPr algn="r"/>
            <a:r>
              <a:rPr lang="ru-RU" sz="2000" u="sng" dirty="0">
                <a:solidFill>
                  <a:schemeClr val="bg1"/>
                </a:solidFill>
              </a:rPr>
              <a:t>Малиновцев Иван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Михейко Юлия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Вовиков Даниил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59C0E6-F29E-4F69-937F-1738DAAD9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51B239-5900-47BB-BA26-AD00BE14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10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1B085430-6391-46A2-A989-E6C073C46ECE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3C97A7D4-35C1-4601-BE3A-DED96EF7B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B809A940-90A4-4A01-9D73-DEE95248A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1A37033-1F01-486C-B374-3F2E1F699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E64BFD9-C726-451A-8443-CACE8E88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555"/>
            <a:ext cx="7050284" cy="1077253"/>
          </a:xfrm>
        </p:spPr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A7DFB-381D-477C-9333-94BFDA9E128D}"/>
              </a:ext>
            </a:extLst>
          </p:cNvPr>
          <p:cNvSpPr txBox="1"/>
          <p:nvPr/>
        </p:nvSpPr>
        <p:spPr>
          <a:xfrm>
            <a:off x="911424" y="2492896"/>
            <a:ext cx="96444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</a:rPr>
              <a:t>Разработана программная реализация взаимодействия с датчиками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</a:rPr>
              <a:t>Разработанная программная реализация взаимодействия с </a:t>
            </a:r>
            <a:r>
              <a:rPr lang="en-US" sz="2800" b="1" dirty="0" err="1">
                <a:solidFill>
                  <a:schemeClr val="bg1"/>
                </a:solidFill>
              </a:rPr>
              <a:t>Thingspeak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</a:rPr>
              <a:t>Реализован </a:t>
            </a:r>
            <a:r>
              <a:rPr lang="en-US" sz="2800" b="1" dirty="0">
                <a:solidFill>
                  <a:schemeClr val="bg1"/>
                </a:solidFill>
              </a:rPr>
              <a:t>Web-</a:t>
            </a:r>
            <a:r>
              <a:rPr lang="ru-RU" sz="2800" b="1" dirty="0">
                <a:solidFill>
                  <a:schemeClr val="bg1"/>
                </a:solidFill>
              </a:rPr>
              <a:t>интерфейс для отображения показателей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</a:rPr>
              <a:t>Реализовано </a:t>
            </a:r>
            <a:r>
              <a:rPr lang="en-US" sz="2800" b="1" dirty="0">
                <a:solidFill>
                  <a:schemeClr val="bg1"/>
                </a:solidFill>
              </a:rPr>
              <a:t>Android-</a:t>
            </a:r>
            <a:r>
              <a:rPr lang="ru-RU" sz="2800" b="1" dirty="0">
                <a:solidFill>
                  <a:schemeClr val="bg1"/>
                </a:solidFill>
              </a:rPr>
              <a:t>приложение для отображения показателей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E2AA554-F2A0-4CE6-94CC-0D7DB1C317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50">
            <a:extLst>
              <a:ext uri="{FF2B5EF4-FFF2-40B4-BE49-F238E27FC236}">
                <a16:creationId xmlns:a16="http://schemas.microsoft.com/office/drawing/2014/main" id="{73F1C320-5FF9-47DD-BD66-FE4BEA057A70}"/>
              </a:ext>
            </a:extLst>
          </p:cNvPr>
          <p:cNvSpPr/>
          <p:nvPr/>
        </p:nvSpPr>
        <p:spPr>
          <a:xfrm>
            <a:off x="1126232" y="476672"/>
            <a:ext cx="648072" cy="713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С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664"/>
            <a:ext cx="10515600" cy="1132235"/>
          </a:xfrm>
        </p:spPr>
        <p:txBody>
          <a:bodyPr/>
          <a:lstStyle/>
          <a:p>
            <a:pPr algn="ctr"/>
            <a:r>
              <a:rPr lang="ru-RU" spc="150" dirty="0">
                <a:solidFill>
                  <a:schemeClr val="accent3"/>
                </a:solidFill>
              </a:rPr>
              <a:t>пасибо за </a:t>
            </a:r>
            <a:r>
              <a:rPr lang="ru-RU" spc="150" dirty="0">
                <a:solidFill>
                  <a:schemeClr val="bg1"/>
                </a:solidFill>
              </a:rPr>
              <a:t>      </a:t>
            </a:r>
            <a:r>
              <a:rPr lang="ru-RU" spc="150" dirty="0">
                <a:solidFill>
                  <a:schemeClr val="accent3"/>
                </a:solidFill>
              </a:rPr>
              <a:t>аше      нимание!</a:t>
            </a:r>
            <a:endParaRPr lang="en-US" spc="1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11</a:t>
            </a:fld>
            <a:endParaRPr lang="en-US"/>
          </a:p>
        </p:txBody>
      </p:sp>
      <p:sp>
        <p:nvSpPr>
          <p:cNvPr id="91" name="Rectangle 47">
            <a:extLst>
              <a:ext uri="{FF2B5EF4-FFF2-40B4-BE49-F238E27FC236}">
                <a16:creationId xmlns:a16="http://schemas.microsoft.com/office/drawing/2014/main" id="{1467A9B2-7C78-4482-A3D0-EBEABEC5DB43}"/>
              </a:ext>
            </a:extLst>
          </p:cNvPr>
          <p:cNvSpPr/>
          <p:nvPr/>
        </p:nvSpPr>
        <p:spPr>
          <a:xfrm>
            <a:off x="4942656" y="476672"/>
            <a:ext cx="648072" cy="713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В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F10D3929-1C52-44A8-A68B-FDC7C8C64884}"/>
              </a:ext>
            </a:extLst>
          </p:cNvPr>
          <p:cNvSpPr/>
          <p:nvPr/>
        </p:nvSpPr>
        <p:spPr>
          <a:xfrm>
            <a:off x="7030888" y="476673"/>
            <a:ext cx="655954" cy="7134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В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0AEB565-1479-4D61-9869-23DB78C3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18" y="1608907"/>
            <a:ext cx="7162564" cy="40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7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5640" y="1298029"/>
            <a:ext cx="8676964" cy="1091456"/>
          </a:xfrm>
        </p:spPr>
        <p:txBody>
          <a:bodyPr>
            <a:normAutofit/>
          </a:bodyPr>
          <a:lstStyle/>
          <a:p>
            <a:r>
              <a:rPr lang="ru-RU" dirty="0"/>
              <a:t>Коротко о задании:</a:t>
            </a:r>
            <a:endParaRPr lang="en-US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D8AB8296-057C-407F-9F64-F2E14EFA4EB3}"/>
              </a:ext>
            </a:extLst>
          </p:cNvPr>
          <p:cNvSpPr txBox="1">
            <a:spLocks/>
          </p:cNvSpPr>
          <p:nvPr/>
        </p:nvSpPr>
        <p:spPr>
          <a:xfrm>
            <a:off x="2639616" y="2996952"/>
            <a:ext cx="86769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Отслеживание качества воздуха окружающей среды и визуализация полученных данных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1B11B-E01B-44A4-A3B8-F8690660C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8"/>
          <a:stretch/>
        </p:blipFill>
        <p:spPr bwMode="auto">
          <a:xfrm>
            <a:off x="0" y="4443958"/>
            <a:ext cx="4490864" cy="24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8E354C-1079-43E3-8F3D-3F606D943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66" y="4002856"/>
            <a:ext cx="2818830" cy="13976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91F7A5-9D94-46C2-8EA4-B1D467668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  <p:sp>
        <p:nvSpPr>
          <p:cNvPr id="7" name="Slide Number Placeholder 39">
            <a:extLst>
              <a:ext uri="{FF2B5EF4-FFF2-40B4-BE49-F238E27FC236}">
                <a16:creationId xmlns:a16="http://schemas.microsoft.com/office/drawing/2014/main" id="{52599CCF-D038-4B58-BF6B-552E97EFF265}"/>
              </a:ext>
            </a:extLst>
          </p:cNvPr>
          <p:cNvSpPr txBox="1">
            <a:spLocks/>
          </p:cNvSpPr>
          <p:nvPr/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8F610-7B7C-44F0-8FE6-F62371B7351D}" type="slidenum">
              <a:rPr lang="en-US" sz="2400" smtClean="0"/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988" y="146779"/>
            <a:ext cx="9144000" cy="1161083"/>
          </a:xfrm>
        </p:spPr>
        <p:txBody>
          <a:bodyPr>
            <a:normAutofit/>
          </a:bodyPr>
          <a:lstStyle/>
          <a:p>
            <a:r>
              <a:rPr lang="ru-RU" dirty="0"/>
              <a:t>Наши «игрушки»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/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5487FF-AF65-40B4-8B24-E58C7EDD29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71EF01D-A7DE-48A4-A310-20D05C0AD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41" y="1956419"/>
            <a:ext cx="2938807" cy="18808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3950B5-6915-4A15-BAEC-846849907433}"/>
              </a:ext>
            </a:extLst>
          </p:cNvPr>
          <p:cNvSpPr txBox="1"/>
          <p:nvPr/>
        </p:nvSpPr>
        <p:spPr>
          <a:xfrm>
            <a:off x="4409331" y="3652590"/>
            <a:ext cx="1176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</a:rPr>
              <a:t>NodeMCU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76289BF-5F33-43B8-A613-5BAD29E92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575321"/>
            <a:ext cx="2381250" cy="2381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A72FB6-9645-4224-ACE9-5E0E15659F3A}"/>
              </a:ext>
            </a:extLst>
          </p:cNvPr>
          <p:cNvSpPr txBox="1"/>
          <p:nvPr/>
        </p:nvSpPr>
        <p:spPr>
          <a:xfrm>
            <a:off x="7320136" y="3575652"/>
            <a:ext cx="218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</a:rPr>
              <a:t>Датчик дыма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MQ-2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513C7D7-0AD3-4E2F-9284-F36DCA843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8" y="4032849"/>
            <a:ext cx="2184644" cy="21846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AF8D12-EABB-4D0C-8C8A-A837F2DDC9E9}"/>
              </a:ext>
            </a:extLst>
          </p:cNvPr>
          <p:cNvSpPr txBox="1"/>
          <p:nvPr/>
        </p:nvSpPr>
        <p:spPr>
          <a:xfrm>
            <a:off x="431678" y="5733256"/>
            <a:ext cx="196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Датчик газа </a:t>
            </a:r>
            <a:r>
              <a:rPr lang="en-US" b="1" dirty="0">
                <a:solidFill>
                  <a:schemeClr val="bg1"/>
                </a:solidFill>
              </a:rPr>
              <a:t>MQ-7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391630A-7CF6-48BE-83F0-E28C7D91B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9" y="1434733"/>
            <a:ext cx="2021210" cy="20212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6751942-4462-4101-88CE-9A264DAA5B1D}"/>
              </a:ext>
            </a:extLst>
          </p:cNvPr>
          <p:cNvSpPr txBox="1"/>
          <p:nvPr/>
        </p:nvSpPr>
        <p:spPr>
          <a:xfrm>
            <a:off x="83842" y="3132777"/>
            <a:ext cx="2376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Датчик температуры и влажности DHT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ru-RU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CB73464-CAF3-4F30-AC3A-F8DBC3024A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429" y="4323387"/>
            <a:ext cx="2700687" cy="18941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8F4D36-87F7-4602-834D-AEDA299183A3}"/>
              </a:ext>
            </a:extLst>
          </p:cNvPr>
          <p:cNvSpPr txBox="1"/>
          <p:nvPr/>
        </p:nvSpPr>
        <p:spPr>
          <a:xfrm>
            <a:off x="7652368" y="6171684"/>
            <a:ext cx="293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FFFFFF"/>
                </a:solidFill>
                <a:effectLst/>
              </a:rPr>
              <a:t>Датчик паров спирта </a:t>
            </a:r>
            <a:r>
              <a:rPr lang="en-US" b="1" i="0" dirty="0">
                <a:solidFill>
                  <a:srgbClr val="FFFFFF"/>
                </a:solidFill>
                <a:effectLst/>
              </a:rPr>
              <a:t>MQ-3</a:t>
            </a:r>
            <a:endParaRPr lang="ru-RU" b="1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2157899-B700-48A7-9FDA-E03A54C2EE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7" b="21596"/>
          <a:stretch/>
        </p:blipFill>
        <p:spPr>
          <a:xfrm>
            <a:off x="3274528" y="4571382"/>
            <a:ext cx="2813298" cy="13981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D37E950-C034-479F-A90E-D77C7A0CAAD0}"/>
              </a:ext>
            </a:extLst>
          </p:cNvPr>
          <p:cNvSpPr txBox="1"/>
          <p:nvPr/>
        </p:nvSpPr>
        <p:spPr>
          <a:xfrm>
            <a:off x="3529049" y="5733256"/>
            <a:ext cx="230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bg1"/>
                </a:solidFill>
                <a:effectLst/>
              </a:rPr>
              <a:t>Куча </a:t>
            </a:r>
            <a:r>
              <a:rPr lang="ru-RU" b="1" i="0" dirty="0" err="1">
                <a:solidFill>
                  <a:schemeClr val="bg1"/>
                </a:solidFill>
                <a:effectLst/>
              </a:rPr>
              <a:t>проводочков</a:t>
            </a:r>
            <a:r>
              <a:rPr lang="ru-RU" b="1" i="0" dirty="0">
                <a:solidFill>
                  <a:schemeClr val="bg1"/>
                </a:solidFill>
                <a:effectLst/>
              </a:rPr>
              <a:t> «Мама-мама»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Концептуальная модель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854EA6-0BA0-4060-B97A-7CAFC6CDF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sp>
        <p:nvSpPr>
          <p:cNvPr id="13" name="Slide Number Placeholder 39">
            <a:extLst>
              <a:ext uri="{FF2B5EF4-FFF2-40B4-BE49-F238E27FC236}">
                <a16:creationId xmlns:a16="http://schemas.microsoft.com/office/drawing/2014/main" id="{22FB4FED-4A96-4D3E-A81D-70229432A7D0}"/>
              </a:ext>
            </a:extLst>
          </p:cNvPr>
          <p:cNvSpPr txBox="1">
            <a:spLocks/>
          </p:cNvSpPr>
          <p:nvPr/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 algn="ctr"/>
              <a:t>4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9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7A3F99-092F-4F87-8C36-E4BDC88ADB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35C95D-D535-481E-9EA1-99AB9AEF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FF8B9C-0FBB-4613-ACAA-875D69BB3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50" y="5334828"/>
            <a:ext cx="2379956" cy="15231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83D2E0-4721-44CA-BEC4-1C3339826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08" y="5661248"/>
            <a:ext cx="1373138" cy="13731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50AD67-1741-4E1A-B309-B583A7C50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639485"/>
            <a:ext cx="2379956" cy="1523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FDDD54-A508-467E-A1F1-3FF3D35B98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2" b="17817"/>
          <a:stretch/>
        </p:blipFill>
        <p:spPr>
          <a:xfrm>
            <a:off x="9162263" y="5557449"/>
            <a:ext cx="1512620" cy="1054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10497E-AC5C-4C9C-B4D6-0184F36C8F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67" y="4937099"/>
            <a:ext cx="2006484" cy="12841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7D7F31C-DE28-428F-AC43-EC38751768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96" y="5884096"/>
            <a:ext cx="1261048" cy="8844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793AC6-2FFB-4F54-A633-DFF1B8520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068960"/>
            <a:ext cx="2379956" cy="1523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B5A73-068E-4D41-B537-02D3DDD7305B}"/>
              </a:ext>
            </a:extLst>
          </p:cNvPr>
          <p:cNvSpPr txBox="1"/>
          <p:nvPr/>
        </p:nvSpPr>
        <p:spPr>
          <a:xfrm>
            <a:off x="6405232" y="5334828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72805-F1F3-40C0-AE41-951E7B790DE1}"/>
              </a:ext>
            </a:extLst>
          </p:cNvPr>
          <p:cNvSpPr txBox="1"/>
          <p:nvPr/>
        </p:nvSpPr>
        <p:spPr>
          <a:xfrm>
            <a:off x="10626719" y="5693743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CC096-CB0C-4470-81D8-E19166610204}"/>
              </a:ext>
            </a:extLst>
          </p:cNvPr>
          <p:cNvSpPr txBox="1"/>
          <p:nvPr/>
        </p:nvSpPr>
        <p:spPr>
          <a:xfrm>
            <a:off x="2378941" y="5811819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59A9A487-8F12-472B-B398-21E1551C749A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980944" y="3334212"/>
            <a:ext cx="1106553" cy="20992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427023BA-3E2A-4721-93C4-0D45473D8E04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5193871" y="4754889"/>
            <a:ext cx="742696" cy="41718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A8E9CF4E-6C6F-40D6-93DD-6CA1974B1BA1}"/>
              </a:ext>
            </a:extLst>
          </p:cNvPr>
          <p:cNvCxnSpPr>
            <a:endCxn id="15" idx="3"/>
          </p:cNvCxnSpPr>
          <p:nvPr/>
        </p:nvCxnSpPr>
        <p:spPr>
          <a:xfrm rot="10800000">
            <a:off x="6963788" y="3830547"/>
            <a:ext cx="2660604" cy="15705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3EFA89A-D16F-4EEA-9247-25F7E9564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41" y="1093285"/>
            <a:ext cx="2445508" cy="1646312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1B4D251-9323-4D1C-9CCB-FF37EBE58C16}"/>
              </a:ext>
            </a:extLst>
          </p:cNvPr>
          <p:cNvCxnSpPr/>
          <p:nvPr/>
        </p:nvCxnSpPr>
        <p:spPr>
          <a:xfrm flipV="1">
            <a:off x="5773810" y="2702549"/>
            <a:ext cx="0" cy="366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AE25C25-CD4D-4018-B49C-551ECD9731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708277"/>
            <a:ext cx="1164624" cy="11646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249043-F1D5-4C78-BF8E-A554EEB4F39D}"/>
              </a:ext>
            </a:extLst>
          </p:cNvPr>
          <p:cNvSpPr txBox="1"/>
          <p:nvPr/>
        </p:nvSpPr>
        <p:spPr>
          <a:xfrm>
            <a:off x="658408" y="3429000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7528C5D-BFC5-40CE-A51D-C4B2ED7F95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630" y="3208846"/>
            <a:ext cx="1428795" cy="1019741"/>
          </a:xfrm>
          <a:prstGeom prst="rect">
            <a:avLst/>
          </a:prstGeom>
        </p:spPr>
      </p:pic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BF75FCD2-24D6-4AE0-9CA4-9E7C13708AD7}"/>
              </a:ext>
            </a:extLst>
          </p:cNvPr>
          <p:cNvCxnSpPr/>
          <p:nvPr/>
        </p:nvCxnSpPr>
        <p:spPr>
          <a:xfrm flipV="1">
            <a:off x="2398425" y="3429000"/>
            <a:ext cx="2401431" cy="2897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EA515AA-7059-48F5-AB66-0AF34016FA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39" y="116632"/>
            <a:ext cx="1570527" cy="157052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F73B4C7-4923-44A6-AA30-63ECF3673DA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7" y="-7448"/>
            <a:ext cx="1818685" cy="1818685"/>
          </a:xfrm>
          <a:prstGeom prst="rect">
            <a:avLst/>
          </a:prstGeom>
        </p:spPr>
      </p:pic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4E61FB9-35C6-4CCE-9B01-22CABBDCA195}"/>
              </a:ext>
            </a:extLst>
          </p:cNvPr>
          <p:cNvCxnSpPr>
            <a:stCxn id="26" idx="1"/>
            <a:endCxn id="38" idx="3"/>
          </p:cNvCxnSpPr>
          <p:nvPr/>
        </p:nvCxnSpPr>
        <p:spPr>
          <a:xfrm flipH="1" flipV="1">
            <a:off x="3144412" y="901895"/>
            <a:ext cx="1446329" cy="101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A95A5A4-8540-4267-8071-B14B683B1ED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036249" y="901896"/>
            <a:ext cx="1044290" cy="101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96332BB-3C4D-491A-BD1B-9D495585B5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sp>
        <p:nvSpPr>
          <p:cNvPr id="32" name="Slide Number Placeholder 39">
            <a:extLst>
              <a:ext uri="{FF2B5EF4-FFF2-40B4-BE49-F238E27FC236}">
                <a16:creationId xmlns:a16="http://schemas.microsoft.com/office/drawing/2014/main" id="{427F7D33-BA25-47C4-9657-80FC9E0A10DE}"/>
              </a:ext>
            </a:extLst>
          </p:cNvPr>
          <p:cNvSpPr txBox="1">
            <a:spLocks/>
          </p:cNvSpPr>
          <p:nvPr/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/>
              <a:t>5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6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8910C-9ED9-40DC-8B7A-51E529808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18" y="1402378"/>
            <a:ext cx="7289341" cy="5155994"/>
          </a:xfrm>
          <a:prstGeom prst="rect">
            <a:avLst/>
          </a:prstGeom>
        </p:spPr>
      </p:pic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борка</a:t>
            </a:r>
            <a:r>
              <a:rPr lang="en-US" dirty="0"/>
              <a:t>!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6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05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tx2">
              <a:lumMod val="75000"/>
            </a:schemeClr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Ценообразование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7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A6E4371-7FEA-403E-8638-993C863D1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9119"/>
              </p:ext>
            </p:extLst>
          </p:nvPr>
        </p:nvGraphicFramePr>
        <p:xfrm>
          <a:off x="442877" y="2428859"/>
          <a:ext cx="1109078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929">
                  <a:extLst>
                    <a:ext uri="{9D8B030D-6E8A-4147-A177-3AD203B41FA5}">
                      <a16:colId xmlns:a16="http://schemas.microsoft.com/office/drawing/2014/main" val="1099236800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3860093751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423325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Количество, </a:t>
                      </a:r>
                      <a:r>
                        <a:rPr lang="ru-RU" dirty="0" err="1"/>
                        <a:t>шт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 единицу, рубли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NodeMcu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v3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140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6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DHT-11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6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Комплект проводов «Мама-Мама» 10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см, 20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pin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0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5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u="sng" dirty="0">
                          <a:solidFill>
                            <a:schemeClr val="bg1"/>
                          </a:solidFill>
                        </a:rPr>
                        <a:t>Итого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1086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4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1D2DE48-CB0E-42CC-8B1C-361F5557C1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Аналогичные решения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4" name="Таблица 3">
            <a:extLst>
              <a:ext uri="{FF2B5EF4-FFF2-40B4-BE49-F238E27FC236}">
                <a16:creationId xmlns:a16="http://schemas.microsoft.com/office/drawing/2014/main" id="{02CD47C1-6E47-4ADD-87EF-8EA012D16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01598"/>
              </p:ext>
            </p:extLst>
          </p:nvPr>
        </p:nvGraphicFramePr>
        <p:xfrm>
          <a:off x="263352" y="1123632"/>
          <a:ext cx="11809311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437">
                  <a:extLst>
                    <a:ext uri="{9D8B030D-6E8A-4147-A177-3AD203B41FA5}">
                      <a16:colId xmlns:a16="http://schemas.microsoft.com/office/drawing/2014/main" val="1099236800"/>
                    </a:ext>
                  </a:extLst>
                </a:gridCol>
                <a:gridCol w="3936437">
                  <a:extLst>
                    <a:ext uri="{9D8B030D-6E8A-4147-A177-3AD203B41FA5}">
                      <a16:colId xmlns:a16="http://schemas.microsoft.com/office/drawing/2014/main" val="3860093751"/>
                    </a:ext>
                  </a:extLst>
                </a:gridCol>
                <a:gridCol w="3936437">
                  <a:extLst>
                    <a:ext uri="{9D8B030D-6E8A-4147-A177-3AD203B41FA5}">
                      <a16:colId xmlns:a16="http://schemas.microsoft.com/office/drawing/2014/main" val="423325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Количество, </a:t>
                      </a:r>
                      <a:r>
                        <a:rPr lang="ru-RU" dirty="0" err="1"/>
                        <a:t>шт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 единицу, рубли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Электронный датчик дыма </a:t>
                      </a:r>
                      <a:r>
                        <a:rPr lang="ru-RU" sz="1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r>
                        <a:rPr lang="ru-RU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  <a:r>
                        <a:rPr lang="ru-RU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SAS-1 </a:t>
                      </a:r>
                      <a:r>
                        <a:rPr lang="ru-RU" sz="1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duwi</a:t>
                      </a:r>
                      <a:r>
                        <a:rPr lang="ru-RU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28528 1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1 418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6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latin typeface="+mn-lt"/>
                        </a:rPr>
                        <a:t>Датчик температуры и влажности Xiaomi </a:t>
                      </a:r>
                      <a:r>
                        <a:rPr lang="ru-RU" b="1" dirty="0" err="1">
                          <a:solidFill>
                            <a:schemeClr val="bg1"/>
                          </a:solidFill>
                          <a:latin typeface="+mn-lt"/>
                        </a:rPr>
                        <a:t>Miaomiaoce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  <a:latin typeface="+mn-lt"/>
                        </a:rPr>
                        <a:t> LCD (MHO-C601)/термометр/гигрометр/погодная станция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1 200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Датчик угарного газа / Сигнализатор измеритель CO2 / Цифровой автономный для обнаружения утечки / Детектор дыма с сиреной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1 339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Датчик утечки газа / Детектор протечки метана и пропана / Сигнализатор угарного газа ZDK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1 522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Алкотестер цифровой 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CINCH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2 801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0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u="sng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5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u="sng" dirty="0">
                          <a:solidFill>
                            <a:schemeClr val="bg1"/>
                          </a:solidFill>
                          <a:latin typeface="+mn-lt"/>
                        </a:rPr>
                        <a:t>Итого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8280</a:t>
                      </a:r>
                      <a:endParaRPr lang="ru-RU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41034"/>
                  </a:ext>
                </a:extLst>
              </a:tr>
            </a:tbl>
          </a:graphicData>
        </a:graphic>
      </p:graphicFrame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A76D87F-9F8B-4741-B3C7-772025397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sp>
        <p:nvSpPr>
          <p:cNvPr id="36" name="Slide Number Placeholder 39">
            <a:extLst>
              <a:ext uri="{FF2B5EF4-FFF2-40B4-BE49-F238E27FC236}">
                <a16:creationId xmlns:a16="http://schemas.microsoft.com/office/drawing/2014/main" id="{6BE980DE-8206-4742-8CF3-B9B0D5F66ED6}"/>
              </a:ext>
            </a:extLst>
          </p:cNvPr>
          <p:cNvSpPr txBox="1">
            <a:spLocks/>
          </p:cNvSpPr>
          <p:nvPr/>
        </p:nvSpPr>
        <p:spPr>
          <a:xfrm>
            <a:off x="10784904" y="65087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354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/>
              <a:t>8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3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Исходники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9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CA5A26-1B62-46B6-B84C-D57F7148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97" y="1971596"/>
            <a:ext cx="3861048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6BA60F-C778-449F-84AA-FA5B9AAE1242}"/>
              </a:ext>
            </a:extLst>
          </p:cNvPr>
          <p:cNvSpPr txBox="1"/>
          <p:nvPr/>
        </p:nvSpPr>
        <p:spPr>
          <a:xfrm>
            <a:off x="2376796" y="5876192"/>
            <a:ext cx="233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</a:rPr>
              <a:t>Репозиторий проекта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93E087-05F2-4797-977E-96EAA7A0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83" y="1988983"/>
            <a:ext cx="3851949" cy="385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D44A26-E44B-4A54-BD47-8B0D48D0A9F8}"/>
              </a:ext>
            </a:extLst>
          </p:cNvPr>
          <p:cNvSpPr txBox="1"/>
          <p:nvPr/>
        </p:nvSpPr>
        <p:spPr>
          <a:xfrm>
            <a:off x="7188211" y="5811102"/>
            <a:ext cx="120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Web-</a:t>
            </a:r>
            <a:r>
              <a:rPr lang="ru-RU" b="1" i="0" dirty="0">
                <a:solidFill>
                  <a:schemeClr val="bg1"/>
                </a:solidFill>
                <a:effectLst/>
              </a:rPr>
              <a:t>сайт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11195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68353</TotalTime>
  <Words>394</Words>
  <Application>Microsoft Office PowerPoint</Application>
  <PresentationFormat>Широкоэкранный</PresentationFormat>
  <Paragraphs>111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ORIGAMI - SHOWEET</vt:lpstr>
      <vt:lpstr>Showeet theme</vt:lpstr>
      <vt:lpstr>showeet</vt:lpstr>
      <vt:lpstr>"IoT38" Программный Кот</vt:lpstr>
      <vt:lpstr>Коротко о задании:</vt:lpstr>
      <vt:lpstr>Наши «игрушки»</vt:lpstr>
      <vt:lpstr>Концептуальная модель</vt:lpstr>
      <vt:lpstr>Презентация PowerPoint</vt:lpstr>
      <vt:lpstr>Cборка!</vt:lpstr>
      <vt:lpstr>Ценообразование</vt:lpstr>
      <vt:lpstr>Аналогичные решения</vt:lpstr>
      <vt:lpstr>Исходники</vt:lpstr>
      <vt:lpstr>Итоги</vt:lpstr>
      <vt:lpstr>пасибо за       аше      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Данил Вовиков</cp:lastModifiedBy>
  <cp:revision>73</cp:revision>
  <dcterms:created xsi:type="dcterms:W3CDTF">2011-05-09T14:18:21Z</dcterms:created>
  <dcterms:modified xsi:type="dcterms:W3CDTF">2022-10-25T06:30:35Z</dcterms:modified>
  <cp:category>Templates</cp:category>
</cp:coreProperties>
</file>