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80E62-AD64-4BCF-B38A-86A350D152A6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283AE-960A-4F13-AADB-671872A9E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86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283AE-960A-4F13-AADB-671872A9E8F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96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749B1-19F5-4FC5-B629-9F23427A6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470D4B-7235-4A22-9127-DAF4F4B16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11E4C-3943-4D03-A7C5-7DEB0334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E5D4-DF22-4C51-994E-D652519614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22C3C7-2446-48FF-A3DB-84A5A516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77E9D4-4B30-4E22-A466-81DB81C8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A9E-681B-4EAE-B69F-95F2943F6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38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43DDA-C1BD-4A78-BFE1-5AFF7604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EB2014-8DA2-4FB7-BD5E-8096BF8D4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B2C5B-545C-492D-9F4F-E4900AF2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E5D4-DF22-4C51-994E-D652519614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C3F589-FED3-45D7-B128-CDD9CB6F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12AC9-FF6B-49C3-BA76-2B87F37D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A9E-681B-4EAE-B69F-95F2943F6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81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9B54BC-D4E3-4F71-AF51-1A89E3AF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026E48-3D94-45D2-A970-D54EA7581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7EE652-06B2-46CE-B6E1-212EFACF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E5D4-DF22-4C51-994E-D652519614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FC6A1B-3628-4F6F-AFA3-FE0F2691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20DE5-E865-409E-9E51-DF09CBAF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A9E-681B-4EAE-B69F-95F2943F6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3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7680C-2B21-4946-8E03-6C1AAECD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F53E32-E780-4B8A-9DD5-4550256DF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28E00B-08C4-4082-83A6-309BA48F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E5D4-DF22-4C51-994E-D652519614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C3FF6-04BF-4687-BA04-90DB4F31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EE2A6-0104-44E6-A1BF-545B9D4F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A9E-681B-4EAE-B69F-95F2943F6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90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6AC36-175A-4832-9F11-94D4A989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CCB430-9EE0-4891-A0A2-B09919CA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7D1A96-9B87-449D-9BD2-97288996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E5D4-DF22-4C51-994E-D652519614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C34AB-00AE-429D-AEA9-BABB979A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061D70-1DC5-4F7C-8B32-EEEC6B47B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A9E-681B-4EAE-B69F-95F2943F6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31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584BE-0B3A-4F49-84D8-8BFB3648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6B7B7-61E8-4828-977C-7B0158885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8C7BA5-967F-4F2E-A421-8BD4CE55C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888EA9-AFEE-4A42-833D-AEB0AFB2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E5D4-DF22-4C51-994E-D652519614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1B666D-D8CE-4980-BB4C-2DBDFEB9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AAFC79-BEC1-48FC-B9E9-175181E6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A9E-681B-4EAE-B69F-95F2943F6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56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FD2F7-7320-4E1B-80B1-262B2DB6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FBFD53-EEFD-4B2B-A74C-19E4A33B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0D270C-0269-4173-B7F5-F8D9DD2D2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E7B708-9A32-4A04-BCFA-3E7B1FA8C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9BA1CD-A235-4280-B8DB-D0FA7FF6A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6F382B-2CC9-4A83-9B99-E700B487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E5D4-DF22-4C51-994E-D652519614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7F344C-F9FA-431E-B588-471DE02E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14362D-7D09-44E1-8C3F-3EFE6FE2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A9E-681B-4EAE-B69F-95F2943F6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33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BB766-6F09-4140-B39A-7C2B823F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EDFAF7-9340-4358-A6F7-559E0335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E5D4-DF22-4C51-994E-D652519614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BD5A5D-2C5D-43D7-8BEA-A7EEA7C7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6C7A8D-C76E-4C52-9AFA-AC00B6C6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A9E-681B-4EAE-B69F-95F2943F6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2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5486D6-7AB7-4D5A-958E-59D17210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E5D4-DF22-4C51-994E-D652519614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E4E010-AE34-410D-BB7E-5DA80A29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CE191-F123-4E57-BF2D-FA3816DE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A9E-681B-4EAE-B69F-95F2943F6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81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869CC-3647-4BC7-A6A9-ECC88099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542D9B-AFEE-441E-8B6F-7603F18CA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31FA5F-7FEC-4658-9FF6-69052F56C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30326D-265E-4D44-B7A6-D1E1616C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E5D4-DF22-4C51-994E-D652519614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B44FAE-B27C-4CEE-B622-49313A57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416E2A-DEAC-4833-B4EC-A662AF46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A9E-681B-4EAE-B69F-95F2943F6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4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6743D-77F8-408F-BAE3-A63946C3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27D194-C5BA-408C-AE57-78C24216D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A6416F-B3C8-48A7-BE93-B3A05068A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C8CDC7-5751-44AA-96D7-D8A04A90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E5D4-DF22-4C51-994E-D652519614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7B24BE-CA68-41F8-AD95-65C04E71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0F225-6348-4A34-AF66-B9ADADF8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A9E-681B-4EAE-B69F-95F2943F6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84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89059-9820-4B60-963A-86507D78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BCC0FB-DBEC-490A-BF32-103774C3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D1EF21-874A-43F7-90D6-DB83E711F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DE5D4-DF22-4C51-994E-D6525196147A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801205-4F87-4EF9-B194-DC5F1C64C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7E7274-0D07-4CA2-8982-4DD45E5FD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7A9E-681B-4EAE-B69F-95F2943F6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87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9A7CD-4910-4C21-BFF6-294F13B7F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5115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«Разработка мобильного приложения «Регистрация на мероприятия для ИС «Рейтинг студентов»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293EA5-4492-4FB8-831C-65FBCEAFB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82" y="5063285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Выполнил студент: Вовиков Даниил Евгеньевич, гр. ИСМб-19-1</a:t>
            </a:r>
          </a:p>
          <a:p>
            <a:pPr algn="l"/>
            <a:r>
              <a:rPr lang="ru-RU" dirty="0"/>
              <a:t>Руководитель ВКР: кандидат технических наук, доцент Черкашин Евгений Александрович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C6D34-B09C-43B5-ABC2-FE07E4AAF665}"/>
              </a:ext>
            </a:extLst>
          </p:cNvPr>
          <p:cNvSpPr txBox="1"/>
          <p:nvPr/>
        </p:nvSpPr>
        <p:spPr>
          <a:xfrm>
            <a:off x="3175747" y="250122"/>
            <a:ext cx="5840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Институт информационных технологий и анализа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47030-42A6-42EC-8D36-C8CF74111EF0}"/>
              </a:ext>
            </a:extLst>
          </p:cNvPr>
          <p:cNvSpPr txBox="1"/>
          <p:nvPr/>
        </p:nvSpPr>
        <p:spPr>
          <a:xfrm>
            <a:off x="3745006" y="877652"/>
            <a:ext cx="4701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Выпускная квалификационная работа на тему</a:t>
            </a:r>
          </a:p>
        </p:txBody>
      </p:sp>
    </p:spTree>
    <p:extLst>
      <p:ext uri="{BB962C8B-B14F-4D97-AF65-F5344CB8AC3E}">
        <p14:creationId xmlns:p14="http://schemas.microsoft.com/office/powerpoint/2010/main" val="236031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8C600-4AA6-4209-9AE3-411384CF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начисления рейтинговой стипендии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8B6A1-E067-4042-9FA9-888A8D0F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основании набранных баллов формируется рейтинг лучших студентов по каждому из пяти направлений деятельности:</a:t>
            </a:r>
          </a:p>
          <a:p>
            <a:r>
              <a:rPr lang="ru-RU" dirty="0"/>
              <a:t>1. Спортивная деятельность</a:t>
            </a:r>
          </a:p>
          <a:p>
            <a:r>
              <a:rPr lang="ru-RU" dirty="0"/>
              <a:t>2. Культурно-массовая деятельность</a:t>
            </a:r>
          </a:p>
          <a:p>
            <a:r>
              <a:rPr lang="ru-RU" dirty="0"/>
              <a:t>3. Общественная деятельность</a:t>
            </a:r>
          </a:p>
          <a:p>
            <a:r>
              <a:rPr lang="ru-RU" dirty="0"/>
              <a:t>4. Научно-исследовательская деятельность</a:t>
            </a:r>
          </a:p>
          <a:p>
            <a:r>
              <a:rPr lang="ru-RU" dirty="0"/>
              <a:t>5. Учебная деятельность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27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3026E-F297-4010-91B7-479C90D2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93" y="124068"/>
            <a:ext cx="10515600" cy="1325563"/>
          </a:xfrm>
        </p:spPr>
        <p:txBody>
          <a:bodyPr/>
          <a:lstStyle/>
          <a:p>
            <a:r>
              <a:rPr lang="ru-RU" dirty="0"/>
              <a:t>ИС «Рейтинг студента»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4CA28C6A-9139-429C-8BE5-F839A2964665}"/>
              </a:ext>
            </a:extLst>
          </p:cNvPr>
          <p:cNvSpPr txBox="1"/>
          <p:nvPr/>
        </p:nvSpPr>
        <p:spPr>
          <a:xfrm>
            <a:off x="431565" y="3607268"/>
            <a:ext cx="148828" cy="3277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 Extra Bold"/>
              </a:rPr>
              <a:t>1</a:t>
            </a:r>
          </a:p>
        </p:txBody>
      </p:sp>
      <p:sp>
        <p:nvSpPr>
          <p:cNvPr id="51" name="TextBox 10">
            <a:extLst>
              <a:ext uri="{FF2B5EF4-FFF2-40B4-BE49-F238E27FC236}">
                <a16:creationId xmlns:a16="http://schemas.microsoft.com/office/drawing/2014/main" id="{24EFC504-91A7-4E68-BEF0-496CFAC90EBF}"/>
              </a:ext>
            </a:extLst>
          </p:cNvPr>
          <p:cNvSpPr txBox="1"/>
          <p:nvPr/>
        </p:nvSpPr>
        <p:spPr>
          <a:xfrm>
            <a:off x="4139528" y="3607268"/>
            <a:ext cx="148828" cy="3277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 Extra Bold"/>
              </a:rPr>
              <a:t>2</a:t>
            </a:r>
          </a:p>
        </p:txBody>
      </p:sp>
      <p:sp>
        <p:nvSpPr>
          <p:cNvPr id="52" name="TextBox 11">
            <a:extLst>
              <a:ext uri="{FF2B5EF4-FFF2-40B4-BE49-F238E27FC236}">
                <a16:creationId xmlns:a16="http://schemas.microsoft.com/office/drawing/2014/main" id="{A615644A-C79E-4C54-BB82-7E17B446DA44}"/>
              </a:ext>
            </a:extLst>
          </p:cNvPr>
          <p:cNvSpPr txBox="1"/>
          <p:nvPr/>
        </p:nvSpPr>
        <p:spPr>
          <a:xfrm>
            <a:off x="7391400" y="3607268"/>
            <a:ext cx="148828" cy="3277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 Extra Bold"/>
              </a:rPr>
              <a:t>3</a:t>
            </a:r>
          </a:p>
        </p:txBody>
      </p:sp>
      <p:sp>
        <p:nvSpPr>
          <p:cNvPr id="53" name="TextBox 12">
            <a:extLst>
              <a:ext uri="{FF2B5EF4-FFF2-40B4-BE49-F238E27FC236}">
                <a16:creationId xmlns:a16="http://schemas.microsoft.com/office/drawing/2014/main" id="{1DE7FADC-593D-4845-B301-F7EC8D58E198}"/>
              </a:ext>
            </a:extLst>
          </p:cNvPr>
          <p:cNvSpPr txBox="1"/>
          <p:nvPr/>
        </p:nvSpPr>
        <p:spPr>
          <a:xfrm>
            <a:off x="10588879" y="3607268"/>
            <a:ext cx="148828" cy="3277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 Extra Bold"/>
              </a:rPr>
              <a:t>4</a:t>
            </a:r>
          </a:p>
        </p:txBody>
      </p:sp>
      <p:grpSp>
        <p:nvGrpSpPr>
          <p:cNvPr id="55" name="Group 7">
            <a:extLst>
              <a:ext uri="{FF2B5EF4-FFF2-40B4-BE49-F238E27FC236}">
                <a16:creationId xmlns:a16="http://schemas.microsoft.com/office/drawing/2014/main" id="{BA860378-AF30-4CBC-AE99-8975E2571F50}"/>
              </a:ext>
            </a:extLst>
          </p:cNvPr>
          <p:cNvGrpSpPr/>
          <p:nvPr/>
        </p:nvGrpSpPr>
        <p:grpSpPr>
          <a:xfrm>
            <a:off x="69512" y="3515936"/>
            <a:ext cx="609783" cy="1396556"/>
            <a:chOff x="0" y="0"/>
            <a:chExt cx="813044" cy="1862074"/>
          </a:xfrm>
          <a:solidFill>
            <a:srgbClr val="FF0000"/>
          </a:solidFill>
        </p:grpSpPr>
        <p:grpSp>
          <p:nvGrpSpPr>
            <p:cNvPr id="56" name="Group 8">
              <a:extLst>
                <a:ext uri="{FF2B5EF4-FFF2-40B4-BE49-F238E27FC236}">
                  <a16:creationId xmlns:a16="http://schemas.microsoft.com/office/drawing/2014/main" id="{479B9D2F-EA77-46C6-8137-B786C5EAEE82}"/>
                </a:ext>
              </a:extLst>
            </p:cNvPr>
            <p:cNvGrpSpPr/>
            <p:nvPr/>
          </p:nvGrpSpPr>
          <p:grpSpPr>
            <a:xfrm rot="5400000">
              <a:off x="-321254" y="1018574"/>
              <a:ext cx="1455552" cy="231448"/>
              <a:chOff x="0" y="0"/>
              <a:chExt cx="3594100" cy="571500"/>
            </a:xfrm>
            <a:grpFill/>
          </p:grpSpPr>
          <p:sp>
            <p:nvSpPr>
              <p:cNvPr id="58" name="Freeform 9">
                <a:extLst>
                  <a:ext uri="{FF2B5EF4-FFF2-40B4-BE49-F238E27FC236}">
                    <a16:creationId xmlns:a16="http://schemas.microsoft.com/office/drawing/2014/main" id="{663C2349-6B52-4D42-8B37-216B77B95F3B}"/>
                  </a:ext>
                </a:extLst>
              </p:cNvPr>
              <p:cNvSpPr/>
              <p:nvPr/>
            </p:nvSpPr>
            <p:spPr>
              <a:xfrm>
                <a:off x="0" y="255270"/>
                <a:ext cx="359410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3594100" h="69850">
                    <a:moveTo>
                      <a:pt x="330327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3594100" y="69850"/>
                    </a:lnTo>
                    <a:lnTo>
                      <a:pt x="3594100" y="0"/>
                    </a:lnTo>
                    <a:close/>
                  </a:path>
                </a:pathLst>
              </a:custGeom>
              <a:grpFill/>
            </p:spPr>
          </p:sp>
        </p:grpSp>
        <p:pic>
          <p:nvPicPr>
            <p:cNvPr id="57" name="Picture 10">
              <a:extLst>
                <a:ext uri="{FF2B5EF4-FFF2-40B4-BE49-F238E27FC236}">
                  <a16:creationId xmlns:a16="http://schemas.microsoft.com/office/drawing/2014/main" id="{68AC9CF9-E74A-4621-838C-3FA7FC853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13044" cy="813044"/>
            </a:xfrm>
            <a:prstGeom prst="rect">
              <a:avLst/>
            </a:prstGeom>
          </p:spPr>
        </p:pic>
      </p:grpSp>
      <p:grpSp>
        <p:nvGrpSpPr>
          <p:cNvPr id="59" name="Group 11">
            <a:extLst>
              <a:ext uri="{FF2B5EF4-FFF2-40B4-BE49-F238E27FC236}">
                <a16:creationId xmlns:a16="http://schemas.microsoft.com/office/drawing/2014/main" id="{C47BFC08-27A5-49EE-A88D-1FF7C44457D2}"/>
              </a:ext>
            </a:extLst>
          </p:cNvPr>
          <p:cNvGrpSpPr/>
          <p:nvPr/>
        </p:nvGrpSpPr>
        <p:grpSpPr>
          <a:xfrm>
            <a:off x="2614670" y="2615510"/>
            <a:ext cx="609783" cy="1510209"/>
            <a:chOff x="0" y="0"/>
            <a:chExt cx="813044" cy="2013612"/>
          </a:xfrm>
          <a:solidFill>
            <a:srgbClr val="FF0000"/>
          </a:solidFill>
        </p:grpSpPr>
        <p:grpSp>
          <p:nvGrpSpPr>
            <p:cNvPr id="60" name="Group 12">
              <a:extLst>
                <a:ext uri="{FF2B5EF4-FFF2-40B4-BE49-F238E27FC236}">
                  <a16:creationId xmlns:a16="http://schemas.microsoft.com/office/drawing/2014/main" id="{5FAE7578-0FD8-4603-8D56-2E6B81A96C02}"/>
                </a:ext>
              </a:extLst>
            </p:cNvPr>
            <p:cNvGrpSpPr/>
            <p:nvPr/>
          </p:nvGrpSpPr>
          <p:grpSpPr>
            <a:xfrm rot="5400000">
              <a:off x="-321254" y="612052"/>
              <a:ext cx="1455552" cy="231448"/>
              <a:chOff x="0" y="0"/>
              <a:chExt cx="3594100" cy="571500"/>
            </a:xfrm>
            <a:grpFill/>
          </p:grpSpPr>
          <p:sp>
            <p:nvSpPr>
              <p:cNvPr id="62" name="Freeform 13">
                <a:extLst>
                  <a:ext uri="{FF2B5EF4-FFF2-40B4-BE49-F238E27FC236}">
                    <a16:creationId xmlns:a16="http://schemas.microsoft.com/office/drawing/2014/main" id="{0F924595-0F3E-47CE-9396-1B6034D722BC}"/>
                  </a:ext>
                </a:extLst>
              </p:cNvPr>
              <p:cNvSpPr/>
              <p:nvPr/>
            </p:nvSpPr>
            <p:spPr>
              <a:xfrm>
                <a:off x="0" y="255270"/>
                <a:ext cx="359410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3594100" h="69850">
                    <a:moveTo>
                      <a:pt x="330327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3594100" y="69850"/>
                    </a:lnTo>
                    <a:lnTo>
                      <a:pt x="3594100" y="0"/>
                    </a:lnTo>
                    <a:close/>
                  </a:path>
                </a:pathLst>
              </a:custGeom>
              <a:grpFill/>
            </p:spPr>
          </p:sp>
        </p:grpSp>
        <p:pic>
          <p:nvPicPr>
            <p:cNvPr id="61" name="Picture 14">
              <a:extLst>
                <a:ext uri="{FF2B5EF4-FFF2-40B4-BE49-F238E27FC236}">
                  <a16:creationId xmlns:a16="http://schemas.microsoft.com/office/drawing/2014/main" id="{5B6D3584-78FB-4298-AA20-071455119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1200568"/>
              <a:ext cx="813044" cy="813044"/>
            </a:xfrm>
            <a:prstGeom prst="rect">
              <a:avLst/>
            </a:prstGeom>
          </p:spPr>
        </p:pic>
      </p:grpSp>
      <p:grpSp>
        <p:nvGrpSpPr>
          <p:cNvPr id="63" name="Group 15">
            <a:extLst>
              <a:ext uri="{FF2B5EF4-FFF2-40B4-BE49-F238E27FC236}">
                <a16:creationId xmlns:a16="http://schemas.microsoft.com/office/drawing/2014/main" id="{24CC773B-138D-456D-8AA6-D4C2964F2FCD}"/>
              </a:ext>
            </a:extLst>
          </p:cNvPr>
          <p:cNvGrpSpPr/>
          <p:nvPr/>
        </p:nvGrpSpPr>
        <p:grpSpPr>
          <a:xfrm>
            <a:off x="4902109" y="3515936"/>
            <a:ext cx="609783" cy="1522665"/>
            <a:chOff x="0" y="0"/>
            <a:chExt cx="813044" cy="2030220"/>
          </a:xfrm>
          <a:solidFill>
            <a:srgbClr val="0C45A6"/>
          </a:solidFill>
        </p:grpSpPr>
        <p:grpSp>
          <p:nvGrpSpPr>
            <p:cNvPr id="64" name="Group 16">
              <a:extLst>
                <a:ext uri="{FF2B5EF4-FFF2-40B4-BE49-F238E27FC236}">
                  <a16:creationId xmlns:a16="http://schemas.microsoft.com/office/drawing/2014/main" id="{02842B75-F345-4AB1-BBCF-6EC3A4688E65}"/>
                </a:ext>
              </a:extLst>
            </p:cNvPr>
            <p:cNvGrpSpPr/>
            <p:nvPr/>
          </p:nvGrpSpPr>
          <p:grpSpPr>
            <a:xfrm rot="5400000">
              <a:off x="-321254" y="1186720"/>
              <a:ext cx="1455552" cy="231448"/>
              <a:chOff x="0" y="0"/>
              <a:chExt cx="3594100" cy="571500"/>
            </a:xfrm>
            <a:grpFill/>
          </p:grpSpPr>
          <p:sp>
            <p:nvSpPr>
              <p:cNvPr id="66" name="Freeform 17">
                <a:extLst>
                  <a:ext uri="{FF2B5EF4-FFF2-40B4-BE49-F238E27FC236}">
                    <a16:creationId xmlns:a16="http://schemas.microsoft.com/office/drawing/2014/main" id="{BE2174E5-77CD-4A50-8CDB-F4C82B0FDACF}"/>
                  </a:ext>
                </a:extLst>
              </p:cNvPr>
              <p:cNvSpPr/>
              <p:nvPr/>
            </p:nvSpPr>
            <p:spPr>
              <a:xfrm>
                <a:off x="0" y="255270"/>
                <a:ext cx="359410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3594100" h="69850">
                    <a:moveTo>
                      <a:pt x="330327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3594100" y="69850"/>
                    </a:lnTo>
                    <a:lnTo>
                      <a:pt x="3594100" y="0"/>
                    </a:lnTo>
                    <a:close/>
                  </a:path>
                </a:pathLst>
              </a:custGeom>
              <a:grpFill/>
              <a:ln w="3175">
                <a:solidFill>
                  <a:srgbClr val="0C45A6"/>
                </a:solidFill>
              </a:ln>
            </p:spPr>
          </p:sp>
        </p:grpSp>
        <p:pic>
          <p:nvPicPr>
            <p:cNvPr id="65" name="Picture 18">
              <a:extLst>
                <a:ext uri="{FF2B5EF4-FFF2-40B4-BE49-F238E27FC236}">
                  <a16:creationId xmlns:a16="http://schemas.microsoft.com/office/drawing/2014/main" id="{21F5063C-525B-41B6-8FC7-5073C9F0D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13044" cy="813044"/>
            </a:xfrm>
            <a:prstGeom prst="rect">
              <a:avLst/>
            </a:prstGeom>
          </p:spPr>
        </p:pic>
      </p:grpSp>
      <p:grpSp>
        <p:nvGrpSpPr>
          <p:cNvPr id="67" name="Group 19">
            <a:extLst>
              <a:ext uri="{FF2B5EF4-FFF2-40B4-BE49-F238E27FC236}">
                <a16:creationId xmlns:a16="http://schemas.microsoft.com/office/drawing/2014/main" id="{636EA3B4-96FB-401B-8D5B-AADAEBEC1551}"/>
              </a:ext>
            </a:extLst>
          </p:cNvPr>
          <p:cNvGrpSpPr/>
          <p:nvPr/>
        </p:nvGrpSpPr>
        <p:grpSpPr>
          <a:xfrm>
            <a:off x="7654584" y="2615510"/>
            <a:ext cx="609783" cy="1510209"/>
            <a:chOff x="0" y="0"/>
            <a:chExt cx="813044" cy="2013612"/>
          </a:xfrm>
          <a:solidFill>
            <a:srgbClr val="0C45A6"/>
          </a:solidFill>
        </p:grpSpPr>
        <p:grpSp>
          <p:nvGrpSpPr>
            <p:cNvPr id="68" name="Group 20">
              <a:extLst>
                <a:ext uri="{FF2B5EF4-FFF2-40B4-BE49-F238E27FC236}">
                  <a16:creationId xmlns:a16="http://schemas.microsoft.com/office/drawing/2014/main" id="{F5B5F1F7-1E19-4A7E-85A3-79FA8897D257}"/>
                </a:ext>
              </a:extLst>
            </p:cNvPr>
            <p:cNvGrpSpPr/>
            <p:nvPr/>
          </p:nvGrpSpPr>
          <p:grpSpPr>
            <a:xfrm rot="5400000">
              <a:off x="-321254" y="612052"/>
              <a:ext cx="1455552" cy="231448"/>
              <a:chOff x="0" y="0"/>
              <a:chExt cx="3594100" cy="571500"/>
            </a:xfrm>
            <a:grpFill/>
          </p:grpSpPr>
          <p:sp>
            <p:nvSpPr>
              <p:cNvPr id="70" name="Freeform 21">
                <a:extLst>
                  <a:ext uri="{FF2B5EF4-FFF2-40B4-BE49-F238E27FC236}">
                    <a16:creationId xmlns:a16="http://schemas.microsoft.com/office/drawing/2014/main" id="{ADC9826C-D552-4D0F-BC2C-28C45AEC53E4}"/>
                  </a:ext>
                </a:extLst>
              </p:cNvPr>
              <p:cNvSpPr/>
              <p:nvPr/>
            </p:nvSpPr>
            <p:spPr>
              <a:xfrm>
                <a:off x="0" y="255270"/>
                <a:ext cx="359410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3594100" h="69850">
                    <a:moveTo>
                      <a:pt x="330327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3594100" y="69850"/>
                    </a:lnTo>
                    <a:lnTo>
                      <a:pt x="3594100" y="0"/>
                    </a:lnTo>
                    <a:close/>
                  </a:path>
                </a:pathLst>
              </a:custGeom>
              <a:grpFill/>
              <a:ln>
                <a:solidFill>
                  <a:srgbClr val="0C45A6"/>
                </a:solidFill>
              </a:ln>
            </p:spPr>
          </p:sp>
        </p:grpSp>
        <p:pic>
          <p:nvPicPr>
            <p:cNvPr id="69" name="Picture 22">
              <a:extLst>
                <a:ext uri="{FF2B5EF4-FFF2-40B4-BE49-F238E27FC236}">
                  <a16:creationId xmlns:a16="http://schemas.microsoft.com/office/drawing/2014/main" id="{FC2A0C9D-A7C4-45A7-A9FD-89A155136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1200568"/>
              <a:ext cx="813044" cy="813044"/>
            </a:xfrm>
            <a:prstGeom prst="rect">
              <a:avLst/>
            </a:prstGeom>
          </p:spPr>
        </p:pic>
      </p:grpSp>
      <p:grpSp>
        <p:nvGrpSpPr>
          <p:cNvPr id="71" name="Group 23">
            <a:extLst>
              <a:ext uri="{FF2B5EF4-FFF2-40B4-BE49-F238E27FC236}">
                <a16:creationId xmlns:a16="http://schemas.microsoft.com/office/drawing/2014/main" id="{E84A8654-B299-482D-B818-09DFD2F5DF27}"/>
              </a:ext>
            </a:extLst>
          </p:cNvPr>
          <p:cNvGrpSpPr/>
          <p:nvPr/>
        </p:nvGrpSpPr>
        <p:grpSpPr>
          <a:xfrm>
            <a:off x="10907970" y="3515936"/>
            <a:ext cx="609783" cy="1522665"/>
            <a:chOff x="0" y="0"/>
            <a:chExt cx="813044" cy="2030220"/>
          </a:xfrm>
          <a:solidFill>
            <a:srgbClr val="00B050"/>
          </a:solidFill>
        </p:grpSpPr>
        <p:grpSp>
          <p:nvGrpSpPr>
            <p:cNvPr id="72" name="Group 24">
              <a:extLst>
                <a:ext uri="{FF2B5EF4-FFF2-40B4-BE49-F238E27FC236}">
                  <a16:creationId xmlns:a16="http://schemas.microsoft.com/office/drawing/2014/main" id="{43716DCC-8522-4B5A-BB85-79426BEB57B6}"/>
                </a:ext>
              </a:extLst>
            </p:cNvPr>
            <p:cNvGrpSpPr/>
            <p:nvPr/>
          </p:nvGrpSpPr>
          <p:grpSpPr>
            <a:xfrm rot="5400000">
              <a:off x="-321254" y="1186720"/>
              <a:ext cx="1455552" cy="231448"/>
              <a:chOff x="0" y="0"/>
              <a:chExt cx="3594100" cy="571500"/>
            </a:xfrm>
            <a:grpFill/>
          </p:grpSpPr>
          <p:sp>
            <p:nvSpPr>
              <p:cNvPr id="74" name="Freeform 25">
                <a:extLst>
                  <a:ext uri="{FF2B5EF4-FFF2-40B4-BE49-F238E27FC236}">
                    <a16:creationId xmlns:a16="http://schemas.microsoft.com/office/drawing/2014/main" id="{E0E97679-AD39-43DE-9C14-26CCFE85E201}"/>
                  </a:ext>
                </a:extLst>
              </p:cNvPr>
              <p:cNvSpPr/>
              <p:nvPr/>
            </p:nvSpPr>
            <p:spPr>
              <a:xfrm>
                <a:off x="0" y="255270"/>
                <a:ext cx="359410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3594100" h="69850">
                    <a:moveTo>
                      <a:pt x="330327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3594100" y="69850"/>
                    </a:lnTo>
                    <a:lnTo>
                      <a:pt x="3594100" y="0"/>
                    </a:lnTo>
                    <a:close/>
                  </a:path>
                </a:pathLst>
              </a:custGeom>
              <a:grpFill/>
            </p:spPr>
          </p:sp>
        </p:grpSp>
        <p:pic>
          <p:nvPicPr>
            <p:cNvPr id="73" name="Picture 26">
              <a:extLst>
                <a:ext uri="{FF2B5EF4-FFF2-40B4-BE49-F238E27FC236}">
                  <a16:creationId xmlns:a16="http://schemas.microsoft.com/office/drawing/2014/main" id="{6493644C-CE92-4C6A-99BA-AF6AD383D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13044" cy="813044"/>
            </a:xfrm>
            <a:prstGeom prst="rect">
              <a:avLst/>
            </a:prstGeom>
          </p:spPr>
        </p:pic>
      </p:grpSp>
      <p:grpSp>
        <p:nvGrpSpPr>
          <p:cNvPr id="75" name="Group 27">
            <a:extLst>
              <a:ext uri="{FF2B5EF4-FFF2-40B4-BE49-F238E27FC236}">
                <a16:creationId xmlns:a16="http://schemas.microsoft.com/office/drawing/2014/main" id="{219B28F2-CDBF-42BA-9E6A-75E20450AB52}"/>
              </a:ext>
            </a:extLst>
          </p:cNvPr>
          <p:cNvGrpSpPr/>
          <p:nvPr/>
        </p:nvGrpSpPr>
        <p:grpSpPr>
          <a:xfrm>
            <a:off x="4579739" y="4734692"/>
            <a:ext cx="3988667" cy="1580383"/>
            <a:chOff x="-1" y="-147537"/>
            <a:chExt cx="5318223" cy="2107177"/>
          </a:xfrm>
        </p:grpSpPr>
        <p:sp>
          <p:nvSpPr>
            <p:cNvPr id="76" name="TextBox 28">
              <a:extLst>
                <a:ext uri="{FF2B5EF4-FFF2-40B4-BE49-F238E27FC236}">
                  <a16:creationId xmlns:a16="http://schemas.microsoft.com/office/drawing/2014/main" id="{220F7C96-8E3E-4AF7-8E02-3DF189F03982}"/>
                </a:ext>
              </a:extLst>
            </p:cNvPr>
            <p:cNvSpPr txBox="1"/>
            <p:nvPr/>
          </p:nvSpPr>
          <p:spPr>
            <a:xfrm>
              <a:off x="17527" y="684932"/>
              <a:ext cx="5300695" cy="12747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99"/>
                </a:lnSpc>
              </a:pPr>
              <a:r>
                <a:rPr lang="ru-RU" sz="1600" dirty="0">
                  <a:latin typeface="Noto Sans Bold"/>
                </a:rPr>
                <a:t>П</a:t>
              </a:r>
              <a:r>
                <a:rPr lang="en-US" sz="1600" dirty="0" err="1">
                  <a:latin typeface="Noto Sans Bold"/>
                </a:rPr>
                <a:t>одач</a:t>
              </a:r>
              <a:r>
                <a:rPr lang="ru-RU" sz="1600" dirty="0">
                  <a:latin typeface="Noto Sans Bold"/>
                </a:rPr>
                <a:t>а</a:t>
              </a:r>
              <a:r>
                <a:rPr lang="en-US" sz="1600" dirty="0">
                  <a:latin typeface="Noto Sans Bold"/>
                </a:rPr>
                <a:t> </a:t>
              </a:r>
              <a:r>
                <a:rPr lang="en-US" sz="1600" dirty="0" err="1">
                  <a:latin typeface="Noto Sans Bold"/>
                </a:rPr>
                <a:t>заявки</a:t>
              </a:r>
              <a:r>
                <a:rPr lang="en-US" sz="1600" dirty="0">
                  <a:latin typeface="Noto Sans Bold"/>
                </a:rPr>
                <a:t> </a:t>
              </a:r>
              <a:r>
                <a:rPr lang="en-US" sz="1600" dirty="0" err="1">
                  <a:latin typeface="Noto Sans Bold"/>
                </a:rPr>
                <a:t>на</a:t>
              </a:r>
              <a:r>
                <a:rPr lang="en-US" sz="1600" dirty="0">
                  <a:latin typeface="Noto Sans Bold"/>
                </a:rPr>
                <a:t> </a:t>
              </a:r>
              <a:r>
                <a:rPr lang="en-US" sz="1600" dirty="0" err="1">
                  <a:latin typeface="Noto Sans Bold"/>
                </a:rPr>
                <a:t>рейтинговую</a:t>
              </a:r>
              <a:r>
                <a:rPr lang="en-US" sz="1600" dirty="0">
                  <a:latin typeface="Noto Sans Bold"/>
                </a:rPr>
                <a:t> </a:t>
              </a:r>
              <a:r>
                <a:rPr lang="en-US" sz="1600" dirty="0" err="1">
                  <a:latin typeface="Noto Sans Bold"/>
                </a:rPr>
                <a:t>стипендию</a:t>
              </a:r>
              <a:endParaRPr lang="en-US" sz="1600" dirty="0">
                <a:latin typeface="Noto Sans Bold"/>
              </a:endParaRPr>
            </a:p>
          </p:txBody>
        </p:sp>
        <p:sp>
          <p:nvSpPr>
            <p:cNvPr id="77" name="TextBox 29">
              <a:extLst>
                <a:ext uri="{FF2B5EF4-FFF2-40B4-BE49-F238E27FC236}">
                  <a16:creationId xmlns:a16="http://schemas.microsoft.com/office/drawing/2014/main" id="{B7C1043A-1194-4D41-AC09-54AFD30534D4}"/>
                </a:ext>
              </a:extLst>
            </p:cNvPr>
            <p:cNvSpPr txBox="1"/>
            <p:nvPr/>
          </p:nvSpPr>
          <p:spPr>
            <a:xfrm>
              <a:off x="-1" y="-147537"/>
              <a:ext cx="4898979" cy="6777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1600" b="1" dirty="0" err="1">
                  <a:solidFill>
                    <a:srgbClr val="0C45A6"/>
                  </a:solidFill>
                  <a:latin typeface="Arimo Bold"/>
                </a:rPr>
                <a:t>Формирование</a:t>
              </a:r>
              <a:r>
                <a:rPr lang="en-US" sz="1600" b="1" dirty="0">
                  <a:solidFill>
                    <a:srgbClr val="0C45A6"/>
                  </a:solidFill>
                  <a:latin typeface="Arimo Bold"/>
                </a:rPr>
                <a:t> </a:t>
              </a:r>
              <a:r>
                <a:rPr lang="en-US" sz="1600" b="1" dirty="0" err="1">
                  <a:solidFill>
                    <a:srgbClr val="0C45A6"/>
                  </a:solidFill>
                  <a:latin typeface="Arimo Bold"/>
                </a:rPr>
                <a:t>заявки</a:t>
              </a:r>
              <a:endParaRPr lang="en-US" sz="1600" b="1" dirty="0">
                <a:solidFill>
                  <a:srgbClr val="0C45A6"/>
                </a:solidFill>
                <a:latin typeface="Arimo Bold"/>
              </a:endParaRPr>
            </a:p>
          </p:txBody>
        </p:sp>
      </p:grpSp>
      <p:grpSp>
        <p:nvGrpSpPr>
          <p:cNvPr id="78" name="Group 30">
            <a:extLst>
              <a:ext uri="{FF2B5EF4-FFF2-40B4-BE49-F238E27FC236}">
                <a16:creationId xmlns:a16="http://schemas.microsoft.com/office/drawing/2014/main" id="{C569F696-C4D9-4A8D-A169-EEC6CEC587CD}"/>
              </a:ext>
            </a:extLst>
          </p:cNvPr>
          <p:cNvGrpSpPr/>
          <p:nvPr/>
        </p:nvGrpSpPr>
        <p:grpSpPr>
          <a:xfrm>
            <a:off x="7209019" y="1148303"/>
            <a:ext cx="4973753" cy="1467981"/>
            <a:chOff x="0" y="-52164"/>
            <a:chExt cx="6631670" cy="1957308"/>
          </a:xfrm>
        </p:grpSpPr>
        <p:sp>
          <p:nvSpPr>
            <p:cNvPr id="79" name="TextBox 31">
              <a:extLst>
                <a:ext uri="{FF2B5EF4-FFF2-40B4-BE49-F238E27FC236}">
                  <a16:creationId xmlns:a16="http://schemas.microsoft.com/office/drawing/2014/main" id="{AD20C5A4-82FB-42FC-89E5-E4CA4199C71C}"/>
                </a:ext>
              </a:extLst>
            </p:cNvPr>
            <p:cNvSpPr txBox="1"/>
            <p:nvPr/>
          </p:nvSpPr>
          <p:spPr>
            <a:xfrm>
              <a:off x="0" y="630436"/>
              <a:ext cx="6631670" cy="12747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99"/>
                </a:lnSpc>
              </a:pPr>
              <a:r>
                <a:rPr lang="ru-RU" sz="1400" dirty="0">
                  <a:latin typeface="Noto Sans Bold"/>
                </a:rPr>
                <a:t>Проверка </a:t>
              </a:r>
              <a:r>
                <a:rPr lang="en-US" sz="1400" dirty="0" err="1">
                  <a:latin typeface="Noto Sans Bold"/>
                </a:rPr>
                <a:t>поданных</a:t>
              </a:r>
              <a:r>
                <a:rPr lang="en-US" sz="1400" dirty="0">
                  <a:latin typeface="Noto Sans Bold"/>
                </a:rPr>
                <a:t> </a:t>
              </a:r>
              <a:r>
                <a:rPr lang="en-US" sz="1400" dirty="0" err="1">
                  <a:latin typeface="Noto Sans Bold"/>
                </a:rPr>
                <a:t>студентами</a:t>
              </a:r>
              <a:r>
                <a:rPr lang="en-US" sz="1400" dirty="0">
                  <a:latin typeface="Noto Sans Bold"/>
                </a:rPr>
                <a:t> </a:t>
              </a:r>
              <a:r>
                <a:rPr lang="en-US" sz="1400" dirty="0" err="1">
                  <a:latin typeface="Noto Sans Bold"/>
                </a:rPr>
                <a:t>заявок</a:t>
              </a:r>
              <a:r>
                <a:rPr lang="en-US" sz="1400" dirty="0">
                  <a:latin typeface="Noto Sans Bold"/>
                </a:rPr>
                <a:t> </a:t>
              </a:r>
              <a:r>
                <a:rPr lang="en-US" sz="1400" dirty="0" err="1">
                  <a:latin typeface="Noto Sans Bold"/>
                </a:rPr>
                <a:t>ответственными</a:t>
              </a:r>
              <a:r>
                <a:rPr lang="en-US" sz="1400" dirty="0">
                  <a:latin typeface="Noto Sans Bold"/>
                </a:rPr>
                <a:t> </a:t>
              </a:r>
              <a:r>
                <a:rPr lang="en-US" sz="1400" dirty="0" err="1">
                  <a:latin typeface="Noto Sans Bold"/>
                </a:rPr>
                <a:t>за</a:t>
              </a:r>
              <a:r>
                <a:rPr lang="en-US" sz="1400" dirty="0">
                  <a:latin typeface="Noto Sans Bold"/>
                </a:rPr>
                <a:t> </a:t>
              </a:r>
              <a:r>
                <a:rPr lang="en-US" sz="1400" dirty="0" err="1">
                  <a:latin typeface="Noto Sans Bold"/>
                </a:rPr>
                <a:t>направления</a:t>
              </a:r>
              <a:endParaRPr lang="en-US" sz="1400" dirty="0">
                <a:latin typeface="Noto Sans Bold"/>
              </a:endParaRPr>
            </a:p>
          </p:txBody>
        </p:sp>
        <p:sp>
          <p:nvSpPr>
            <p:cNvPr id="80" name="TextBox 32">
              <a:extLst>
                <a:ext uri="{FF2B5EF4-FFF2-40B4-BE49-F238E27FC236}">
                  <a16:creationId xmlns:a16="http://schemas.microsoft.com/office/drawing/2014/main" id="{3C6496F6-43DA-4C31-B4A3-C67820F69077}"/>
                </a:ext>
              </a:extLst>
            </p:cNvPr>
            <p:cNvSpPr txBox="1"/>
            <p:nvPr/>
          </p:nvSpPr>
          <p:spPr>
            <a:xfrm>
              <a:off x="0" y="-52164"/>
              <a:ext cx="4648242" cy="677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1600" b="1" dirty="0" err="1">
                  <a:solidFill>
                    <a:srgbClr val="0C45A6"/>
                  </a:solidFill>
                  <a:latin typeface="Arimo Bold"/>
                </a:rPr>
                <a:t>Проверка</a:t>
              </a:r>
              <a:r>
                <a:rPr lang="en-US" sz="1600" b="1" dirty="0">
                  <a:solidFill>
                    <a:srgbClr val="0C45A6"/>
                  </a:solidFill>
                  <a:latin typeface="Arimo Bold"/>
                </a:rPr>
                <a:t> </a:t>
              </a:r>
              <a:r>
                <a:rPr lang="en-US" sz="1600" b="1" dirty="0" err="1">
                  <a:solidFill>
                    <a:srgbClr val="0C45A6"/>
                  </a:solidFill>
                  <a:latin typeface="Arimo Bold"/>
                </a:rPr>
                <a:t>заявки</a:t>
              </a:r>
              <a:endParaRPr lang="en-US" sz="1600" b="1" dirty="0">
                <a:solidFill>
                  <a:srgbClr val="0C45A6"/>
                </a:solidFill>
                <a:latin typeface="Arimo Bold"/>
              </a:endParaRPr>
            </a:p>
          </p:txBody>
        </p:sp>
      </p:grpSp>
      <p:grpSp>
        <p:nvGrpSpPr>
          <p:cNvPr id="81" name="Group 33">
            <a:extLst>
              <a:ext uri="{FF2B5EF4-FFF2-40B4-BE49-F238E27FC236}">
                <a16:creationId xmlns:a16="http://schemas.microsoft.com/office/drawing/2014/main" id="{89EE482B-4FC0-4D98-A053-5F148F4DA477}"/>
              </a:ext>
            </a:extLst>
          </p:cNvPr>
          <p:cNvGrpSpPr/>
          <p:nvPr/>
        </p:nvGrpSpPr>
        <p:grpSpPr>
          <a:xfrm>
            <a:off x="177082" y="4656458"/>
            <a:ext cx="3433902" cy="1478678"/>
            <a:chOff x="-29789" y="-171449"/>
            <a:chExt cx="7309680" cy="1971571"/>
          </a:xfrm>
        </p:grpSpPr>
        <p:sp>
          <p:nvSpPr>
            <p:cNvPr id="82" name="TextBox 34">
              <a:extLst>
                <a:ext uri="{FF2B5EF4-FFF2-40B4-BE49-F238E27FC236}">
                  <a16:creationId xmlns:a16="http://schemas.microsoft.com/office/drawing/2014/main" id="{2EC05137-1AA5-46ED-A29B-5C0297B4A8DC}"/>
                </a:ext>
              </a:extLst>
            </p:cNvPr>
            <p:cNvSpPr txBox="1"/>
            <p:nvPr/>
          </p:nvSpPr>
          <p:spPr>
            <a:xfrm>
              <a:off x="-29789" y="525414"/>
              <a:ext cx="7309680" cy="12747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99"/>
                </a:lnSpc>
              </a:pPr>
              <a:r>
                <a:rPr lang="en-US" sz="1400" dirty="0" err="1">
                  <a:latin typeface="Noto Sans Bold"/>
                </a:rPr>
                <a:t>Создание</a:t>
              </a:r>
              <a:r>
                <a:rPr lang="en-US" sz="1400" dirty="0">
                  <a:latin typeface="Noto Sans Bold"/>
                </a:rPr>
                <a:t> </a:t>
              </a:r>
              <a:r>
                <a:rPr lang="en-US" sz="1400" dirty="0" err="1">
                  <a:latin typeface="Noto Sans Bold"/>
                </a:rPr>
                <a:t>коллективов</a:t>
              </a:r>
              <a:r>
                <a:rPr lang="en-US" sz="1400" dirty="0">
                  <a:latin typeface="Noto Sans Bold"/>
                </a:rPr>
                <a:t>,</a:t>
              </a:r>
              <a:r>
                <a:rPr lang="ru-RU" sz="1400" dirty="0">
                  <a:latin typeface="Noto Sans Bold"/>
                </a:rPr>
                <a:t> набор участников,</a:t>
              </a:r>
              <a:r>
                <a:rPr lang="en-US" sz="1400" dirty="0">
                  <a:latin typeface="Noto Sans Bold"/>
                </a:rPr>
                <a:t> </a:t>
              </a:r>
              <a:r>
                <a:rPr lang="en-US" sz="1400" dirty="0" err="1">
                  <a:latin typeface="Noto Sans Bold"/>
                </a:rPr>
                <a:t>отслеживание</a:t>
              </a:r>
              <a:r>
                <a:rPr lang="en-US" sz="1400" dirty="0">
                  <a:latin typeface="Noto Sans Bold"/>
                </a:rPr>
                <a:t> </a:t>
              </a:r>
              <a:r>
                <a:rPr lang="en-US" sz="1400" dirty="0" err="1">
                  <a:latin typeface="Noto Sans Bold"/>
                </a:rPr>
                <a:t>их</a:t>
              </a:r>
              <a:r>
                <a:rPr lang="en-US" sz="1400" dirty="0">
                  <a:latin typeface="Noto Sans Bold"/>
                </a:rPr>
                <a:t> </a:t>
              </a:r>
              <a:r>
                <a:rPr lang="en-US" sz="1400" dirty="0" err="1">
                  <a:latin typeface="Noto Sans Bold"/>
                </a:rPr>
                <a:t>активности</a:t>
              </a:r>
              <a:endParaRPr lang="en-US" sz="1400" dirty="0">
                <a:latin typeface="Noto Sans Bold"/>
              </a:endParaRPr>
            </a:p>
          </p:txBody>
        </p:sp>
        <p:sp>
          <p:nvSpPr>
            <p:cNvPr id="83" name="TextBox 35">
              <a:extLst>
                <a:ext uri="{FF2B5EF4-FFF2-40B4-BE49-F238E27FC236}">
                  <a16:creationId xmlns:a16="http://schemas.microsoft.com/office/drawing/2014/main" id="{6DAA2C6A-84D7-4EC0-839E-12870791BF56}"/>
                </a:ext>
              </a:extLst>
            </p:cNvPr>
            <p:cNvSpPr txBox="1"/>
            <p:nvPr/>
          </p:nvSpPr>
          <p:spPr>
            <a:xfrm>
              <a:off x="0" y="-171449"/>
              <a:ext cx="6062488" cy="6777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1600" b="1" dirty="0" err="1">
                  <a:solidFill>
                    <a:srgbClr val="0C45A6"/>
                  </a:solidFill>
                  <a:latin typeface="Arimo Bold"/>
                </a:rPr>
                <a:t>Регистрация</a:t>
              </a:r>
              <a:r>
                <a:rPr lang="en-US" sz="1600" b="1" dirty="0">
                  <a:solidFill>
                    <a:srgbClr val="0C45A6"/>
                  </a:solidFill>
                  <a:latin typeface="Arimo Bold"/>
                </a:rPr>
                <a:t> </a:t>
              </a:r>
              <a:r>
                <a:rPr lang="en-US" sz="1600" b="1" dirty="0" err="1">
                  <a:solidFill>
                    <a:srgbClr val="0C45A6"/>
                  </a:solidFill>
                  <a:latin typeface="Arimo Bold"/>
                </a:rPr>
                <a:t>коллективов</a:t>
              </a:r>
              <a:endParaRPr lang="en-US" sz="1600" b="1" dirty="0">
                <a:solidFill>
                  <a:srgbClr val="0C45A6"/>
                </a:solidFill>
                <a:latin typeface="Arimo Bold"/>
              </a:endParaRPr>
            </a:p>
          </p:txBody>
        </p:sp>
      </p:grpSp>
      <p:grpSp>
        <p:nvGrpSpPr>
          <p:cNvPr id="84" name="Group 36">
            <a:extLst>
              <a:ext uri="{FF2B5EF4-FFF2-40B4-BE49-F238E27FC236}">
                <a16:creationId xmlns:a16="http://schemas.microsoft.com/office/drawing/2014/main" id="{F6ED052E-C98A-4A8B-ABE7-6C873E2FD528}"/>
              </a:ext>
            </a:extLst>
          </p:cNvPr>
          <p:cNvGrpSpPr/>
          <p:nvPr/>
        </p:nvGrpSpPr>
        <p:grpSpPr>
          <a:xfrm>
            <a:off x="1630038" y="1684242"/>
            <a:ext cx="5410799" cy="916965"/>
            <a:chOff x="-1" y="-171449"/>
            <a:chExt cx="7214398" cy="1222620"/>
          </a:xfrm>
        </p:grpSpPr>
        <p:sp>
          <p:nvSpPr>
            <p:cNvPr id="85" name="TextBox 37">
              <a:extLst>
                <a:ext uri="{FF2B5EF4-FFF2-40B4-BE49-F238E27FC236}">
                  <a16:creationId xmlns:a16="http://schemas.microsoft.com/office/drawing/2014/main" id="{F19E247E-2052-45C4-A765-21BC55CAB861}"/>
                </a:ext>
              </a:extLst>
            </p:cNvPr>
            <p:cNvSpPr txBox="1"/>
            <p:nvPr/>
          </p:nvSpPr>
          <p:spPr>
            <a:xfrm>
              <a:off x="-1" y="460411"/>
              <a:ext cx="7214398" cy="5907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99"/>
                </a:lnSpc>
              </a:pPr>
              <a:r>
                <a:rPr lang="ru-RU" sz="1400" dirty="0">
                  <a:latin typeface="Noto Sans Bold"/>
                </a:rPr>
                <a:t>Создание мероприятий и их проведение</a:t>
              </a:r>
              <a:endParaRPr lang="en-US" sz="1400" dirty="0">
                <a:latin typeface="Noto Sans Bold"/>
              </a:endParaRPr>
            </a:p>
          </p:txBody>
        </p:sp>
        <p:sp>
          <p:nvSpPr>
            <p:cNvPr id="86" name="TextBox 38">
              <a:extLst>
                <a:ext uri="{FF2B5EF4-FFF2-40B4-BE49-F238E27FC236}">
                  <a16:creationId xmlns:a16="http://schemas.microsoft.com/office/drawing/2014/main" id="{77E47ADB-22AF-4FC3-9A73-E6B91C942395}"/>
                </a:ext>
              </a:extLst>
            </p:cNvPr>
            <p:cNvSpPr txBox="1"/>
            <p:nvPr/>
          </p:nvSpPr>
          <p:spPr>
            <a:xfrm>
              <a:off x="-1" y="-171449"/>
              <a:ext cx="6041999" cy="6777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1600" b="1" dirty="0" err="1">
                  <a:solidFill>
                    <a:srgbClr val="0C45A6"/>
                  </a:solidFill>
                  <a:latin typeface="Arimo Bold"/>
                </a:rPr>
                <a:t>Проведение</a:t>
              </a:r>
              <a:r>
                <a:rPr lang="en-US" sz="1600" b="1" dirty="0">
                  <a:solidFill>
                    <a:srgbClr val="0C45A6"/>
                  </a:solidFill>
                  <a:latin typeface="Arimo Bold"/>
                </a:rPr>
                <a:t> </a:t>
              </a:r>
              <a:r>
                <a:rPr lang="en-US" sz="1600" b="1" dirty="0" err="1">
                  <a:solidFill>
                    <a:srgbClr val="0C45A6"/>
                  </a:solidFill>
                  <a:latin typeface="Arimo Bold"/>
                </a:rPr>
                <a:t>мероприятий</a:t>
              </a:r>
              <a:endParaRPr lang="en-US" sz="1600" b="1" dirty="0">
                <a:solidFill>
                  <a:srgbClr val="0C45A6"/>
                </a:solidFill>
                <a:latin typeface="Arimo Bold"/>
              </a:endParaRPr>
            </a:p>
          </p:txBody>
        </p:sp>
      </p:grp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52CA85B3-F424-4289-B999-78FAFAE04B98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679295" y="3820828"/>
            <a:ext cx="1935375" cy="0"/>
          </a:xfrm>
          <a:prstGeom prst="straightConnector1">
            <a:avLst/>
          </a:prstGeom>
          <a:ln w="57150">
            <a:solidFill>
              <a:srgbClr val="0C45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F5543FB9-7E8E-4633-9325-B3C97954CAF9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3224453" y="3820828"/>
            <a:ext cx="1677656" cy="0"/>
          </a:xfrm>
          <a:prstGeom prst="straightConnector1">
            <a:avLst/>
          </a:prstGeom>
          <a:ln w="57150">
            <a:solidFill>
              <a:srgbClr val="0C45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732313C5-3188-4E4F-AEC8-249E0E784192}"/>
              </a:ext>
            </a:extLst>
          </p:cNvPr>
          <p:cNvCxnSpPr>
            <a:cxnSpLocks/>
            <a:stCxn id="65" idx="3"/>
            <a:endCxn id="69" idx="1"/>
          </p:cNvCxnSpPr>
          <p:nvPr/>
        </p:nvCxnSpPr>
        <p:spPr>
          <a:xfrm>
            <a:off x="5511892" y="3820828"/>
            <a:ext cx="2142692" cy="0"/>
          </a:xfrm>
          <a:prstGeom prst="straightConnector1">
            <a:avLst/>
          </a:prstGeom>
          <a:ln w="57150">
            <a:solidFill>
              <a:srgbClr val="0C45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4C49193D-D9E1-4F57-AFA6-484DF6FA7CA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8264367" y="3820828"/>
            <a:ext cx="264360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5160365-C5E1-4450-BFBF-C79B064DA4D2}"/>
              </a:ext>
            </a:extLst>
          </p:cNvPr>
          <p:cNvSpPr txBox="1"/>
          <p:nvPr/>
        </p:nvSpPr>
        <p:spPr>
          <a:xfrm>
            <a:off x="810020" y="3357566"/>
            <a:ext cx="1890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Вовлеченность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420094-B84C-41C5-8A33-FE15DEB6ED09}"/>
              </a:ext>
            </a:extLst>
          </p:cNvPr>
          <p:cNvSpPr txBox="1"/>
          <p:nvPr/>
        </p:nvSpPr>
        <p:spPr>
          <a:xfrm>
            <a:off x="3253369" y="3357566"/>
            <a:ext cx="1527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Достижения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A0CF2C-9D87-4AB1-BD0A-BFA33B571F4E}"/>
              </a:ext>
            </a:extLst>
          </p:cNvPr>
          <p:cNvSpPr txBox="1"/>
          <p:nvPr/>
        </p:nvSpPr>
        <p:spPr>
          <a:xfrm>
            <a:off x="5722351" y="3369234"/>
            <a:ext cx="913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Заявка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DF3DE2-24E0-4D2B-AFED-EB2409F53532}"/>
              </a:ext>
            </a:extLst>
          </p:cNvPr>
          <p:cNvSpPr txBox="1"/>
          <p:nvPr/>
        </p:nvSpPr>
        <p:spPr>
          <a:xfrm>
            <a:off x="8337369" y="3369234"/>
            <a:ext cx="8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Баллы</a:t>
            </a:r>
          </a:p>
        </p:txBody>
      </p:sp>
    </p:spTree>
    <p:extLst>
      <p:ext uri="{BB962C8B-B14F-4D97-AF65-F5344CB8AC3E}">
        <p14:creationId xmlns:p14="http://schemas.microsoft.com/office/powerpoint/2010/main" val="163336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F0406-891A-4EB5-9E67-453E6839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88923A-025C-471D-8613-EC43A2DAC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382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135</Words>
  <Application>Microsoft Office PowerPoint</Application>
  <PresentationFormat>Широкоэкранный</PresentationFormat>
  <Paragraphs>30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Arimo Bold</vt:lpstr>
      <vt:lpstr>Calibri</vt:lpstr>
      <vt:lpstr>Calibri Light</vt:lpstr>
      <vt:lpstr>Noto Sans Bold</vt:lpstr>
      <vt:lpstr>Open Sans Extra Bold</vt:lpstr>
      <vt:lpstr>Тема Office</vt:lpstr>
      <vt:lpstr>«Разработка мобильного приложения «Регистрация на мероприятия для ИС «Рейтинг студентов»</vt:lpstr>
      <vt:lpstr>Система начисления рейтинговой стипендии</vt:lpstr>
      <vt:lpstr>ИС «Рейтинг студента»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мобильного приложения «Регистрация на мероприятия для ИС «Рейтинг студентов»</dc:title>
  <dc:creator>Данил Вовиков</dc:creator>
  <cp:lastModifiedBy>Данил Вовиков</cp:lastModifiedBy>
  <cp:revision>6</cp:revision>
  <dcterms:created xsi:type="dcterms:W3CDTF">2023-06-04T08:08:24Z</dcterms:created>
  <dcterms:modified xsi:type="dcterms:W3CDTF">2023-06-04T11:20:28Z</dcterms:modified>
</cp:coreProperties>
</file>