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>
      <p:cViewPr varScale="1">
        <p:scale>
          <a:sx n="54" d="100"/>
          <a:sy n="54" d="100"/>
        </p:scale>
        <p:origin x="84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9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9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3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4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8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83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6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5857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jpg"/><Relationship Id="rId3" Type="http://schemas.openxmlformats.org/officeDocument/2006/relationships/image" Target="../media/image28.jp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69987" y="1058373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64691" y="4385229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chemeClr val="bg1"/>
                </a:solidFill>
                <a:latin typeface="Arial"/>
                <a:cs typeface="Arial"/>
              </a:rPr>
              <a:t>Rui </a:t>
            </a:r>
            <a:r>
              <a:rPr lang="en-IN" sz="2400" spc="-175" dirty="0" err="1">
                <a:solidFill>
                  <a:schemeClr val="bg1"/>
                </a:solidFill>
                <a:latin typeface="Arial"/>
                <a:cs typeface="Arial"/>
              </a:rPr>
              <a:t>Figueira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 algn="r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chemeClr val="bg1"/>
                </a:solidFill>
                <a:latin typeface="Arial"/>
                <a:cs typeface="Arial"/>
              </a:rPr>
              <a:t>https://github.com/RUI66617</a:t>
            </a:r>
          </a:p>
          <a:p>
            <a:pPr marL="12700" algn="r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chemeClr val="bg1"/>
                </a:solidFill>
                <a:latin typeface="Arial"/>
                <a:cs typeface="Arial"/>
              </a:rPr>
              <a:t>4/09/2024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609600"/>
            <a:ext cx="36887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40" dirty="0"/>
              <a:t>Data</a:t>
            </a:r>
            <a:r>
              <a:rPr sz="4000" spc="-530" dirty="0"/>
              <a:t> </a:t>
            </a:r>
            <a:r>
              <a:rPr sz="4000"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173456" y="1582967"/>
            <a:ext cx="10180344" cy="3570208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training label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landing </a:t>
            </a:r>
            <a:r>
              <a:rPr sz="2400" spc="-15" dirty="0">
                <a:latin typeface="Carlito"/>
                <a:cs typeface="Carlito"/>
              </a:rPr>
              <a:t>outcomes </a:t>
            </a:r>
            <a:r>
              <a:rPr sz="2400" spc="-5" dirty="0">
                <a:latin typeface="Carlito"/>
                <a:cs typeface="Carlito"/>
              </a:rPr>
              <a:t>where successful </a:t>
            </a:r>
            <a:r>
              <a:rPr sz="2400" dirty="0">
                <a:latin typeface="Carlito"/>
                <a:cs typeface="Carlito"/>
              </a:rPr>
              <a:t>= 1 &amp; </a:t>
            </a:r>
            <a:r>
              <a:rPr sz="2400" spc="-15" dirty="0">
                <a:latin typeface="Carlito"/>
                <a:cs typeface="Carlito"/>
              </a:rPr>
              <a:t>failure </a:t>
            </a:r>
            <a:r>
              <a:rPr sz="2400" dirty="0">
                <a:latin typeface="Carlito"/>
                <a:cs typeface="Carlito"/>
              </a:rPr>
              <a:t>=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0.</a:t>
            </a: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400" dirty="0">
                <a:latin typeface="Carlito"/>
                <a:cs typeface="Carlito"/>
              </a:rPr>
              <a:t>Outcome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column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has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two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components: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‘Mission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Outcome’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‘Landing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Location’</a:t>
            </a:r>
            <a:endParaRPr sz="24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400" dirty="0">
                <a:latin typeface="Carlito"/>
                <a:cs typeface="Carlito"/>
              </a:rPr>
              <a:t>New </a:t>
            </a:r>
            <a:r>
              <a:rPr sz="2400" spc="-5" dirty="0">
                <a:latin typeface="Carlito"/>
                <a:cs typeface="Carlito"/>
              </a:rPr>
              <a:t>training </a:t>
            </a:r>
            <a:r>
              <a:rPr sz="2400" dirty="0">
                <a:latin typeface="Carlito"/>
                <a:cs typeface="Carlito"/>
              </a:rPr>
              <a:t>label column </a:t>
            </a:r>
            <a:r>
              <a:rPr sz="2400" spc="-15" dirty="0">
                <a:latin typeface="Carlito"/>
                <a:cs typeface="Carlito"/>
              </a:rPr>
              <a:t>‘class’ </a:t>
            </a:r>
            <a:r>
              <a:rPr sz="2400" spc="-5" dirty="0">
                <a:latin typeface="Carlito"/>
                <a:cs typeface="Carlito"/>
              </a:rPr>
              <a:t>with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value of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if </a:t>
            </a:r>
            <a:r>
              <a:rPr sz="2400" dirty="0">
                <a:latin typeface="Carlito"/>
                <a:cs typeface="Carlito"/>
              </a:rPr>
              <a:t>‘Mission </a:t>
            </a:r>
            <a:r>
              <a:rPr sz="2400" spc="-5" dirty="0">
                <a:latin typeface="Carlito"/>
                <a:cs typeface="Carlito"/>
              </a:rPr>
              <a:t>Outcome’ is </a:t>
            </a:r>
            <a:r>
              <a:rPr sz="2400" spc="-30" dirty="0">
                <a:latin typeface="Carlito"/>
                <a:cs typeface="Carlito"/>
              </a:rPr>
              <a:t>True </a:t>
            </a:r>
            <a:r>
              <a:rPr sz="2400" dirty="0">
                <a:latin typeface="Carlito"/>
                <a:cs typeface="Carlito"/>
              </a:rPr>
              <a:t>and 0 </a:t>
            </a:r>
            <a:r>
              <a:rPr sz="2400" spc="-5" dirty="0">
                <a:latin typeface="Carlito"/>
                <a:cs typeface="Carlito"/>
              </a:rPr>
              <a:t>otherwise.  </a:t>
            </a:r>
            <a:r>
              <a:rPr sz="2400" u="heavy" spc="-20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4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4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400" spc="-30" dirty="0">
                <a:latin typeface="Carlito"/>
                <a:cs typeface="Carlito"/>
              </a:rPr>
              <a:t>True </a:t>
            </a:r>
            <a:r>
              <a:rPr sz="2400" dirty="0">
                <a:latin typeface="Carlito"/>
                <a:cs typeface="Carlito"/>
              </a:rPr>
              <a:t>ASDS, </a:t>
            </a:r>
            <a:r>
              <a:rPr sz="2400" spc="-30" dirty="0">
                <a:latin typeface="Carlito"/>
                <a:cs typeface="Carlito"/>
              </a:rPr>
              <a:t>True </a:t>
            </a:r>
            <a:r>
              <a:rPr sz="2400" spc="-10" dirty="0">
                <a:latin typeface="Carlito"/>
                <a:cs typeface="Carlito"/>
              </a:rPr>
              <a:t>RTLS, </a:t>
            </a:r>
            <a:r>
              <a:rPr sz="2400" dirty="0">
                <a:latin typeface="Carlito"/>
                <a:cs typeface="Carlito"/>
              </a:rPr>
              <a:t>&amp; </a:t>
            </a:r>
            <a:r>
              <a:rPr sz="2400" spc="-30" dirty="0">
                <a:latin typeface="Carlito"/>
                <a:cs typeface="Carlito"/>
              </a:rPr>
              <a:t>True </a:t>
            </a:r>
            <a:r>
              <a:rPr sz="2400" dirty="0">
                <a:latin typeface="Carlito"/>
                <a:cs typeface="Carlito"/>
              </a:rPr>
              <a:t>Ocean – </a:t>
            </a:r>
            <a:r>
              <a:rPr sz="2400" spc="-10" dirty="0">
                <a:latin typeface="Carlito"/>
                <a:cs typeface="Carlito"/>
              </a:rPr>
              <a:t>set to </a:t>
            </a:r>
            <a:r>
              <a:rPr sz="2400" spc="-5" dirty="0">
                <a:latin typeface="Carlito"/>
                <a:cs typeface="Carlito"/>
              </a:rPr>
              <a:t>-&gt;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1</a:t>
            </a: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latin typeface="Carlito"/>
                <a:cs typeface="Carlito"/>
              </a:rPr>
              <a:t>None None, </a:t>
            </a:r>
            <a:r>
              <a:rPr sz="2400" spc="-15" dirty="0">
                <a:latin typeface="Carlito"/>
                <a:cs typeface="Carlito"/>
              </a:rPr>
              <a:t>False </a:t>
            </a:r>
            <a:r>
              <a:rPr sz="2400" dirty="0">
                <a:latin typeface="Carlito"/>
                <a:cs typeface="Carlito"/>
              </a:rPr>
              <a:t>ASDS, None ASDS, </a:t>
            </a:r>
            <a:r>
              <a:rPr sz="2400" spc="-15" dirty="0">
                <a:latin typeface="Carlito"/>
                <a:cs typeface="Carlito"/>
              </a:rPr>
              <a:t>False </a:t>
            </a:r>
            <a:r>
              <a:rPr sz="2400" dirty="0">
                <a:latin typeface="Carlito"/>
                <a:cs typeface="Carlito"/>
              </a:rPr>
              <a:t>Ocean, </a:t>
            </a:r>
            <a:r>
              <a:rPr sz="2400" spc="-15" dirty="0">
                <a:latin typeface="Carlito"/>
                <a:cs typeface="Carlito"/>
              </a:rPr>
              <a:t>False </a:t>
            </a:r>
            <a:r>
              <a:rPr sz="2400" spc="-10" dirty="0">
                <a:latin typeface="Carlito"/>
                <a:cs typeface="Carlito"/>
              </a:rPr>
              <a:t>RTLS </a:t>
            </a:r>
            <a:r>
              <a:rPr sz="2400" dirty="0">
                <a:latin typeface="Carlito"/>
                <a:cs typeface="Carlito"/>
              </a:rPr>
              <a:t>– </a:t>
            </a:r>
            <a:r>
              <a:rPr sz="2400" spc="-10" dirty="0">
                <a:latin typeface="Carlito"/>
                <a:cs typeface="Carlito"/>
              </a:rPr>
              <a:t>set to </a:t>
            </a:r>
            <a:r>
              <a:rPr sz="2400" spc="-5" dirty="0">
                <a:latin typeface="Carlito"/>
                <a:cs typeface="Carlito"/>
              </a:rPr>
              <a:t>-&gt;</a:t>
            </a:r>
            <a:r>
              <a:rPr lang="en-US" sz="2400" spc="-105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0" y="743413"/>
            <a:ext cx="647700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70" dirty="0"/>
              <a:t>EDA </a:t>
            </a:r>
            <a:r>
              <a:rPr lang="pt-PT" sz="4400" spc="-670" dirty="0"/>
              <a:t>   </a:t>
            </a:r>
            <a:r>
              <a:rPr sz="4400" spc="-45" dirty="0"/>
              <a:t>with </a:t>
            </a:r>
            <a:r>
              <a:rPr sz="4400" spc="-340" dirty="0"/>
              <a:t>Data</a:t>
            </a:r>
            <a:r>
              <a:rPr sz="4400" spc="-650" dirty="0"/>
              <a:t> </a:t>
            </a:r>
            <a:r>
              <a:rPr sz="4400"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14425" y="2209800"/>
            <a:ext cx="9963150" cy="3559821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800" spc="-20" dirty="0">
                <a:latin typeface="Carlito"/>
                <a:cs typeface="Carlito"/>
              </a:rPr>
              <a:t>Exploratory </a:t>
            </a:r>
            <a:r>
              <a:rPr sz="2800" spc="-25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Analysis </a:t>
            </a:r>
            <a:r>
              <a:rPr sz="2800" spc="-20" dirty="0">
                <a:latin typeface="Carlito"/>
                <a:cs typeface="Carlito"/>
              </a:rPr>
              <a:t>performed </a:t>
            </a:r>
            <a:r>
              <a:rPr sz="2800" spc="-5" dirty="0">
                <a:latin typeface="Carlito"/>
                <a:cs typeface="Carlito"/>
              </a:rPr>
              <a:t>on variables </a:t>
            </a:r>
            <a:r>
              <a:rPr sz="2800" spc="-15" dirty="0">
                <a:latin typeface="Carlito"/>
                <a:cs typeface="Carlito"/>
              </a:rPr>
              <a:t>Flight </a:t>
            </a:r>
            <a:r>
              <a:rPr sz="2800" spc="-50" dirty="0">
                <a:latin typeface="Carlito"/>
                <a:cs typeface="Carlito"/>
              </a:rPr>
              <a:t>Number, </a:t>
            </a:r>
            <a:r>
              <a:rPr sz="2800" spc="-25" dirty="0">
                <a:latin typeface="Carlito"/>
                <a:cs typeface="Carlito"/>
              </a:rPr>
              <a:t>Payload </a:t>
            </a:r>
            <a:r>
              <a:rPr sz="2800" dirty="0">
                <a:latin typeface="Carlito"/>
                <a:cs typeface="Carlito"/>
              </a:rPr>
              <a:t>Mass, </a:t>
            </a:r>
            <a:r>
              <a:rPr sz="2800" spc="-5" dirty="0">
                <a:latin typeface="Carlito"/>
                <a:cs typeface="Carlito"/>
              </a:rPr>
              <a:t>Launch </a:t>
            </a:r>
            <a:r>
              <a:rPr sz="2800" spc="-15" dirty="0">
                <a:latin typeface="Carlito"/>
                <a:cs typeface="Carlito"/>
              </a:rPr>
              <a:t>Site,  </a:t>
            </a:r>
            <a:r>
              <a:rPr sz="2800" spc="-5" dirty="0">
                <a:latin typeface="Carlito"/>
                <a:cs typeface="Carlito"/>
              </a:rPr>
              <a:t>Orbit, Class </a:t>
            </a:r>
            <a:r>
              <a:rPr sz="2800" dirty="0">
                <a:latin typeface="Carlito"/>
                <a:cs typeface="Carlito"/>
              </a:rPr>
              <a:t>and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30" dirty="0">
                <a:latin typeface="Carlito"/>
                <a:cs typeface="Carlito"/>
              </a:rPr>
              <a:t>Year.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8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800" u="heavy" spc="-5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8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8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800" spc="-15" dirty="0">
                <a:latin typeface="Carlito"/>
                <a:cs typeface="Carlito"/>
              </a:rPr>
              <a:t>Flight </a:t>
            </a:r>
            <a:r>
              <a:rPr sz="2800" dirty="0">
                <a:latin typeface="Carlito"/>
                <a:cs typeface="Carlito"/>
              </a:rPr>
              <a:t>Number </a:t>
            </a:r>
            <a:r>
              <a:rPr sz="2800" spc="-20" dirty="0">
                <a:latin typeface="Carlito"/>
                <a:cs typeface="Carlito"/>
              </a:rPr>
              <a:t>vs. </a:t>
            </a:r>
            <a:r>
              <a:rPr sz="2800" spc="-25" dirty="0">
                <a:latin typeface="Carlito"/>
                <a:cs typeface="Carlito"/>
              </a:rPr>
              <a:t>Payload </a:t>
            </a:r>
            <a:r>
              <a:rPr sz="2800" dirty="0">
                <a:latin typeface="Carlito"/>
                <a:cs typeface="Carlito"/>
              </a:rPr>
              <a:t>Mass, </a:t>
            </a:r>
            <a:r>
              <a:rPr sz="2800" spc="-10" dirty="0">
                <a:latin typeface="Carlito"/>
                <a:cs typeface="Carlito"/>
              </a:rPr>
              <a:t>Flight </a:t>
            </a:r>
            <a:r>
              <a:rPr sz="2800" dirty="0">
                <a:latin typeface="Carlito"/>
                <a:cs typeface="Carlito"/>
              </a:rPr>
              <a:t>Number </a:t>
            </a:r>
            <a:r>
              <a:rPr sz="2800" spc="-20" dirty="0">
                <a:latin typeface="Carlito"/>
                <a:cs typeface="Carlito"/>
              </a:rPr>
              <a:t>vs. </a:t>
            </a:r>
            <a:r>
              <a:rPr sz="2800" spc="-5" dirty="0">
                <a:latin typeface="Carlito"/>
                <a:cs typeface="Carlito"/>
              </a:rPr>
              <a:t>Launch </a:t>
            </a:r>
            <a:r>
              <a:rPr sz="2800" spc="-15" dirty="0">
                <a:latin typeface="Carlito"/>
                <a:cs typeface="Carlito"/>
              </a:rPr>
              <a:t>Site, </a:t>
            </a:r>
            <a:r>
              <a:rPr sz="2800" spc="-25" dirty="0">
                <a:latin typeface="Carlito"/>
                <a:cs typeface="Carlito"/>
              </a:rPr>
              <a:t>Payload </a:t>
            </a:r>
            <a:r>
              <a:rPr sz="2800" dirty="0">
                <a:latin typeface="Carlito"/>
                <a:cs typeface="Carlito"/>
              </a:rPr>
              <a:t>Mass </a:t>
            </a:r>
            <a:r>
              <a:rPr sz="2800" spc="-20" dirty="0">
                <a:latin typeface="Carlito"/>
                <a:cs typeface="Carlito"/>
              </a:rPr>
              <a:t>vs. </a:t>
            </a:r>
            <a:r>
              <a:rPr sz="2800" spc="-5" dirty="0">
                <a:latin typeface="Carlito"/>
                <a:cs typeface="Carlito"/>
              </a:rPr>
              <a:t>Launch </a:t>
            </a:r>
            <a:r>
              <a:rPr sz="2800" spc="-15" dirty="0">
                <a:latin typeface="Carlito"/>
                <a:cs typeface="Carlito"/>
              </a:rPr>
              <a:t>Site,  </a:t>
            </a:r>
            <a:r>
              <a:rPr sz="2800" spc="-5" dirty="0">
                <a:latin typeface="Carlito"/>
                <a:cs typeface="Carlito"/>
              </a:rPr>
              <a:t>Orbit </a:t>
            </a:r>
            <a:r>
              <a:rPr sz="2800" spc="-20" dirty="0">
                <a:latin typeface="Carlito"/>
                <a:cs typeface="Carlito"/>
              </a:rPr>
              <a:t>vs. </a:t>
            </a:r>
            <a:r>
              <a:rPr sz="2800" dirty="0">
                <a:latin typeface="Carlito"/>
                <a:cs typeface="Carlito"/>
              </a:rPr>
              <a:t>Success </a:t>
            </a:r>
            <a:r>
              <a:rPr sz="2800" spc="-20" dirty="0">
                <a:latin typeface="Carlito"/>
                <a:cs typeface="Carlito"/>
              </a:rPr>
              <a:t>Rate, </a:t>
            </a:r>
            <a:r>
              <a:rPr sz="2800" spc="-10" dirty="0">
                <a:latin typeface="Carlito"/>
                <a:cs typeface="Carlito"/>
              </a:rPr>
              <a:t>Flight </a:t>
            </a:r>
            <a:r>
              <a:rPr sz="2800" dirty="0">
                <a:latin typeface="Carlito"/>
                <a:cs typeface="Carlito"/>
              </a:rPr>
              <a:t>Number </a:t>
            </a:r>
            <a:r>
              <a:rPr sz="2800" spc="-20" dirty="0">
                <a:latin typeface="Carlito"/>
                <a:cs typeface="Carlito"/>
              </a:rPr>
              <a:t>vs. </a:t>
            </a:r>
            <a:r>
              <a:rPr sz="2800" spc="-5" dirty="0">
                <a:latin typeface="Carlito"/>
                <a:cs typeface="Carlito"/>
              </a:rPr>
              <a:t>Orbit, </a:t>
            </a:r>
            <a:r>
              <a:rPr sz="2800" spc="-25" dirty="0">
                <a:latin typeface="Carlito"/>
                <a:cs typeface="Carlito"/>
              </a:rPr>
              <a:t>Payload </a:t>
            </a:r>
            <a:r>
              <a:rPr sz="2800" spc="-15" dirty="0">
                <a:latin typeface="Carlito"/>
                <a:cs typeface="Carlito"/>
              </a:rPr>
              <a:t>vs </a:t>
            </a:r>
            <a:r>
              <a:rPr sz="2800" spc="-5" dirty="0">
                <a:latin typeface="Carlito"/>
                <a:cs typeface="Carlito"/>
              </a:rPr>
              <a:t>Orbit, </a:t>
            </a:r>
            <a:r>
              <a:rPr sz="2800" dirty="0">
                <a:latin typeface="Carlito"/>
                <a:cs typeface="Carlito"/>
              </a:rPr>
              <a:t>and Success </a:t>
            </a:r>
            <a:r>
              <a:rPr sz="2800" spc="-60" dirty="0">
                <a:latin typeface="Carlito"/>
                <a:cs typeface="Carlito"/>
              </a:rPr>
              <a:t>Yearly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60" dirty="0">
                <a:latin typeface="Carlito"/>
                <a:cs typeface="Carlito"/>
              </a:rPr>
              <a:t>Trend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800" spc="-25" dirty="0">
                <a:latin typeface="Carlito"/>
                <a:cs typeface="Carlito"/>
              </a:rPr>
              <a:t>Scatter </a:t>
            </a:r>
            <a:r>
              <a:rPr sz="2800" spc="-5" dirty="0">
                <a:latin typeface="Carlito"/>
                <a:cs typeface="Carlito"/>
              </a:rPr>
              <a:t>plots, line </a:t>
            </a:r>
            <a:r>
              <a:rPr sz="2800" dirty="0">
                <a:latin typeface="Carlito"/>
                <a:cs typeface="Carlito"/>
              </a:rPr>
              <a:t>charts, and </a:t>
            </a:r>
            <a:r>
              <a:rPr sz="2800" spc="-5" dirty="0">
                <a:latin typeface="Carlito"/>
                <a:cs typeface="Carlito"/>
              </a:rPr>
              <a:t>bar plots </a:t>
            </a:r>
            <a:r>
              <a:rPr sz="2800" spc="-20" dirty="0">
                <a:latin typeface="Carlito"/>
                <a:cs typeface="Carlito"/>
              </a:rPr>
              <a:t>were </a:t>
            </a:r>
            <a:r>
              <a:rPr sz="2800" spc="-5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compare </a:t>
            </a:r>
            <a:r>
              <a:rPr sz="2800" spc="-5" dirty="0">
                <a:latin typeface="Carlito"/>
                <a:cs typeface="Carlito"/>
              </a:rPr>
              <a:t>relationships between variables</a:t>
            </a:r>
            <a:r>
              <a:rPr sz="2800" spc="-20" dirty="0">
                <a:latin typeface="Carlito"/>
                <a:cs typeface="Carlito"/>
              </a:rPr>
              <a:t> to</a:t>
            </a:r>
            <a:endParaRPr sz="28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800" spc="-5" dirty="0">
                <a:latin typeface="Carlito"/>
                <a:cs typeface="Carlito"/>
              </a:rPr>
              <a:t>decide if </a:t>
            </a:r>
            <a:r>
              <a:rPr sz="2800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relationship </a:t>
            </a:r>
            <a:r>
              <a:rPr sz="2800" spc="-25" dirty="0">
                <a:latin typeface="Carlito"/>
                <a:cs typeface="Carlito"/>
              </a:rPr>
              <a:t>exists </a:t>
            </a:r>
            <a:r>
              <a:rPr sz="2800" dirty="0">
                <a:latin typeface="Carlito"/>
                <a:cs typeface="Carlito"/>
              </a:rPr>
              <a:t>so </a:t>
            </a:r>
            <a:r>
              <a:rPr sz="2800" spc="-5" dirty="0">
                <a:latin typeface="Carlito"/>
                <a:cs typeface="Carlito"/>
              </a:rPr>
              <a:t>that they could </a:t>
            </a:r>
            <a:r>
              <a:rPr sz="2800" dirty="0">
                <a:latin typeface="Carlito"/>
                <a:cs typeface="Carlito"/>
              </a:rPr>
              <a:t>be </a:t>
            </a:r>
            <a:r>
              <a:rPr sz="2800" spc="-5" dirty="0">
                <a:latin typeface="Carlito"/>
                <a:cs typeface="Carlito"/>
              </a:rPr>
              <a:t>used in </a:t>
            </a:r>
            <a:r>
              <a:rPr sz="2800" spc="-10" dirty="0">
                <a:latin typeface="Carlito"/>
                <a:cs typeface="Carlito"/>
              </a:rPr>
              <a:t>training </a:t>
            </a:r>
            <a:r>
              <a:rPr sz="2800" dirty="0">
                <a:latin typeface="Carlito"/>
                <a:cs typeface="Carlito"/>
              </a:rPr>
              <a:t>the machine </a:t>
            </a:r>
            <a:r>
              <a:rPr sz="2800" spc="-5" dirty="0">
                <a:latin typeface="Carlito"/>
                <a:cs typeface="Carlito"/>
              </a:rPr>
              <a:t>learning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1400" y="543559"/>
            <a:ext cx="3810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EDA with 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07291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3200" spc="-5" dirty="0">
                <a:latin typeface="Carlito"/>
                <a:cs typeface="Carlito"/>
              </a:rPr>
              <a:t>Loaded </a:t>
            </a:r>
            <a:r>
              <a:rPr sz="3200" spc="-25" dirty="0">
                <a:latin typeface="Carlito"/>
                <a:cs typeface="Carlito"/>
              </a:rPr>
              <a:t>data </a:t>
            </a:r>
            <a:r>
              <a:rPr sz="3200" spc="-10" dirty="0">
                <a:latin typeface="Carlito"/>
                <a:cs typeface="Carlito"/>
              </a:rPr>
              <a:t>set </a:t>
            </a:r>
            <a:r>
              <a:rPr sz="3200" spc="-25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IBM DB2</a:t>
            </a:r>
            <a:r>
              <a:rPr sz="3200" spc="-1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Database.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3200" spc="-5" dirty="0">
                <a:latin typeface="Carlito"/>
                <a:cs typeface="Carlito"/>
              </a:rPr>
              <a:t>Queried using SQL </a:t>
            </a:r>
            <a:r>
              <a:rPr sz="3200" dirty="0">
                <a:latin typeface="Carlito"/>
                <a:cs typeface="Carlito"/>
              </a:rPr>
              <a:t>Python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integration.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3200" spc="-5" dirty="0">
                <a:latin typeface="Carlito"/>
                <a:cs typeface="Carlito"/>
              </a:rPr>
              <a:t>Queries </a:t>
            </a:r>
            <a:r>
              <a:rPr sz="3200" spc="-20" dirty="0">
                <a:latin typeface="Carlito"/>
                <a:cs typeface="Carlito"/>
              </a:rPr>
              <a:t>were </a:t>
            </a:r>
            <a:r>
              <a:rPr sz="3200" dirty="0">
                <a:latin typeface="Carlito"/>
                <a:cs typeface="Carlito"/>
              </a:rPr>
              <a:t>made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0" dirty="0">
                <a:latin typeface="Carlito"/>
                <a:cs typeface="Carlito"/>
              </a:rPr>
              <a:t>get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25" dirty="0">
                <a:latin typeface="Carlito"/>
                <a:cs typeface="Carlito"/>
              </a:rPr>
              <a:t>better </a:t>
            </a:r>
            <a:r>
              <a:rPr sz="3200" spc="-20" dirty="0">
                <a:latin typeface="Carlito"/>
                <a:cs typeface="Carlito"/>
              </a:rPr>
              <a:t>understanding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dataset.</a:t>
            </a:r>
            <a:endParaRPr sz="32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3200" spc="-5" dirty="0">
                <a:latin typeface="Carlito"/>
                <a:cs typeface="Carlito"/>
              </a:rPr>
              <a:t>Queried </a:t>
            </a:r>
            <a:r>
              <a:rPr sz="3200" spc="-20" dirty="0">
                <a:latin typeface="Carlito"/>
                <a:cs typeface="Carlito"/>
              </a:rPr>
              <a:t>information </a:t>
            </a:r>
            <a:r>
              <a:rPr sz="3200" dirty="0">
                <a:latin typeface="Carlito"/>
                <a:cs typeface="Carlito"/>
              </a:rPr>
              <a:t>about launch </a:t>
            </a:r>
            <a:r>
              <a:rPr sz="3200" spc="-20" dirty="0">
                <a:latin typeface="Carlito"/>
                <a:cs typeface="Carlito"/>
              </a:rPr>
              <a:t>site </a:t>
            </a:r>
            <a:r>
              <a:rPr sz="3200" spc="-5" dirty="0">
                <a:latin typeface="Carlito"/>
                <a:cs typeface="Carlito"/>
              </a:rPr>
              <a:t>names, mission </a:t>
            </a:r>
            <a:r>
              <a:rPr sz="3200" spc="-20" dirty="0">
                <a:latin typeface="Carlito"/>
                <a:cs typeface="Carlito"/>
              </a:rPr>
              <a:t>outcomes, various pay </a:t>
            </a:r>
            <a:r>
              <a:rPr sz="3200" dirty="0">
                <a:latin typeface="Carlito"/>
                <a:cs typeface="Carlito"/>
              </a:rPr>
              <a:t>load </a:t>
            </a:r>
            <a:r>
              <a:rPr sz="3200" spc="-25" dirty="0">
                <a:latin typeface="Carlito"/>
                <a:cs typeface="Carlito"/>
              </a:rPr>
              <a:t>sizes </a:t>
            </a:r>
            <a:r>
              <a:rPr sz="3200" spc="-5" dirty="0">
                <a:latin typeface="Carlito"/>
                <a:cs typeface="Carlito"/>
              </a:rPr>
              <a:t>of  </a:t>
            </a:r>
            <a:r>
              <a:rPr sz="3200" spc="-25" dirty="0">
                <a:latin typeface="Carlito"/>
                <a:cs typeface="Carlito"/>
              </a:rPr>
              <a:t>customers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20" dirty="0">
                <a:latin typeface="Carlito"/>
                <a:cs typeface="Carlito"/>
              </a:rPr>
              <a:t>booster </a:t>
            </a:r>
            <a:r>
              <a:rPr sz="3200" spc="-25" dirty="0">
                <a:latin typeface="Carlito"/>
                <a:cs typeface="Carlito"/>
              </a:rPr>
              <a:t>versions, </a:t>
            </a:r>
            <a:r>
              <a:rPr sz="3200" dirty="0">
                <a:latin typeface="Carlito"/>
                <a:cs typeface="Carlito"/>
              </a:rPr>
              <a:t>and landing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outcomes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340" y="685800"/>
            <a:ext cx="1066800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00" dirty="0"/>
              <a:t>Build an interactive map with 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3868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spcBef>
                <a:spcPts val="335"/>
              </a:spcBef>
            </a:pPr>
            <a:r>
              <a:rPr sz="3200" dirty="0">
                <a:latin typeface="Carlito"/>
                <a:cs typeface="Carlito"/>
              </a:rPr>
              <a:t>Folium maps mark Launch Sites, successful and unsuccessful landings, and a proximity example  to key locations: Railway, Highway, Coast, and City.</a:t>
            </a:r>
          </a:p>
          <a:p>
            <a:pPr marL="12700" marR="311150">
              <a:spcBef>
                <a:spcPts val="1115"/>
              </a:spcBef>
            </a:pPr>
            <a:r>
              <a:rPr sz="3200" dirty="0">
                <a:latin typeface="Carlito"/>
                <a:cs typeface="Carlito"/>
              </a:rPr>
              <a:t>This allows us to understand why launch sites may be located where they are. Also visualizes  successful landings relative to location.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5235" y="543559"/>
            <a:ext cx="982756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Build a Dashboard with Plotly 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1953106"/>
            <a:ext cx="10134600" cy="360271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10" dirty="0">
                <a:latin typeface="Carlito"/>
                <a:cs typeface="Carlito"/>
              </a:rPr>
              <a:t>Dashboard </a:t>
            </a:r>
            <a:r>
              <a:rPr sz="2400" dirty="0">
                <a:latin typeface="Carlito"/>
                <a:cs typeface="Carlito"/>
              </a:rPr>
              <a:t>includes a </a:t>
            </a:r>
            <a:r>
              <a:rPr sz="2400" spc="-5" dirty="0">
                <a:latin typeface="Carlito"/>
                <a:cs typeface="Carlito"/>
              </a:rPr>
              <a:t>pie </a:t>
            </a:r>
            <a:r>
              <a:rPr sz="2400" dirty="0">
                <a:latin typeface="Carlito"/>
                <a:cs typeface="Carlito"/>
              </a:rPr>
              <a:t>chart and a </a:t>
            </a:r>
            <a:r>
              <a:rPr sz="2400" spc="-25" dirty="0">
                <a:latin typeface="Carlito"/>
                <a:cs typeface="Carlito"/>
              </a:rPr>
              <a:t>scatter</a:t>
            </a:r>
            <a:r>
              <a:rPr sz="2400" spc="-1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plot.</a:t>
            </a:r>
            <a:endParaRPr sz="24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400" spc="-5" dirty="0">
                <a:latin typeface="Carlito"/>
                <a:cs typeface="Carlito"/>
              </a:rPr>
              <a:t>Pie </a:t>
            </a:r>
            <a:r>
              <a:rPr sz="2400" dirty="0">
                <a:latin typeface="Carlito"/>
                <a:cs typeface="Carlito"/>
              </a:rPr>
              <a:t>chart </a:t>
            </a:r>
            <a:r>
              <a:rPr sz="2400" spc="-5" dirty="0">
                <a:latin typeface="Carlito"/>
                <a:cs typeface="Carlito"/>
              </a:rPr>
              <a:t>can be selected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show distribution of successful </a:t>
            </a:r>
            <a:r>
              <a:rPr sz="2400" dirty="0">
                <a:latin typeface="Carlito"/>
                <a:cs typeface="Carlito"/>
              </a:rPr>
              <a:t>landings </a:t>
            </a:r>
            <a:r>
              <a:rPr sz="2400" spc="-20" dirty="0">
                <a:latin typeface="Carlito"/>
                <a:cs typeface="Carlito"/>
              </a:rPr>
              <a:t>across </a:t>
            </a:r>
            <a:r>
              <a:rPr sz="2400" dirty="0">
                <a:latin typeface="Carlito"/>
                <a:cs typeface="Carlito"/>
              </a:rPr>
              <a:t>all launch </a:t>
            </a:r>
            <a:r>
              <a:rPr sz="2400" spc="-20" dirty="0">
                <a:latin typeface="Carlito"/>
                <a:cs typeface="Carlito"/>
              </a:rPr>
              <a:t>sites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be </a:t>
            </a:r>
            <a:r>
              <a:rPr sz="2400" spc="-5" dirty="0">
                <a:latin typeface="Carlito"/>
                <a:cs typeface="Carlito"/>
              </a:rPr>
              <a:t>selected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show </a:t>
            </a:r>
            <a:r>
              <a:rPr sz="2400" dirty="0">
                <a:latin typeface="Carlito"/>
                <a:cs typeface="Carlito"/>
              </a:rPr>
              <a:t>individual launch </a:t>
            </a:r>
            <a:r>
              <a:rPr sz="2400" spc="-20" dirty="0">
                <a:latin typeface="Carlito"/>
                <a:cs typeface="Carlito"/>
              </a:rPr>
              <a:t>site </a:t>
            </a:r>
            <a:r>
              <a:rPr sz="2400" dirty="0">
                <a:latin typeface="Carlito"/>
                <a:cs typeface="Carlito"/>
              </a:rPr>
              <a:t>success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rates.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400" spc="-25" dirty="0">
                <a:latin typeface="Carlito"/>
                <a:cs typeface="Carlito"/>
              </a:rPr>
              <a:t>Scatter </a:t>
            </a:r>
            <a:r>
              <a:rPr sz="2400" spc="-5" dirty="0">
                <a:latin typeface="Carlito"/>
                <a:cs typeface="Carlito"/>
              </a:rPr>
              <a:t>plot </a:t>
            </a:r>
            <a:r>
              <a:rPr sz="2400" spc="-40" dirty="0">
                <a:latin typeface="Carlito"/>
                <a:cs typeface="Carlito"/>
              </a:rPr>
              <a:t>takes </a:t>
            </a:r>
            <a:r>
              <a:rPr sz="2400" spc="-20" dirty="0">
                <a:latin typeface="Carlito"/>
                <a:cs typeface="Carlito"/>
              </a:rPr>
              <a:t>two </a:t>
            </a:r>
            <a:r>
              <a:rPr sz="2400" dirty="0">
                <a:latin typeface="Carlito"/>
                <a:cs typeface="Carlito"/>
              </a:rPr>
              <a:t>inputs: All </a:t>
            </a:r>
            <a:r>
              <a:rPr sz="2400" spc="-20" dirty="0">
                <a:latin typeface="Carlito"/>
                <a:cs typeface="Carlito"/>
              </a:rPr>
              <a:t>sites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individual </a:t>
            </a:r>
            <a:r>
              <a:rPr sz="2400" spc="-20" dirty="0">
                <a:latin typeface="Carlito"/>
                <a:cs typeface="Carlito"/>
              </a:rPr>
              <a:t>site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payload mass on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slider between </a:t>
            </a:r>
            <a:r>
              <a:rPr sz="2400" dirty="0">
                <a:latin typeface="Carlito"/>
                <a:cs typeface="Carlito"/>
              </a:rPr>
              <a:t>0  and 10000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kg.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400" spc="-5" dirty="0">
                <a:latin typeface="Carlito"/>
                <a:cs typeface="Carlito"/>
              </a:rPr>
              <a:t>The pie </a:t>
            </a:r>
            <a:r>
              <a:rPr sz="2400" dirty="0">
                <a:latin typeface="Carlito"/>
                <a:cs typeface="Carlito"/>
              </a:rPr>
              <a:t>chart 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20" dirty="0">
                <a:latin typeface="Carlito"/>
                <a:cs typeface="Carlito"/>
              </a:rPr>
              <a:t>to visualize </a:t>
            </a:r>
            <a:r>
              <a:rPr sz="2400" dirty="0">
                <a:latin typeface="Carlito"/>
                <a:cs typeface="Carlito"/>
              </a:rPr>
              <a:t>launch </a:t>
            </a:r>
            <a:r>
              <a:rPr sz="2400" spc="-20" dirty="0">
                <a:latin typeface="Carlito"/>
                <a:cs typeface="Carlito"/>
              </a:rPr>
              <a:t>site </a:t>
            </a:r>
            <a:r>
              <a:rPr sz="2400" dirty="0">
                <a:latin typeface="Carlito"/>
                <a:cs typeface="Carlito"/>
              </a:rPr>
              <a:t>success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40" dirty="0">
                <a:latin typeface="Carlito"/>
                <a:cs typeface="Carlito"/>
              </a:rPr>
              <a:t>rate.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scatter </a:t>
            </a:r>
            <a:r>
              <a:rPr sz="2400" spc="-5" dirty="0">
                <a:latin typeface="Carlito"/>
                <a:cs typeface="Carlito"/>
              </a:rPr>
              <a:t>plot can help </a:t>
            </a:r>
            <a:r>
              <a:rPr sz="2400" dirty="0">
                <a:latin typeface="Carlito"/>
                <a:cs typeface="Carlito"/>
              </a:rPr>
              <a:t>us </a:t>
            </a:r>
            <a:r>
              <a:rPr sz="2400" spc="-5" dirty="0">
                <a:latin typeface="Carlito"/>
                <a:cs typeface="Carlito"/>
              </a:rPr>
              <a:t>see how </a:t>
            </a:r>
            <a:r>
              <a:rPr sz="2400" dirty="0">
                <a:latin typeface="Carlito"/>
                <a:cs typeface="Carlito"/>
              </a:rPr>
              <a:t>success </a:t>
            </a:r>
            <a:r>
              <a:rPr sz="2400" spc="-10" dirty="0">
                <a:latin typeface="Carlito"/>
                <a:cs typeface="Carlito"/>
              </a:rPr>
              <a:t>varies </a:t>
            </a:r>
            <a:r>
              <a:rPr sz="2400" spc="-20" dirty="0">
                <a:latin typeface="Carlito"/>
                <a:cs typeface="Carlito"/>
              </a:rPr>
              <a:t>across </a:t>
            </a:r>
            <a:r>
              <a:rPr sz="2400" dirty="0">
                <a:latin typeface="Carlito"/>
                <a:cs typeface="Carlito"/>
              </a:rPr>
              <a:t>launch </a:t>
            </a:r>
            <a:r>
              <a:rPr sz="2400" spc="-20" dirty="0">
                <a:latin typeface="Carlito"/>
                <a:cs typeface="Carlito"/>
              </a:rPr>
              <a:t>sites, </a:t>
            </a:r>
            <a:r>
              <a:rPr sz="2400" spc="-10" dirty="0">
                <a:latin typeface="Carlito"/>
                <a:cs typeface="Carlito"/>
              </a:rPr>
              <a:t>payload </a:t>
            </a:r>
            <a:r>
              <a:rPr sz="2400" spc="-5" dirty="0">
                <a:latin typeface="Carlito"/>
                <a:cs typeface="Carlito"/>
              </a:rPr>
              <a:t>mass,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</a:p>
          <a:p>
            <a:pPr marL="12700">
              <a:lnSpc>
                <a:spcPts val="2350"/>
              </a:lnSpc>
            </a:pPr>
            <a:r>
              <a:rPr sz="2400" spc="-20" dirty="0">
                <a:latin typeface="Carlito"/>
                <a:cs typeface="Carlito"/>
              </a:rPr>
              <a:t>booster </a:t>
            </a:r>
            <a:r>
              <a:rPr sz="2400" spc="-25" dirty="0">
                <a:latin typeface="Carlito"/>
                <a:cs typeface="Carlito"/>
              </a:rPr>
              <a:t>version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45" dirty="0">
                <a:latin typeface="Carlito"/>
                <a:cs typeface="Carlito"/>
              </a:rPr>
              <a:t>category.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4072" y="661348"/>
            <a:ext cx="891316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Predictive analysis 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2698877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75407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94636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98877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87600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1712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4468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98877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80564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60624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57674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612512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62576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257674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423281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79669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12614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671947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257674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490592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82616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814945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017383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75879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814945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932040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-457200"/>
            <a:ext cx="3581399" cy="146373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5400" u="heavy" spc="-375" dirty="0">
                <a:uFill>
                  <a:solidFill>
                    <a:srgbClr val="7D7D7D"/>
                  </a:solidFill>
                </a:uFill>
              </a:rPr>
              <a:t>Results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388446"/>
            <a:ext cx="904303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This is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preview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Plotly dashboard.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following </a:t>
            </a:r>
            <a:r>
              <a:rPr sz="2000" spc="-5" dirty="0">
                <a:latin typeface="Carlito"/>
                <a:cs typeface="Carlito"/>
              </a:rPr>
              <a:t>sides will show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results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spc="-20" dirty="0">
                <a:latin typeface="Carlito"/>
                <a:cs typeface="Carlito"/>
              </a:rPr>
              <a:t>EDA </a:t>
            </a:r>
            <a:r>
              <a:rPr sz="2000" spc="-5" dirty="0">
                <a:latin typeface="Carlito"/>
                <a:cs typeface="Carlito"/>
              </a:rPr>
              <a:t>with  </a:t>
            </a:r>
            <a:r>
              <a:rPr sz="2000" spc="-20" dirty="0">
                <a:latin typeface="Carlito"/>
                <a:cs typeface="Carlito"/>
              </a:rPr>
              <a:t>visualization, EDA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SQL, </a:t>
            </a:r>
            <a:r>
              <a:rPr sz="2000" spc="-25" dirty="0">
                <a:latin typeface="Carlito"/>
                <a:cs typeface="Carlito"/>
              </a:rPr>
              <a:t>Interactive </a:t>
            </a:r>
            <a:r>
              <a:rPr sz="2000" dirty="0">
                <a:latin typeface="Carlito"/>
                <a:cs typeface="Carlito"/>
              </a:rPr>
              <a:t>Map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spc="-20" dirty="0">
                <a:latin typeface="Carlito"/>
                <a:cs typeface="Carlito"/>
              </a:rPr>
              <a:t>Folium,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finally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results </a:t>
            </a:r>
            <a:r>
              <a:rPr sz="2000" spc="-5" dirty="0">
                <a:latin typeface="Carlito"/>
                <a:cs typeface="Carlito"/>
              </a:rPr>
              <a:t>of our </a:t>
            </a:r>
            <a:r>
              <a:rPr sz="2000" dirty="0">
                <a:latin typeface="Carlito"/>
                <a:cs typeface="Carlito"/>
              </a:rPr>
              <a:t>model </a:t>
            </a:r>
            <a:r>
              <a:rPr sz="2000" spc="-5" dirty="0">
                <a:latin typeface="Carlito"/>
                <a:cs typeface="Carlito"/>
              </a:rPr>
              <a:t>with  </a:t>
            </a:r>
            <a:r>
              <a:rPr sz="2000" dirty="0">
                <a:latin typeface="Carlito"/>
                <a:cs typeface="Carlito"/>
              </a:rPr>
              <a:t>about 83%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accuracy.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168020"/>
            <a:ext cx="7138638" cy="40154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0972" y="1752600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dirty="0">
                <a:latin typeface="Bahnschrift Condensed" panose="020B0502040204020203" pitchFamily="34" charset="0"/>
                <a:cs typeface="Arial"/>
              </a:rPr>
              <a:t>EDA</a:t>
            </a:r>
            <a:r>
              <a:rPr lang="pt-PT" sz="7200" dirty="0"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dirty="0">
                <a:latin typeface="Bahnschrift Condensed" panose="020B0502040204020203" pitchFamily="34" charset="0"/>
                <a:cs typeface="Arial"/>
              </a:rPr>
              <a:t>with Visualization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62743" y="3037840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300" dirty="0">
                <a:solidFill>
                  <a:schemeClr val="tx2"/>
                </a:solidFill>
                <a:latin typeface="Arial"/>
                <a:cs typeface="Arial"/>
              </a:rPr>
              <a:t>EXPLORATORY	DATA   ANALYSIS	WITH	SEABORN	PLOTS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13312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pc="-20" dirty="0">
                <a:latin typeface="Carlito"/>
                <a:cs typeface="Carlito"/>
              </a:rPr>
              <a:t>Graphic </a:t>
            </a:r>
            <a:r>
              <a:rPr spc="-10" dirty="0">
                <a:latin typeface="Carlito"/>
                <a:cs typeface="Carlito"/>
              </a:rPr>
              <a:t>suggests </a:t>
            </a:r>
            <a:r>
              <a:rPr spc="-5" dirty="0">
                <a:latin typeface="Carlito"/>
                <a:cs typeface="Carlito"/>
              </a:rPr>
              <a:t>an </a:t>
            </a:r>
            <a:r>
              <a:rPr spc="-20" dirty="0">
                <a:latin typeface="Carlito"/>
                <a:cs typeface="Carlito"/>
              </a:rPr>
              <a:t>increase </a:t>
            </a:r>
            <a:r>
              <a:rPr dirty="0">
                <a:latin typeface="Carlito"/>
                <a:cs typeface="Carlito"/>
              </a:rPr>
              <a:t>in </a:t>
            </a:r>
            <a:r>
              <a:rPr spc="-15" dirty="0">
                <a:latin typeface="Carlito"/>
                <a:cs typeface="Carlito"/>
              </a:rPr>
              <a:t>success </a:t>
            </a:r>
            <a:r>
              <a:rPr spc="-40" dirty="0">
                <a:latin typeface="Carlito"/>
                <a:cs typeface="Carlito"/>
              </a:rPr>
              <a:t>rate </a:t>
            </a:r>
            <a:r>
              <a:rPr spc="-20" dirty="0">
                <a:latin typeface="Carlito"/>
                <a:cs typeface="Carlito"/>
              </a:rPr>
              <a:t>over </a:t>
            </a:r>
            <a:r>
              <a:rPr spc="-5" dirty="0">
                <a:latin typeface="Carlito"/>
                <a:cs typeface="Carlito"/>
              </a:rPr>
              <a:t>time </a:t>
            </a:r>
            <a:r>
              <a:rPr spc="-20" dirty="0">
                <a:latin typeface="Carlito"/>
                <a:cs typeface="Carlito"/>
              </a:rPr>
              <a:t>(indicated </a:t>
            </a:r>
            <a:r>
              <a:rPr dirty="0">
                <a:latin typeface="Carlito"/>
                <a:cs typeface="Carlito"/>
              </a:rPr>
              <a:t>in </a:t>
            </a:r>
            <a:r>
              <a:rPr spc="-10" dirty="0">
                <a:latin typeface="Carlito"/>
                <a:cs typeface="Carlito"/>
              </a:rPr>
              <a:t>Flight </a:t>
            </a:r>
            <a:r>
              <a:rPr spc="-5" dirty="0">
                <a:latin typeface="Carlito"/>
                <a:cs typeface="Carlito"/>
              </a:rPr>
              <a:t>Number).  </a:t>
            </a:r>
            <a:r>
              <a:rPr spc="-25" dirty="0">
                <a:latin typeface="Carlito"/>
                <a:cs typeface="Carlito"/>
              </a:rPr>
              <a:t>Likely </a:t>
            </a:r>
            <a:r>
              <a:rPr spc="-5" dirty="0">
                <a:latin typeface="Carlito"/>
                <a:cs typeface="Carlito"/>
              </a:rPr>
              <a:t>a big </a:t>
            </a:r>
            <a:r>
              <a:rPr spc="-25" dirty="0">
                <a:latin typeface="Carlito"/>
                <a:cs typeface="Carlito"/>
              </a:rPr>
              <a:t>breakthrough </a:t>
            </a:r>
            <a:r>
              <a:rPr spc="-20" dirty="0">
                <a:latin typeface="Carlito"/>
                <a:cs typeface="Carlito"/>
              </a:rPr>
              <a:t>around </a:t>
            </a:r>
            <a:r>
              <a:rPr spc="-10" dirty="0">
                <a:latin typeface="Carlito"/>
                <a:cs typeface="Carlito"/>
              </a:rPr>
              <a:t>flight </a:t>
            </a:r>
            <a:r>
              <a:rPr spc="-15" dirty="0">
                <a:latin typeface="Carlito"/>
                <a:cs typeface="Carlito"/>
              </a:rPr>
              <a:t>20 </a:t>
            </a:r>
            <a:r>
              <a:rPr spc="-5" dirty="0">
                <a:latin typeface="Carlito"/>
                <a:cs typeface="Carlito"/>
              </a:rPr>
              <a:t>which </a:t>
            </a:r>
            <a:r>
              <a:rPr spc="-15" dirty="0">
                <a:latin typeface="Carlito"/>
                <a:cs typeface="Carlito"/>
              </a:rPr>
              <a:t>significantly </a:t>
            </a:r>
            <a:r>
              <a:rPr spc="-20" dirty="0">
                <a:latin typeface="Carlito"/>
                <a:cs typeface="Carlito"/>
              </a:rPr>
              <a:t>increased </a:t>
            </a:r>
            <a:r>
              <a:rPr spc="-15" dirty="0">
                <a:latin typeface="Carlito"/>
                <a:cs typeface="Carlito"/>
              </a:rPr>
              <a:t>success </a:t>
            </a:r>
            <a:r>
              <a:rPr spc="-25" dirty="0">
                <a:latin typeface="Carlito"/>
                <a:cs typeface="Carlito"/>
              </a:rPr>
              <a:t>rate.  </a:t>
            </a:r>
            <a:r>
              <a:rPr spc="-20" dirty="0">
                <a:latin typeface="Carlito"/>
                <a:cs typeface="Carlito"/>
              </a:rPr>
              <a:t>CCAFS appears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be the main </a:t>
            </a:r>
            <a:r>
              <a:rPr spc="-10" dirty="0">
                <a:latin typeface="Carlito"/>
                <a:cs typeface="Carlito"/>
              </a:rPr>
              <a:t>launch </a:t>
            </a:r>
            <a:r>
              <a:rPr spc="-15" dirty="0">
                <a:latin typeface="Carlito"/>
                <a:cs typeface="Carlito"/>
              </a:rPr>
              <a:t>site </a:t>
            </a:r>
            <a:r>
              <a:rPr spc="-5" dirty="0">
                <a:latin typeface="Carlito"/>
                <a:cs typeface="Carlito"/>
              </a:rPr>
              <a:t>as it has the </a:t>
            </a:r>
            <a:r>
              <a:rPr spc="-20" dirty="0">
                <a:latin typeface="Carlito"/>
                <a:cs typeface="Carlito"/>
              </a:rPr>
              <a:t>most</a:t>
            </a:r>
            <a:r>
              <a:rPr spc="-90" dirty="0">
                <a:latin typeface="Carlito"/>
                <a:cs typeface="Carlito"/>
              </a:rPr>
              <a:t> </a:t>
            </a:r>
            <a:r>
              <a:rPr spc="-20" dirty="0">
                <a:latin typeface="Carlito"/>
                <a:cs typeface="Carlito"/>
              </a:rPr>
              <a:t>volume.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702310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chemeClr val="bg1"/>
                </a:solidFill>
                <a:latin typeface="Carlito"/>
                <a:cs typeface="Carlito"/>
              </a:rPr>
              <a:t>Green indicates successful </a:t>
            </a: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launch; </a:t>
            </a:r>
            <a:r>
              <a:rPr spc="-15" dirty="0">
                <a:solidFill>
                  <a:schemeClr val="bg1"/>
                </a:solidFill>
                <a:latin typeface="Carlito"/>
                <a:cs typeface="Carlito"/>
              </a:rPr>
              <a:t>Purple </a:t>
            </a:r>
            <a:r>
              <a:rPr spc="-20" dirty="0">
                <a:solidFill>
                  <a:schemeClr val="bg1"/>
                </a:solidFill>
                <a:latin typeface="Carlito"/>
                <a:cs typeface="Carlito"/>
              </a:rPr>
              <a:t>indicates unsuccessful</a:t>
            </a:r>
            <a:r>
              <a:rPr spc="18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chemeClr val="bg1"/>
                </a:solidFill>
                <a:latin typeface="Carlito"/>
                <a:cs typeface="Carlito"/>
              </a:rPr>
              <a:t>launch.</a:t>
            </a:r>
            <a:endParaRPr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534643"/>
            <a:ext cx="45837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>
                <a:solidFill>
                  <a:srgbClr val="BB562C"/>
                </a:solidFill>
              </a:rPr>
              <a:t>Payload vs. Launch Site</a:t>
            </a:r>
            <a:endParaRPr sz="3600" spc="-3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99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chemeClr val="bg1"/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chemeClr val="bg1"/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chemeClr val="bg1"/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chemeClr val="bg1"/>
                </a:solidFill>
                <a:latin typeface="Carlito"/>
                <a:cs typeface="Carlito"/>
              </a:rPr>
              <a:t>indicates unsuccessful</a:t>
            </a:r>
            <a:r>
              <a:rPr sz="1600" spc="18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rlito"/>
                <a:cs typeface="Carlito"/>
              </a:rPr>
              <a:t>launch.</a:t>
            </a:r>
            <a:endParaRPr sz="160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89245"/>
            <a:ext cx="7239000" cy="1679178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latin typeface="Carlito"/>
                <a:cs typeface="Carlito"/>
              </a:rPr>
              <a:t>Executive </a:t>
            </a:r>
            <a:r>
              <a:rPr sz="2200" spc="-15" dirty="0">
                <a:latin typeface="Carlito"/>
                <a:cs typeface="Carlito"/>
              </a:rPr>
              <a:t>Summary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(3)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Introduction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(4)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Methodology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latin typeface="Carlito"/>
                <a:cs typeface="Carlito"/>
              </a:rPr>
              <a:t>Results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(16)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rlito"/>
                <a:cs typeface="Carlito"/>
              </a:rPr>
              <a:t>Conclusion</a:t>
            </a:r>
            <a:r>
              <a:rPr sz="2200" spc="-8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(46)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rlito"/>
                <a:cs typeface="Carlito"/>
              </a:rPr>
              <a:t>Appendix</a:t>
            </a:r>
            <a:r>
              <a:rPr sz="2200" spc="-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(47)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5662" y="232138"/>
            <a:ext cx="5105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0" dirty="0">
                <a:solidFill>
                  <a:srgbClr val="BB562C"/>
                </a:solidFill>
              </a:rPr>
              <a:t>Success rate vs. Orbit type</a:t>
            </a:r>
            <a:endParaRPr sz="3600" spc="-15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77130"/>
            <a:ext cx="6502400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Success </a:t>
            </a:r>
            <a:r>
              <a:rPr sz="1800" spc="-25" dirty="0">
                <a:solidFill>
                  <a:schemeClr val="bg1"/>
                </a:solidFill>
                <a:latin typeface="Carlito"/>
                <a:cs typeface="Carlito"/>
              </a:rPr>
              <a:t>Rate </a:t>
            </a:r>
            <a:r>
              <a:rPr sz="1800" spc="-20" dirty="0">
                <a:solidFill>
                  <a:schemeClr val="bg1"/>
                </a:solidFill>
                <a:latin typeface="Carlito"/>
                <a:cs typeface="Carlito"/>
              </a:rPr>
              <a:t>Scale</a:t>
            </a:r>
            <a:r>
              <a:rPr sz="1800" spc="-6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0 as</a:t>
            </a:r>
            <a:r>
              <a:rPr sz="1800" spc="-7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0%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0.6 as</a:t>
            </a:r>
            <a:r>
              <a:rPr sz="1800" spc="-19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60%  1 as</a:t>
            </a:r>
            <a:r>
              <a:rPr sz="1800" spc="-12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100%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3437" y="633602"/>
            <a:ext cx="6869786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Flight Number vs. Orbit 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608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chemeClr val="bg1"/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chemeClr val="bg1"/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chemeClr val="bg1"/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chemeClr val="bg1"/>
                </a:solidFill>
                <a:latin typeface="Carlito"/>
                <a:cs typeface="Carlito"/>
              </a:rPr>
              <a:t>indicates unsuccessful</a:t>
            </a:r>
            <a:r>
              <a:rPr sz="1600" spc="18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rlito"/>
                <a:cs typeface="Carlito"/>
              </a:rPr>
              <a:t>launch.</a:t>
            </a:r>
            <a:endParaRPr sz="16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685800"/>
            <a:ext cx="558749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Payload vs. Orbit type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139717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20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20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20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chemeClr val="bg1"/>
                </a:solidFill>
                <a:latin typeface="Carlito"/>
                <a:cs typeface="Carlito"/>
              </a:rPr>
              <a:t>Green indicates successful </a:t>
            </a:r>
            <a:r>
              <a:rPr sz="1600" spc="-10" dirty="0">
                <a:solidFill>
                  <a:schemeClr val="bg1"/>
                </a:solidFill>
                <a:latin typeface="Carlito"/>
                <a:cs typeface="Carlito"/>
              </a:rPr>
              <a:t>launch; </a:t>
            </a:r>
            <a:r>
              <a:rPr sz="1600" spc="-15" dirty="0">
                <a:solidFill>
                  <a:schemeClr val="bg1"/>
                </a:solidFill>
                <a:latin typeface="Carlito"/>
                <a:cs typeface="Carlito"/>
              </a:rPr>
              <a:t>Purple </a:t>
            </a:r>
            <a:r>
              <a:rPr sz="1600" spc="-20" dirty="0">
                <a:solidFill>
                  <a:schemeClr val="bg1"/>
                </a:solidFill>
                <a:latin typeface="Carlito"/>
                <a:cs typeface="Carlito"/>
              </a:rPr>
              <a:t>indicates unsuccessful</a:t>
            </a:r>
            <a:r>
              <a:rPr sz="1600" spc="18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rlito"/>
                <a:cs typeface="Carlito"/>
              </a:rPr>
              <a:t>launch.</a:t>
            </a:r>
            <a:endParaRPr sz="16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503682"/>
            <a:ext cx="64439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Launch Success Yearly Trend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103938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20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chemeClr val="bg1"/>
                </a:solidFill>
                <a:latin typeface="Carlito"/>
                <a:cs typeface="Carlito"/>
              </a:rPr>
              <a:t>95% confidence interval  </a:t>
            </a:r>
            <a:r>
              <a:rPr sz="1600" spc="-10" dirty="0">
                <a:solidFill>
                  <a:schemeClr val="bg1"/>
                </a:solidFill>
                <a:latin typeface="Carlito"/>
                <a:cs typeface="Carlito"/>
              </a:rPr>
              <a:t>(light blue</a:t>
            </a:r>
            <a:r>
              <a:rPr sz="1600" spc="-10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chemeClr val="bg1"/>
                </a:solidFill>
                <a:latin typeface="Carlito"/>
                <a:cs typeface="Carlito"/>
              </a:rPr>
              <a:t>shading)</a:t>
            </a:r>
            <a:endParaRPr sz="16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031365"/>
            <a:ext cx="6672581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chemeClr val="tx2"/>
                </a:solidFill>
                <a:latin typeface="Arial"/>
                <a:cs typeface="Arial"/>
              </a:rPr>
              <a:t>EDA with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3276600"/>
            <a:ext cx="9601200" cy="1037463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EXPLORATORY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ANALYSIS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WITH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SQL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INTEGRATED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IN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PYTHON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WITH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543559"/>
            <a:ext cx="51816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All Launch Site 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363554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latin typeface="Carlito"/>
                <a:cs typeface="Carlito"/>
              </a:rPr>
              <a:t>Query unique launch </a:t>
            </a:r>
            <a:r>
              <a:rPr sz="2400" spc="-20" dirty="0">
                <a:latin typeface="Carlito"/>
                <a:cs typeface="Carlito"/>
              </a:rPr>
              <a:t>site </a:t>
            </a:r>
            <a:r>
              <a:rPr sz="2400" spc="-5" dirty="0">
                <a:latin typeface="Carlito"/>
                <a:cs typeface="Carlito"/>
              </a:rPr>
              <a:t>names </a:t>
            </a:r>
            <a:r>
              <a:rPr sz="2400" spc="-20" dirty="0">
                <a:latin typeface="Carlito"/>
                <a:cs typeface="Carlito"/>
              </a:rPr>
              <a:t>from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database.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400" spc="-5" dirty="0">
                <a:latin typeface="Carlito"/>
                <a:cs typeface="Carlito"/>
              </a:rPr>
              <a:t>CCAFS SLC-40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CCAFSSLC-40 </a:t>
            </a:r>
            <a:r>
              <a:rPr sz="2400" spc="-25" dirty="0">
                <a:latin typeface="Carlito"/>
                <a:cs typeface="Carlito"/>
              </a:rPr>
              <a:t>likely </a:t>
            </a:r>
            <a:r>
              <a:rPr sz="2400" dirty="0">
                <a:latin typeface="Carlito"/>
                <a:cs typeface="Carlito"/>
              </a:rPr>
              <a:t>all </a:t>
            </a:r>
            <a:r>
              <a:rPr sz="2400" spc="-20" dirty="0">
                <a:latin typeface="Carlito"/>
                <a:cs typeface="Carlito"/>
              </a:rPr>
              <a:t>represent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same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400" dirty="0">
                <a:latin typeface="Carlito"/>
                <a:cs typeface="Carlito"/>
              </a:rPr>
              <a:t>launch </a:t>
            </a:r>
            <a:r>
              <a:rPr sz="2400" spc="-20" dirty="0">
                <a:latin typeface="Carlito"/>
                <a:cs typeface="Carlito"/>
              </a:rPr>
              <a:t>site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2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entry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errors.</a:t>
            </a:r>
            <a:endParaRPr sz="2400" dirty="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400" spc="-5" dirty="0">
                <a:latin typeface="Carlito"/>
                <a:cs typeface="Carlito"/>
              </a:rPr>
              <a:t>CCAFS </a:t>
            </a:r>
            <a:r>
              <a:rPr sz="2400" spc="-15" dirty="0">
                <a:latin typeface="Carlito"/>
                <a:cs typeface="Carlito"/>
              </a:rPr>
              <a:t>LC-40 </a:t>
            </a:r>
            <a:r>
              <a:rPr sz="2400" spc="-20" dirty="0">
                <a:latin typeface="Carlito"/>
                <a:cs typeface="Carlito"/>
              </a:rPr>
              <a:t>was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previous </a:t>
            </a:r>
            <a:r>
              <a:rPr sz="2400" spc="-5" dirty="0">
                <a:latin typeface="Carlito"/>
                <a:cs typeface="Carlito"/>
              </a:rPr>
              <a:t>name.  </a:t>
            </a:r>
            <a:r>
              <a:rPr sz="2400" spc="-25" dirty="0">
                <a:latin typeface="Carlito"/>
                <a:cs typeface="Carlito"/>
              </a:rPr>
              <a:t>Likely </a:t>
            </a:r>
            <a:r>
              <a:rPr sz="2400" spc="-5" dirty="0">
                <a:latin typeface="Carlito"/>
                <a:cs typeface="Carlito"/>
              </a:rPr>
              <a:t>only </a:t>
            </a:r>
            <a:r>
              <a:rPr sz="2400" dirty="0">
                <a:latin typeface="Carlito"/>
                <a:cs typeface="Carlito"/>
              </a:rPr>
              <a:t>3 unique </a:t>
            </a:r>
            <a:r>
              <a:rPr sz="2400" spc="-5" dirty="0">
                <a:latin typeface="Carlito"/>
                <a:cs typeface="Carlito"/>
              </a:rPr>
              <a:t>launch_site values:  CCAFS SLC-40, KSC LC-39A,</a:t>
            </a:r>
            <a:r>
              <a:rPr sz="2400" spc="-310" dirty="0">
                <a:latin typeface="Carlito"/>
                <a:cs typeface="Carlito"/>
              </a:rPr>
              <a:t> </a:t>
            </a:r>
            <a:r>
              <a:rPr sz="2400" spc="-40" dirty="0">
                <a:latin typeface="Carlito"/>
                <a:cs typeface="Carlito"/>
              </a:rPr>
              <a:t>VAFB </a:t>
            </a:r>
            <a:r>
              <a:rPr sz="2400" spc="-10" dirty="0">
                <a:latin typeface="Carlito"/>
                <a:cs typeface="Carlito"/>
              </a:rPr>
              <a:t>SLC-4E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6424" y="2010154"/>
            <a:ext cx="3389376" cy="3110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Launch Site Names Beginning with 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5486400"/>
            <a:ext cx="9525000" cy="34092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400" spc="-35" dirty="0">
                <a:latin typeface="Carlito"/>
                <a:cs typeface="Carlito"/>
              </a:rPr>
              <a:t>First </a:t>
            </a:r>
            <a:r>
              <a:rPr sz="2400" spc="-20" dirty="0">
                <a:latin typeface="Carlito"/>
                <a:cs typeface="Carlito"/>
              </a:rPr>
              <a:t>five </a:t>
            </a:r>
            <a:r>
              <a:rPr sz="2400" spc="-5" dirty="0">
                <a:latin typeface="Carlito"/>
                <a:cs typeface="Carlito"/>
              </a:rPr>
              <a:t>entries 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database with  Launch </a:t>
            </a:r>
            <a:r>
              <a:rPr sz="2400" spc="-15" dirty="0">
                <a:latin typeface="Carlito"/>
                <a:cs typeface="Carlito"/>
              </a:rPr>
              <a:t>Site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name  </a:t>
            </a:r>
            <a:r>
              <a:rPr sz="2400" dirty="0">
                <a:latin typeface="Carlito"/>
                <a:cs typeface="Carlito"/>
              </a:rPr>
              <a:t>beginning </a:t>
            </a:r>
            <a:r>
              <a:rPr sz="2400" spc="-5" dirty="0">
                <a:latin typeface="Carlito"/>
                <a:cs typeface="Carlito"/>
              </a:rPr>
              <a:t>with  </a:t>
            </a:r>
            <a:r>
              <a:rPr sz="2400" dirty="0">
                <a:latin typeface="Carlito"/>
                <a:cs typeface="Carlito"/>
              </a:rPr>
              <a:t>CCA.</a:t>
            </a:r>
          </a:p>
        </p:txBody>
      </p:sp>
      <p:sp>
        <p:nvSpPr>
          <p:cNvPr id="5" name="object 5"/>
          <p:cNvSpPr/>
          <p:nvPr/>
        </p:nvSpPr>
        <p:spPr>
          <a:xfrm>
            <a:off x="1176528" y="1853182"/>
            <a:ext cx="9796272" cy="3404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98967" y="673607"/>
            <a:ext cx="713803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Total Payload Mass from 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5120640"/>
            <a:ext cx="9966959" cy="117455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query </a:t>
            </a:r>
            <a:r>
              <a:rPr sz="2400" spc="-5" dirty="0">
                <a:latin typeface="Carlito"/>
                <a:cs typeface="Carlito"/>
              </a:rPr>
              <a:t>sums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total </a:t>
            </a:r>
            <a:r>
              <a:rPr sz="2400" spc="-10" dirty="0">
                <a:latin typeface="Carlito"/>
                <a:cs typeface="Carlito"/>
              </a:rPr>
              <a:t>payload  </a:t>
            </a:r>
            <a:r>
              <a:rPr sz="2400" spc="-5" dirty="0">
                <a:latin typeface="Carlito"/>
                <a:cs typeface="Carlito"/>
              </a:rPr>
              <a:t>mass </a:t>
            </a:r>
            <a:r>
              <a:rPr sz="2400" dirty="0">
                <a:latin typeface="Carlito"/>
                <a:cs typeface="Carlito"/>
              </a:rPr>
              <a:t>in kg </a:t>
            </a:r>
            <a:r>
              <a:rPr sz="2400" spc="-15" dirty="0">
                <a:latin typeface="Carlito"/>
                <a:cs typeface="Carlito"/>
              </a:rPr>
              <a:t>where </a:t>
            </a:r>
            <a:r>
              <a:rPr sz="2400" dirty="0">
                <a:latin typeface="Carlito"/>
                <a:cs typeface="Carlito"/>
              </a:rPr>
              <a:t>NASA </a:t>
            </a:r>
            <a:r>
              <a:rPr sz="2400" spc="-20" dirty="0">
                <a:latin typeface="Carlito"/>
                <a:cs typeface="Carlito"/>
              </a:rPr>
              <a:t>was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60" dirty="0">
                <a:latin typeface="Carlito"/>
                <a:cs typeface="Carlito"/>
              </a:rPr>
              <a:t>customer.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400" spc="-15" dirty="0">
                <a:latin typeface="Carlito"/>
                <a:cs typeface="Carlito"/>
              </a:rPr>
              <a:t>CRS </a:t>
            </a:r>
            <a:r>
              <a:rPr sz="2400" spc="-20" dirty="0">
                <a:latin typeface="Carlito"/>
                <a:cs typeface="Carlito"/>
              </a:rPr>
              <a:t>stands </a:t>
            </a:r>
            <a:r>
              <a:rPr sz="2400" spc="-25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Commercial  </a:t>
            </a:r>
            <a:r>
              <a:rPr sz="2400" spc="-5" dirty="0">
                <a:latin typeface="Carlito"/>
                <a:cs typeface="Carlito"/>
              </a:rPr>
              <a:t>Resupply </a:t>
            </a:r>
            <a:r>
              <a:rPr sz="2400" dirty="0">
                <a:latin typeface="Carlito"/>
                <a:cs typeface="Carlito"/>
              </a:rPr>
              <a:t>Services which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indicates  </a:t>
            </a:r>
            <a:r>
              <a:rPr sz="2400" spc="-5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these </a:t>
            </a:r>
            <a:r>
              <a:rPr sz="2400" spc="-10" dirty="0">
                <a:latin typeface="Carlito"/>
                <a:cs typeface="Carlito"/>
              </a:rPr>
              <a:t>payloads </a:t>
            </a:r>
            <a:r>
              <a:rPr sz="2400" spc="-20" dirty="0">
                <a:latin typeface="Carlito"/>
                <a:cs typeface="Carlito"/>
              </a:rPr>
              <a:t>were sent to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International </a:t>
            </a:r>
            <a:r>
              <a:rPr sz="2400" dirty="0">
                <a:latin typeface="Carlito"/>
                <a:cs typeface="Carlito"/>
              </a:rPr>
              <a:t>Space </a:t>
            </a:r>
            <a:r>
              <a:rPr sz="2400" spc="-20" dirty="0">
                <a:latin typeface="Carlito"/>
                <a:cs typeface="Carlito"/>
              </a:rPr>
              <a:t>Station  </a:t>
            </a:r>
            <a:r>
              <a:rPr sz="2400" dirty="0">
                <a:latin typeface="Carlito"/>
                <a:cs typeface="Carlito"/>
              </a:rPr>
              <a:t>(ISS).</a:t>
            </a:r>
          </a:p>
        </p:txBody>
      </p:sp>
      <p:sp>
        <p:nvSpPr>
          <p:cNvPr id="5" name="object 5"/>
          <p:cNvSpPr/>
          <p:nvPr/>
        </p:nvSpPr>
        <p:spPr>
          <a:xfrm>
            <a:off x="3124200" y="1920690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Average Payload Mass by F9 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2593" y="4953000"/>
            <a:ext cx="9806813" cy="1067472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 algn="just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calculates</a:t>
            </a:r>
            <a:r>
              <a:rPr sz="2000" spc="-20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or  </a:t>
            </a:r>
            <a:r>
              <a:rPr sz="2000" dirty="0">
                <a:latin typeface="Carlito"/>
                <a:cs typeface="Carlito"/>
              </a:rPr>
              <a:t>launches which </a:t>
            </a:r>
            <a:r>
              <a:rPr sz="2000" spc="-5" dirty="0">
                <a:latin typeface="Carlito"/>
                <a:cs typeface="Carlito"/>
              </a:rPr>
              <a:t>used 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spc="-25" dirty="0">
                <a:latin typeface="Carlito"/>
                <a:cs typeface="Carlito"/>
              </a:rPr>
              <a:t>version </a:t>
            </a:r>
            <a:r>
              <a:rPr sz="2000" dirty="0">
                <a:latin typeface="Carlito"/>
                <a:cs typeface="Carlito"/>
              </a:rPr>
              <a:t>F9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v1.1</a:t>
            </a:r>
          </a:p>
          <a:p>
            <a:pPr marL="12700" marR="5080" algn="just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latin typeface="Carlito"/>
                <a:cs typeface="Carlito"/>
              </a:rPr>
              <a:t>Average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 of  </a:t>
            </a:r>
            <a:r>
              <a:rPr sz="2000" dirty="0">
                <a:latin typeface="Carlito"/>
                <a:cs typeface="Carlito"/>
              </a:rPr>
              <a:t>F9 1.1 </a:t>
            </a:r>
            <a:r>
              <a:rPr sz="2000" spc="-5" dirty="0">
                <a:latin typeface="Carlito"/>
                <a:cs typeface="Carlito"/>
              </a:rPr>
              <a:t>is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low </a:t>
            </a:r>
            <a:r>
              <a:rPr sz="2000" dirty="0">
                <a:latin typeface="Carlito"/>
                <a:cs typeface="Carlito"/>
              </a:rPr>
              <a:t>end</a:t>
            </a:r>
            <a:r>
              <a:rPr sz="2000" spc="-2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of  our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5" dirty="0">
                <a:latin typeface="Carlito"/>
                <a:cs typeface="Carlito"/>
              </a:rPr>
              <a:t>mass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range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7800" y="1771619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First Successful Ground Pad Landing 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4648200"/>
            <a:ext cx="9966960" cy="1353576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 algn="just">
              <a:lnSpc>
                <a:spcPct val="91800"/>
              </a:lnSpc>
              <a:spcBef>
                <a:spcPts val="300"/>
              </a:spcBef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dirty="0">
                <a:latin typeface="Carlito"/>
                <a:cs typeface="Carlito"/>
              </a:rPr>
              <a:t>query </a:t>
            </a:r>
            <a:r>
              <a:rPr sz="2800" spc="-5" dirty="0">
                <a:latin typeface="Carlito"/>
                <a:cs typeface="Carlito"/>
              </a:rPr>
              <a:t>returns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35" dirty="0">
                <a:latin typeface="Carlito"/>
                <a:cs typeface="Carlito"/>
              </a:rPr>
              <a:t>first  </a:t>
            </a:r>
            <a:r>
              <a:rPr sz="2800" spc="-5" dirty="0">
                <a:latin typeface="Carlito"/>
                <a:cs typeface="Carlito"/>
              </a:rPr>
              <a:t>successful </a:t>
            </a:r>
            <a:r>
              <a:rPr sz="2800" spc="-15" dirty="0">
                <a:latin typeface="Carlito"/>
                <a:cs typeface="Carlito"/>
              </a:rPr>
              <a:t>ground </a:t>
            </a:r>
            <a:r>
              <a:rPr sz="2800" spc="-5" dirty="0">
                <a:latin typeface="Carlito"/>
                <a:cs typeface="Carlito"/>
              </a:rPr>
              <a:t>pad</a:t>
            </a:r>
            <a:r>
              <a:rPr sz="2800" spc="-1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landing  </a:t>
            </a:r>
            <a:r>
              <a:rPr sz="2800" spc="-25" dirty="0">
                <a:latin typeface="Carlito"/>
                <a:cs typeface="Carlito"/>
              </a:rPr>
              <a:t>date.</a:t>
            </a:r>
            <a:endParaRPr sz="2800" dirty="0">
              <a:latin typeface="Carlito"/>
              <a:cs typeface="Carlito"/>
            </a:endParaRPr>
          </a:p>
          <a:p>
            <a:pPr marL="12700" algn="just">
              <a:lnSpc>
                <a:spcPts val="2300"/>
              </a:lnSpc>
              <a:spcBef>
                <a:spcPts val="1200"/>
              </a:spcBef>
            </a:pPr>
            <a:r>
              <a:rPr sz="2800" spc="-35" dirty="0">
                <a:latin typeface="Carlito"/>
                <a:cs typeface="Carlito"/>
              </a:rPr>
              <a:t>First </a:t>
            </a:r>
            <a:r>
              <a:rPr sz="2800" spc="-15" dirty="0">
                <a:latin typeface="Carlito"/>
                <a:cs typeface="Carlito"/>
              </a:rPr>
              <a:t>ground </a:t>
            </a:r>
            <a:r>
              <a:rPr sz="2800" spc="-5" dirty="0">
                <a:latin typeface="Carlito"/>
                <a:cs typeface="Carlito"/>
              </a:rPr>
              <a:t>pad </a:t>
            </a:r>
            <a:r>
              <a:rPr sz="2800" dirty="0">
                <a:latin typeface="Carlito"/>
                <a:cs typeface="Carlito"/>
              </a:rPr>
              <a:t>landing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wasn’t</a:t>
            </a:r>
            <a:r>
              <a:rPr lang="pt-PT" sz="2800" spc="-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until </a:t>
            </a:r>
            <a:r>
              <a:rPr sz="2800" dirty="0">
                <a:latin typeface="Carlito"/>
                <a:cs typeface="Carlito"/>
              </a:rPr>
              <a:t>the end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2015.</a:t>
            </a:r>
          </a:p>
          <a:p>
            <a:pPr marL="12700" algn="just">
              <a:lnSpc>
                <a:spcPts val="2305"/>
              </a:lnSpc>
              <a:spcBef>
                <a:spcPts val="1200"/>
              </a:spcBef>
            </a:pPr>
            <a:r>
              <a:rPr sz="2800" spc="-5" dirty="0">
                <a:latin typeface="Carlito"/>
                <a:cs typeface="Carlito"/>
              </a:rPr>
              <a:t>Successful </a:t>
            </a:r>
            <a:r>
              <a:rPr sz="2800" dirty="0">
                <a:latin typeface="Carlito"/>
                <a:cs typeface="Carlito"/>
              </a:rPr>
              <a:t>landings in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general</a:t>
            </a:r>
            <a:r>
              <a:rPr lang="pt-PT"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appear </a:t>
            </a:r>
            <a:r>
              <a:rPr sz="2800" spc="-20" dirty="0">
                <a:latin typeface="Carlito"/>
                <a:cs typeface="Carlito"/>
              </a:rPr>
              <a:t>starting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2014.</a:t>
            </a:r>
          </a:p>
        </p:txBody>
      </p:sp>
      <p:sp>
        <p:nvSpPr>
          <p:cNvPr id="5" name="object 5"/>
          <p:cNvSpPr/>
          <p:nvPr/>
        </p:nvSpPr>
        <p:spPr>
          <a:xfrm>
            <a:off x="2853956" y="1406652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0"/>
            <a:ext cx="6629400" cy="1463734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5400" u="heavy" spc="-330" dirty="0">
                <a:solidFill>
                  <a:schemeClr val="accent2"/>
                </a:solidFill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lang="pt-PT" sz="5400" u="heavy" spc="-495" dirty="0">
                <a:solidFill>
                  <a:schemeClr val="accent2"/>
                </a:solidFill>
                <a:uFill>
                  <a:solidFill>
                    <a:srgbClr val="7D7D7D"/>
                  </a:solidFill>
                </a:uFill>
              </a:rPr>
              <a:t>  </a:t>
            </a:r>
            <a:r>
              <a:rPr sz="5400" u="heavy" spc="-370" dirty="0">
                <a:solidFill>
                  <a:schemeClr val="accent2"/>
                </a:solidFill>
                <a:uFill>
                  <a:solidFill>
                    <a:srgbClr val="7D7D7D"/>
                  </a:solidFill>
                </a:uFill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Collected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20" dirty="0">
                <a:latin typeface="Carlito"/>
                <a:cs typeface="Carlito"/>
              </a:rPr>
              <a:t>from </a:t>
            </a:r>
            <a:r>
              <a:rPr sz="2200" spc="-15" dirty="0">
                <a:latin typeface="Carlito"/>
                <a:cs typeface="Carlito"/>
              </a:rPr>
              <a:t>public SpaceX </a:t>
            </a:r>
            <a:r>
              <a:rPr sz="2200" spc="-5" dirty="0">
                <a:latin typeface="Carlito"/>
                <a:cs typeface="Carlito"/>
              </a:rPr>
              <a:t>API and </a:t>
            </a:r>
            <a:r>
              <a:rPr sz="2200" spc="-10" dirty="0">
                <a:latin typeface="Carlito"/>
                <a:cs typeface="Carlito"/>
              </a:rPr>
              <a:t>SpaceX </a:t>
            </a:r>
            <a:r>
              <a:rPr sz="2200" spc="-5" dirty="0">
                <a:latin typeface="Carlito"/>
                <a:cs typeface="Carlito"/>
              </a:rPr>
              <a:t>Wikipedia </a:t>
            </a:r>
            <a:r>
              <a:rPr sz="2200" spc="-20" dirty="0">
                <a:latin typeface="Carlito"/>
                <a:cs typeface="Carlito"/>
              </a:rPr>
              <a:t>page. </a:t>
            </a:r>
            <a:r>
              <a:rPr sz="2200" spc="-25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labels  </a:t>
            </a:r>
            <a:r>
              <a:rPr sz="2200" spc="-20" dirty="0">
                <a:latin typeface="Carlito"/>
                <a:cs typeface="Carlito"/>
              </a:rPr>
              <a:t>column </a:t>
            </a:r>
            <a:r>
              <a:rPr sz="2200" spc="-35" dirty="0">
                <a:latin typeface="Carlito"/>
                <a:cs typeface="Carlito"/>
              </a:rPr>
              <a:t>‘class’ </a:t>
            </a:r>
            <a:r>
              <a:rPr sz="2200" spc="-5" dirty="0">
                <a:latin typeface="Carlito"/>
                <a:cs typeface="Carlito"/>
              </a:rPr>
              <a:t>which classifies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Explored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10" dirty="0">
                <a:latin typeface="Carlito"/>
                <a:cs typeface="Carlito"/>
              </a:rPr>
              <a:t>using </a:t>
            </a:r>
            <a:r>
              <a:rPr sz="2200" dirty="0">
                <a:latin typeface="Carlito"/>
                <a:cs typeface="Carlito"/>
              </a:rPr>
              <a:t>SQL,  </a:t>
            </a:r>
            <a:r>
              <a:rPr sz="2200" spc="-20" dirty="0">
                <a:latin typeface="Carlito"/>
                <a:cs typeface="Carlito"/>
              </a:rPr>
              <a:t>visualization, </a:t>
            </a:r>
            <a:r>
              <a:rPr sz="2200" spc="-25" dirty="0">
                <a:latin typeface="Carlito"/>
                <a:cs typeface="Carlito"/>
              </a:rPr>
              <a:t>folium </a:t>
            </a:r>
            <a:r>
              <a:rPr sz="2200" spc="-15" dirty="0">
                <a:latin typeface="Carlito"/>
                <a:cs typeface="Carlito"/>
              </a:rPr>
              <a:t>maps,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dashboards. </a:t>
            </a:r>
            <a:r>
              <a:rPr sz="2200" spc="-25" dirty="0">
                <a:latin typeface="Carlito"/>
                <a:cs typeface="Carlito"/>
              </a:rPr>
              <a:t>Gathered </a:t>
            </a:r>
            <a:r>
              <a:rPr sz="2200" spc="-30" dirty="0">
                <a:latin typeface="Carlito"/>
                <a:cs typeface="Carlito"/>
              </a:rPr>
              <a:t>relevant </a:t>
            </a:r>
            <a:r>
              <a:rPr sz="2200" spc="-20" dirty="0">
                <a:latin typeface="Carlito"/>
                <a:cs typeface="Carlito"/>
              </a:rPr>
              <a:t>columns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be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30" dirty="0">
                <a:latin typeface="Carlito"/>
                <a:cs typeface="Carlito"/>
              </a:rPr>
              <a:t>features. </a:t>
            </a:r>
            <a:r>
              <a:rPr sz="2200" spc="-20" dirty="0">
                <a:latin typeface="Carlito"/>
                <a:cs typeface="Carlito"/>
              </a:rPr>
              <a:t>Changed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5" dirty="0">
                <a:latin typeface="Carlito"/>
                <a:cs typeface="Carlito"/>
              </a:rPr>
              <a:t>categorical </a:t>
            </a:r>
            <a:r>
              <a:rPr sz="2200" spc="-20" dirty="0">
                <a:latin typeface="Carlito"/>
                <a:cs typeface="Carlito"/>
              </a:rPr>
              <a:t>variables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binary </a:t>
            </a:r>
            <a:r>
              <a:rPr sz="2200" spc="-15" dirty="0">
                <a:latin typeface="Carlito"/>
                <a:cs typeface="Carlito"/>
              </a:rPr>
              <a:t>using </a:t>
            </a:r>
            <a:r>
              <a:rPr sz="2200" spc="-5" dirty="0">
                <a:latin typeface="Carlito"/>
                <a:cs typeface="Carlito"/>
              </a:rPr>
              <a:t>one hot </a:t>
            </a:r>
            <a:r>
              <a:rPr sz="2200" spc="-20" dirty="0">
                <a:latin typeface="Carlito"/>
                <a:cs typeface="Carlito"/>
              </a:rPr>
              <a:t>encoding.  </a:t>
            </a:r>
            <a:r>
              <a:rPr sz="2200" spc="-25" dirty="0">
                <a:latin typeface="Carlito"/>
                <a:cs typeface="Carlito"/>
              </a:rPr>
              <a:t>Standardized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5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GridSearchCV </a:t>
            </a:r>
            <a:r>
              <a:rPr sz="2200" spc="-3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find </a:t>
            </a:r>
            <a:r>
              <a:rPr sz="2200" spc="-20" dirty="0">
                <a:latin typeface="Carlito"/>
                <a:cs typeface="Carlito"/>
              </a:rPr>
              <a:t>best </a:t>
            </a:r>
            <a:r>
              <a:rPr sz="2200" spc="-40" dirty="0">
                <a:latin typeface="Carlito"/>
                <a:cs typeface="Carlito"/>
              </a:rPr>
              <a:t>parameters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machine learning  models. </a:t>
            </a:r>
            <a:r>
              <a:rPr sz="2200" spc="-20" dirty="0">
                <a:latin typeface="Carlito"/>
                <a:cs typeface="Carlito"/>
              </a:rPr>
              <a:t>Visualize </a:t>
            </a:r>
            <a:r>
              <a:rPr sz="2200" spc="-25" dirty="0">
                <a:latin typeface="Carlito"/>
                <a:cs typeface="Carlito"/>
              </a:rPr>
              <a:t>accuracy score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all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models.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 dirty="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latin typeface="Carlito"/>
                <a:cs typeface="Carlito"/>
              </a:rPr>
              <a:t>Four </a:t>
            </a:r>
            <a:r>
              <a:rPr sz="2200" spc="-15" dirty="0">
                <a:latin typeface="Carlito"/>
                <a:cs typeface="Carlito"/>
              </a:rPr>
              <a:t>machine </a:t>
            </a:r>
            <a:r>
              <a:rPr sz="2200" spc="-5" dirty="0">
                <a:latin typeface="Carlito"/>
                <a:cs typeface="Carlito"/>
              </a:rPr>
              <a:t>learning models </a:t>
            </a:r>
            <a:r>
              <a:rPr sz="2200" spc="-25" dirty="0">
                <a:latin typeface="Carlito"/>
                <a:cs typeface="Carlito"/>
              </a:rPr>
              <a:t>were </a:t>
            </a:r>
            <a:r>
              <a:rPr sz="2200" spc="-20" dirty="0">
                <a:latin typeface="Carlito"/>
                <a:cs typeface="Carlito"/>
              </a:rPr>
              <a:t>produced: </a:t>
            </a:r>
            <a:r>
              <a:rPr sz="2200" spc="-5" dirty="0">
                <a:latin typeface="Carlito"/>
                <a:cs typeface="Carlito"/>
              </a:rPr>
              <a:t>Logistic </a:t>
            </a:r>
            <a:r>
              <a:rPr sz="2200" spc="-20" dirty="0">
                <a:latin typeface="Carlito"/>
                <a:cs typeface="Carlito"/>
              </a:rPr>
              <a:t>Regression, </a:t>
            </a:r>
            <a:r>
              <a:rPr sz="2200" spc="-15" dirty="0">
                <a:latin typeface="Carlito"/>
                <a:cs typeface="Carlito"/>
              </a:rPr>
              <a:t>Support </a:t>
            </a:r>
            <a:r>
              <a:rPr sz="2200" spc="-50" dirty="0">
                <a:latin typeface="Carlito"/>
                <a:cs typeface="Carlito"/>
              </a:rPr>
              <a:t>Vector  </a:t>
            </a:r>
            <a:r>
              <a:rPr sz="2200" spc="-5" dirty="0">
                <a:latin typeface="Carlito"/>
                <a:cs typeface="Carlito"/>
              </a:rPr>
              <a:t>Machine, </a:t>
            </a:r>
            <a:r>
              <a:rPr sz="2200" spc="-15" dirty="0">
                <a:latin typeface="Carlito"/>
                <a:cs typeface="Carlito"/>
              </a:rPr>
              <a:t>Decision </a:t>
            </a:r>
            <a:r>
              <a:rPr sz="2200" spc="-80" dirty="0">
                <a:latin typeface="Carlito"/>
                <a:cs typeface="Carlito"/>
              </a:rPr>
              <a:t>Tree </a:t>
            </a:r>
            <a:r>
              <a:rPr sz="2200" spc="-45" dirty="0">
                <a:latin typeface="Carlito"/>
                <a:cs typeface="Carlito"/>
              </a:rPr>
              <a:t>Classifier, </a:t>
            </a:r>
            <a:r>
              <a:rPr sz="2200" spc="-5" dirty="0">
                <a:latin typeface="Carlito"/>
                <a:cs typeface="Carlito"/>
              </a:rPr>
              <a:t>and K </a:t>
            </a:r>
            <a:r>
              <a:rPr sz="2200" spc="-20" dirty="0">
                <a:latin typeface="Carlito"/>
                <a:cs typeface="Carlito"/>
              </a:rPr>
              <a:t>Nearest Neighbors. </a:t>
            </a:r>
            <a:r>
              <a:rPr sz="2200" spc="-5" dirty="0">
                <a:latin typeface="Carlito"/>
                <a:cs typeface="Carlito"/>
              </a:rPr>
              <a:t>All </a:t>
            </a:r>
            <a:r>
              <a:rPr sz="2200" spc="-20" dirty="0">
                <a:latin typeface="Carlito"/>
                <a:cs typeface="Carlito"/>
              </a:rPr>
              <a:t>produced </a:t>
            </a:r>
            <a:r>
              <a:rPr sz="2200" spc="-15" dirty="0">
                <a:latin typeface="Carlito"/>
                <a:cs typeface="Carlito"/>
              </a:rPr>
              <a:t>similar </a:t>
            </a:r>
            <a:r>
              <a:rPr sz="2200" spc="-20" dirty="0">
                <a:latin typeface="Carlito"/>
                <a:cs typeface="Carlito"/>
              </a:rPr>
              <a:t>results  </a:t>
            </a:r>
            <a:r>
              <a:rPr sz="2200" spc="-5" dirty="0">
                <a:latin typeface="Carlito"/>
                <a:cs typeface="Carlito"/>
              </a:rPr>
              <a:t>with </a:t>
            </a:r>
            <a:r>
              <a:rPr sz="2200" spc="-25" dirty="0">
                <a:latin typeface="Carlito"/>
                <a:cs typeface="Carlito"/>
              </a:rPr>
              <a:t>accuracy </a:t>
            </a:r>
            <a:r>
              <a:rPr sz="2200" spc="-45" dirty="0">
                <a:latin typeface="Carlito"/>
                <a:cs typeface="Carlito"/>
              </a:rPr>
              <a:t>rate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about 83.33%. All models </a:t>
            </a:r>
            <a:r>
              <a:rPr sz="2200" spc="-20" dirty="0">
                <a:latin typeface="Carlito"/>
                <a:cs typeface="Carlito"/>
              </a:rPr>
              <a:t>over </a:t>
            </a:r>
            <a:r>
              <a:rPr sz="2200" spc="-25" dirty="0">
                <a:latin typeface="Carlito"/>
                <a:cs typeface="Carlito"/>
              </a:rPr>
              <a:t>predicted </a:t>
            </a:r>
            <a:r>
              <a:rPr sz="2200" spc="-20" dirty="0">
                <a:latin typeface="Carlito"/>
                <a:cs typeface="Carlito"/>
              </a:rPr>
              <a:t>successful </a:t>
            </a:r>
            <a:r>
              <a:rPr sz="2200" spc="-5" dirty="0">
                <a:latin typeface="Carlito"/>
                <a:cs typeface="Carlito"/>
              </a:rPr>
              <a:t>landings. </a:t>
            </a:r>
            <a:r>
              <a:rPr sz="2200" spc="-20" dirty="0">
                <a:latin typeface="Carlito"/>
                <a:cs typeface="Carlito"/>
              </a:rPr>
              <a:t>More  </a:t>
            </a:r>
            <a:r>
              <a:rPr sz="2200" spc="-35" dirty="0">
                <a:latin typeface="Carlito"/>
                <a:cs typeface="Carlito"/>
              </a:rPr>
              <a:t>data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5" dirty="0">
                <a:latin typeface="Carlito"/>
                <a:cs typeface="Carlito"/>
              </a:rPr>
              <a:t>needed </a:t>
            </a:r>
            <a:r>
              <a:rPr sz="2200" spc="-35" dirty="0">
                <a:latin typeface="Carlito"/>
                <a:cs typeface="Carlito"/>
              </a:rPr>
              <a:t>for </a:t>
            </a:r>
            <a:r>
              <a:rPr sz="2200" spc="-40" dirty="0">
                <a:latin typeface="Carlito"/>
                <a:cs typeface="Carlito"/>
              </a:rPr>
              <a:t>better </a:t>
            </a:r>
            <a:r>
              <a:rPr sz="2200" spc="-5" dirty="0"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determination </a:t>
            </a:r>
            <a:r>
              <a:rPr sz="2200" spc="-5" dirty="0">
                <a:latin typeface="Carlito"/>
                <a:cs typeface="Carlito"/>
              </a:rPr>
              <a:t>and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accuracy.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497840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 algn="ctr">
              <a:lnSpc>
                <a:spcPts val="4400"/>
              </a:lnSpc>
              <a:spcBef>
                <a:spcPts val="875"/>
              </a:spcBef>
            </a:pPr>
            <a:r>
              <a:rPr sz="4300" dirty="0"/>
              <a:t>Successful Drone Ship Landing with Payload  Between 4000 and 6000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95400" y="5567419"/>
            <a:ext cx="10058400" cy="60478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four  booster </a:t>
            </a:r>
            <a:r>
              <a:rPr sz="2000" spc="-25" dirty="0">
                <a:latin typeface="Carlito"/>
                <a:cs typeface="Carlito"/>
              </a:rPr>
              <a:t>versions </a:t>
            </a:r>
            <a:r>
              <a:rPr sz="2000" spc="-5" dirty="0">
                <a:latin typeface="Carlito"/>
                <a:cs typeface="Carlito"/>
              </a:rPr>
              <a:t>that had  successful </a:t>
            </a:r>
            <a:r>
              <a:rPr sz="2000" spc="-20" dirty="0">
                <a:latin typeface="Carlito"/>
                <a:cs typeface="Carlito"/>
              </a:rPr>
              <a:t>drone </a:t>
            </a:r>
            <a:r>
              <a:rPr sz="2000" spc="-5" dirty="0">
                <a:latin typeface="Carlito"/>
                <a:cs typeface="Carlito"/>
              </a:rPr>
              <a:t>ship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a </a:t>
            </a:r>
            <a:r>
              <a:rPr sz="2000" spc="-5" dirty="0">
                <a:latin typeface="Carlito"/>
                <a:cs typeface="Carlito"/>
              </a:rPr>
              <a:t>payload mass between  </a:t>
            </a:r>
            <a:r>
              <a:rPr sz="2000" dirty="0">
                <a:latin typeface="Carlito"/>
                <a:cs typeface="Carlito"/>
              </a:rPr>
              <a:t>4000 and 6000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noninclusively.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2522" y="2333368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5230" y="228600"/>
            <a:ext cx="931037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Total Number of Each Mission 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4495800"/>
            <a:ext cx="9638411" cy="19627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count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each</a:t>
            </a:r>
            <a:r>
              <a:rPr lang="pt-PT"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mission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outcome.</a:t>
            </a:r>
            <a:endParaRPr sz="2000" dirty="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latin typeface="Carlito"/>
                <a:cs typeface="Carlito"/>
              </a:rPr>
              <a:t>SpaceX </a:t>
            </a:r>
            <a:r>
              <a:rPr sz="2000" spc="-5" dirty="0">
                <a:latin typeface="Carlito"/>
                <a:cs typeface="Carlito"/>
              </a:rPr>
              <a:t>appears </a:t>
            </a:r>
            <a:r>
              <a:rPr sz="2000" spc="-2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achieve </a:t>
            </a:r>
            <a:r>
              <a:rPr sz="2000" dirty="0">
                <a:latin typeface="Carlito"/>
                <a:cs typeface="Carlito"/>
              </a:rPr>
              <a:t>its  </a:t>
            </a:r>
            <a:r>
              <a:rPr sz="2000" spc="-5" dirty="0">
                <a:latin typeface="Carlito"/>
                <a:cs typeface="Carlito"/>
              </a:rPr>
              <a:t>mission </a:t>
            </a:r>
            <a:r>
              <a:rPr sz="2000" spc="-20" dirty="0">
                <a:latin typeface="Carlito"/>
                <a:cs typeface="Carlito"/>
              </a:rPr>
              <a:t>outcome </a:t>
            </a:r>
            <a:r>
              <a:rPr sz="2000" spc="-5" dirty="0">
                <a:latin typeface="Carlito"/>
                <a:cs typeface="Carlito"/>
              </a:rPr>
              <a:t>nearly </a:t>
            </a:r>
            <a:r>
              <a:rPr sz="2000" dirty="0">
                <a:latin typeface="Carlito"/>
                <a:cs typeface="Carlito"/>
              </a:rPr>
              <a:t>99% </a:t>
            </a:r>
            <a:r>
              <a:rPr sz="2000" spc="-5" dirty="0">
                <a:latin typeface="Carlito"/>
                <a:cs typeface="Carlito"/>
              </a:rPr>
              <a:t>of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time.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means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dirty="0">
                <a:latin typeface="Carlito"/>
                <a:cs typeface="Carlito"/>
              </a:rPr>
              <a:t>of the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landing</a:t>
            </a:r>
            <a:r>
              <a:rPr lang="pt-PT" sz="200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failures are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intended.</a:t>
            </a:r>
            <a:endParaRPr sz="2000" dirty="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latin typeface="Carlito"/>
                <a:cs typeface="Carlito"/>
              </a:rPr>
              <a:t>Interestingly,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dirty="0">
                <a:latin typeface="Carlito"/>
                <a:cs typeface="Carlito"/>
              </a:rPr>
              <a:t>launch </a:t>
            </a:r>
            <a:r>
              <a:rPr sz="2000" spc="-5" dirty="0">
                <a:latin typeface="Carlito"/>
                <a:cs typeface="Carlito"/>
              </a:rPr>
              <a:t>has </a:t>
            </a:r>
            <a:r>
              <a:rPr sz="2000" dirty="0">
                <a:latin typeface="Carlito"/>
                <a:cs typeface="Carlito"/>
              </a:rPr>
              <a:t>an  unclear </a:t>
            </a:r>
            <a:r>
              <a:rPr sz="2000" spc="-10" dirty="0">
                <a:latin typeface="Carlito"/>
                <a:cs typeface="Carlito"/>
              </a:rPr>
              <a:t>payload </a:t>
            </a:r>
            <a:r>
              <a:rPr sz="2000" spc="-25" dirty="0">
                <a:latin typeface="Carlito"/>
                <a:cs typeface="Carlito"/>
              </a:rPr>
              <a:t>status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20" dirty="0">
                <a:latin typeface="Carlito"/>
                <a:cs typeface="Carlito"/>
              </a:rPr>
              <a:t>unfortunately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failed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flight.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91440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989" y="1524000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3160" y="533400"/>
            <a:ext cx="9438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Boosters that Carried Maximum 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8"/>
            <a:ext cx="4290822" cy="367087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dirty="0">
                <a:latin typeface="Carlito"/>
                <a:cs typeface="Carlito"/>
              </a:rPr>
              <a:t>query </a:t>
            </a:r>
            <a:r>
              <a:rPr sz="2800" spc="-5" dirty="0">
                <a:latin typeface="Carlito"/>
                <a:cs typeface="Carlito"/>
              </a:rPr>
              <a:t>returns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booster </a:t>
            </a:r>
            <a:r>
              <a:rPr sz="2800" spc="-25" dirty="0">
                <a:latin typeface="Carlito"/>
                <a:cs typeface="Carlito"/>
              </a:rPr>
              <a:t>versions </a:t>
            </a:r>
            <a:r>
              <a:rPr sz="2800" spc="-5" dirty="0">
                <a:latin typeface="Carlito"/>
                <a:cs typeface="Carlito"/>
              </a:rPr>
              <a:t>that  carried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5" dirty="0">
                <a:latin typeface="Carlito"/>
                <a:cs typeface="Carlito"/>
              </a:rPr>
              <a:t>highest </a:t>
            </a:r>
            <a:r>
              <a:rPr sz="2800" spc="-10" dirty="0">
                <a:latin typeface="Carlito"/>
                <a:cs typeface="Carlito"/>
              </a:rPr>
              <a:t>payload </a:t>
            </a:r>
            <a:r>
              <a:rPr sz="2800" spc="-5" dirty="0">
                <a:latin typeface="Carlito"/>
                <a:cs typeface="Carlito"/>
              </a:rPr>
              <a:t>mass of </a:t>
            </a:r>
            <a:r>
              <a:rPr sz="2800" dirty="0">
                <a:latin typeface="Carlito"/>
                <a:cs typeface="Carlito"/>
              </a:rPr>
              <a:t>15600  kg.</a:t>
            </a: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20" dirty="0">
                <a:latin typeface="Carlito"/>
                <a:cs typeface="Carlito"/>
              </a:rPr>
              <a:t>booster </a:t>
            </a:r>
            <a:r>
              <a:rPr sz="2800" spc="-25" dirty="0">
                <a:latin typeface="Carlito"/>
                <a:cs typeface="Carlito"/>
              </a:rPr>
              <a:t>versions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very </a:t>
            </a:r>
            <a:r>
              <a:rPr sz="2800" spc="-5" dirty="0">
                <a:latin typeface="Carlito"/>
                <a:cs typeface="Carlito"/>
              </a:rPr>
              <a:t>similar </a:t>
            </a:r>
            <a:r>
              <a:rPr sz="2800" dirty="0">
                <a:latin typeface="Carlito"/>
                <a:cs typeface="Carlito"/>
              </a:rPr>
              <a:t>and  all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the F9 B5 </a:t>
            </a:r>
            <a:r>
              <a:rPr sz="2800" spc="-5" dirty="0">
                <a:latin typeface="Carlito"/>
                <a:cs typeface="Carlito"/>
              </a:rPr>
              <a:t>B10xx.x</a:t>
            </a:r>
            <a:r>
              <a:rPr sz="2800" spc="-140" dirty="0">
                <a:latin typeface="Carlito"/>
                <a:cs typeface="Carlito"/>
              </a:rPr>
              <a:t> </a:t>
            </a:r>
            <a:r>
              <a:rPr sz="2800" spc="-45" dirty="0">
                <a:latin typeface="Carlito"/>
                <a:cs typeface="Carlito"/>
              </a:rPr>
              <a:t>variety.</a:t>
            </a:r>
            <a:endParaRPr sz="2800" dirty="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800" spc="-5" dirty="0">
                <a:latin typeface="Carlito"/>
                <a:cs typeface="Carlito"/>
              </a:rPr>
              <a:t>This </a:t>
            </a:r>
            <a:r>
              <a:rPr sz="2800" spc="-25" dirty="0">
                <a:latin typeface="Carlito"/>
                <a:cs typeface="Carlito"/>
              </a:rPr>
              <a:t>likely </a:t>
            </a:r>
            <a:r>
              <a:rPr sz="2800" spc="-20" dirty="0">
                <a:latin typeface="Carlito"/>
                <a:cs typeface="Carlito"/>
              </a:rPr>
              <a:t>indicates </a:t>
            </a:r>
            <a:r>
              <a:rPr sz="2800" spc="-10" dirty="0">
                <a:latin typeface="Carlito"/>
                <a:cs typeface="Carlito"/>
              </a:rPr>
              <a:t>payload </a:t>
            </a:r>
            <a:r>
              <a:rPr sz="2800" spc="-5" dirty="0">
                <a:latin typeface="Carlito"/>
                <a:cs typeface="Carlito"/>
              </a:rPr>
              <a:t>mass </a:t>
            </a:r>
            <a:r>
              <a:rPr sz="2800" spc="-25" dirty="0">
                <a:latin typeface="Carlito"/>
                <a:cs typeface="Carlito"/>
              </a:rPr>
              <a:t>correlates 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booster </a:t>
            </a:r>
            <a:r>
              <a:rPr sz="2800" spc="-25" dirty="0">
                <a:latin typeface="Carlito"/>
                <a:cs typeface="Carlito"/>
              </a:rPr>
              <a:t>version </a:t>
            </a:r>
            <a:r>
              <a:rPr sz="2800" spc="-5" dirty="0">
                <a:latin typeface="Carlito"/>
                <a:cs typeface="Carlito"/>
              </a:rPr>
              <a:t>that is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used.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751713"/>
            <a:ext cx="938403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2015 Failed Drone Ship Landing 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77875" y="4608182"/>
            <a:ext cx="9636250" cy="156401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dirty="0">
                <a:latin typeface="Carlito"/>
                <a:cs typeface="Carlito"/>
              </a:rPr>
              <a:t>query </a:t>
            </a:r>
            <a:r>
              <a:rPr sz="2400" spc="-5" dirty="0">
                <a:latin typeface="Carlito"/>
                <a:cs typeface="Carlito"/>
              </a:rPr>
              <a:t>returns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Month,</a:t>
            </a:r>
            <a:r>
              <a:rPr sz="2400" spc="-1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Landing  </a:t>
            </a:r>
            <a:r>
              <a:rPr sz="2400" spc="-10" dirty="0">
                <a:latin typeface="Carlito"/>
                <a:cs typeface="Carlito"/>
              </a:rPr>
              <a:t>Outcome, Booster </a:t>
            </a:r>
            <a:r>
              <a:rPr sz="2400" spc="-40" dirty="0">
                <a:latin typeface="Carlito"/>
                <a:cs typeface="Carlito"/>
              </a:rPr>
              <a:t>Version, </a:t>
            </a:r>
            <a:r>
              <a:rPr sz="2400" spc="-25" dirty="0">
                <a:latin typeface="Carlito"/>
                <a:cs typeface="Carlito"/>
              </a:rPr>
              <a:t>Payload  </a:t>
            </a:r>
            <a:r>
              <a:rPr sz="2400" dirty="0">
                <a:latin typeface="Carlito"/>
                <a:cs typeface="Carlito"/>
              </a:rPr>
              <a:t>Mass </a:t>
            </a:r>
            <a:r>
              <a:rPr sz="2400" spc="-5" dirty="0">
                <a:latin typeface="Carlito"/>
                <a:cs typeface="Carlito"/>
              </a:rPr>
              <a:t>(kg),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Launch </a:t>
            </a:r>
            <a:r>
              <a:rPr sz="2400" spc="-20" dirty="0">
                <a:latin typeface="Carlito"/>
                <a:cs typeface="Carlito"/>
              </a:rPr>
              <a:t>site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2015  launches </a:t>
            </a:r>
            <a:r>
              <a:rPr sz="2400" spc="-10" dirty="0">
                <a:latin typeface="Carlito"/>
                <a:cs typeface="Carlito"/>
              </a:rPr>
              <a:t>where </a:t>
            </a:r>
            <a:r>
              <a:rPr sz="2400" spc="-25" dirty="0">
                <a:latin typeface="Carlito"/>
                <a:cs typeface="Carlito"/>
              </a:rPr>
              <a:t>stage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20" dirty="0">
                <a:latin typeface="Carlito"/>
                <a:cs typeface="Carlito"/>
              </a:rPr>
              <a:t>failed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land  on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drone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ship.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20" dirty="0">
                <a:latin typeface="Carlito"/>
                <a:cs typeface="Carlito"/>
              </a:rPr>
              <a:t>There were two </a:t>
            </a:r>
            <a:r>
              <a:rPr sz="2400" spc="-5" dirty="0">
                <a:latin typeface="Carlito"/>
                <a:cs typeface="Carlito"/>
              </a:rPr>
              <a:t>such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occurrences.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3993" y="1752600"/>
            <a:ext cx="7724013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10243616" cy="123315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 algn="ctr">
              <a:lnSpc>
                <a:spcPts val="4400"/>
              </a:lnSpc>
              <a:spcBef>
                <a:spcPts val="875"/>
              </a:spcBef>
            </a:pPr>
            <a:r>
              <a:rPr sz="4300" dirty="0"/>
              <a:t>Ranking Counts of Successful Landings  Between 2010-06-04 and 2017-03-20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66800" y="5091442"/>
            <a:ext cx="10564368" cy="123315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dirty="0">
                <a:latin typeface="Carlito"/>
                <a:cs typeface="Carlito"/>
              </a:rPr>
              <a:t>query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20" dirty="0">
                <a:latin typeface="Carlito"/>
                <a:cs typeface="Carlito"/>
              </a:rPr>
              <a:t>list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landings  and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2010-06-04 and 2017-03-20  </a:t>
            </a:r>
            <a:r>
              <a:rPr sz="2000" spc="-25" dirty="0">
                <a:latin typeface="Carlito"/>
                <a:cs typeface="Carlito"/>
              </a:rPr>
              <a:t>inclusively.</a:t>
            </a:r>
            <a:endParaRPr sz="2000" dirty="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latin typeface="Carlito"/>
                <a:cs typeface="Carlito"/>
              </a:rPr>
              <a:t>There </a:t>
            </a:r>
            <a:r>
              <a:rPr sz="2000" spc="-15" dirty="0">
                <a:latin typeface="Carlito"/>
                <a:cs typeface="Carlito"/>
              </a:rPr>
              <a:t>are two </a:t>
            </a:r>
            <a:r>
              <a:rPr sz="2000" dirty="0">
                <a:latin typeface="Carlito"/>
                <a:cs typeface="Carlito"/>
              </a:rPr>
              <a:t>types </a:t>
            </a:r>
            <a:r>
              <a:rPr sz="2000" spc="-5" dirty="0">
                <a:latin typeface="Carlito"/>
                <a:cs typeface="Carlito"/>
              </a:rPr>
              <a:t>of successful</a:t>
            </a:r>
            <a:r>
              <a:rPr sz="2000" spc="-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landing  </a:t>
            </a:r>
            <a:r>
              <a:rPr sz="2000" spc="-20" dirty="0">
                <a:latin typeface="Carlito"/>
                <a:cs typeface="Carlito"/>
              </a:rPr>
              <a:t>outcomes: drone </a:t>
            </a:r>
            <a:r>
              <a:rPr sz="2000" spc="-5" dirty="0">
                <a:latin typeface="Carlito"/>
                <a:cs typeface="Carlito"/>
              </a:rPr>
              <a:t>ship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5" dirty="0">
                <a:latin typeface="Carlito"/>
                <a:cs typeface="Carlito"/>
              </a:rPr>
              <a:t>ground </a:t>
            </a:r>
            <a:r>
              <a:rPr sz="2000" spc="-5" dirty="0">
                <a:latin typeface="Carlito"/>
                <a:cs typeface="Carlito"/>
              </a:rPr>
              <a:t>pad  </a:t>
            </a:r>
            <a:r>
              <a:rPr sz="2000" dirty="0">
                <a:latin typeface="Carlito"/>
                <a:cs typeface="Carlito"/>
              </a:rPr>
              <a:t>landings.</a:t>
            </a: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latin typeface="Carlito"/>
                <a:cs typeface="Carlito"/>
              </a:rPr>
              <a:t>There were </a:t>
            </a:r>
            <a:r>
              <a:rPr sz="2000" dirty="0">
                <a:latin typeface="Carlito"/>
                <a:cs typeface="Carlito"/>
              </a:rPr>
              <a:t>8 </a:t>
            </a:r>
            <a:r>
              <a:rPr sz="2000" spc="-5" dirty="0">
                <a:latin typeface="Carlito"/>
                <a:cs typeface="Carlito"/>
              </a:rPr>
              <a:t>successful </a:t>
            </a:r>
            <a:r>
              <a:rPr sz="2000" dirty="0">
                <a:latin typeface="Carlito"/>
                <a:cs typeface="Carlito"/>
              </a:rPr>
              <a:t>landings in</a:t>
            </a:r>
            <a:r>
              <a:rPr sz="2000" spc="-13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total  </a:t>
            </a:r>
            <a:r>
              <a:rPr sz="2000" spc="-5" dirty="0">
                <a:latin typeface="Carlito"/>
                <a:cs typeface="Carlito"/>
              </a:rPr>
              <a:t>during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5" dirty="0">
                <a:latin typeface="Carlito"/>
                <a:cs typeface="Carlito"/>
              </a:rPr>
              <a:t>time</a:t>
            </a:r>
            <a:r>
              <a:rPr sz="2000" spc="-8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period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15768" y="2100715"/>
            <a:ext cx="6760464" cy="262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 algn="l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chemeClr val="tx2"/>
                </a:solidFill>
              </a:rPr>
              <a:t>Interactive </a:t>
            </a:r>
            <a:r>
              <a:rPr sz="8000" spc="-320" dirty="0">
                <a:solidFill>
                  <a:schemeClr val="tx2"/>
                </a:solidFill>
              </a:rPr>
              <a:t>Map</a:t>
            </a:r>
            <a:r>
              <a:rPr sz="8000" spc="-1010" dirty="0">
                <a:solidFill>
                  <a:schemeClr val="tx2"/>
                </a:solidFill>
              </a:rPr>
              <a:t> </a:t>
            </a:r>
            <a:r>
              <a:rPr sz="8000" spc="-50" dirty="0">
                <a:solidFill>
                  <a:schemeClr val="tx2"/>
                </a:solidFill>
              </a:rPr>
              <a:t>with  </a:t>
            </a:r>
            <a:r>
              <a:rPr sz="8000" spc="-405" dirty="0">
                <a:solidFill>
                  <a:schemeClr val="tx2"/>
                </a:solidFill>
              </a:rPr>
              <a:t>Folium</a:t>
            </a:r>
            <a:endParaRPr sz="8000"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-241557"/>
            <a:ext cx="795833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uFill>
                  <a:solidFill>
                    <a:srgbClr val="7D7D7D"/>
                  </a:solidFill>
                </a:uFill>
              </a:rPr>
              <a:t>Launch Site Location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66495" y="5535879"/>
            <a:ext cx="9882505" cy="94051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800" spc="-5" dirty="0">
                <a:latin typeface="Carlito"/>
                <a:cs typeface="Carlito"/>
              </a:rPr>
              <a:t>The left </a:t>
            </a:r>
            <a:r>
              <a:rPr sz="2800" dirty="0">
                <a:latin typeface="Carlito"/>
                <a:cs typeface="Carlito"/>
              </a:rPr>
              <a:t>map </a:t>
            </a:r>
            <a:r>
              <a:rPr sz="2800" spc="-15" dirty="0">
                <a:latin typeface="Carlito"/>
                <a:cs typeface="Carlito"/>
              </a:rPr>
              <a:t>shows </a:t>
            </a:r>
            <a:r>
              <a:rPr sz="2800" dirty="0">
                <a:latin typeface="Carlito"/>
                <a:cs typeface="Carlito"/>
              </a:rPr>
              <a:t>all launch </a:t>
            </a:r>
            <a:r>
              <a:rPr sz="2800" spc="-20" dirty="0">
                <a:latin typeface="Carlito"/>
                <a:cs typeface="Carlito"/>
              </a:rPr>
              <a:t>sites </a:t>
            </a:r>
            <a:r>
              <a:rPr sz="2800" spc="-25" dirty="0">
                <a:latin typeface="Carlito"/>
                <a:cs typeface="Carlito"/>
              </a:rPr>
              <a:t>relative </a:t>
            </a:r>
            <a:r>
              <a:rPr sz="2800" spc="-5" dirty="0">
                <a:latin typeface="Carlito"/>
                <a:cs typeface="Carlito"/>
              </a:rPr>
              <a:t>US </a:t>
            </a:r>
            <a:r>
              <a:rPr sz="2800" dirty="0">
                <a:latin typeface="Carlito"/>
                <a:cs typeface="Carlito"/>
              </a:rPr>
              <a:t>map. </a:t>
            </a:r>
            <a:r>
              <a:rPr sz="2800" spc="-5" dirty="0">
                <a:latin typeface="Carlito"/>
                <a:cs typeface="Carlito"/>
              </a:rPr>
              <a:t>The right </a:t>
            </a:r>
            <a:r>
              <a:rPr sz="2800" dirty="0">
                <a:latin typeface="Carlito"/>
                <a:cs typeface="Carlito"/>
              </a:rPr>
              <a:t>map </a:t>
            </a:r>
            <a:r>
              <a:rPr sz="2800" spc="-15" dirty="0">
                <a:latin typeface="Carlito"/>
                <a:cs typeface="Carlito"/>
              </a:rPr>
              <a:t>shows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two </a:t>
            </a:r>
            <a:r>
              <a:rPr sz="2800" spc="-5" dirty="0">
                <a:latin typeface="Carlito"/>
                <a:cs typeface="Carlito"/>
              </a:rPr>
              <a:t>Florida </a:t>
            </a:r>
            <a:r>
              <a:rPr sz="2800" dirty="0">
                <a:latin typeface="Carlito"/>
                <a:cs typeface="Carlito"/>
              </a:rPr>
              <a:t>launch  </a:t>
            </a:r>
            <a:r>
              <a:rPr sz="2800" spc="-20" dirty="0">
                <a:latin typeface="Carlito"/>
                <a:cs typeface="Carlito"/>
              </a:rPr>
              <a:t>sites </a:t>
            </a:r>
            <a:r>
              <a:rPr sz="2800" spc="-5" dirty="0">
                <a:latin typeface="Carlito"/>
                <a:cs typeface="Carlito"/>
              </a:rPr>
              <a:t>since they </a:t>
            </a:r>
            <a:r>
              <a:rPr sz="2800" spc="-20" dirty="0">
                <a:latin typeface="Carlito"/>
                <a:cs typeface="Carlito"/>
              </a:rPr>
              <a:t>are </a:t>
            </a:r>
            <a:r>
              <a:rPr sz="2800" spc="-15" dirty="0">
                <a:latin typeface="Carlito"/>
                <a:cs typeface="Carlito"/>
              </a:rPr>
              <a:t>very </a:t>
            </a:r>
            <a:r>
              <a:rPr sz="2800" dirty="0">
                <a:latin typeface="Carlito"/>
                <a:cs typeface="Carlito"/>
              </a:rPr>
              <a:t>close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dirty="0">
                <a:latin typeface="Carlito"/>
                <a:cs typeface="Carlito"/>
              </a:rPr>
              <a:t>each </a:t>
            </a:r>
            <a:r>
              <a:rPr sz="2800" spc="-65" dirty="0">
                <a:latin typeface="Carlito"/>
                <a:cs typeface="Carlito"/>
              </a:rPr>
              <a:t>other. </a:t>
            </a:r>
            <a:r>
              <a:rPr sz="2800" dirty="0">
                <a:latin typeface="Carlito"/>
                <a:cs typeface="Carlito"/>
              </a:rPr>
              <a:t>All launch </a:t>
            </a:r>
            <a:r>
              <a:rPr sz="2800" spc="-20" dirty="0">
                <a:latin typeface="Carlito"/>
                <a:cs typeface="Carlito"/>
              </a:rPr>
              <a:t>sites are </a:t>
            </a:r>
            <a:r>
              <a:rPr sz="2800" spc="-5" dirty="0">
                <a:latin typeface="Carlito"/>
                <a:cs typeface="Carlito"/>
              </a:rPr>
              <a:t>near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ocean.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141767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594" y="-266118"/>
            <a:ext cx="795833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uFill>
                  <a:solidFill>
                    <a:srgbClr val="7D7D7D"/>
                  </a:solidFill>
                </a:uFill>
              </a:rPr>
              <a:t>Color-Coded Launch Marker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1200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400" spc="-25" dirty="0">
                <a:latin typeface="Carlito"/>
                <a:cs typeface="Carlito"/>
              </a:rPr>
              <a:t>Clusters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5" dirty="0">
                <a:latin typeface="Carlito"/>
                <a:cs typeface="Carlito"/>
              </a:rPr>
              <a:t>Folium </a:t>
            </a:r>
            <a:r>
              <a:rPr sz="2400" dirty="0">
                <a:latin typeface="Carlito"/>
                <a:cs typeface="Carlito"/>
              </a:rPr>
              <a:t>map </a:t>
            </a:r>
            <a:r>
              <a:rPr sz="2400" spc="-5" dirty="0">
                <a:latin typeface="Carlito"/>
                <a:cs typeface="Carlito"/>
              </a:rPr>
              <a:t>can </a:t>
            </a:r>
            <a:r>
              <a:rPr sz="2400" dirty="0">
                <a:latin typeface="Carlito"/>
                <a:cs typeface="Carlito"/>
              </a:rPr>
              <a:t>be </a:t>
            </a:r>
            <a:r>
              <a:rPr sz="2400" spc="-20" dirty="0">
                <a:latin typeface="Carlito"/>
                <a:cs typeface="Carlito"/>
              </a:rPr>
              <a:t>clicked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20" dirty="0">
                <a:latin typeface="Carlito"/>
                <a:cs typeface="Carlito"/>
              </a:rPr>
              <a:t>to display </a:t>
            </a:r>
            <a:r>
              <a:rPr sz="2400" dirty="0">
                <a:latin typeface="Carlito"/>
                <a:cs typeface="Carlito"/>
              </a:rPr>
              <a:t>each </a:t>
            </a:r>
            <a:r>
              <a:rPr sz="2400" spc="-5" dirty="0">
                <a:latin typeface="Carlito"/>
                <a:cs typeface="Carlito"/>
              </a:rPr>
              <a:t>successful </a:t>
            </a:r>
            <a:r>
              <a:rPr sz="2400" dirty="0">
                <a:latin typeface="Carlito"/>
                <a:cs typeface="Carlito"/>
              </a:rPr>
              <a:t>landing </a:t>
            </a:r>
            <a:r>
              <a:rPr sz="2400" spc="-5" dirty="0">
                <a:latin typeface="Carlito"/>
                <a:cs typeface="Carlito"/>
              </a:rPr>
              <a:t>(green icon)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failed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400" spc="-5" dirty="0">
                <a:latin typeface="Carlito"/>
                <a:cs typeface="Carlito"/>
              </a:rPr>
              <a:t>landing </a:t>
            </a:r>
            <a:r>
              <a:rPr sz="2400" spc="-15" dirty="0">
                <a:latin typeface="Carlito"/>
                <a:cs typeface="Carlito"/>
              </a:rPr>
              <a:t>(red </a:t>
            </a:r>
            <a:r>
              <a:rPr sz="2400" spc="-5" dirty="0">
                <a:latin typeface="Carlito"/>
                <a:cs typeface="Carlito"/>
              </a:rPr>
              <a:t>icon). </a:t>
            </a:r>
            <a:r>
              <a:rPr sz="2400" dirty="0">
                <a:latin typeface="Carlito"/>
                <a:cs typeface="Carlito"/>
              </a:rPr>
              <a:t>In this </a:t>
            </a:r>
            <a:r>
              <a:rPr sz="2400" spc="-25" dirty="0">
                <a:latin typeface="Carlito"/>
                <a:cs typeface="Carlito"/>
              </a:rPr>
              <a:t>example </a:t>
            </a:r>
            <a:r>
              <a:rPr sz="2400" spc="-40" dirty="0">
                <a:latin typeface="Carlito"/>
                <a:cs typeface="Carlito"/>
              </a:rPr>
              <a:t>VAFB </a:t>
            </a:r>
            <a:r>
              <a:rPr sz="2400" spc="-5" dirty="0">
                <a:latin typeface="Carlito"/>
                <a:cs typeface="Carlito"/>
              </a:rPr>
              <a:t>SLC-4E </a:t>
            </a:r>
            <a:r>
              <a:rPr sz="2400" spc="-20" dirty="0">
                <a:latin typeface="Carlito"/>
                <a:cs typeface="Carlito"/>
              </a:rPr>
              <a:t>shows </a:t>
            </a:r>
            <a:r>
              <a:rPr sz="2400" dirty="0">
                <a:latin typeface="Carlito"/>
                <a:cs typeface="Carlito"/>
              </a:rPr>
              <a:t>4 </a:t>
            </a:r>
            <a:r>
              <a:rPr sz="2400" spc="-5" dirty="0">
                <a:latin typeface="Carlito"/>
                <a:cs typeface="Carlito"/>
              </a:rPr>
              <a:t>successful landings </a:t>
            </a:r>
            <a:r>
              <a:rPr sz="2400" dirty="0">
                <a:latin typeface="Carlito"/>
                <a:cs typeface="Carlito"/>
              </a:rPr>
              <a:t>and 6 </a:t>
            </a:r>
            <a:r>
              <a:rPr sz="2400" spc="-20" dirty="0">
                <a:latin typeface="Carlito"/>
                <a:cs typeface="Carlito"/>
              </a:rPr>
              <a:t>failed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landings.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95600" y="1206314"/>
            <a:ext cx="5858256" cy="38338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2079" y="-251962"/>
            <a:ext cx="7958331" cy="1309846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4400" u="heavy" dirty="0">
                <a:uFill>
                  <a:solidFill>
                    <a:srgbClr val="7D7D7D"/>
                  </a:solidFill>
                </a:uFill>
              </a:rPr>
              <a:t>Key</a:t>
            </a:r>
            <a:r>
              <a:rPr lang="pt-PT" sz="4400" u="heavy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sz="4400" u="heavy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lang="pt-PT" sz="4400" u="heavy" dirty="0">
                <a:uFill>
                  <a:solidFill>
                    <a:srgbClr val="7D7D7D"/>
                  </a:solidFill>
                </a:uFill>
              </a:rPr>
              <a:t> P</a:t>
            </a:r>
            <a:r>
              <a:rPr sz="4400" u="heavy" dirty="0" err="1">
                <a:uFill>
                  <a:solidFill>
                    <a:srgbClr val="7D7D7D"/>
                  </a:solidFill>
                </a:uFill>
              </a:rPr>
              <a:t>roximitie</a:t>
            </a:r>
            <a:r>
              <a:rPr lang="pt-PT" sz="4400" u="heavy" dirty="0">
                <a:uFill>
                  <a:solidFill>
                    <a:srgbClr val="7D7D7D"/>
                  </a:solidFill>
                </a:uFill>
              </a:rPr>
              <a:t>s</a:t>
            </a:r>
            <a:endParaRPr sz="4400" u="heavy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953000"/>
            <a:ext cx="9933940" cy="1559722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400" spc="-5" dirty="0">
                <a:latin typeface="Carlito"/>
                <a:cs typeface="Carlito"/>
              </a:rPr>
              <a:t>Using </a:t>
            </a:r>
            <a:r>
              <a:rPr sz="2400" spc="-10" dirty="0">
                <a:latin typeface="Carlito"/>
                <a:cs typeface="Carlito"/>
              </a:rPr>
              <a:t>KSC </a:t>
            </a:r>
            <a:r>
              <a:rPr sz="2400" spc="-15" dirty="0">
                <a:latin typeface="Carlito"/>
                <a:cs typeface="Carlito"/>
              </a:rPr>
              <a:t>LC-39A </a:t>
            </a:r>
            <a:r>
              <a:rPr sz="2400" dirty="0">
                <a:latin typeface="Carlito"/>
                <a:cs typeface="Carlito"/>
              </a:rPr>
              <a:t>as an </a:t>
            </a:r>
            <a:r>
              <a:rPr sz="2400" spc="-25" dirty="0">
                <a:latin typeface="Carlito"/>
                <a:cs typeface="Carlito"/>
              </a:rPr>
              <a:t>example, </a:t>
            </a:r>
            <a:r>
              <a:rPr sz="2400" dirty="0">
                <a:latin typeface="Carlito"/>
                <a:cs typeface="Carlito"/>
              </a:rPr>
              <a:t>launch </a:t>
            </a:r>
            <a:r>
              <a:rPr sz="2400" spc="-15" dirty="0">
                <a:latin typeface="Carlito"/>
                <a:cs typeface="Carlito"/>
              </a:rPr>
              <a:t>sites are </a:t>
            </a:r>
            <a:r>
              <a:rPr sz="2400" spc="-10" dirty="0">
                <a:latin typeface="Carlito"/>
                <a:cs typeface="Carlito"/>
              </a:rPr>
              <a:t>very </a:t>
            </a:r>
            <a:r>
              <a:rPr sz="2400" spc="-5" dirty="0">
                <a:latin typeface="Carlito"/>
                <a:cs typeface="Carlito"/>
              </a:rPr>
              <a:t>close </a:t>
            </a:r>
            <a:r>
              <a:rPr sz="2400" spc="-25" dirty="0">
                <a:latin typeface="Carlito"/>
                <a:cs typeface="Carlito"/>
              </a:rPr>
              <a:t>to </a:t>
            </a:r>
            <a:r>
              <a:rPr sz="2400" spc="-35" dirty="0">
                <a:latin typeface="Carlito"/>
                <a:cs typeface="Carlito"/>
              </a:rPr>
              <a:t>railways </a:t>
            </a:r>
            <a:r>
              <a:rPr sz="2400" spc="-25" dirty="0">
                <a:latin typeface="Carlito"/>
                <a:cs typeface="Carlito"/>
              </a:rPr>
              <a:t>for </a:t>
            </a:r>
            <a:r>
              <a:rPr sz="2400" spc="-20" dirty="0">
                <a:latin typeface="Carlito"/>
                <a:cs typeface="Carlito"/>
              </a:rPr>
              <a:t>large </a:t>
            </a:r>
            <a:r>
              <a:rPr sz="2400" spc="-5" dirty="0">
                <a:latin typeface="Carlito"/>
                <a:cs typeface="Carlito"/>
              </a:rPr>
              <a:t>part and supply  </a:t>
            </a:r>
            <a:r>
              <a:rPr sz="2400" spc="-10" dirty="0">
                <a:latin typeface="Carlito"/>
                <a:cs typeface="Carlito"/>
              </a:rPr>
              <a:t>transportation. </a:t>
            </a:r>
            <a:r>
              <a:rPr sz="2400" spc="-5" dirty="0">
                <a:latin typeface="Carlito"/>
                <a:cs typeface="Carlito"/>
              </a:rPr>
              <a:t>Launch </a:t>
            </a:r>
            <a:r>
              <a:rPr sz="2400" spc="-15" dirty="0">
                <a:latin typeface="Carlito"/>
                <a:cs typeface="Carlito"/>
              </a:rPr>
              <a:t>sites are </a:t>
            </a:r>
            <a:r>
              <a:rPr sz="2400" dirty="0">
                <a:latin typeface="Carlito"/>
                <a:cs typeface="Carlito"/>
              </a:rPr>
              <a:t>close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25" dirty="0">
                <a:latin typeface="Carlito"/>
                <a:cs typeface="Carlito"/>
              </a:rPr>
              <a:t>highways </a:t>
            </a:r>
            <a:r>
              <a:rPr sz="2400" spc="-3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human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supply transport. Launch </a:t>
            </a:r>
            <a:r>
              <a:rPr sz="2400" spc="-15" dirty="0">
                <a:latin typeface="Carlito"/>
                <a:cs typeface="Carlito"/>
              </a:rPr>
              <a:t>sites  </a:t>
            </a:r>
            <a:r>
              <a:rPr sz="2400" spc="-20" dirty="0">
                <a:latin typeface="Carlito"/>
                <a:cs typeface="Carlito"/>
              </a:rPr>
              <a:t>are </a:t>
            </a:r>
            <a:r>
              <a:rPr sz="2400" spc="-5" dirty="0">
                <a:latin typeface="Carlito"/>
                <a:cs typeface="Carlito"/>
              </a:rPr>
              <a:t>also </a:t>
            </a:r>
            <a:r>
              <a:rPr sz="2400" dirty="0">
                <a:latin typeface="Carlito"/>
                <a:cs typeface="Carlito"/>
              </a:rPr>
              <a:t>close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coasts </a:t>
            </a:r>
            <a:r>
              <a:rPr sz="2400" spc="-5" dirty="0">
                <a:latin typeface="Carlito"/>
                <a:cs typeface="Carlito"/>
              </a:rPr>
              <a:t>and </a:t>
            </a:r>
            <a:r>
              <a:rPr sz="2400" spc="-20" dirty="0">
                <a:latin typeface="Carlito"/>
                <a:cs typeface="Carlito"/>
              </a:rPr>
              <a:t>relatively </a:t>
            </a:r>
            <a:r>
              <a:rPr sz="2400" spc="-25" dirty="0">
                <a:latin typeface="Carlito"/>
                <a:cs typeface="Carlito"/>
              </a:rPr>
              <a:t>far from </a:t>
            </a:r>
            <a:r>
              <a:rPr sz="2400" spc="-5" dirty="0">
                <a:latin typeface="Carlito"/>
                <a:cs typeface="Carlito"/>
              </a:rPr>
              <a:t>cities so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launch </a:t>
            </a:r>
            <a:r>
              <a:rPr sz="2400" spc="-20" dirty="0">
                <a:latin typeface="Carlito"/>
                <a:cs typeface="Carlito"/>
              </a:rPr>
              <a:t>failures </a:t>
            </a:r>
            <a:r>
              <a:rPr sz="2400" spc="-5" dirty="0">
                <a:latin typeface="Carlito"/>
                <a:cs typeface="Carlito"/>
              </a:rPr>
              <a:t>can land in the sea </a:t>
            </a:r>
            <a:r>
              <a:rPr sz="2400" spc="-40" dirty="0">
                <a:latin typeface="Carlito"/>
                <a:cs typeface="Carlito"/>
              </a:rPr>
              <a:t>to  </a:t>
            </a:r>
            <a:r>
              <a:rPr sz="2400" spc="-25" dirty="0">
                <a:latin typeface="Carlito"/>
                <a:cs typeface="Carlito"/>
              </a:rPr>
              <a:t>avoid </a:t>
            </a:r>
            <a:r>
              <a:rPr sz="2400" spc="-40" dirty="0">
                <a:latin typeface="Carlito"/>
                <a:cs typeface="Carlito"/>
              </a:rPr>
              <a:t>rockets </a:t>
            </a:r>
            <a:r>
              <a:rPr sz="2400" spc="-10" dirty="0">
                <a:latin typeface="Carlito"/>
                <a:cs typeface="Carlito"/>
              </a:rPr>
              <a:t>falling </a:t>
            </a:r>
            <a:r>
              <a:rPr sz="2400" spc="-5" dirty="0">
                <a:latin typeface="Carlito"/>
                <a:cs typeface="Carlito"/>
              </a:rPr>
              <a:t>on densely </a:t>
            </a:r>
            <a:r>
              <a:rPr sz="2400" spc="-20" dirty="0">
                <a:latin typeface="Carlito"/>
                <a:cs typeface="Carlito"/>
              </a:rPr>
              <a:t>populated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areas.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9200" y="1375905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95600" y="311043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 algn="l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chemeClr val="tx2"/>
                </a:solidFill>
              </a:rPr>
              <a:t>Build </a:t>
            </a:r>
            <a:r>
              <a:rPr sz="8000" spc="-685" dirty="0">
                <a:solidFill>
                  <a:schemeClr val="tx2"/>
                </a:solidFill>
              </a:rPr>
              <a:t>a </a:t>
            </a:r>
            <a:r>
              <a:rPr sz="8000" spc="-530" dirty="0">
                <a:solidFill>
                  <a:schemeClr val="tx2"/>
                </a:solidFill>
              </a:rPr>
              <a:t>Dashboard</a:t>
            </a:r>
            <a:r>
              <a:rPr sz="8000" spc="-700" dirty="0">
                <a:solidFill>
                  <a:schemeClr val="tx2"/>
                </a:solidFill>
              </a:rPr>
              <a:t> </a:t>
            </a:r>
            <a:r>
              <a:rPr sz="8000" spc="-50" dirty="0">
                <a:solidFill>
                  <a:schemeClr val="tx2"/>
                </a:solidFill>
              </a:rPr>
              <a:t>with  </a:t>
            </a:r>
            <a:r>
              <a:rPr sz="8000" spc="-315" dirty="0">
                <a:solidFill>
                  <a:schemeClr val="tx2"/>
                </a:solidFill>
              </a:rPr>
              <a:t>Plotly</a:t>
            </a:r>
            <a:r>
              <a:rPr sz="8000" spc="-580" dirty="0">
                <a:solidFill>
                  <a:schemeClr val="tx2"/>
                </a:solidFill>
              </a:rPr>
              <a:t> </a:t>
            </a:r>
            <a:r>
              <a:rPr sz="8000" spc="-730" dirty="0">
                <a:solidFill>
                  <a:schemeClr val="tx2"/>
                </a:solidFill>
              </a:rPr>
              <a:t>Dash</a:t>
            </a:r>
            <a:endParaRPr sz="8000"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6577" y="115154"/>
            <a:ext cx="29978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45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3452" y="1029335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 dirty="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chemeClr val="bg1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chemeClr val="bg1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chemeClr val="bg1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chemeClr val="bg1"/>
                </a:solidFill>
                <a:latin typeface="Carlito"/>
                <a:cs typeface="Carlito"/>
              </a:rPr>
              <a:t>Here</a:t>
            </a:r>
            <a:endParaRPr sz="22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chemeClr val="bg1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chemeClr val="bg1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chemeClr val="bg1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chemeClr val="bg1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chemeClr val="bg1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USD)</a:t>
            </a:r>
            <a:endParaRPr sz="22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chemeClr val="bg1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chemeClr val="bg1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chemeClr val="bg1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chemeClr val="bg1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chemeClr val="bg1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chemeClr val="bg1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chemeClr val="bg1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1)</a:t>
            </a:r>
            <a:endParaRPr sz="2200" dirty="0">
              <a:solidFill>
                <a:schemeClr val="bg1"/>
              </a:solidFill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chemeClr val="bg1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chemeClr val="bg1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chemeClr val="bg1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chemeClr val="bg1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X</a:t>
            </a:r>
            <a:endParaRPr sz="2200" dirty="0">
              <a:solidFill>
                <a:schemeClr val="bg1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 dirty="0">
              <a:solidFill>
                <a:schemeClr val="bg1"/>
              </a:solidFill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 dirty="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 dirty="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chemeClr val="bg1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chemeClr val="bg1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chemeClr val="bg1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chemeClr val="bg1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chemeClr val="bg1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chemeClr val="bg1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chemeClr val="bg1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chemeClr val="bg1"/>
                </a:solidFill>
                <a:latin typeface="Carlito"/>
                <a:cs typeface="Carlito"/>
              </a:rPr>
              <a:t>recovery</a:t>
            </a:r>
            <a:endParaRPr sz="22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0"/>
            <a:ext cx="8817539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uFill>
                  <a:solidFill>
                    <a:srgbClr val="7D7D7D"/>
                  </a:solidFill>
                </a:uFill>
              </a:rPr>
              <a:t>Successful Launches Across Launch Sites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4648200"/>
            <a:ext cx="10287000" cy="20379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400" spc="-5" dirty="0">
                <a:latin typeface="Carlito"/>
                <a:cs typeface="Carlito"/>
              </a:rPr>
              <a:t>This is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distribution of successful </a:t>
            </a:r>
            <a:r>
              <a:rPr sz="2400" dirty="0">
                <a:latin typeface="Carlito"/>
                <a:cs typeface="Carlito"/>
              </a:rPr>
              <a:t>landings </a:t>
            </a:r>
            <a:r>
              <a:rPr sz="2400" spc="-20" dirty="0">
                <a:latin typeface="Carlito"/>
                <a:cs typeface="Carlito"/>
              </a:rPr>
              <a:t>across </a:t>
            </a:r>
            <a:r>
              <a:rPr sz="2400" dirty="0">
                <a:latin typeface="Carlito"/>
                <a:cs typeface="Carlito"/>
              </a:rPr>
              <a:t>all launch </a:t>
            </a:r>
            <a:r>
              <a:rPr sz="2400" spc="-20" dirty="0">
                <a:latin typeface="Carlito"/>
                <a:cs typeface="Carlito"/>
              </a:rPr>
              <a:t>sites. </a:t>
            </a:r>
            <a:r>
              <a:rPr sz="2400" spc="-5" dirty="0">
                <a:latin typeface="Carlito"/>
                <a:cs typeface="Carlito"/>
              </a:rPr>
              <a:t>CCAFS </a:t>
            </a:r>
            <a:r>
              <a:rPr sz="2400" spc="-10" dirty="0">
                <a:latin typeface="Carlito"/>
                <a:cs typeface="Carlito"/>
              </a:rPr>
              <a:t>LC-40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old name of  CCAFS SLC-40 </a:t>
            </a:r>
            <a:r>
              <a:rPr sz="2400" dirty="0">
                <a:latin typeface="Carlito"/>
                <a:cs typeface="Carlito"/>
              </a:rPr>
              <a:t>so </a:t>
            </a:r>
            <a:r>
              <a:rPr sz="2400" spc="-5" dirty="0">
                <a:latin typeface="Carlito"/>
                <a:cs typeface="Carlito"/>
              </a:rPr>
              <a:t>CCAFS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KSC </a:t>
            </a:r>
            <a:r>
              <a:rPr sz="2400" spc="-35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amount </a:t>
            </a:r>
            <a:r>
              <a:rPr sz="2400" dirty="0">
                <a:latin typeface="Carlito"/>
                <a:cs typeface="Carlito"/>
              </a:rPr>
              <a:t>of </a:t>
            </a:r>
            <a:r>
              <a:rPr sz="2400" spc="-5" dirty="0">
                <a:latin typeface="Carlito"/>
                <a:cs typeface="Carlito"/>
              </a:rPr>
              <a:t>successful landings, but </a:t>
            </a:r>
            <a:r>
              <a:rPr sz="2400" dirty="0">
                <a:latin typeface="Carlito"/>
                <a:cs typeface="Carlito"/>
              </a:rPr>
              <a:t>a majority of the  </a:t>
            </a:r>
            <a:r>
              <a:rPr sz="2400" spc="-5" dirty="0">
                <a:latin typeface="Carlito"/>
                <a:cs typeface="Carlito"/>
              </a:rPr>
              <a:t>successful </a:t>
            </a:r>
            <a:r>
              <a:rPr sz="2400" dirty="0">
                <a:latin typeface="Carlito"/>
                <a:cs typeface="Carlito"/>
              </a:rPr>
              <a:t>landings </a:t>
            </a:r>
            <a:r>
              <a:rPr sz="2400" spc="-5" dirty="0">
                <a:latin typeface="Carlito"/>
                <a:cs typeface="Carlito"/>
              </a:rPr>
              <a:t>where </a:t>
            </a:r>
            <a:r>
              <a:rPr sz="2400" spc="-20" dirty="0">
                <a:latin typeface="Carlito"/>
                <a:cs typeface="Carlito"/>
              </a:rPr>
              <a:t>performed </a:t>
            </a:r>
            <a:r>
              <a:rPr sz="2400" spc="-25" dirty="0">
                <a:latin typeface="Carlito"/>
                <a:cs typeface="Carlito"/>
              </a:rPr>
              <a:t>before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name </a:t>
            </a:r>
            <a:r>
              <a:rPr sz="2400" dirty="0">
                <a:latin typeface="Carlito"/>
                <a:cs typeface="Carlito"/>
              </a:rPr>
              <a:t>change. </a:t>
            </a:r>
            <a:r>
              <a:rPr sz="2400" spc="-40" dirty="0">
                <a:latin typeface="Carlito"/>
                <a:cs typeface="Carlito"/>
              </a:rPr>
              <a:t>VAFB </a:t>
            </a:r>
            <a:r>
              <a:rPr sz="2400" spc="-5" dirty="0">
                <a:latin typeface="Carlito"/>
                <a:cs typeface="Carlito"/>
              </a:rPr>
              <a:t>has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0" dirty="0">
                <a:latin typeface="Carlito"/>
                <a:cs typeface="Carlito"/>
              </a:rPr>
              <a:t>smallest share </a:t>
            </a:r>
            <a:r>
              <a:rPr sz="2400" spc="-5" dirty="0">
                <a:latin typeface="Carlito"/>
                <a:cs typeface="Carlito"/>
              </a:rPr>
              <a:t>of successful  </a:t>
            </a:r>
            <a:r>
              <a:rPr sz="2400" dirty="0">
                <a:latin typeface="Carlito"/>
                <a:cs typeface="Carlito"/>
              </a:rPr>
              <a:t>landings. </a:t>
            </a:r>
            <a:r>
              <a:rPr sz="2400" spc="-5" dirty="0">
                <a:latin typeface="Carlito"/>
                <a:cs typeface="Carlito"/>
              </a:rPr>
              <a:t>This </a:t>
            </a:r>
            <a:r>
              <a:rPr sz="2400" spc="-25" dirty="0">
                <a:latin typeface="Carlito"/>
                <a:cs typeface="Carlito"/>
              </a:rPr>
              <a:t>may </a:t>
            </a:r>
            <a:r>
              <a:rPr sz="2400" dirty="0">
                <a:latin typeface="Carlito"/>
                <a:cs typeface="Carlito"/>
              </a:rPr>
              <a:t>be due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smaller sample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increase in </a:t>
            </a:r>
            <a:r>
              <a:rPr sz="2400" spc="-15" dirty="0">
                <a:latin typeface="Carlito"/>
                <a:cs typeface="Carlito"/>
              </a:rPr>
              <a:t>difficulty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launching </a:t>
            </a: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25" dirty="0">
                <a:latin typeface="Carlito"/>
                <a:cs typeface="Carlito"/>
              </a:rPr>
              <a:t>west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coast.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1565148"/>
            <a:ext cx="2875788" cy="2702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800" y="2362200"/>
            <a:ext cx="18288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-12957"/>
            <a:ext cx="7958331" cy="115595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dirty="0">
                <a:uFill>
                  <a:solidFill>
                    <a:srgbClr val="7D7D7D"/>
                  </a:solidFill>
                </a:uFill>
              </a:rPr>
              <a:t>Highest Success Rate Launch Sit</a:t>
            </a:r>
            <a:r>
              <a:rPr lang="pt-PT" u="heavy" dirty="0">
                <a:uFill>
                  <a:solidFill>
                    <a:srgbClr val="7D7D7D"/>
                  </a:solidFill>
                </a:uFill>
              </a:rPr>
              <a:t>e</a:t>
            </a:r>
            <a:endParaRPr u="heavy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1002538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arlito"/>
                <a:cs typeface="Carlito"/>
              </a:rPr>
              <a:t>KSC LC-39A has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highest </a:t>
            </a:r>
            <a:r>
              <a:rPr sz="2800" dirty="0">
                <a:latin typeface="Carlito"/>
                <a:cs typeface="Carlito"/>
              </a:rPr>
              <a:t>success </a:t>
            </a:r>
            <a:r>
              <a:rPr sz="2800" spc="-40" dirty="0">
                <a:latin typeface="Carlito"/>
                <a:cs typeface="Carlito"/>
              </a:rPr>
              <a:t>rate </a:t>
            </a:r>
            <a:r>
              <a:rPr sz="2800" spc="-5" dirty="0">
                <a:latin typeface="Carlito"/>
                <a:cs typeface="Carlito"/>
              </a:rPr>
              <a:t>with </a:t>
            </a:r>
            <a:r>
              <a:rPr sz="2800" dirty="0">
                <a:latin typeface="Carlito"/>
                <a:cs typeface="Carlito"/>
              </a:rPr>
              <a:t>10 </a:t>
            </a:r>
            <a:r>
              <a:rPr sz="2800" spc="-5" dirty="0">
                <a:latin typeface="Carlito"/>
                <a:cs typeface="Carlito"/>
              </a:rPr>
              <a:t>successful </a:t>
            </a:r>
            <a:r>
              <a:rPr sz="2800" dirty="0">
                <a:latin typeface="Carlito"/>
                <a:cs typeface="Carlito"/>
              </a:rPr>
              <a:t>landings and 3 </a:t>
            </a:r>
            <a:r>
              <a:rPr sz="2800" spc="-20" dirty="0">
                <a:latin typeface="Carlito"/>
                <a:cs typeface="Carlito"/>
              </a:rPr>
              <a:t>failed</a:t>
            </a:r>
            <a:r>
              <a:rPr sz="2800" spc="-10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landings.</a:t>
            </a:r>
          </a:p>
        </p:txBody>
      </p:sp>
      <p:sp>
        <p:nvSpPr>
          <p:cNvPr id="4" name="object 4"/>
          <p:cNvSpPr/>
          <p:nvPr/>
        </p:nvSpPr>
        <p:spPr>
          <a:xfrm>
            <a:off x="4811266" y="1600200"/>
            <a:ext cx="3401567" cy="3214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76019" y="2308860"/>
            <a:ext cx="3473704" cy="2400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686800" y="2068830"/>
            <a:ext cx="609600" cy="480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729" y="164592"/>
            <a:ext cx="11277600" cy="694933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 algn="ctr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150" dirty="0"/>
              <a:t>Payload Mass vs. Success vs. Booster  </a:t>
            </a:r>
            <a:r>
              <a:rPr u="heavy" spc="-150" dirty="0">
                <a:uFill>
                  <a:solidFill>
                    <a:srgbClr val="7D7D7D"/>
                  </a:solidFill>
                </a:uFill>
              </a:rPr>
              <a:t>Version </a:t>
            </a:r>
            <a:r>
              <a:rPr u="heavy" spc="-150" dirty="0" err="1">
                <a:uFill>
                  <a:solidFill>
                    <a:srgbClr val="7D7D7D"/>
                  </a:solidFill>
                </a:uFill>
              </a:rPr>
              <a:t>Categor</a:t>
            </a:r>
            <a:r>
              <a:rPr lang="pt-PT" u="heavy" spc="-150" dirty="0">
                <a:uFill>
                  <a:solidFill>
                    <a:srgbClr val="7D7D7D"/>
                  </a:solidFill>
                </a:uFill>
              </a:rPr>
              <a:t>y</a:t>
            </a:r>
            <a:endParaRPr u="heavy" spc="-15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4" y="4724400"/>
            <a:ext cx="10269525" cy="17373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400" spc="-5" dirty="0">
                <a:latin typeface="Carlito"/>
                <a:cs typeface="Carlito"/>
              </a:rPr>
              <a:t>Plotly dashboard has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5" dirty="0">
                <a:latin typeface="Carlito"/>
                <a:cs typeface="Carlito"/>
              </a:rPr>
              <a:t>Payload </a:t>
            </a:r>
            <a:r>
              <a:rPr sz="2400" spc="-20" dirty="0">
                <a:latin typeface="Carlito"/>
                <a:cs typeface="Carlito"/>
              </a:rPr>
              <a:t>range </a:t>
            </a:r>
            <a:r>
              <a:rPr sz="2400" spc="-60" dirty="0">
                <a:latin typeface="Carlito"/>
                <a:cs typeface="Carlito"/>
              </a:rPr>
              <a:t>selector. </a:t>
            </a:r>
            <a:r>
              <a:rPr sz="2400" spc="-65" dirty="0">
                <a:latin typeface="Carlito"/>
                <a:cs typeface="Carlito"/>
              </a:rPr>
              <a:t>However,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is </a:t>
            </a:r>
            <a:r>
              <a:rPr sz="2400" spc="-10" dirty="0">
                <a:latin typeface="Carlito"/>
                <a:cs typeface="Carlito"/>
              </a:rPr>
              <a:t>set </a:t>
            </a:r>
            <a:r>
              <a:rPr sz="2400" spc="-20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0-10000 </a:t>
            </a:r>
            <a:r>
              <a:rPr sz="2400" spc="-20" dirty="0">
                <a:latin typeface="Carlito"/>
                <a:cs typeface="Carlito"/>
              </a:rPr>
              <a:t>instead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20" dirty="0">
                <a:latin typeface="Carlito"/>
                <a:cs typeface="Carlito"/>
              </a:rPr>
              <a:t>max </a:t>
            </a:r>
            <a:r>
              <a:rPr sz="2400" spc="-25" dirty="0">
                <a:latin typeface="Carlito"/>
                <a:cs typeface="Carlito"/>
              </a:rPr>
              <a:t>Payload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15600. </a:t>
            </a:r>
            <a:r>
              <a:rPr sz="2400" spc="-5" dirty="0">
                <a:latin typeface="Carlito"/>
                <a:cs typeface="Carlito"/>
              </a:rPr>
              <a:t>Class </a:t>
            </a:r>
            <a:r>
              <a:rPr sz="2400" spc="-20" dirty="0">
                <a:latin typeface="Carlito"/>
                <a:cs typeface="Carlito"/>
              </a:rPr>
              <a:t>indicates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3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successful </a:t>
            </a:r>
            <a:r>
              <a:rPr sz="2400" dirty="0">
                <a:latin typeface="Carlito"/>
                <a:cs typeface="Carlito"/>
              </a:rPr>
              <a:t>landing and 0 </a:t>
            </a:r>
            <a:r>
              <a:rPr sz="2400" spc="-30" dirty="0">
                <a:latin typeface="Carlito"/>
                <a:cs typeface="Carlito"/>
              </a:rPr>
              <a:t>for </a:t>
            </a:r>
            <a:r>
              <a:rPr sz="2400" spc="-20" dirty="0">
                <a:latin typeface="Carlito"/>
                <a:cs typeface="Carlito"/>
              </a:rPr>
              <a:t>failure. </a:t>
            </a:r>
            <a:r>
              <a:rPr sz="2400" spc="-25" dirty="0">
                <a:latin typeface="Carlito"/>
                <a:cs typeface="Carlito"/>
              </a:rPr>
              <a:t>Scatter </a:t>
            </a:r>
            <a:r>
              <a:rPr sz="2400" spc="-5" dirty="0">
                <a:latin typeface="Carlito"/>
                <a:cs typeface="Carlito"/>
              </a:rPr>
              <a:t>plot also  accounts </a:t>
            </a:r>
            <a:r>
              <a:rPr sz="2400" spc="-25" dirty="0">
                <a:latin typeface="Carlito"/>
                <a:cs typeface="Carlito"/>
              </a:rPr>
              <a:t>for </a:t>
            </a:r>
            <a:r>
              <a:rPr sz="2400" spc="-20" dirty="0">
                <a:latin typeface="Carlito"/>
                <a:cs typeface="Carlito"/>
              </a:rPr>
              <a:t>booster </a:t>
            </a:r>
            <a:r>
              <a:rPr sz="2400" spc="-25" dirty="0">
                <a:latin typeface="Carlito"/>
                <a:cs typeface="Carlito"/>
              </a:rPr>
              <a:t>version </a:t>
            </a:r>
            <a:r>
              <a:rPr sz="2400" spc="-20" dirty="0">
                <a:latin typeface="Carlito"/>
                <a:cs typeface="Carlito"/>
              </a:rPr>
              <a:t>category </a:t>
            </a:r>
            <a:r>
              <a:rPr sz="2400" spc="-5" dirty="0">
                <a:latin typeface="Carlito"/>
                <a:cs typeface="Carlito"/>
              </a:rPr>
              <a:t>in color </a:t>
            </a:r>
            <a:r>
              <a:rPr sz="2400" dirty="0">
                <a:latin typeface="Carlito"/>
                <a:cs typeface="Carlito"/>
              </a:rPr>
              <a:t>and number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launches </a:t>
            </a: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spc="-15" dirty="0">
                <a:latin typeface="Carlito"/>
                <a:cs typeface="Carlito"/>
              </a:rPr>
              <a:t>point </a:t>
            </a:r>
            <a:r>
              <a:rPr sz="2400" spc="-25" dirty="0">
                <a:latin typeface="Carlito"/>
                <a:cs typeface="Carlito"/>
              </a:rPr>
              <a:t>size. </a:t>
            </a: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dirty="0">
                <a:latin typeface="Carlito"/>
                <a:cs typeface="Carlito"/>
              </a:rPr>
              <a:t>this  </a:t>
            </a:r>
            <a:r>
              <a:rPr sz="2400" spc="-5" dirty="0">
                <a:latin typeface="Carlito"/>
                <a:cs typeface="Carlito"/>
              </a:rPr>
              <a:t>particular </a:t>
            </a:r>
            <a:r>
              <a:rPr sz="2400" spc="-20" dirty="0">
                <a:latin typeface="Carlito"/>
                <a:cs typeface="Carlito"/>
              </a:rPr>
              <a:t>range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0-6000, </a:t>
            </a:r>
            <a:r>
              <a:rPr sz="2400" spc="-20" dirty="0">
                <a:latin typeface="Carlito"/>
                <a:cs typeface="Carlito"/>
              </a:rPr>
              <a:t>interestingly </a:t>
            </a:r>
            <a:r>
              <a:rPr sz="2400" spc="-5" dirty="0">
                <a:latin typeface="Carlito"/>
                <a:cs typeface="Carlito"/>
              </a:rPr>
              <a:t>there </a:t>
            </a:r>
            <a:r>
              <a:rPr sz="2400" spc="-20" dirty="0">
                <a:latin typeface="Carlito"/>
                <a:cs typeface="Carlito"/>
              </a:rPr>
              <a:t>are two failed </a:t>
            </a:r>
            <a:r>
              <a:rPr sz="2400" dirty="0">
                <a:latin typeface="Carlito"/>
                <a:cs typeface="Carlito"/>
              </a:rPr>
              <a:t>landings </a:t>
            </a:r>
            <a:r>
              <a:rPr sz="2400" spc="-5" dirty="0">
                <a:latin typeface="Carlito"/>
                <a:cs typeface="Carlito"/>
              </a:rPr>
              <a:t>with payloads of </a:t>
            </a:r>
            <a:r>
              <a:rPr sz="2400" spc="-45" dirty="0">
                <a:latin typeface="Carlito"/>
                <a:cs typeface="Carlito"/>
              </a:rPr>
              <a:t>zero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kg.</a:t>
            </a:r>
          </a:p>
        </p:txBody>
      </p:sp>
      <p:sp>
        <p:nvSpPr>
          <p:cNvPr id="4" name="object 4"/>
          <p:cNvSpPr/>
          <p:nvPr/>
        </p:nvSpPr>
        <p:spPr>
          <a:xfrm>
            <a:off x="815600" y="1187711"/>
            <a:ext cx="10901729" cy="3155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219200" y="2142558"/>
            <a:ext cx="6548120" cy="1356656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2800" dirty="0"/>
              <a:t>Predictive Analysis  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315402" y="2057400"/>
            <a:ext cx="955802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GRIDSEARCHCV(CV=10)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ON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LOGISTIC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REGRESSION,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SVM,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r>
              <a:rPr lang="pt-PT" sz="240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TREE,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AND</a:t>
            </a:r>
            <a:r>
              <a:rPr lang="pt-PT" sz="240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321386"/>
            <a:ext cx="52247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Classification Accuracy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101699"/>
            <a:ext cx="10025381" cy="1603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size</a:t>
            </a:r>
            <a:r>
              <a:rPr lang="pt-PT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43200" y="1207007"/>
            <a:ext cx="5419344" cy="3491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8" y="415493"/>
            <a:ext cx="47675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BB562C"/>
                </a:solidFill>
              </a:rPr>
              <a:t>Confusion Matrix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2" y="5054879"/>
            <a:ext cx="10075977" cy="15570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9371" y="1058158"/>
            <a:ext cx="4767581" cy="3614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Correct predictions are 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on </a:t>
            </a:r>
            <a:r>
              <a:rPr sz="1800" dirty="0">
                <a:solidFill>
                  <a:schemeClr val="bg1"/>
                </a:solidFill>
                <a:latin typeface="Carlito"/>
                <a:cs typeface="Carlito"/>
              </a:rPr>
              <a:t>a </a:t>
            </a:r>
            <a:r>
              <a:rPr sz="1800" spc="-10" dirty="0">
                <a:solidFill>
                  <a:schemeClr val="bg1"/>
                </a:solidFill>
                <a:latin typeface="Carlito"/>
                <a:cs typeface="Carlito"/>
              </a:rPr>
              <a:t>diagonal </a:t>
            </a:r>
            <a:r>
              <a:rPr sz="1800" spc="-20" dirty="0">
                <a:solidFill>
                  <a:schemeClr val="bg1"/>
                </a:solidFill>
                <a:latin typeface="Carlito"/>
                <a:cs typeface="Carlito"/>
              </a:rPr>
              <a:t>from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top 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left </a:t>
            </a:r>
            <a:r>
              <a:rPr sz="1800" spc="-15" dirty="0">
                <a:solidFill>
                  <a:schemeClr val="bg1"/>
                </a:solidFill>
                <a:latin typeface="Carlito"/>
                <a:cs typeface="Carlito"/>
              </a:rPr>
              <a:t>to </a:t>
            </a:r>
            <a:r>
              <a:rPr sz="1800" spc="-20" dirty="0">
                <a:solidFill>
                  <a:schemeClr val="bg1"/>
                </a:solidFill>
                <a:latin typeface="Carlito"/>
                <a:cs typeface="Carlito"/>
              </a:rPr>
              <a:t>bottom</a:t>
            </a:r>
            <a:r>
              <a:rPr sz="1800" spc="-80" dirty="0">
                <a:solidFill>
                  <a:schemeClr val="bg1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chemeClr val="bg1"/>
                </a:solidFill>
                <a:latin typeface="Carlito"/>
                <a:cs typeface="Carlito"/>
              </a:rPr>
              <a:t>right.</a:t>
            </a:r>
            <a:endParaRPr sz="18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371600"/>
            <a:ext cx="9956800" cy="4849213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dirty="0">
                <a:latin typeface="Carlito"/>
                <a:cs typeface="Carlito"/>
              </a:rPr>
              <a:t>Our </a:t>
            </a:r>
            <a:r>
              <a:rPr sz="2400" spc="-5" dirty="0">
                <a:latin typeface="Carlito"/>
                <a:cs typeface="Carlito"/>
              </a:rPr>
              <a:t>task: </a:t>
            </a:r>
            <a:r>
              <a:rPr sz="2400" spc="-20" dirty="0">
                <a:latin typeface="Carlito"/>
                <a:cs typeface="Carlito"/>
              </a:rPr>
              <a:t>to develop </a:t>
            </a:r>
            <a:r>
              <a:rPr sz="2400" dirty="0">
                <a:latin typeface="Carlito"/>
                <a:cs typeface="Carlito"/>
              </a:rPr>
              <a:t>a machine learning model </a:t>
            </a:r>
            <a:r>
              <a:rPr sz="2400" spc="-2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Space Y who </a:t>
            </a:r>
            <a:r>
              <a:rPr sz="2400" spc="-20" dirty="0">
                <a:latin typeface="Carlito"/>
                <a:cs typeface="Carlito"/>
              </a:rPr>
              <a:t>wants to </a:t>
            </a:r>
            <a:r>
              <a:rPr sz="2400" spc="-5" dirty="0">
                <a:latin typeface="Carlito"/>
                <a:cs typeface="Carlito"/>
              </a:rPr>
              <a:t>bid </a:t>
            </a:r>
            <a:r>
              <a:rPr sz="2400" spc="-20" dirty="0">
                <a:latin typeface="Carlito"/>
                <a:cs typeface="Carlito"/>
              </a:rPr>
              <a:t>against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SpaceX</a:t>
            </a: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5" dirty="0">
                <a:latin typeface="Carlito"/>
                <a:cs typeface="Carlito"/>
              </a:rPr>
              <a:t>The goal </a:t>
            </a:r>
            <a:r>
              <a:rPr sz="2400" dirty="0">
                <a:latin typeface="Carlito"/>
                <a:cs typeface="Carlito"/>
              </a:rPr>
              <a:t>of </a:t>
            </a:r>
            <a:r>
              <a:rPr sz="2400" spc="-5" dirty="0">
                <a:latin typeface="Carlito"/>
                <a:cs typeface="Carlito"/>
              </a:rPr>
              <a:t>model is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predict when </a:t>
            </a:r>
            <a:r>
              <a:rPr sz="2400" spc="-15" dirty="0">
                <a:latin typeface="Carlito"/>
                <a:cs typeface="Carlito"/>
              </a:rPr>
              <a:t>Stage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spc="-5" dirty="0">
                <a:latin typeface="Carlito"/>
                <a:cs typeface="Carlito"/>
              </a:rPr>
              <a:t>will successfully </a:t>
            </a:r>
            <a:r>
              <a:rPr sz="2400" dirty="0">
                <a:latin typeface="Carlito"/>
                <a:cs typeface="Carlito"/>
              </a:rPr>
              <a:t>land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35" dirty="0">
                <a:latin typeface="Carlito"/>
                <a:cs typeface="Carlito"/>
              </a:rPr>
              <a:t>save </a:t>
            </a:r>
            <a:r>
              <a:rPr sz="2400" spc="-5" dirty="0">
                <a:latin typeface="Carlito"/>
                <a:cs typeface="Carlito"/>
              </a:rPr>
              <a:t>~$100 million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USD</a:t>
            </a: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25" dirty="0">
                <a:latin typeface="Carlito"/>
                <a:cs typeface="Carlito"/>
              </a:rPr>
              <a:t>data </a:t>
            </a:r>
            <a:r>
              <a:rPr sz="2400" spc="-20" dirty="0">
                <a:latin typeface="Carlito"/>
                <a:cs typeface="Carlito"/>
              </a:rPr>
              <a:t>from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public </a:t>
            </a:r>
            <a:r>
              <a:rPr sz="2400" dirty="0">
                <a:latin typeface="Carlito"/>
                <a:cs typeface="Carlito"/>
              </a:rPr>
              <a:t>SpaceX API and </a:t>
            </a:r>
            <a:r>
              <a:rPr sz="2400" spc="-5" dirty="0">
                <a:latin typeface="Carlito"/>
                <a:cs typeface="Carlito"/>
              </a:rPr>
              <a:t>web scraping </a:t>
            </a:r>
            <a:r>
              <a:rPr sz="2400" dirty="0">
                <a:latin typeface="Carlito"/>
                <a:cs typeface="Carlito"/>
              </a:rPr>
              <a:t>SpaceX Wikipedia</a:t>
            </a:r>
            <a:r>
              <a:rPr sz="2400" spc="-19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page</a:t>
            </a:r>
            <a:endParaRPr sz="24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25" dirty="0">
                <a:latin typeface="Carlito"/>
                <a:cs typeface="Carlito"/>
              </a:rPr>
              <a:t>Created data </a:t>
            </a:r>
            <a:r>
              <a:rPr sz="2400" spc="-5" dirty="0">
                <a:latin typeface="Carlito"/>
                <a:cs typeface="Carlito"/>
              </a:rPr>
              <a:t>labels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25" dirty="0">
                <a:latin typeface="Carlito"/>
                <a:cs typeface="Carlito"/>
              </a:rPr>
              <a:t>stored data into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DB2 SQL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database</a:t>
            </a:r>
            <a:endParaRPr sz="24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25" dirty="0">
                <a:latin typeface="Carlito"/>
                <a:cs typeface="Carlito"/>
              </a:rPr>
              <a:t>Created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dashboard </a:t>
            </a:r>
            <a:r>
              <a:rPr sz="2400" spc="-25" dirty="0">
                <a:latin typeface="Carlito"/>
                <a:cs typeface="Carlito"/>
              </a:rPr>
              <a:t>for</a:t>
            </a:r>
            <a:r>
              <a:rPr sz="2400" spc="-12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visualization</a:t>
            </a:r>
            <a:endParaRPr sz="2400" dirty="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50" dirty="0">
                <a:latin typeface="Carlito"/>
                <a:cs typeface="Carlito"/>
              </a:rPr>
              <a:t>We </a:t>
            </a:r>
            <a:r>
              <a:rPr sz="2400" spc="-25" dirty="0">
                <a:latin typeface="Carlito"/>
                <a:cs typeface="Carlito"/>
              </a:rPr>
              <a:t>created </a:t>
            </a:r>
            <a:r>
              <a:rPr sz="2400" dirty="0">
                <a:latin typeface="Carlito"/>
                <a:cs typeface="Carlito"/>
              </a:rPr>
              <a:t>a machine learning model </a:t>
            </a:r>
            <a:r>
              <a:rPr sz="2400" spc="-5" dirty="0">
                <a:latin typeface="Carlito"/>
                <a:cs typeface="Carlito"/>
              </a:rPr>
              <a:t>with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accuracy of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83%</a:t>
            </a: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5" dirty="0">
                <a:latin typeface="Carlito"/>
                <a:cs typeface="Carlito"/>
              </a:rPr>
              <a:t>Allon </a:t>
            </a:r>
            <a:r>
              <a:rPr sz="2400" dirty="0">
                <a:latin typeface="Carlito"/>
                <a:cs typeface="Carlito"/>
              </a:rPr>
              <a:t>Mask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SpaceY </a:t>
            </a:r>
            <a:r>
              <a:rPr sz="2400" spc="-5" dirty="0">
                <a:latin typeface="Carlito"/>
                <a:cs typeface="Carlito"/>
              </a:rPr>
              <a:t>can use </a:t>
            </a:r>
            <a:r>
              <a:rPr sz="2400" dirty="0">
                <a:latin typeface="Carlito"/>
                <a:cs typeface="Carlito"/>
              </a:rPr>
              <a:t>this model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predict with </a:t>
            </a:r>
            <a:r>
              <a:rPr sz="2400" spc="-20" dirty="0">
                <a:latin typeface="Carlito"/>
                <a:cs typeface="Carlito"/>
              </a:rPr>
              <a:t>relatively </a:t>
            </a:r>
            <a:r>
              <a:rPr sz="2400" spc="-5" dirty="0">
                <a:latin typeface="Carlito"/>
                <a:cs typeface="Carlito"/>
              </a:rPr>
              <a:t>high accuracy whether </a:t>
            </a:r>
            <a:r>
              <a:rPr sz="2400" dirty="0">
                <a:latin typeface="Carlito"/>
                <a:cs typeface="Carlito"/>
              </a:rPr>
              <a:t>a  launch </a:t>
            </a:r>
            <a:r>
              <a:rPr sz="2400" spc="-5" dirty="0">
                <a:latin typeface="Carlito"/>
                <a:cs typeface="Carlito"/>
              </a:rPr>
              <a:t>will </a:t>
            </a:r>
            <a:r>
              <a:rPr sz="2400" spc="-35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successful </a:t>
            </a:r>
            <a:r>
              <a:rPr sz="2400" spc="-20" dirty="0">
                <a:latin typeface="Carlito"/>
                <a:cs typeface="Carlito"/>
              </a:rPr>
              <a:t>Stage </a:t>
            </a:r>
            <a:r>
              <a:rPr sz="2400" dirty="0">
                <a:latin typeface="Carlito"/>
                <a:cs typeface="Carlito"/>
              </a:rPr>
              <a:t>1 landing </a:t>
            </a:r>
            <a:r>
              <a:rPr sz="2400" spc="-25" dirty="0">
                <a:latin typeface="Carlito"/>
                <a:cs typeface="Carlito"/>
              </a:rPr>
              <a:t>before </a:t>
            </a:r>
            <a:r>
              <a:rPr sz="2400" dirty="0">
                <a:latin typeface="Carlito"/>
                <a:cs typeface="Carlito"/>
              </a:rPr>
              <a:t>launch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determine whether </a:t>
            </a:r>
            <a:r>
              <a:rPr sz="2400" dirty="0">
                <a:latin typeface="Carlito"/>
                <a:cs typeface="Carlito"/>
              </a:rPr>
              <a:t>the launch  </a:t>
            </a:r>
            <a:r>
              <a:rPr sz="2400" spc="-5" dirty="0">
                <a:latin typeface="Carlito"/>
                <a:cs typeface="Carlito"/>
              </a:rPr>
              <a:t>should be </a:t>
            </a:r>
            <a:r>
              <a:rPr sz="2400" dirty="0">
                <a:latin typeface="Carlito"/>
                <a:cs typeface="Carlito"/>
              </a:rPr>
              <a:t>made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not</a:t>
            </a:r>
            <a:endParaRPr sz="2400" dirty="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400" spc="-5" dirty="0">
                <a:latin typeface="Carlito"/>
                <a:cs typeface="Carlito"/>
              </a:rPr>
              <a:t>If possible </a:t>
            </a:r>
            <a:r>
              <a:rPr sz="2400" spc="-20" dirty="0">
                <a:latin typeface="Carlito"/>
                <a:cs typeface="Carlito"/>
              </a:rPr>
              <a:t>more </a:t>
            </a:r>
            <a:r>
              <a:rPr sz="2400" spc="-2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should </a:t>
            </a:r>
            <a:r>
              <a:rPr sz="2400" dirty="0">
                <a:latin typeface="Carlito"/>
                <a:cs typeface="Carlito"/>
              </a:rPr>
              <a:t>be </a:t>
            </a:r>
            <a:r>
              <a:rPr sz="2400" spc="-5" dirty="0">
                <a:latin typeface="Carlito"/>
                <a:cs typeface="Carlito"/>
              </a:rPr>
              <a:t>collected </a:t>
            </a:r>
            <a:r>
              <a:rPr sz="2400" spc="-20" dirty="0">
                <a:latin typeface="Carlito"/>
                <a:cs typeface="Carlito"/>
              </a:rPr>
              <a:t>to </a:t>
            </a:r>
            <a:r>
              <a:rPr sz="2400" spc="-25" dirty="0">
                <a:latin typeface="Carlito"/>
                <a:cs typeface="Carlito"/>
              </a:rPr>
              <a:t>better </a:t>
            </a:r>
            <a:r>
              <a:rPr sz="2400" spc="-5" dirty="0">
                <a:latin typeface="Carlito"/>
                <a:cs typeface="Carlito"/>
              </a:rPr>
              <a:t>determine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best </a:t>
            </a:r>
            <a:r>
              <a:rPr sz="2400" dirty="0">
                <a:latin typeface="Carlito"/>
                <a:cs typeface="Carlito"/>
              </a:rPr>
              <a:t>machine learning model  and </a:t>
            </a:r>
            <a:r>
              <a:rPr sz="2400" spc="-25" dirty="0">
                <a:latin typeface="Carlito"/>
                <a:cs typeface="Carlito"/>
              </a:rPr>
              <a:t>improve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accuracy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6235" y="-32305"/>
            <a:ext cx="6248400" cy="1556067"/>
          </a:xfrm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sz="6000" u="heavy" spc="-190" dirty="0">
                <a:uFill>
                  <a:solidFill>
                    <a:srgbClr val="7D7D7D"/>
                  </a:solidFill>
                </a:uFill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4" y="1742066"/>
            <a:ext cx="9864751" cy="390170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35" dirty="0">
                <a:solidFill>
                  <a:schemeClr val="tx2"/>
                </a:solidFill>
                <a:latin typeface="Carlito"/>
                <a:cs typeface="Carlito"/>
              </a:rPr>
              <a:t>Data </a:t>
            </a:r>
            <a:r>
              <a:rPr sz="2800" spc="-20" dirty="0">
                <a:solidFill>
                  <a:schemeClr val="tx2"/>
                </a:solidFill>
                <a:latin typeface="Carlito"/>
                <a:cs typeface="Carlito"/>
              </a:rPr>
              <a:t>collection</a:t>
            </a:r>
            <a:r>
              <a:rPr sz="2800" spc="15" dirty="0">
                <a:solidFill>
                  <a:schemeClr val="tx2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rlito"/>
                <a:cs typeface="Carlito"/>
              </a:rPr>
              <a:t>methodology:</a:t>
            </a:r>
            <a:endParaRPr sz="2800" dirty="0">
              <a:solidFill>
                <a:schemeClr val="tx2"/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solidFill>
                  <a:schemeClr val="tx2"/>
                </a:solidFill>
                <a:latin typeface="Carlito"/>
                <a:cs typeface="Carlito"/>
              </a:rPr>
              <a:t>Combined </a:t>
            </a:r>
            <a:r>
              <a:rPr sz="2400" spc="-20" dirty="0">
                <a:solidFill>
                  <a:schemeClr val="tx2"/>
                </a:solidFill>
                <a:latin typeface="Carlito"/>
                <a:cs typeface="Carlito"/>
              </a:rPr>
              <a:t>data from </a:t>
            </a:r>
            <a:r>
              <a:rPr sz="2400" spc="-5" dirty="0">
                <a:solidFill>
                  <a:schemeClr val="tx2"/>
                </a:solidFill>
                <a:latin typeface="Carlito"/>
                <a:cs typeface="Carlito"/>
              </a:rPr>
              <a:t>SpaceX public </a:t>
            </a:r>
            <a:r>
              <a:rPr sz="2400" dirty="0">
                <a:solidFill>
                  <a:schemeClr val="tx2"/>
                </a:solidFill>
                <a:latin typeface="Carlito"/>
                <a:cs typeface="Carlito"/>
              </a:rPr>
              <a:t>API and </a:t>
            </a:r>
            <a:r>
              <a:rPr sz="2400" spc="-5" dirty="0">
                <a:solidFill>
                  <a:schemeClr val="tx2"/>
                </a:solidFill>
                <a:latin typeface="Carlito"/>
                <a:cs typeface="Carlito"/>
              </a:rPr>
              <a:t>SpaceX Wikipedia</a:t>
            </a:r>
            <a:r>
              <a:rPr sz="2400" spc="15" dirty="0">
                <a:solidFill>
                  <a:schemeClr val="tx2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chemeClr val="tx2"/>
                </a:solidFill>
                <a:latin typeface="Carlito"/>
                <a:cs typeface="Carlito"/>
              </a:rPr>
              <a:t>page</a:t>
            </a:r>
            <a:endParaRPr sz="2400" dirty="0">
              <a:solidFill>
                <a:schemeClr val="tx2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solidFill>
                  <a:schemeClr val="tx2"/>
                </a:solidFill>
                <a:latin typeface="Carlito"/>
                <a:cs typeface="Carlito"/>
              </a:rPr>
              <a:t>Perform </a:t>
            </a:r>
            <a:r>
              <a:rPr sz="2800" spc="-35" dirty="0">
                <a:solidFill>
                  <a:schemeClr val="tx2"/>
                </a:solidFill>
                <a:latin typeface="Carlito"/>
                <a:cs typeface="Carlito"/>
              </a:rPr>
              <a:t>data</a:t>
            </a:r>
            <a:r>
              <a:rPr sz="2800" spc="35" dirty="0">
                <a:solidFill>
                  <a:schemeClr val="tx2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chemeClr val="tx2"/>
                </a:solidFill>
                <a:latin typeface="Carlito"/>
                <a:cs typeface="Carlito"/>
              </a:rPr>
              <a:t>wrangling</a:t>
            </a:r>
            <a:endParaRPr sz="2800" dirty="0">
              <a:solidFill>
                <a:schemeClr val="tx2"/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5" dirty="0">
                <a:solidFill>
                  <a:schemeClr val="tx2"/>
                </a:solidFill>
                <a:latin typeface="Carlito"/>
                <a:cs typeface="Carlito"/>
              </a:rPr>
              <a:t>Classifying true landings </a:t>
            </a:r>
            <a:r>
              <a:rPr sz="2400" dirty="0">
                <a:solidFill>
                  <a:schemeClr val="tx2"/>
                </a:solidFill>
                <a:latin typeface="Carlito"/>
                <a:cs typeface="Carlito"/>
              </a:rPr>
              <a:t>as </a:t>
            </a:r>
            <a:r>
              <a:rPr sz="2400" spc="-5" dirty="0">
                <a:solidFill>
                  <a:schemeClr val="tx2"/>
                </a:solidFill>
                <a:latin typeface="Carlito"/>
                <a:cs typeface="Carlito"/>
              </a:rPr>
              <a:t>successful </a:t>
            </a:r>
            <a:r>
              <a:rPr sz="2400" dirty="0">
                <a:solidFill>
                  <a:schemeClr val="tx2"/>
                </a:solidFill>
                <a:latin typeface="Carlito"/>
                <a:cs typeface="Carlito"/>
              </a:rPr>
              <a:t>and </a:t>
            </a:r>
            <a:r>
              <a:rPr sz="2400" spc="-10" dirty="0">
                <a:solidFill>
                  <a:schemeClr val="tx2"/>
                </a:solidFill>
                <a:latin typeface="Carlito"/>
                <a:cs typeface="Carlito"/>
              </a:rPr>
              <a:t>unsuccessful</a:t>
            </a:r>
            <a:r>
              <a:rPr sz="2400" spc="-50" dirty="0">
                <a:solidFill>
                  <a:schemeClr val="tx2"/>
                </a:solidFill>
                <a:latin typeface="Carlito"/>
                <a:cs typeface="Carlito"/>
              </a:rPr>
              <a:t> </a:t>
            </a:r>
            <a:r>
              <a:rPr sz="2400" spc="-5" dirty="0">
                <a:solidFill>
                  <a:schemeClr val="tx2"/>
                </a:solidFill>
                <a:latin typeface="Carlito"/>
                <a:cs typeface="Carlito"/>
              </a:rPr>
              <a:t>otherwise</a:t>
            </a:r>
            <a:endParaRPr sz="2400" dirty="0">
              <a:solidFill>
                <a:schemeClr val="tx2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solidFill>
                  <a:schemeClr val="tx2"/>
                </a:solidFill>
                <a:latin typeface="Carlito"/>
                <a:cs typeface="Carlito"/>
              </a:rPr>
              <a:t>Perform </a:t>
            </a:r>
            <a:r>
              <a:rPr sz="2800" spc="-25" dirty="0">
                <a:solidFill>
                  <a:schemeClr val="tx2"/>
                </a:solidFill>
                <a:latin typeface="Carlito"/>
                <a:cs typeface="Carlito"/>
              </a:rPr>
              <a:t>exploratory </a:t>
            </a:r>
            <a:r>
              <a:rPr sz="2800" spc="-35" dirty="0">
                <a:solidFill>
                  <a:schemeClr val="tx2"/>
                </a:solidFill>
                <a:latin typeface="Carlito"/>
                <a:cs typeface="Carlito"/>
              </a:rPr>
              <a:t>data </a:t>
            </a:r>
            <a:r>
              <a:rPr sz="2800" spc="-20" dirty="0">
                <a:solidFill>
                  <a:schemeClr val="tx2"/>
                </a:solidFill>
                <a:latin typeface="Carlito"/>
                <a:cs typeface="Carlito"/>
              </a:rPr>
              <a:t>analysis </a:t>
            </a:r>
            <a:r>
              <a:rPr sz="2800" spc="-25" dirty="0">
                <a:solidFill>
                  <a:schemeClr val="tx2"/>
                </a:solidFill>
                <a:latin typeface="Carlito"/>
                <a:cs typeface="Carlito"/>
              </a:rPr>
              <a:t>(EDA) </a:t>
            </a:r>
            <a:r>
              <a:rPr sz="2800" spc="-15" dirty="0">
                <a:solidFill>
                  <a:schemeClr val="tx2"/>
                </a:solidFill>
                <a:latin typeface="Carlito"/>
                <a:cs typeface="Carlito"/>
              </a:rPr>
              <a:t>using </a:t>
            </a:r>
            <a:r>
              <a:rPr sz="2800" spc="-20" dirty="0">
                <a:solidFill>
                  <a:schemeClr val="tx2"/>
                </a:solidFill>
                <a:latin typeface="Carlito"/>
                <a:cs typeface="Carlito"/>
              </a:rPr>
              <a:t>visualization </a:t>
            </a:r>
            <a:r>
              <a:rPr sz="2800" spc="-5" dirty="0">
                <a:solidFill>
                  <a:schemeClr val="tx2"/>
                </a:solidFill>
                <a:latin typeface="Carlito"/>
                <a:cs typeface="Carlito"/>
              </a:rPr>
              <a:t>and</a:t>
            </a:r>
            <a:r>
              <a:rPr sz="2800" spc="155" dirty="0">
                <a:solidFill>
                  <a:schemeClr val="tx2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chemeClr val="tx2"/>
                </a:solidFill>
                <a:latin typeface="Carlito"/>
                <a:cs typeface="Carlito"/>
              </a:rPr>
              <a:t>SQL</a:t>
            </a:r>
            <a:endParaRPr sz="2800" dirty="0">
              <a:solidFill>
                <a:schemeClr val="tx2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solidFill>
                  <a:schemeClr val="tx2"/>
                </a:solidFill>
                <a:latin typeface="Carlito"/>
                <a:cs typeface="Carlito"/>
              </a:rPr>
              <a:t>Perform </a:t>
            </a:r>
            <a:r>
              <a:rPr sz="2800" spc="-30" dirty="0">
                <a:solidFill>
                  <a:schemeClr val="tx2"/>
                </a:solidFill>
                <a:latin typeface="Carlito"/>
                <a:cs typeface="Carlito"/>
              </a:rPr>
              <a:t>interactive </a:t>
            </a:r>
            <a:r>
              <a:rPr sz="2800" spc="-5" dirty="0">
                <a:solidFill>
                  <a:schemeClr val="tx2"/>
                </a:solidFill>
                <a:latin typeface="Carlito"/>
                <a:cs typeface="Carlito"/>
              </a:rPr>
              <a:t>visual analytics </a:t>
            </a:r>
            <a:r>
              <a:rPr sz="2800" spc="-15" dirty="0">
                <a:solidFill>
                  <a:schemeClr val="tx2"/>
                </a:solidFill>
                <a:latin typeface="Carlito"/>
                <a:cs typeface="Carlito"/>
              </a:rPr>
              <a:t>using </a:t>
            </a:r>
            <a:r>
              <a:rPr sz="2800" spc="-20" dirty="0">
                <a:solidFill>
                  <a:schemeClr val="tx2"/>
                </a:solidFill>
                <a:latin typeface="Carlito"/>
                <a:cs typeface="Carlito"/>
              </a:rPr>
              <a:t>Folium </a:t>
            </a:r>
            <a:r>
              <a:rPr sz="2800" spc="-5" dirty="0">
                <a:solidFill>
                  <a:schemeClr val="tx2"/>
                </a:solidFill>
                <a:latin typeface="Carlito"/>
                <a:cs typeface="Carlito"/>
              </a:rPr>
              <a:t>and Plotly</a:t>
            </a:r>
            <a:r>
              <a:rPr sz="2800" spc="10" dirty="0">
                <a:solidFill>
                  <a:schemeClr val="tx2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rlito"/>
                <a:cs typeface="Carlito"/>
              </a:rPr>
              <a:t>Dash</a:t>
            </a:r>
            <a:endParaRPr sz="2800" dirty="0">
              <a:solidFill>
                <a:schemeClr val="tx2"/>
              </a:solidFill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800" spc="-40" dirty="0">
                <a:solidFill>
                  <a:schemeClr val="tx2"/>
                </a:solidFill>
                <a:latin typeface="Carlito"/>
                <a:cs typeface="Carlito"/>
              </a:rPr>
              <a:t>Perform </a:t>
            </a:r>
            <a:r>
              <a:rPr sz="2800" spc="-25" dirty="0">
                <a:solidFill>
                  <a:schemeClr val="tx2"/>
                </a:solidFill>
                <a:latin typeface="Carlito"/>
                <a:cs typeface="Carlito"/>
              </a:rPr>
              <a:t>predictive </a:t>
            </a:r>
            <a:r>
              <a:rPr sz="2800" spc="-20" dirty="0">
                <a:solidFill>
                  <a:schemeClr val="tx2"/>
                </a:solidFill>
                <a:latin typeface="Carlito"/>
                <a:cs typeface="Carlito"/>
              </a:rPr>
              <a:t>analysis </a:t>
            </a:r>
            <a:r>
              <a:rPr sz="2800" spc="-15" dirty="0">
                <a:solidFill>
                  <a:schemeClr val="tx2"/>
                </a:solidFill>
                <a:latin typeface="Carlito"/>
                <a:cs typeface="Carlito"/>
              </a:rPr>
              <a:t>using </a:t>
            </a:r>
            <a:r>
              <a:rPr sz="2800" spc="-20" dirty="0">
                <a:solidFill>
                  <a:schemeClr val="tx2"/>
                </a:solidFill>
                <a:latin typeface="Carlito"/>
                <a:cs typeface="Carlito"/>
              </a:rPr>
              <a:t>classification</a:t>
            </a:r>
            <a:r>
              <a:rPr sz="2800" spc="170" dirty="0">
                <a:solidFill>
                  <a:schemeClr val="tx2"/>
                </a:solidFill>
                <a:latin typeface="Carlito"/>
                <a:cs typeface="Carlito"/>
              </a:rPr>
              <a:t> </a:t>
            </a:r>
            <a:r>
              <a:rPr sz="2800" spc="-5" dirty="0">
                <a:solidFill>
                  <a:schemeClr val="tx2"/>
                </a:solidFill>
                <a:latin typeface="Carlito"/>
                <a:cs typeface="Carlito"/>
              </a:rPr>
              <a:t>models</a:t>
            </a:r>
            <a:endParaRPr sz="2800" dirty="0">
              <a:solidFill>
                <a:schemeClr val="tx2"/>
              </a:solidFill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400" spc="-45" dirty="0">
                <a:solidFill>
                  <a:schemeClr val="tx2"/>
                </a:solidFill>
                <a:latin typeface="Carlito"/>
                <a:cs typeface="Carlito"/>
              </a:rPr>
              <a:t>Tuned </a:t>
            </a:r>
            <a:r>
              <a:rPr sz="2400" dirty="0">
                <a:solidFill>
                  <a:schemeClr val="tx2"/>
                </a:solidFill>
                <a:latin typeface="Carlito"/>
                <a:cs typeface="Carlito"/>
              </a:rPr>
              <a:t>models </a:t>
            </a:r>
            <a:r>
              <a:rPr sz="2400" spc="-5" dirty="0">
                <a:solidFill>
                  <a:schemeClr val="tx2"/>
                </a:solidFill>
                <a:latin typeface="Carlito"/>
                <a:cs typeface="Carlito"/>
              </a:rPr>
              <a:t>using</a:t>
            </a:r>
            <a:r>
              <a:rPr sz="2400" spc="10" dirty="0">
                <a:solidFill>
                  <a:schemeClr val="tx2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chemeClr val="tx2"/>
                </a:solidFill>
                <a:latin typeface="Carlito"/>
                <a:cs typeface="Carlito"/>
              </a:rPr>
              <a:t>GridSearchCV</a:t>
            </a:r>
            <a:endParaRPr sz="2400" dirty="0">
              <a:solidFill>
                <a:schemeClr val="tx2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533400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latin typeface="Arial"/>
                <a:cs typeface="Arial"/>
              </a:rPr>
              <a:t>Methodology</a:t>
            </a:r>
            <a:endParaRPr sz="8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981200"/>
            <a:ext cx="6443982" cy="3190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165" dirty="0">
                <a:solidFill>
                  <a:schemeClr val="tx2"/>
                </a:solidFill>
                <a:latin typeface="Arial"/>
                <a:cs typeface="Arial"/>
              </a:rPr>
              <a:t>OVERVIEW </a:t>
            </a:r>
            <a:r>
              <a:rPr sz="2800" spc="-285" dirty="0">
                <a:solidFill>
                  <a:schemeClr val="tx2"/>
                </a:solidFill>
                <a:latin typeface="Arial"/>
                <a:cs typeface="Arial"/>
              </a:rPr>
              <a:t>OF </a:t>
            </a:r>
            <a:r>
              <a:rPr sz="2800" spc="-340" dirty="0">
                <a:solidFill>
                  <a:schemeClr val="tx2"/>
                </a:solidFill>
                <a:latin typeface="Arial"/>
                <a:cs typeface="Arial"/>
              </a:rPr>
              <a:t>DATA </a:t>
            </a:r>
            <a:r>
              <a:rPr sz="2800" spc="-140" dirty="0">
                <a:solidFill>
                  <a:schemeClr val="tx2"/>
                </a:solidFill>
                <a:latin typeface="Arial"/>
                <a:cs typeface="Arial"/>
              </a:rPr>
              <a:t>COLLECTION</a:t>
            </a:r>
            <a:endParaRPr lang="pt-PT" sz="2800" spc="-140" dirty="0">
              <a:solidFill>
                <a:schemeClr val="tx2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95" dirty="0">
                <a:solidFill>
                  <a:schemeClr val="tx2"/>
                </a:solidFill>
                <a:latin typeface="Arial"/>
                <a:cs typeface="Arial"/>
              </a:rPr>
              <a:t>WRANGLING</a:t>
            </a:r>
            <a:endParaRPr lang="pt-PT" sz="2800" spc="-95" dirty="0">
              <a:solidFill>
                <a:schemeClr val="tx2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800" spc="-105" dirty="0">
                <a:solidFill>
                  <a:schemeClr val="tx2"/>
                </a:solidFill>
                <a:latin typeface="Arial"/>
                <a:cs typeface="Arial"/>
              </a:rPr>
              <a:t>VISUALIZATION</a:t>
            </a:r>
            <a:endParaRPr sz="28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963420" algn="l"/>
                <a:tab pos="2682875" algn="l"/>
                <a:tab pos="3816350" algn="l"/>
              </a:tabLst>
            </a:pPr>
            <a:r>
              <a:rPr sz="2800" spc="-165" dirty="0">
                <a:solidFill>
                  <a:schemeClr val="tx2"/>
                </a:solidFill>
                <a:latin typeface="Arial"/>
                <a:cs typeface="Arial"/>
              </a:rPr>
              <a:t>DASHBOARD</a:t>
            </a:r>
            <a:endParaRPr lang="pt-PT" sz="2800" spc="-165" dirty="0">
              <a:solidFill>
                <a:schemeClr val="tx2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963420" algn="l"/>
                <a:tab pos="2682875" algn="l"/>
                <a:tab pos="3816350" algn="l"/>
              </a:tabLst>
            </a:pPr>
            <a:r>
              <a:rPr sz="2800" spc="-140" dirty="0">
                <a:solidFill>
                  <a:schemeClr val="tx2"/>
                </a:solidFill>
                <a:latin typeface="Arial"/>
                <a:cs typeface="Arial"/>
              </a:rPr>
              <a:t>MODEL</a:t>
            </a:r>
            <a:r>
              <a:rPr lang="pt-PT" sz="2800" spc="-140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chemeClr val="tx2"/>
                </a:solidFill>
                <a:latin typeface="Arial"/>
                <a:cs typeface="Arial"/>
              </a:rPr>
              <a:t>METHODS</a:t>
            </a:r>
            <a:endParaRPr sz="2800" dirty="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process </a:t>
            </a:r>
            <a:r>
              <a:rPr sz="2000" spc="-25" dirty="0">
                <a:latin typeface="Carlito"/>
                <a:cs typeface="Carlito"/>
              </a:rPr>
              <a:t>involved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combination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API </a:t>
            </a:r>
            <a:r>
              <a:rPr sz="2000" spc="-20" dirty="0">
                <a:latin typeface="Carlito"/>
                <a:cs typeface="Carlito"/>
              </a:rPr>
              <a:t>requests from </a:t>
            </a:r>
            <a:r>
              <a:rPr sz="2000" dirty="0">
                <a:latin typeface="Carlito"/>
                <a:cs typeface="Carlito"/>
              </a:rPr>
              <a:t>Space X </a:t>
            </a:r>
            <a:r>
              <a:rPr sz="2000" spc="-5" dirty="0">
                <a:latin typeface="Carlito"/>
                <a:cs typeface="Carlito"/>
              </a:rPr>
              <a:t>public </a:t>
            </a:r>
            <a:r>
              <a:rPr sz="2000" dirty="0">
                <a:latin typeface="Carlito"/>
                <a:cs typeface="Carlito"/>
              </a:rPr>
              <a:t>API and </a:t>
            </a:r>
            <a:r>
              <a:rPr sz="2000" spc="-5" dirty="0">
                <a:latin typeface="Carlito"/>
                <a:cs typeface="Carlito"/>
              </a:rPr>
              <a:t>web  scraping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table in </a:t>
            </a:r>
            <a:r>
              <a:rPr sz="2000" dirty="0">
                <a:latin typeface="Carlito"/>
                <a:cs typeface="Carlito"/>
              </a:rPr>
              <a:t>Space </a:t>
            </a:r>
            <a:r>
              <a:rPr sz="2000" spc="-75" dirty="0">
                <a:latin typeface="Carlito"/>
                <a:cs typeface="Carlito"/>
              </a:rPr>
              <a:t>X’s </a:t>
            </a:r>
            <a:r>
              <a:rPr sz="2000" dirty="0">
                <a:latin typeface="Carlito"/>
                <a:cs typeface="Carlito"/>
              </a:rPr>
              <a:t>Wikipedia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entry.</a:t>
            </a:r>
            <a:endParaRPr sz="2000" dirty="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20" dirty="0">
                <a:latin typeface="Carlito"/>
                <a:cs typeface="Carlito"/>
              </a:rPr>
              <a:t>next </a:t>
            </a:r>
            <a:r>
              <a:rPr sz="2000" spc="-5" dirty="0">
                <a:latin typeface="Carlito"/>
                <a:cs typeface="Carlito"/>
              </a:rPr>
              <a:t>slide will show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API and the </a:t>
            </a:r>
            <a:r>
              <a:rPr sz="2000" spc="-5" dirty="0">
                <a:latin typeface="Carlito"/>
                <a:cs typeface="Carlito"/>
              </a:rPr>
              <a:t>one </a:t>
            </a:r>
            <a:r>
              <a:rPr sz="2000" spc="-20" dirty="0">
                <a:latin typeface="Carlito"/>
                <a:cs typeface="Carlito"/>
              </a:rPr>
              <a:t>after </a:t>
            </a:r>
            <a:r>
              <a:rPr sz="2000" spc="-5" dirty="0">
                <a:latin typeface="Carlito"/>
                <a:cs typeface="Carlito"/>
              </a:rPr>
              <a:t>will show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flowchart of </a:t>
            </a:r>
            <a:r>
              <a:rPr sz="2000" spc="-2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collection </a:t>
            </a:r>
            <a:r>
              <a:rPr sz="2000" spc="-20" dirty="0">
                <a:latin typeface="Carlito"/>
                <a:cs typeface="Carlito"/>
              </a:rPr>
              <a:t>from</a:t>
            </a:r>
            <a:r>
              <a:rPr sz="2000" spc="-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webscraping.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latin typeface="Carlito"/>
                <a:cs typeface="Carlito"/>
              </a:rPr>
              <a:t>FlightNumber, </a:t>
            </a:r>
            <a:r>
              <a:rPr sz="2000" spc="-20" dirty="0">
                <a:latin typeface="Carlito"/>
                <a:cs typeface="Carlito"/>
              </a:rPr>
              <a:t>Date, </a:t>
            </a:r>
            <a:r>
              <a:rPr sz="2000" spc="-25" dirty="0">
                <a:latin typeface="Carlito"/>
                <a:cs typeface="Carlito"/>
              </a:rPr>
              <a:t>BoosterVersion,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LaunchSite,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5" dirty="0">
                <a:latin typeface="Carlito"/>
                <a:cs typeface="Carlito"/>
              </a:rPr>
              <a:t>Flights,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GridFins,</a:t>
            </a:r>
          </a:p>
          <a:p>
            <a:pPr marL="12700">
              <a:lnSpc>
                <a:spcPts val="2300"/>
              </a:lnSpc>
            </a:pPr>
            <a:r>
              <a:rPr sz="2000" spc="-5" dirty="0">
                <a:latin typeface="Carlito"/>
                <a:cs typeface="Carlito"/>
              </a:rPr>
              <a:t>Reused, Legs, </a:t>
            </a:r>
            <a:r>
              <a:rPr sz="2000" spc="-10" dirty="0">
                <a:latin typeface="Carlito"/>
                <a:cs typeface="Carlito"/>
              </a:rPr>
              <a:t>LandingPad, </a:t>
            </a:r>
            <a:r>
              <a:rPr sz="2000" dirty="0">
                <a:latin typeface="Carlito"/>
                <a:cs typeface="Carlito"/>
              </a:rPr>
              <a:t>Block, </a:t>
            </a:r>
            <a:r>
              <a:rPr sz="2000" spc="-10" dirty="0">
                <a:latin typeface="Carlito"/>
                <a:cs typeface="Carlito"/>
              </a:rPr>
              <a:t>ReusedCount, </a:t>
            </a:r>
            <a:r>
              <a:rPr sz="2000" spc="-5" dirty="0">
                <a:latin typeface="Carlito"/>
                <a:cs typeface="Carlito"/>
              </a:rPr>
              <a:t>Serial, Longitude,</a:t>
            </a:r>
            <a:r>
              <a:rPr sz="2000" spc="-229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Latitude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 dirty="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latin typeface="Carlito"/>
                <a:cs typeface="Carlito"/>
              </a:rPr>
              <a:t>Flight </a:t>
            </a:r>
            <a:r>
              <a:rPr sz="2000" dirty="0">
                <a:latin typeface="Carlito"/>
                <a:cs typeface="Carlito"/>
              </a:rPr>
              <a:t>No.,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20" dirty="0">
                <a:latin typeface="Carlito"/>
                <a:cs typeface="Carlito"/>
              </a:rPr>
              <a:t>site, </a:t>
            </a:r>
            <a:r>
              <a:rPr sz="2000" spc="-25" dirty="0">
                <a:latin typeface="Carlito"/>
                <a:cs typeface="Carlito"/>
              </a:rPr>
              <a:t>Payload, </a:t>
            </a:r>
            <a:r>
              <a:rPr sz="2000" spc="-20" dirty="0">
                <a:latin typeface="Carlito"/>
                <a:cs typeface="Carlito"/>
              </a:rPr>
              <a:t>PayloadMass, </a:t>
            </a:r>
            <a:r>
              <a:rPr sz="2000" spc="-5" dirty="0">
                <a:latin typeface="Carlito"/>
                <a:cs typeface="Carlito"/>
              </a:rPr>
              <a:t>Orbit, </a:t>
            </a:r>
            <a:r>
              <a:rPr sz="2000" spc="-60" dirty="0">
                <a:latin typeface="Carlito"/>
                <a:cs typeface="Carlito"/>
              </a:rPr>
              <a:t>Customer, </a:t>
            </a:r>
            <a:r>
              <a:rPr sz="2000" spc="-5" dirty="0">
                <a:latin typeface="Carlito"/>
                <a:cs typeface="Carlito"/>
              </a:rPr>
              <a:t>Launch </a:t>
            </a:r>
            <a:r>
              <a:rPr sz="2000" spc="-15" dirty="0">
                <a:latin typeface="Carlito"/>
                <a:cs typeface="Carlito"/>
              </a:rPr>
              <a:t>outcome, </a:t>
            </a:r>
            <a:r>
              <a:rPr sz="2000" spc="-45" dirty="0">
                <a:latin typeface="Carlito"/>
                <a:cs typeface="Carlito"/>
              </a:rPr>
              <a:t>Version  </a:t>
            </a:r>
            <a:r>
              <a:rPr sz="2000" spc="-60" dirty="0">
                <a:latin typeface="Carlito"/>
                <a:cs typeface="Carlito"/>
              </a:rPr>
              <a:t>Booster, </a:t>
            </a:r>
            <a:r>
              <a:rPr sz="2000" spc="-20" dirty="0">
                <a:latin typeface="Carlito"/>
                <a:cs typeface="Carlito"/>
              </a:rPr>
              <a:t>Booster </a:t>
            </a:r>
            <a:r>
              <a:rPr sz="2000" dirty="0">
                <a:latin typeface="Carlito"/>
                <a:cs typeface="Carlito"/>
              </a:rPr>
              <a:t>landing, </a:t>
            </a:r>
            <a:r>
              <a:rPr sz="2000" spc="-20" dirty="0">
                <a:latin typeface="Carlito"/>
                <a:cs typeface="Carlito"/>
              </a:rPr>
              <a:t>Date,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Time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8068" y="2563368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 dirty="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9367" y="2611047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133</TotalTime>
  <Words>2508</Words>
  <Application>Microsoft Office PowerPoint</Application>
  <PresentationFormat>Widescreen</PresentationFormat>
  <Paragraphs>260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Bahnschrift Condensed</vt:lpstr>
      <vt:lpstr>Bahnschrift Light SemiCondensed</vt:lpstr>
      <vt:lpstr>Carlito</vt:lpstr>
      <vt:lpstr>MS Shell Dlg 2</vt:lpstr>
      <vt:lpstr>Wingdings</vt:lpstr>
      <vt:lpstr>Wingdings 3</vt:lpstr>
      <vt:lpstr>Madison</vt:lpstr>
      <vt:lpstr>PowerPoint Presentation</vt:lpstr>
      <vt:lpstr>Outline </vt:lpstr>
      <vt:lpstr>Executive  Summary</vt:lpstr>
      <vt:lpstr>Introduction</vt:lpstr>
      <vt:lpstr>Methodology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  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</vt:lpstr>
      <vt:lpstr>Color-Coded Launch Marker</vt:lpstr>
      <vt:lpstr>Key Location Proximities</vt:lpstr>
      <vt:lpstr>Build a Dashboard with  Plotly Dash</vt:lpstr>
      <vt:lpstr>Successful Launches Across Launch Sites</vt:lpstr>
      <vt:lpstr>Highest Success Rate Launch Site</vt:lpstr>
      <vt:lpstr>Payload Mass vs. Success vs. Booster  Version Category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Daniela Alexandra Simão Vaz</cp:lastModifiedBy>
  <cp:revision>8</cp:revision>
  <dcterms:created xsi:type="dcterms:W3CDTF">2021-08-26T16:53:12Z</dcterms:created>
  <dcterms:modified xsi:type="dcterms:W3CDTF">2024-09-24T11:17:08Z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