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05DB7-D0CC-4602-A637-FD0F8E059F01}" v="44" dt="2022-12-15T08:06:53.769"/>
    <p1510:client id="{470B2AE5-A54A-25C7-CF2F-75882A2AE4C8}" v="76" dt="2022-12-15T14:54:32.957"/>
    <p1510:client id="{721DEB90-D936-B8CD-B9E9-993C59018F56}" v="4" dt="2022-12-15T17:37:32.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7" name="Tarih Yer Tutucusu 6"/>
          <p:cNvSpPr>
            <a:spLocks noGrp="1"/>
          </p:cNvSpPr>
          <p:nvPr>
            <p:ph type="dt" sz="half" idx="10"/>
          </p:nvPr>
        </p:nvSpPr>
        <p:spPr/>
        <p:txBody>
          <a:bodyPr rtlCol="0"/>
          <a:lstStyle/>
          <a:p>
            <a:pPr rtl="0"/>
            <a:fld id="{1160EA64-D806-43AC-9DF2-F8C432F32B4C}" type="datetimeFigureOut">
              <a:rPr lang="en-US" dirty="0"/>
              <a:t>12/15/2022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E9F9C37B-1D36-470B-8223-D6C91242EC14}" type="datetimeFigureOut">
              <a:rPr lang="en-US" dirty="0"/>
              <a:t>12/15/2022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653112" y="937260"/>
            <a:ext cx="1298608" cy="4983480"/>
          </a:xfrm>
        </p:spPr>
        <p:txBody>
          <a:bodyPr vert="eaVert"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2231136" y="937260"/>
            <a:ext cx="6198489" cy="4983480"/>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67C6F52A-A82B-47A2-A83A-8C4C91F2D59F}" type="datetimeFigureOut">
              <a:rPr lang="en-US" dirty="0"/>
              <a:t>12/15/2022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F070A7B3-6521-4DCA-87E5-044747A908C1}" type="datetimeFigureOut">
              <a:rPr lang="en-US" dirty="0"/>
              <a:t>12/15/2022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düzenlemek için tıklayın</a:t>
            </a:r>
          </a:p>
        </p:txBody>
      </p:sp>
      <p:sp>
        <p:nvSpPr>
          <p:cNvPr id="7" name="Tarih Yer Tutucusu 6"/>
          <p:cNvSpPr>
            <a:spLocks noGrp="1"/>
          </p:cNvSpPr>
          <p:nvPr>
            <p:ph type="dt" sz="half" idx="10"/>
          </p:nvPr>
        </p:nvSpPr>
        <p:spPr/>
        <p:txBody>
          <a:bodyPr rtlCol="0"/>
          <a:lstStyle/>
          <a:p>
            <a:pPr rtl="0"/>
            <a:fld id="{1160EA64-D806-43AC-9DF2-F8C432F32B4C}" type="datetimeFigureOut">
              <a:rPr lang="en-US" dirty="0"/>
              <a:t>12/15/2022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sz="half" idx="1"/>
          </p:nvPr>
        </p:nvSpPr>
        <p:spPr>
          <a:xfrm>
            <a:off x="1581912" y="2638044"/>
            <a:ext cx="4271771" cy="3101982"/>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338315" y="2638044"/>
            <a:ext cx="4270247" cy="3101982"/>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8" name="Tarih Yer Tutucusu 7"/>
          <p:cNvSpPr>
            <a:spLocks noGrp="1"/>
          </p:cNvSpPr>
          <p:nvPr>
            <p:ph type="dt" sz="half" idx="10"/>
          </p:nvPr>
        </p:nvSpPr>
        <p:spPr/>
        <p:txBody>
          <a:bodyPr rtlCol="0"/>
          <a:lstStyle/>
          <a:p>
            <a:pPr rtl="0"/>
            <a:fld id="{AB134690-1557-4C89-A502-4959FE7FAD70}" type="datetimeFigureOut">
              <a:rPr lang="en-US" dirty="0"/>
              <a:t>12/15/2022</a:t>
            </a:fld>
            <a:endParaRPr lang="en-US" dirty="0"/>
          </a:p>
        </p:txBody>
      </p:sp>
      <p:sp>
        <p:nvSpPr>
          <p:cNvPr id="9" name="Alt Bilgi Yer Tutucusu 8"/>
          <p:cNvSpPr>
            <a:spLocks noGrp="1"/>
          </p:cNvSpPr>
          <p:nvPr>
            <p:ph type="ftr" sz="quarter" idx="11"/>
          </p:nvPr>
        </p:nvSpPr>
        <p:spPr/>
        <p:txBody>
          <a:bodyPr rtlCol="0"/>
          <a:lstStyle/>
          <a:p>
            <a:pPr rtl="0"/>
            <a:endParaRPr lang="en-US" dirty="0"/>
          </a:p>
        </p:txBody>
      </p:sp>
      <p:sp>
        <p:nvSpPr>
          <p:cNvPr id="10" name="Slayt Numarası Yer Tutucusu 9"/>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4" name="İçerik Yer Tutucusu 3"/>
          <p:cNvSpPr>
            <a:spLocks noGrp="1"/>
          </p:cNvSpPr>
          <p:nvPr>
            <p:ph sz="half" idx="2"/>
          </p:nvPr>
        </p:nvSpPr>
        <p:spPr>
          <a:xfrm>
            <a:off x="1583436" y="3143250"/>
            <a:ext cx="4270248" cy="2596776"/>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6" name="İçerik Yer Tutucusu 5"/>
          <p:cNvSpPr>
            <a:spLocks noGrp="1"/>
          </p:cNvSpPr>
          <p:nvPr>
            <p:ph sz="quarter" idx="4"/>
          </p:nvPr>
        </p:nvSpPr>
        <p:spPr>
          <a:xfrm>
            <a:off x="6338316" y="3143250"/>
            <a:ext cx="4253484" cy="2596776"/>
          </a:xfrm>
        </p:spPr>
        <p:txBody>
          <a:bodyPr rtlCol="0"/>
          <a:lstStyle>
            <a:lvl5pPr>
              <a:defRPr/>
            </a:lvl5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11" name="Metin Yer Tutucusu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7" name="Tarih Yer Tutucusu 6"/>
          <p:cNvSpPr>
            <a:spLocks noGrp="1"/>
          </p:cNvSpPr>
          <p:nvPr>
            <p:ph type="dt" sz="half" idx="10"/>
          </p:nvPr>
        </p:nvSpPr>
        <p:spPr/>
        <p:txBody>
          <a:bodyPr rtlCol="0"/>
          <a:lstStyle/>
          <a:p>
            <a:pPr rtl="0"/>
            <a:fld id="{4F7D4976-E339-4826-83B7-FBD03F55ECF8}" type="datetimeFigureOut">
              <a:rPr lang="en-US" dirty="0"/>
              <a:t>12/15/2022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t>‹#›</a:t>
            </a:fld>
            <a:endParaRPr lang="en-US" dirty="0"/>
          </a:p>
        </p:txBody>
      </p:sp>
      <p:sp>
        <p:nvSpPr>
          <p:cNvPr id="10" name="Başlık 9"/>
          <p:cNvSpPr>
            <a:spLocks noGrp="1"/>
          </p:cNvSpPr>
          <p:nvPr>
            <p:ph type="title"/>
          </p:nvPr>
        </p:nvSpPr>
        <p:spPr/>
        <p:txBody>
          <a:bodyPr rtlCol="0"/>
          <a:lstStyle/>
          <a:p>
            <a:pPr rtl="0"/>
            <a:r>
              <a:rPr lang="tr"/>
              <a:t>Asıl başlık stilini düzenlemek için tıklayın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E1037C31-9E7A-4F99-8774-A0E530DE1A42}" type="datetimeFigureOut">
              <a:rPr lang="en-US" dirty="0"/>
              <a:t>12/15/2022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C278504F-A551-4DE0-9316-4DCD1D8CC752}" type="datetimeFigureOut">
              <a:rPr lang="en-US" dirty="0"/>
              <a:t>12/15/2022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6" name="Dikdörtgen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9" name="Tarih Yer Tutucusu 8"/>
          <p:cNvSpPr>
            <a:spLocks noGrp="1"/>
          </p:cNvSpPr>
          <p:nvPr>
            <p:ph type="dt" sz="half" idx="10"/>
          </p:nvPr>
        </p:nvSpPr>
        <p:spPr/>
        <p:txBody>
          <a:bodyPr rtlCol="0"/>
          <a:lstStyle/>
          <a:p>
            <a:pPr rtl="0"/>
            <a:fld id="{D1BE4249-C0D0-4B06-8692-E8BB871AF643}" type="datetimeFigureOut">
              <a:rPr lang="en-US" dirty="0"/>
              <a:t>12/15/2022</a:t>
            </a:fld>
            <a:endParaRPr lang="en-US" dirty="0"/>
          </a:p>
        </p:txBody>
      </p:sp>
      <p:sp>
        <p:nvSpPr>
          <p:cNvPr id="10" name="Alt Bilgi Yer Tutucusu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dirty="0"/>
          </a:p>
        </p:txBody>
      </p:sp>
      <p:sp>
        <p:nvSpPr>
          <p:cNvPr id="11" name="Slayt Numarası Yer Tutucusu 10"/>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8" name="Dikdörtgen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8" name="Tarih Yer Tutucusu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042B0DB6-F5C7-45FB-8CF3-31B45F9C2DAC}" type="datetimeFigureOut">
              <a:rPr lang="en-US" dirty="0"/>
              <a:t>12/15/2022</a:t>
            </a:fld>
            <a:endParaRPr lang="en-US" dirty="0"/>
          </a:p>
        </p:txBody>
      </p:sp>
      <p:sp>
        <p:nvSpPr>
          <p:cNvPr id="9" name="Alt Bilgi Yer Tutucusu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dirty="0"/>
          </a:p>
        </p:txBody>
      </p:sp>
      <p:sp>
        <p:nvSpPr>
          <p:cNvPr id="10" name="Slayt Numarası Yer Tutucusu 9"/>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p>
        </p:txBody>
      </p:sp>
      <p:sp>
        <p:nvSpPr>
          <p:cNvPr id="4" name="Tarih Yer Tutucusu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1160EA64-D806-43AC-9DF2-F8C432F32B4C}" type="datetimeFigureOut">
              <a:rPr lang="en-US" dirty="0"/>
              <a:t>12/15/2022</a:t>
            </a:fld>
            <a:endParaRPr lang="en-US" dirty="0"/>
          </a:p>
        </p:txBody>
      </p:sp>
      <p:sp>
        <p:nvSpPr>
          <p:cNvPr id="5" name="Alt Bilgi Yer Tutucusu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endParaRPr lang="en-US" dirty="0"/>
          </a:p>
        </p:txBody>
      </p:sp>
      <p:sp>
        <p:nvSpPr>
          <p:cNvPr id="6" name="Slayt Numarası Yer Tutucusu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fontScale="90000"/>
          </a:bodyPr>
          <a:lstStyle/>
          <a:p>
            <a:r>
              <a:rPr lang="en-US" dirty="0">
                <a:ea typeface="+mj-lt"/>
                <a:cs typeface="+mj-lt"/>
              </a:rPr>
              <a:t>Retina </a:t>
            </a:r>
            <a:r>
              <a:rPr lang="en-US" dirty="0" err="1">
                <a:ea typeface="+mj-lt"/>
                <a:cs typeface="+mj-lt"/>
              </a:rPr>
              <a:t>kan</a:t>
            </a:r>
            <a:r>
              <a:rPr lang="en-US" dirty="0">
                <a:ea typeface="+mj-lt"/>
                <a:cs typeface="+mj-lt"/>
              </a:rPr>
              <a:t> </a:t>
            </a:r>
            <a:r>
              <a:rPr lang="en-US" dirty="0" err="1">
                <a:ea typeface="+mj-lt"/>
                <a:cs typeface="+mj-lt"/>
              </a:rPr>
              <a:t>damarlarını</a:t>
            </a:r>
            <a:r>
              <a:rPr lang="en-US" dirty="0">
                <a:ea typeface="+mj-lt"/>
                <a:cs typeface="+mj-lt"/>
              </a:rPr>
              <a:t> </a:t>
            </a:r>
            <a:r>
              <a:rPr lang="en-US" dirty="0" err="1">
                <a:ea typeface="+mj-lt"/>
                <a:cs typeface="+mj-lt"/>
              </a:rPr>
              <a:t>çıkarmak</a:t>
            </a:r>
            <a:r>
              <a:rPr lang="en-US" dirty="0">
                <a:ea typeface="+mj-lt"/>
                <a:cs typeface="+mj-lt"/>
              </a:rPr>
              <a:t> </a:t>
            </a:r>
            <a:r>
              <a:rPr lang="en-US" dirty="0" err="1">
                <a:ea typeface="+mj-lt"/>
                <a:cs typeface="+mj-lt"/>
              </a:rPr>
              <a:t>için</a:t>
            </a:r>
            <a:r>
              <a:rPr lang="en-US" dirty="0">
                <a:ea typeface="+mj-lt"/>
                <a:cs typeface="+mj-lt"/>
              </a:rPr>
              <a:t> </a:t>
            </a:r>
            <a:r>
              <a:rPr lang="en-US" dirty="0" err="1">
                <a:ea typeface="+mj-lt"/>
                <a:cs typeface="+mj-lt"/>
              </a:rPr>
              <a:t>eşikleme</a:t>
            </a:r>
            <a:r>
              <a:rPr lang="en-US" dirty="0">
                <a:ea typeface="+mj-lt"/>
                <a:cs typeface="+mj-lt"/>
              </a:rPr>
              <a:t> </a:t>
            </a:r>
            <a:r>
              <a:rPr lang="en-US" dirty="0" err="1">
                <a:ea typeface="+mj-lt"/>
                <a:cs typeface="+mj-lt"/>
              </a:rPr>
              <a:t>temelli</a:t>
            </a:r>
            <a:r>
              <a:rPr lang="en-US" dirty="0">
                <a:ea typeface="+mj-lt"/>
                <a:cs typeface="+mj-lt"/>
              </a:rPr>
              <a:t> </a:t>
            </a:r>
            <a:r>
              <a:rPr lang="en-US" dirty="0" err="1">
                <a:ea typeface="+mj-lt"/>
                <a:cs typeface="+mj-lt"/>
              </a:rPr>
              <a:t>morfolojik</a:t>
            </a:r>
            <a:r>
              <a:rPr lang="en-US" dirty="0">
                <a:ea typeface="+mj-lt"/>
                <a:cs typeface="+mj-lt"/>
              </a:rPr>
              <a:t> </a:t>
            </a:r>
            <a:r>
              <a:rPr lang="en-US" dirty="0" err="1">
                <a:ea typeface="+mj-lt"/>
                <a:cs typeface="+mj-lt"/>
              </a:rPr>
              <a:t>bir</a:t>
            </a:r>
            <a:r>
              <a:rPr lang="en-US" dirty="0">
                <a:ea typeface="+mj-lt"/>
                <a:cs typeface="+mj-lt"/>
              </a:rPr>
              <a:t> </a:t>
            </a:r>
            <a:r>
              <a:rPr lang="en-US" dirty="0" err="1">
                <a:ea typeface="+mj-lt"/>
                <a:cs typeface="+mj-lt"/>
              </a:rPr>
              <a:t>yöntem</a:t>
            </a:r>
            <a:endParaRPr lang="tr-TR" dirty="0" err="1"/>
          </a:p>
        </p:txBody>
      </p:sp>
      <p:sp>
        <p:nvSpPr>
          <p:cNvPr id="3" name="Alt Başlık 2"/>
          <p:cNvSpPr>
            <a:spLocks noGrp="1"/>
          </p:cNvSpPr>
          <p:nvPr>
            <p:ph type="subTitle" idx="1"/>
          </p:nvPr>
        </p:nvSpPr>
        <p:spPr/>
        <p:txBody>
          <a:bodyPr vert="horz" lIns="91440" tIns="45720" rIns="91440" bIns="45720" rtlCol="0" anchor="t">
            <a:normAutofit/>
          </a:bodyPr>
          <a:lstStyle/>
          <a:p>
            <a:r>
              <a:rPr lang="en-US" dirty="0"/>
              <a:t>Rukiye Güleç</a:t>
            </a:r>
            <a:endParaRPr lang="tr-TR" dirty="0"/>
          </a:p>
          <a:p>
            <a:r>
              <a:rPr lang="en-US" dirty="0"/>
              <a:t>02200201008</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DAF1E2-AA60-CC56-BF34-20264F642AC2}"/>
              </a:ext>
            </a:extLst>
          </p:cNvPr>
          <p:cNvSpPr>
            <a:spLocks noGrp="1"/>
          </p:cNvSpPr>
          <p:nvPr>
            <p:ph type="title"/>
          </p:nvPr>
        </p:nvSpPr>
        <p:spPr/>
        <p:txBody>
          <a:bodyPr/>
          <a:lstStyle/>
          <a:p>
            <a:r>
              <a:rPr lang="tr-TR"/>
              <a:t>giriş</a:t>
            </a:r>
          </a:p>
        </p:txBody>
      </p:sp>
      <p:sp>
        <p:nvSpPr>
          <p:cNvPr id="3" name="İçerik Yer Tutucusu 2">
            <a:extLst>
              <a:ext uri="{FF2B5EF4-FFF2-40B4-BE49-F238E27FC236}">
                <a16:creationId xmlns:a16="http://schemas.microsoft.com/office/drawing/2014/main" id="{FDCA936E-3183-40B5-9FF7-643FA540E085}"/>
              </a:ext>
            </a:extLst>
          </p:cNvPr>
          <p:cNvSpPr>
            <a:spLocks noGrp="1"/>
          </p:cNvSpPr>
          <p:nvPr>
            <p:ph idx="1"/>
          </p:nvPr>
        </p:nvSpPr>
        <p:spPr/>
        <p:txBody>
          <a:bodyPr vert="horz" lIns="91440" tIns="45720" rIns="91440" bIns="45720" rtlCol="0" anchor="t">
            <a:normAutofit/>
          </a:bodyPr>
          <a:lstStyle/>
          <a:p>
            <a:r>
              <a:rPr lang="tr-TR" dirty="0">
                <a:ea typeface="+mn-lt"/>
                <a:cs typeface="+mn-lt"/>
              </a:rPr>
              <a:t>Literatürde retina damar bölütleme işlemi işin geleneksel yöntemler ve son zamanlarda popüler hale gelen derin öğrenme yöntemleri önerilmiştir.</a:t>
            </a:r>
          </a:p>
          <a:p>
            <a:r>
              <a:rPr lang="tr-TR" dirty="0">
                <a:ea typeface="+mn-lt"/>
                <a:cs typeface="+mn-lt"/>
              </a:rPr>
              <a:t>Retinanın oksijensiz kalması sonucu retinada istenmeyen yeni damarlar oluşur. Bu damarlar hassas bir yapıda olup DR hastalığının habercisidir. Bu istenmeyen damarları tespit etmek için retina damar ağ yapısının bilinmesi gerekir.</a:t>
            </a:r>
          </a:p>
          <a:p>
            <a:r>
              <a:rPr lang="tr-TR" dirty="0">
                <a:ea typeface="+mn-lt"/>
                <a:cs typeface="+mn-lt"/>
              </a:rPr>
              <a:t>Önerilen yöntemde, veri setinde bulunan </a:t>
            </a:r>
            <a:r>
              <a:rPr lang="tr-TR" dirty="0" err="1">
                <a:ea typeface="+mn-lt"/>
                <a:cs typeface="+mn-lt"/>
              </a:rPr>
              <a:t>fundus</a:t>
            </a:r>
            <a:r>
              <a:rPr lang="tr-TR" dirty="0">
                <a:ea typeface="+mn-lt"/>
                <a:cs typeface="+mn-lt"/>
              </a:rPr>
              <a:t> görüntülerine ait damarların bölütlenmesi sağlanmıştır. Öncelikle, veri setinde bulunan görüntüler RGB renk uzayından gri ölçekli görüntülere dönüştürülür.</a:t>
            </a:r>
            <a:endParaRPr lang="tr-TR" dirty="0"/>
          </a:p>
        </p:txBody>
      </p:sp>
    </p:spTree>
    <p:extLst>
      <p:ext uri="{BB962C8B-B14F-4D97-AF65-F5344CB8AC3E}">
        <p14:creationId xmlns:p14="http://schemas.microsoft.com/office/powerpoint/2010/main" val="72783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5620A6-A3DC-2718-C4F9-0F9C8B801793}"/>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26A0BCA2-F1BC-E16E-2B18-70673E69AECA}"/>
              </a:ext>
            </a:extLst>
          </p:cNvPr>
          <p:cNvSpPr>
            <a:spLocks noGrp="1"/>
          </p:cNvSpPr>
          <p:nvPr>
            <p:ph idx="1"/>
          </p:nvPr>
        </p:nvSpPr>
        <p:spPr/>
        <p:txBody>
          <a:bodyPr vert="horz" lIns="91440" tIns="45720" rIns="91440" bIns="45720" rtlCol="0" anchor="t">
            <a:normAutofit/>
          </a:bodyPr>
          <a:lstStyle/>
          <a:p>
            <a:r>
              <a:rPr lang="tr-TR" dirty="0">
                <a:ea typeface="+mn-lt"/>
                <a:cs typeface="+mn-lt"/>
              </a:rPr>
              <a:t>Belirli bir açıda yönlendirilmiş çizgisel bir yapılandırma elamanı </a:t>
            </a:r>
            <a:r>
              <a:rPr lang="tr-TR" dirty="0" err="1">
                <a:ea typeface="+mn-lt"/>
                <a:cs typeface="+mn-lt"/>
              </a:rPr>
              <a:t>fundus</a:t>
            </a:r>
            <a:r>
              <a:rPr lang="tr-TR" dirty="0">
                <a:ea typeface="+mn-lt"/>
                <a:cs typeface="+mn-lt"/>
              </a:rPr>
              <a:t> içerisinde tutulamadığında bir damarı veya damarın bir kısmını yok edebilir.</a:t>
            </a:r>
          </a:p>
          <a:p>
            <a:r>
              <a:rPr lang="tr-TR" dirty="0">
                <a:ea typeface="+mn-lt"/>
                <a:cs typeface="+mn-lt"/>
              </a:rPr>
              <a:t>Performans iyileştirme yönteminde damara ait olmayan damar benzeri görüntüler morfolojik işlemler kullanılarak yok edilmiştir</a:t>
            </a:r>
          </a:p>
          <a:p>
            <a:r>
              <a:rPr lang="tr-TR" dirty="0">
                <a:ea typeface="+mn-lt"/>
                <a:cs typeface="+mn-lt"/>
              </a:rPr>
              <a:t>Eşikleme yöntemleri, doğası ne olursa olsun tüm veriler üzerinde kullanılabilir. Ancak, farklı eşikleme yöntemlerinin aynı iyileştirilmiş görüntü üzerinde farklı sonuçlar verdiği gözlemlenmiştir.</a:t>
            </a:r>
          </a:p>
        </p:txBody>
      </p:sp>
    </p:spTree>
    <p:extLst>
      <p:ext uri="{BB962C8B-B14F-4D97-AF65-F5344CB8AC3E}">
        <p14:creationId xmlns:p14="http://schemas.microsoft.com/office/powerpoint/2010/main" val="41208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2D11F7-03A4-B8BA-0286-A67C0441032B}"/>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3FD3B394-1BAC-5E67-A222-85957526FE6C}"/>
              </a:ext>
            </a:extLst>
          </p:cNvPr>
          <p:cNvSpPr>
            <a:spLocks noGrp="1"/>
          </p:cNvSpPr>
          <p:nvPr>
            <p:ph idx="1"/>
          </p:nvPr>
        </p:nvSpPr>
        <p:spPr/>
        <p:txBody>
          <a:bodyPr vert="horz" lIns="91440" tIns="45720" rIns="91440" bIns="45720" rtlCol="0" anchor="t">
            <a:normAutofit/>
          </a:bodyPr>
          <a:lstStyle/>
          <a:p>
            <a:r>
              <a:rPr lang="tr-TR" dirty="0">
                <a:ea typeface="+mn-lt"/>
                <a:cs typeface="+mn-lt"/>
              </a:rPr>
              <a:t>Çalışma ortamında bulunan fındıklara ait görüntü, kamera ile alındıktan sonra görüntü işleme teknikleri kullanılarak işlenmektedir. Fındıkların görüntü düzlemi üzerinde kapladıkları boyut ve alan verileri hesaplanmaktadır.</a:t>
            </a:r>
          </a:p>
          <a:p>
            <a:r>
              <a:rPr lang="tr-TR" dirty="0">
                <a:ea typeface="+mn-lt"/>
                <a:cs typeface="+mn-lt"/>
              </a:rPr>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endParaRPr lang="tr-TR" dirty="0"/>
          </a:p>
        </p:txBody>
      </p:sp>
    </p:spTree>
    <p:extLst>
      <p:ext uri="{BB962C8B-B14F-4D97-AF65-F5344CB8AC3E}">
        <p14:creationId xmlns:p14="http://schemas.microsoft.com/office/powerpoint/2010/main" val="101423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AC79E7-5EC2-E93F-2657-38541EA9E19D}"/>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E87F7436-1A17-23EA-6716-CFDCA517D28D}"/>
              </a:ext>
            </a:extLst>
          </p:cNvPr>
          <p:cNvSpPr>
            <a:spLocks noGrp="1"/>
          </p:cNvSpPr>
          <p:nvPr>
            <p:ph idx="1"/>
          </p:nvPr>
        </p:nvSpPr>
        <p:spPr/>
        <p:txBody>
          <a:bodyPr vert="horz" lIns="91440" tIns="45720" rIns="91440" bIns="45720" rtlCol="0" anchor="t">
            <a:normAutofit/>
          </a:bodyPr>
          <a:lstStyle/>
          <a:p>
            <a:r>
              <a:rPr lang="tr-TR" dirty="0">
                <a:ea typeface="+mn-lt"/>
                <a:cs typeface="+mn-lt"/>
              </a:rPr>
              <a:t>Nesnelerin tespit edilmesi veya tanınması amacıyla yapılan çalışmalarda farklı yöntemler önerilmektedir</a:t>
            </a:r>
          </a:p>
          <a:p>
            <a:r>
              <a:rPr lang="tr-TR" dirty="0">
                <a:ea typeface="+mn-lt"/>
                <a:cs typeface="+mn-lt"/>
              </a:rPr>
              <a:t>K-</a:t>
            </a:r>
            <a:r>
              <a:rPr lang="tr-TR" dirty="0" err="1">
                <a:ea typeface="+mn-lt"/>
                <a:cs typeface="+mn-lt"/>
              </a:rPr>
              <a:t>means</a:t>
            </a:r>
            <a:r>
              <a:rPr lang="tr-TR" dirty="0">
                <a:ea typeface="+mn-lt"/>
                <a:cs typeface="+mn-lt"/>
              </a:rPr>
              <a:t> ve türevleri yaygın olarak kullanılmakta olan kümeleme algoritmalarıdır. K-</a:t>
            </a:r>
            <a:r>
              <a:rPr lang="tr-TR" dirty="0" err="1">
                <a:ea typeface="+mn-lt"/>
                <a:cs typeface="+mn-lt"/>
              </a:rPr>
              <a:t>means</a:t>
            </a:r>
            <a:r>
              <a:rPr lang="tr-TR" dirty="0">
                <a:ea typeface="+mn-lt"/>
                <a:cs typeface="+mn-lt"/>
              </a:rPr>
              <a:t> algoritması ile aynı türden nesneler farklı özelliklerine göre, benzer kümelere ayrılmaktadırlar</a:t>
            </a:r>
          </a:p>
          <a:p>
            <a:r>
              <a:rPr lang="tr-TR" dirty="0">
                <a:ea typeface="+mn-lt"/>
                <a:cs typeface="+mn-lt"/>
              </a:rPr>
              <a:t>Nesnelerin bulunduğu ortamdan alınan görüntü, aşama 1 adımında yer alan “Görüntü Ön İşleme” işlemine tabi tutulmaktadır</a:t>
            </a:r>
          </a:p>
          <a:p>
            <a:endParaRPr lang="tr-TR" dirty="0">
              <a:ea typeface="+mn-lt"/>
              <a:cs typeface="+mn-lt"/>
            </a:endParaRPr>
          </a:p>
        </p:txBody>
      </p:sp>
    </p:spTree>
    <p:extLst>
      <p:ext uri="{BB962C8B-B14F-4D97-AF65-F5344CB8AC3E}">
        <p14:creationId xmlns:p14="http://schemas.microsoft.com/office/powerpoint/2010/main" val="3172219957"/>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Geniş ekran</PresentationFormat>
  <Paragraphs>0</Paragraphs>
  <Slides>5</Slides>
  <Notes>0</Notes>
  <HiddenSlides>0</HiddenSlides>
  <MMClips>0</MMClip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Paket</vt:lpstr>
      <vt:lpstr>Retina kan damarlarını çıkarmak için eşikleme temelli morfolojik bir yöntem</vt:lpstr>
      <vt:lpstr>giriş</vt:lpstr>
      <vt:lpstr>GİRİŞ</vt:lpstr>
      <vt:lpstr>GİRİŞ</vt:lpstr>
      <vt:lpstr>GİRİŞ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53</cp:revision>
  <dcterms:created xsi:type="dcterms:W3CDTF">2022-12-15T08:03:05Z</dcterms:created>
  <dcterms:modified xsi:type="dcterms:W3CDTF">2022-12-15T17:37:37Z</dcterms:modified>
</cp:coreProperties>
</file>