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05DB7-D0CC-4602-A637-FD0F8E059F01}" v="44" dt="2022-12-15T08:06:53.769"/>
    <p1510:client id="{470B2AE5-A54A-25C7-CF2F-75882A2AE4C8}" v="64" dt="2022-12-15T14:44:06.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9F9C37B-1D36-470B-8223-D6C91242EC14}" type="datetimeFigureOut">
              <a:rPr lang="en-US" dirty="0"/>
              <a:t>12/15/2022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653112" y="937260"/>
            <a:ext cx="1298608" cy="4983480"/>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2231136" y="937260"/>
            <a:ext cx="6198489" cy="4983480"/>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67C6F52A-A82B-47A2-A83A-8C4C91F2D59F}" type="datetimeFigureOut">
              <a:rPr lang="en-US" dirty="0"/>
              <a:t>12/15/2022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F070A7B3-6521-4DCA-87E5-044747A908C1}"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581912" y="2638044"/>
            <a:ext cx="4271771"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338315" y="2638044"/>
            <a:ext cx="4270247"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8" name="Tarih Yer Tutucusu 7"/>
          <p:cNvSpPr>
            <a:spLocks noGrp="1"/>
          </p:cNvSpPr>
          <p:nvPr>
            <p:ph type="dt" sz="half" idx="10"/>
          </p:nvPr>
        </p:nvSpPr>
        <p:spPr/>
        <p:txBody>
          <a:bodyPr rtlCol="0"/>
          <a:lstStyle/>
          <a:p>
            <a:pPr rtl="0"/>
            <a:fld id="{AB134690-1557-4C89-A502-4959FE7FAD70}" type="datetimeFigureOut">
              <a:rPr lang="en-US" dirty="0"/>
              <a:t>12/15/2022</a:t>
            </a:fld>
            <a:endParaRPr lang="en-US" dirty="0"/>
          </a:p>
        </p:txBody>
      </p:sp>
      <p:sp>
        <p:nvSpPr>
          <p:cNvPr id="9" name="Alt Bilgi Yer Tutucusu 8"/>
          <p:cNvSpPr>
            <a:spLocks noGrp="1"/>
          </p:cNvSpPr>
          <p:nvPr>
            <p:ph type="ftr" sz="quarter" idx="11"/>
          </p:nvPr>
        </p:nvSpPr>
        <p:spPr/>
        <p:txBody>
          <a:bodyPr rtlCol="0"/>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583436" y="3143250"/>
            <a:ext cx="4270248" cy="2596776"/>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6" name="İçerik Yer Tutucusu 5"/>
          <p:cNvSpPr>
            <a:spLocks noGrp="1"/>
          </p:cNvSpPr>
          <p:nvPr>
            <p:ph sz="quarter" idx="4"/>
          </p:nvPr>
        </p:nvSpPr>
        <p:spPr>
          <a:xfrm>
            <a:off x="6338316" y="3143250"/>
            <a:ext cx="4253484" cy="2596776"/>
          </a:xfrm>
        </p:spPr>
        <p:txBody>
          <a:bodyPr rtlCol="0"/>
          <a:lstStyle>
            <a:lvl5pPr>
              <a:defRPr/>
            </a:lvl5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1" name="Metin Yer Tutucusu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4F7D4976-E339-4826-83B7-FBD03F55ECF8}"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t>‹#›</a:t>
            </a:fld>
            <a:endParaRPr lang="en-US" dirty="0"/>
          </a:p>
        </p:txBody>
      </p:sp>
      <p:sp>
        <p:nvSpPr>
          <p:cNvPr id="10" name="Başlık 9"/>
          <p:cNvSpPr>
            <a:spLocks noGrp="1"/>
          </p:cNvSpPr>
          <p:nvPr>
            <p:ph type="title"/>
          </p:nvPr>
        </p:nvSpPr>
        <p:spPr/>
        <p:txBody>
          <a:bodyPr rtlCol="0"/>
          <a:lstStyle/>
          <a:p>
            <a:pPr rtl="0"/>
            <a:r>
              <a:rPr lang="tr"/>
              <a:t>Asıl başlık stilini düzenlemek için tıklayın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E1037C31-9E7A-4F99-8774-A0E530DE1A42}" type="datetimeFigureOut">
              <a:rPr lang="en-US" dirty="0"/>
              <a:t>12/15/2022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278504F-A551-4DE0-9316-4DCD1D8CC752}" type="datetimeFigureOut">
              <a:rPr lang="en-US" dirty="0"/>
              <a:t>12/15/2022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6" name="Dikdörtgen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9" name="Tarih Yer Tutucusu 8"/>
          <p:cNvSpPr>
            <a:spLocks noGrp="1"/>
          </p:cNvSpPr>
          <p:nvPr>
            <p:ph type="dt" sz="half" idx="10"/>
          </p:nvPr>
        </p:nvSpPr>
        <p:spPr/>
        <p:txBody>
          <a:bodyPr rtlCol="0"/>
          <a:lstStyle/>
          <a:p>
            <a:pPr rtl="0"/>
            <a:fld id="{D1BE4249-C0D0-4B06-8692-E8BB871AF643}" type="datetimeFigureOut">
              <a:rPr lang="en-US" dirty="0"/>
              <a:t>12/15/2022</a:t>
            </a:fld>
            <a:endParaRPr lang="en-US" dirty="0"/>
          </a:p>
        </p:txBody>
      </p:sp>
      <p:sp>
        <p:nvSpPr>
          <p:cNvPr id="10" name="Alt Bilgi Yer Tutucusu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1" name="Slayt Numarası Yer Tutucusu 10"/>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8" name="Dikdörtgen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8" name="Tarih Yer Tutucusu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042B0DB6-F5C7-45FB-8CF3-31B45F9C2DAC}" type="datetimeFigureOut">
              <a:rPr lang="en-US" dirty="0"/>
              <a:t>12/15/2022</a:t>
            </a:fld>
            <a:endParaRPr lang="en-US" dirty="0"/>
          </a:p>
        </p:txBody>
      </p:sp>
      <p:sp>
        <p:nvSpPr>
          <p:cNvPr id="9" name="Alt Bilgi Yer Tutucusu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1160EA64-D806-43AC-9DF2-F8C432F32B4C}" type="datetimeFigureOut">
              <a:rPr lang="en-US" dirty="0"/>
              <a:t>12/15/2022</a:t>
            </a:fld>
            <a:endParaRPr lang="en-US" dirty="0"/>
          </a:p>
        </p:txBody>
      </p:sp>
      <p:sp>
        <p:nvSpPr>
          <p:cNvPr id="5" name="Alt Bilgi Yer Tutucusu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US" dirty="0"/>
          </a:p>
        </p:txBody>
      </p:sp>
      <p:sp>
        <p:nvSpPr>
          <p:cNvPr id="6" name="Slayt Numarası Yer Tutucusu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en-US" dirty="0" err="1"/>
              <a:t>Görüntü</a:t>
            </a:r>
            <a:r>
              <a:rPr lang="en-US" dirty="0"/>
              <a:t> </a:t>
            </a:r>
            <a:r>
              <a:rPr lang="en-US" dirty="0" err="1"/>
              <a:t>işleme</a:t>
            </a:r>
            <a:r>
              <a:rPr lang="en-US" dirty="0"/>
              <a:t> </a:t>
            </a:r>
            <a:r>
              <a:rPr lang="en-US" dirty="0" err="1"/>
              <a:t>özet</a:t>
            </a:r>
            <a:endParaRPr lang="en-US" dirty="0"/>
          </a:p>
        </p:txBody>
      </p:sp>
      <p:sp>
        <p:nvSpPr>
          <p:cNvPr id="3" name="Alt Başlık 2"/>
          <p:cNvSpPr>
            <a:spLocks noGrp="1"/>
          </p:cNvSpPr>
          <p:nvPr>
            <p:ph type="subTitle" idx="1"/>
          </p:nvPr>
        </p:nvSpPr>
        <p:spPr/>
        <p:txBody>
          <a:bodyPr vert="horz" lIns="91440" tIns="45720" rIns="91440" bIns="45720" rtlCol="0" anchor="t">
            <a:normAutofit/>
          </a:bodyPr>
          <a:lstStyle/>
          <a:p>
            <a:r>
              <a:rPr lang="en-US" dirty="0"/>
              <a:t>Rukiye Güleç</a:t>
            </a:r>
            <a:endParaRPr lang="tr-TR" dirty="0"/>
          </a:p>
          <a:p>
            <a:r>
              <a:rPr lang="en-US" dirty="0"/>
              <a:t>02200201008</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DAF1E2-AA60-CC56-BF34-20264F642AC2}"/>
              </a:ext>
            </a:extLst>
          </p:cNvPr>
          <p:cNvSpPr>
            <a:spLocks noGrp="1"/>
          </p:cNvSpPr>
          <p:nvPr>
            <p:ph type="title"/>
          </p:nvPr>
        </p:nvSpPr>
        <p:spPr/>
        <p:txBody>
          <a:bodyPr/>
          <a:lstStyle/>
          <a:p>
            <a:r>
              <a:rPr lang="tr-TR"/>
              <a:t>giriş</a:t>
            </a:r>
          </a:p>
        </p:txBody>
      </p:sp>
      <p:sp>
        <p:nvSpPr>
          <p:cNvPr id="3" name="İçerik Yer Tutucusu 2">
            <a:extLst>
              <a:ext uri="{FF2B5EF4-FFF2-40B4-BE49-F238E27FC236}">
                <a16:creationId xmlns:a16="http://schemas.microsoft.com/office/drawing/2014/main" id="{FDCA936E-3183-40B5-9FF7-643FA540E085}"/>
              </a:ext>
            </a:extLst>
          </p:cNvPr>
          <p:cNvSpPr>
            <a:spLocks noGrp="1"/>
          </p:cNvSpPr>
          <p:nvPr>
            <p:ph idx="1"/>
          </p:nvPr>
        </p:nvSpPr>
        <p:spPr/>
        <p:txBody>
          <a:bodyPr vert="horz" lIns="91440" tIns="45720" rIns="91440" bIns="45720" rtlCol="0" anchor="t">
            <a:normAutofit/>
          </a:bodyPr>
          <a:lstStyle/>
          <a:p>
            <a:r>
              <a:rPr lang="tr-TR" dirty="0">
                <a:ea typeface="+mn-lt"/>
                <a:cs typeface="+mn-lt"/>
              </a:rPr>
              <a:t>Literatürde retina damar bölütleme işlemi işin geleneksel yöntemler ve son zamanlarda popüler hale gelen derin öğrenme yöntemleri önerilmiştir.</a:t>
            </a:r>
          </a:p>
          <a:p>
            <a:r>
              <a:rPr lang="tr-TR" dirty="0">
                <a:ea typeface="+mn-lt"/>
                <a:cs typeface="+mn-lt"/>
              </a:rPr>
              <a:t>Retinanın oksijensiz kalması sonucu retinada istenmeyen yeni damarlar oluşur. Bu damarlar hassas bir yapıda olup DR hastalığının habercisidir. Bu istenmeyen damarları tespit etmek için retina damar ağ yapısının bilinmesi gerekir.</a:t>
            </a:r>
          </a:p>
          <a:p>
            <a:r>
              <a:rPr lang="tr-TR" dirty="0">
                <a:ea typeface="+mn-lt"/>
                <a:cs typeface="+mn-lt"/>
              </a:rPr>
              <a:t>Önerilen yöntemde, veri setinde bulunan </a:t>
            </a:r>
            <a:r>
              <a:rPr lang="tr-TR" dirty="0" err="1">
                <a:ea typeface="+mn-lt"/>
                <a:cs typeface="+mn-lt"/>
              </a:rPr>
              <a:t>fundus</a:t>
            </a:r>
            <a:r>
              <a:rPr lang="tr-TR" dirty="0">
                <a:ea typeface="+mn-lt"/>
                <a:cs typeface="+mn-lt"/>
              </a:rPr>
              <a:t> görüntülerine ait damarların bölütlenmesi sağlanmıştır. Öncelikle, veri setinde bulunan görüntüler RGB renk uzayından gri ölçekli görüntülere dönüştürülür.</a:t>
            </a:r>
            <a:endParaRPr lang="tr-TR" dirty="0"/>
          </a:p>
        </p:txBody>
      </p:sp>
    </p:spTree>
    <p:extLst>
      <p:ext uri="{BB962C8B-B14F-4D97-AF65-F5344CB8AC3E}">
        <p14:creationId xmlns:p14="http://schemas.microsoft.com/office/powerpoint/2010/main" val="72783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5620A6-A3DC-2718-C4F9-0F9C8B801793}"/>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26A0BCA2-F1BC-E16E-2B18-70673E69AECA}"/>
              </a:ext>
            </a:extLst>
          </p:cNvPr>
          <p:cNvSpPr>
            <a:spLocks noGrp="1"/>
          </p:cNvSpPr>
          <p:nvPr>
            <p:ph idx="1"/>
          </p:nvPr>
        </p:nvSpPr>
        <p:spPr/>
        <p:txBody>
          <a:bodyPr vert="horz" lIns="91440" tIns="45720" rIns="91440" bIns="45720" rtlCol="0" anchor="t">
            <a:normAutofit/>
          </a:bodyPr>
          <a:lstStyle/>
          <a:p>
            <a:r>
              <a:rPr lang="tr-TR" dirty="0">
                <a:ea typeface="+mn-lt"/>
                <a:cs typeface="+mn-lt"/>
              </a:rPr>
              <a:t>Belirli bir açıda yönlendirilmiş çizgisel bir yapılandırma elamanı </a:t>
            </a:r>
            <a:r>
              <a:rPr lang="tr-TR" dirty="0" err="1">
                <a:ea typeface="+mn-lt"/>
                <a:cs typeface="+mn-lt"/>
              </a:rPr>
              <a:t>fundus</a:t>
            </a:r>
            <a:r>
              <a:rPr lang="tr-TR" dirty="0">
                <a:ea typeface="+mn-lt"/>
                <a:cs typeface="+mn-lt"/>
              </a:rPr>
              <a:t> içerisinde tutulamadığında bir damarı veya damarın bir kısmını yok edebilir.</a:t>
            </a:r>
          </a:p>
          <a:p>
            <a:r>
              <a:rPr lang="tr-TR" dirty="0">
                <a:ea typeface="+mn-lt"/>
                <a:cs typeface="+mn-lt"/>
              </a:rPr>
              <a:t>Performans iyileştirme yönteminde damara ait olmayan damar benzeri görüntüler morfolojik işlemler kullanılarak yok edilmiştir</a:t>
            </a:r>
          </a:p>
          <a:p>
            <a:r>
              <a:rPr lang="tr-TR" dirty="0">
                <a:ea typeface="+mn-lt"/>
                <a:cs typeface="+mn-lt"/>
              </a:rPr>
              <a:t>Eşikleme yöntemleri, doğası ne olursa olsun tüm veriler üzerinde kullanılabilir. Ancak, farklı eşikleme yöntemlerinin aynı iyileştirilmiş görüntü üzerinde farklı sonuçlar verdiği gözlemlenmiştir.</a:t>
            </a:r>
          </a:p>
        </p:txBody>
      </p:sp>
    </p:spTree>
    <p:extLst>
      <p:ext uri="{BB962C8B-B14F-4D97-AF65-F5344CB8AC3E}">
        <p14:creationId xmlns:p14="http://schemas.microsoft.com/office/powerpoint/2010/main" val="41208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D11F7-03A4-B8BA-0286-A67C0441032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3FD3B394-1BAC-5E67-A222-85957526FE6C}"/>
              </a:ext>
            </a:extLst>
          </p:cNvPr>
          <p:cNvSpPr>
            <a:spLocks noGrp="1"/>
          </p:cNvSpPr>
          <p:nvPr>
            <p:ph idx="1"/>
          </p:nvPr>
        </p:nvSpPr>
        <p:spPr/>
        <p:txBody>
          <a:bodyPr vert="horz" lIns="91440" tIns="45720" rIns="91440" bIns="45720" rtlCol="0" anchor="t">
            <a:normAutofit/>
          </a:bodyPr>
          <a:lstStyle/>
          <a:p>
            <a:r>
              <a:rPr lang="tr-TR" dirty="0">
                <a:ea typeface="+mn-lt"/>
                <a:cs typeface="+mn-lt"/>
              </a:rPr>
              <a:t>Çalışma ortamında bulunan fındıklara ait görüntü, kamera ile alındıktan sonra görüntü işleme teknikleri kullanılarak işlenmektedir. Fındıkların görüntü düzlemi üzerinde kapladıkları boyut ve alan verileri hesaplanmaktadır.</a:t>
            </a:r>
          </a:p>
          <a:p>
            <a:r>
              <a:rPr lang="tr-TR" dirty="0">
                <a:ea typeface="+mn-lt"/>
                <a:cs typeface="+mn-lt"/>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endParaRPr lang="tr-TR" dirty="0"/>
          </a:p>
        </p:txBody>
      </p:sp>
    </p:spTree>
    <p:extLst>
      <p:ext uri="{BB962C8B-B14F-4D97-AF65-F5344CB8AC3E}">
        <p14:creationId xmlns:p14="http://schemas.microsoft.com/office/powerpoint/2010/main" val="101423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C79E7-5EC2-E93F-2657-38541EA9E19D}"/>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E87F7436-1A17-23EA-6716-CFDCA517D28D}"/>
              </a:ext>
            </a:extLst>
          </p:cNvPr>
          <p:cNvSpPr>
            <a:spLocks noGrp="1"/>
          </p:cNvSpPr>
          <p:nvPr>
            <p:ph idx="1"/>
          </p:nvPr>
        </p:nvSpPr>
        <p:spPr/>
        <p:txBody>
          <a:bodyPr vert="horz" lIns="91440" tIns="45720" rIns="91440" bIns="45720" rtlCol="0" anchor="t">
            <a:normAutofit/>
          </a:bodyPr>
          <a:lstStyle/>
          <a:p>
            <a:r>
              <a:rPr lang="tr-TR" dirty="0">
                <a:ea typeface="+mn-lt"/>
                <a:cs typeface="+mn-lt"/>
              </a:rPr>
              <a:t>Nesnelerin tespit edilmesi veya tanınması amacıyla yapılan çalışmalarda farklı yöntemler önerilmektedir</a:t>
            </a:r>
          </a:p>
          <a:p>
            <a:r>
              <a:rPr lang="tr-TR" dirty="0">
                <a:ea typeface="+mn-lt"/>
                <a:cs typeface="+mn-lt"/>
              </a:rPr>
              <a:t>K-</a:t>
            </a:r>
            <a:r>
              <a:rPr lang="tr-TR" dirty="0" err="1">
                <a:ea typeface="+mn-lt"/>
                <a:cs typeface="+mn-lt"/>
              </a:rPr>
              <a:t>means</a:t>
            </a:r>
            <a:r>
              <a:rPr lang="tr-TR" dirty="0">
                <a:ea typeface="+mn-lt"/>
                <a:cs typeface="+mn-lt"/>
              </a:rPr>
              <a:t> ve türevleri yaygın olarak kullanılmakta olan kümeleme algoritmalarıdır. K-</a:t>
            </a:r>
            <a:r>
              <a:rPr lang="tr-TR" dirty="0" err="1">
                <a:ea typeface="+mn-lt"/>
                <a:cs typeface="+mn-lt"/>
              </a:rPr>
              <a:t>means</a:t>
            </a:r>
            <a:r>
              <a:rPr lang="tr-TR" dirty="0">
                <a:ea typeface="+mn-lt"/>
                <a:cs typeface="+mn-lt"/>
              </a:rPr>
              <a:t> algoritması ile aynı türden nesneler farklı özelliklerine göre, benzer kümelere ayrılmaktadırlar</a:t>
            </a:r>
          </a:p>
          <a:p>
            <a:r>
              <a:rPr lang="tr-TR">
                <a:ea typeface="+mn-lt"/>
                <a:cs typeface="+mn-lt"/>
              </a:rPr>
              <a:t>Nesnelerin bulunduğu ortamdan alınan görüntü, aşama 1 adımında yer alan “Görüntü Ön İşleme” işlemine tabi tutulmaktadır</a:t>
            </a:r>
            <a:endParaRPr lang="tr-TR" dirty="0">
              <a:ea typeface="+mn-lt"/>
              <a:cs typeface="+mn-lt"/>
            </a:endParaRPr>
          </a:p>
          <a:p>
            <a:endParaRPr lang="tr-TR" dirty="0">
              <a:ea typeface="+mn-lt"/>
              <a:cs typeface="+mn-lt"/>
            </a:endParaRPr>
          </a:p>
        </p:txBody>
      </p:sp>
    </p:spTree>
    <p:extLst>
      <p:ext uri="{BB962C8B-B14F-4D97-AF65-F5344CB8AC3E}">
        <p14:creationId xmlns:p14="http://schemas.microsoft.com/office/powerpoint/2010/main" val="317221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E4AFDB-11D3-9B41-BB55-A6A61A083C31}"/>
              </a:ext>
            </a:extLst>
          </p:cNvPr>
          <p:cNvSpPr>
            <a:spLocks noGrp="1"/>
          </p:cNvSpPr>
          <p:nvPr>
            <p:ph type="title"/>
          </p:nvPr>
        </p:nvSpPr>
        <p:spPr/>
        <p:txBody>
          <a:bodyPr/>
          <a:lstStyle/>
          <a:p>
            <a:r>
              <a:rPr lang="tr-TR">
                <a:ea typeface="+mj-lt"/>
                <a:cs typeface="+mj-lt"/>
              </a:rPr>
              <a:t>Görüntü ön işleme aşaması</a:t>
            </a:r>
            <a:endParaRPr lang="tr-TR"/>
          </a:p>
        </p:txBody>
      </p:sp>
      <p:sp>
        <p:nvSpPr>
          <p:cNvPr id="3" name="İçerik Yer Tutucusu 2">
            <a:extLst>
              <a:ext uri="{FF2B5EF4-FFF2-40B4-BE49-F238E27FC236}">
                <a16:creationId xmlns:a16="http://schemas.microsoft.com/office/drawing/2014/main" id="{9D8A94E0-F2F0-2ACB-1455-18557382ED72}"/>
              </a:ext>
            </a:extLst>
          </p:cNvPr>
          <p:cNvSpPr>
            <a:spLocks noGrp="1"/>
          </p:cNvSpPr>
          <p:nvPr>
            <p:ph idx="1"/>
          </p:nvPr>
        </p:nvSpPr>
        <p:spPr/>
        <p:txBody>
          <a:bodyPr vert="horz" lIns="91440" tIns="45720" rIns="91440" bIns="45720" rtlCol="0" anchor="t">
            <a:normAutofit/>
          </a:bodyPr>
          <a:lstStyle/>
          <a:p>
            <a:r>
              <a:rPr lang="tr-TR">
                <a:ea typeface="+mn-lt"/>
                <a:cs typeface="+mn-lt"/>
              </a:rPr>
              <a:t>Görüntü ön işleme aşamasında, kameradan alınan görüntü üzerinde sırasıyla filtreleme, resmin grileştirilmesi ve ikili resme çevrilmesi işlemleri uygulanmaktadır</a:t>
            </a:r>
          </a:p>
          <a:p>
            <a:r>
              <a:rPr lang="tr-TR">
                <a:ea typeface="+mn-lt"/>
                <a:cs typeface="+mn-lt"/>
              </a:rPr>
              <a:t>Çekirdek matrisin boyutlarının büyük seçilmesi, görüntü üzerindeki gürültüleri azaltırken, bulanıklaştırmada yapmaktadır.</a:t>
            </a:r>
          </a:p>
          <a:p>
            <a:r>
              <a:rPr lang="tr-TR">
                <a:ea typeface="+mn-lt"/>
                <a:cs typeface="+mn-lt"/>
              </a:rPr>
              <a:t>Gri olarak elde edilen görüntü üzerinde, eşikleme işlemi uygulanarak sadece ilgili nesnelere ait yer alan bölümler kullanılmaktadır.</a:t>
            </a:r>
            <a:endParaRPr lang="tr-TR" dirty="0">
              <a:ea typeface="+mn-lt"/>
              <a:cs typeface="+mn-lt"/>
            </a:endParaRPr>
          </a:p>
        </p:txBody>
      </p:sp>
    </p:spTree>
    <p:extLst>
      <p:ext uri="{BB962C8B-B14F-4D97-AF65-F5344CB8AC3E}">
        <p14:creationId xmlns:p14="http://schemas.microsoft.com/office/powerpoint/2010/main" val="323678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98953-9DB0-227A-2ECE-BE7961D6249F}"/>
              </a:ext>
            </a:extLst>
          </p:cNvPr>
          <p:cNvSpPr>
            <a:spLocks noGrp="1"/>
          </p:cNvSpPr>
          <p:nvPr>
            <p:ph type="title"/>
          </p:nvPr>
        </p:nvSpPr>
        <p:spPr/>
        <p:txBody>
          <a:bodyPr/>
          <a:lstStyle/>
          <a:p>
            <a:r>
              <a:rPr lang="tr-TR">
                <a:ea typeface="+mj-lt"/>
                <a:cs typeface="+mj-lt"/>
              </a:rPr>
              <a:t>Nesne bulma ve özellik çıkarımı işlemi aşaması </a:t>
            </a:r>
            <a:endParaRPr lang="tr-TR"/>
          </a:p>
        </p:txBody>
      </p:sp>
      <p:sp>
        <p:nvSpPr>
          <p:cNvPr id="3" name="İçerik Yer Tutucusu 2">
            <a:extLst>
              <a:ext uri="{FF2B5EF4-FFF2-40B4-BE49-F238E27FC236}">
                <a16:creationId xmlns:a16="http://schemas.microsoft.com/office/drawing/2014/main" id="{37222503-CE51-E26B-4D53-863E1F72A55A}"/>
              </a:ext>
            </a:extLst>
          </p:cNvPr>
          <p:cNvSpPr>
            <a:spLocks noGrp="1"/>
          </p:cNvSpPr>
          <p:nvPr>
            <p:ph idx="1"/>
          </p:nvPr>
        </p:nvSpPr>
        <p:spPr/>
        <p:txBody>
          <a:bodyPr vert="horz" lIns="91440" tIns="45720" rIns="91440" bIns="45720" rtlCol="0" anchor="t">
            <a:normAutofit/>
          </a:bodyPr>
          <a:lstStyle/>
          <a:p>
            <a:r>
              <a:rPr lang="tr-TR">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 </a:t>
            </a:r>
          </a:p>
          <a:p>
            <a:r>
              <a:rPr lang="tr-TR">
                <a:ea typeface="+mn-lt"/>
                <a:cs typeface="+mn-lt"/>
              </a:rPr>
              <a:t>Her bir nesneye ait dış hatlar ve nesne numaraları belirlendikten sonra, nesnenin alanını hesaplamak için moment alma işlemi gerçekleştirilmektedir</a:t>
            </a:r>
          </a:p>
          <a:p>
            <a:r>
              <a:rPr lang="tr-TR">
                <a:ea typeface="+mn-lt"/>
                <a:cs typeface="+mn-lt"/>
              </a:rPr>
              <a:t>Görüntü ön işleme, nesne bulma ve özellik çıkartımı ile elde edilmiş olan nesnelerin, piksel olarak hesaplanmış olan alan verileri kullanılarak bilgi veritabanı oluşturulmaktadır</a:t>
            </a:r>
            <a:endParaRPr lang="tr-TR" dirty="0"/>
          </a:p>
        </p:txBody>
      </p:sp>
    </p:spTree>
    <p:extLst>
      <p:ext uri="{BB962C8B-B14F-4D97-AF65-F5344CB8AC3E}">
        <p14:creationId xmlns:p14="http://schemas.microsoft.com/office/powerpoint/2010/main" val="26767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E1542-7E2F-3B94-BD80-4F7313428972}"/>
              </a:ext>
            </a:extLst>
          </p:cNvPr>
          <p:cNvSpPr>
            <a:spLocks noGrp="1"/>
          </p:cNvSpPr>
          <p:nvPr>
            <p:ph type="title"/>
          </p:nvPr>
        </p:nvSpPr>
        <p:spPr/>
        <p:txBody>
          <a:bodyPr/>
          <a:lstStyle/>
          <a:p>
            <a:r>
              <a:rPr lang="tr-TR"/>
              <a:t>SONUÇ</a:t>
            </a:r>
          </a:p>
        </p:txBody>
      </p:sp>
      <p:sp>
        <p:nvSpPr>
          <p:cNvPr id="3" name="İçerik Yer Tutucusu 2">
            <a:extLst>
              <a:ext uri="{FF2B5EF4-FFF2-40B4-BE49-F238E27FC236}">
                <a16:creationId xmlns:a16="http://schemas.microsoft.com/office/drawing/2014/main" id="{33CF4355-C368-EACA-E2E0-4E73D5AD5A4D}"/>
              </a:ext>
            </a:extLst>
          </p:cNvPr>
          <p:cNvSpPr>
            <a:spLocks noGrp="1"/>
          </p:cNvSpPr>
          <p:nvPr>
            <p:ph idx="1"/>
          </p:nvPr>
        </p:nvSpPr>
        <p:spPr/>
        <p:txBody>
          <a:bodyPr vert="horz" lIns="91440" tIns="45720" rIns="91440" bIns="45720" rtlCol="0" anchor="t">
            <a:normAutofit/>
          </a:bodyPr>
          <a:lstStyle/>
          <a:p>
            <a:r>
              <a:rPr lang="tr-TR">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a:t>
            </a:r>
          </a:p>
          <a:p>
            <a:r>
              <a:rPr lang="tr-TR">
                <a:ea typeface="+mn-lt"/>
                <a:cs typeface="+mn-lt"/>
              </a:rPr>
              <a:t>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 </a:t>
            </a:r>
            <a:endParaRPr lang="tr-TR" dirty="0"/>
          </a:p>
        </p:txBody>
      </p:sp>
    </p:spTree>
    <p:extLst>
      <p:ext uri="{BB962C8B-B14F-4D97-AF65-F5344CB8AC3E}">
        <p14:creationId xmlns:p14="http://schemas.microsoft.com/office/powerpoint/2010/main" val="2792945926"/>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Paket</vt:lpstr>
      <vt:lpstr>Görüntü işleme özet</vt:lpstr>
      <vt:lpstr>giriş</vt:lpstr>
      <vt:lpstr>GİRİŞ</vt:lpstr>
      <vt:lpstr>GİRİŞ</vt:lpstr>
      <vt:lpstr>GİRİŞ</vt:lpstr>
      <vt:lpstr>Görüntü ön işleme aşaması</vt:lpstr>
      <vt:lpstr>Nesne bulma ve özellik çıkarımı işlemi aşaması </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45</cp:revision>
  <dcterms:created xsi:type="dcterms:W3CDTF">2022-12-15T08:03:05Z</dcterms:created>
  <dcterms:modified xsi:type="dcterms:W3CDTF">2022-12-15T14:44:24Z</dcterms:modified>
</cp:coreProperties>
</file>