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89227-77AF-4E36-EE74-1A1E56E12E9E}" v="119" dt="2022-11-08T19:50:49.042"/>
    <p1510:client id="{3353E1DB-4D53-4ED8-A4C8-DF3F63D21CAA}" v="31" dt="2022-11-08T19:11:38.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tableStyles" Target="tableStyles.xml" Id="rId12"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theme" Target="theme/theme1.xml" Id="rId11" /><Relationship Type="http://schemas.openxmlformats.org/officeDocument/2006/relationships/slide" Target="slides/slide4.xml" Id="rId5" /><Relationship Type="http://schemas.openxmlformats.org/officeDocument/2006/relationships/viewProps" Target="viewProps.xml" Id="rId10" /><Relationship Type="http://schemas.openxmlformats.org/officeDocument/2006/relationships/slide" Target="slides/slide3.xml" Id="rId4" /><Relationship Type="http://schemas.openxmlformats.org/officeDocument/2006/relationships/presProps" Target="presProps.xml" Id="rId9" /><Relationship Type="http://schemas.microsoft.com/office/2015/10/relationships/revisionInfo" Target="revisionInfo.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8.11.2022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8.11.2022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8.11.2022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8.11.2022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8.11.2022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8.11.2022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8.11.2022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cs typeface="Calibri Light"/>
              </a:rPr>
              <a:t>EKMEK MAKALESİ ÖZET</a:t>
            </a:r>
          </a:p>
        </p:txBody>
      </p:sp>
      <p:sp>
        <p:nvSpPr>
          <p:cNvPr id="3" name="Alt Başlık 2"/>
          <p:cNvSpPr>
            <a:spLocks noGrp="1"/>
          </p:cNvSpPr>
          <p:nvPr>
            <p:ph type="subTitle" idx="1"/>
          </p:nvPr>
        </p:nvSpPr>
        <p:spPr/>
        <p:txBody>
          <a:bodyPr vert="horz" lIns="91440" tIns="45720" rIns="91440" bIns="45720" rtlCol="0" anchor="t">
            <a:normAutofit/>
          </a:bodyPr>
          <a:lstStyle/>
          <a:p>
            <a:endParaRPr lang="tr-TR" dirty="0">
              <a:cs typeface="Calibri"/>
            </a:endParaRPr>
          </a:p>
        </p:txBody>
      </p: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9E89EF-7D67-BD0F-31FC-9929858A554F}"/>
              </a:ext>
            </a:extLst>
          </p:cNvPr>
          <p:cNvSpPr>
            <a:spLocks noGrp="1"/>
          </p:cNvSpPr>
          <p:nvPr>
            <p:ph type="title"/>
          </p:nvPr>
        </p:nvSpPr>
        <p:spPr/>
        <p:txBody>
          <a:bodyPr/>
          <a:lstStyle/>
          <a:p>
            <a:r>
              <a:rPr lang="tr-TR" dirty="0">
                <a:cs typeface="Calibri Light"/>
              </a:rPr>
              <a:t>GİRİŞ</a:t>
            </a:r>
          </a:p>
        </p:txBody>
      </p:sp>
      <p:sp>
        <p:nvSpPr>
          <p:cNvPr id="3" name="İçerik Yer Tutucusu 2">
            <a:extLst>
              <a:ext uri="{FF2B5EF4-FFF2-40B4-BE49-F238E27FC236}">
                <a16:creationId xmlns:a16="http://schemas.microsoft.com/office/drawing/2014/main" id="{6D05A92B-AF06-9694-8E82-71CDE87DAA5F}"/>
              </a:ext>
            </a:extLst>
          </p:cNvPr>
          <p:cNvSpPr>
            <a:spLocks noGrp="1"/>
          </p:cNvSpPr>
          <p:nvPr>
            <p:ph idx="1"/>
          </p:nvPr>
        </p:nvSpPr>
        <p:spPr/>
        <p:txBody>
          <a:bodyPr vert="horz" lIns="91440" tIns="45720" rIns="91440" bIns="45720" rtlCol="0" anchor="t">
            <a:noAutofit/>
          </a:bodyPr>
          <a:lstStyle/>
          <a:p>
            <a:pPr marL="0" indent="0"/>
            <a:r>
              <a:rPr lang="tr-TR" sz="4000" dirty="0">
                <a:ea typeface="+mn-lt"/>
                <a:cs typeface="+mn-lt"/>
              </a:rPr>
              <a:t>Ekmek, içerisine konulan maddelerin miktarı ve cinsine bağlı olarak farklı kalitede üretilebilmektedir.</a:t>
            </a:r>
            <a:endParaRPr lang="tr-TR" sz="4000">
              <a:cs typeface="Calibri" panose="020F0502020204030204"/>
            </a:endParaRPr>
          </a:p>
          <a:p>
            <a:r>
              <a:rPr lang="tr-TR" sz="4000" dirty="0">
                <a:ea typeface="+mn-lt"/>
                <a:cs typeface="+mn-lt"/>
              </a:rPr>
              <a:t>Ekmek dokusundaki gözeneklerin, sayısı, yoğunluğu, alanı gibi yapısal özellikler ekmeğin kalitesi açısından</a:t>
            </a:r>
            <a:endParaRPr lang="tr-TR" sz="4000">
              <a:cs typeface="Calibri"/>
            </a:endParaRPr>
          </a:p>
          <a:p>
            <a:r>
              <a:rPr lang="tr-TR" sz="4000" dirty="0">
                <a:ea typeface="+mn-lt"/>
                <a:cs typeface="+mn-lt"/>
              </a:rPr>
              <a:t>önemli bilgiler içermektedir. </a:t>
            </a:r>
            <a:endParaRPr lang="tr-TR" sz="4000">
              <a:cs typeface="Calibri"/>
            </a:endParaRPr>
          </a:p>
        </p:txBody>
      </p:sp>
    </p:spTree>
    <p:extLst>
      <p:ext uri="{BB962C8B-B14F-4D97-AF65-F5344CB8AC3E}">
        <p14:creationId xmlns:p14="http://schemas.microsoft.com/office/powerpoint/2010/main" val="711826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43CDDF-0B93-3F43-97B7-B25A482C1C01}"/>
              </a:ext>
            </a:extLst>
          </p:cNvPr>
          <p:cNvSpPr>
            <a:spLocks noGrp="1"/>
          </p:cNvSpPr>
          <p:nvPr>
            <p:ph type="title"/>
          </p:nvPr>
        </p:nvSpPr>
        <p:spPr/>
        <p:txBody>
          <a:bodyPr/>
          <a:lstStyle/>
          <a:p>
            <a:r>
              <a:rPr lang="tr-TR" dirty="0">
                <a:cs typeface="Calibri Light"/>
              </a:rPr>
              <a:t>GİRİŞ</a:t>
            </a:r>
            <a:endParaRPr lang="tr-TR" dirty="0"/>
          </a:p>
        </p:txBody>
      </p:sp>
      <p:sp>
        <p:nvSpPr>
          <p:cNvPr id="3" name="İçerik Yer Tutucusu 2">
            <a:extLst>
              <a:ext uri="{FF2B5EF4-FFF2-40B4-BE49-F238E27FC236}">
                <a16:creationId xmlns:a16="http://schemas.microsoft.com/office/drawing/2014/main" id="{D46DB477-4456-FB4E-73D3-ED896CBAF2F0}"/>
              </a:ext>
            </a:extLst>
          </p:cNvPr>
          <p:cNvSpPr>
            <a:spLocks noGrp="1"/>
          </p:cNvSpPr>
          <p:nvPr>
            <p:ph idx="1"/>
          </p:nvPr>
        </p:nvSpPr>
        <p:spPr/>
        <p:txBody>
          <a:bodyPr vert="horz" lIns="91440" tIns="45720" rIns="91440" bIns="45720" rtlCol="0" anchor="t">
            <a:normAutofit/>
          </a:bodyPr>
          <a:lstStyle/>
          <a:p>
            <a:r>
              <a:rPr lang="tr-TR" dirty="0">
                <a:ea typeface="+mn-lt"/>
                <a:cs typeface="+mn-lt"/>
              </a:rPr>
              <a:t>Ekmek gözeneklerinin bölütlenmesine yönelik H.D. </a:t>
            </a:r>
            <a:r>
              <a:rPr lang="tr-TR" dirty="0" err="1">
                <a:ea typeface="+mn-lt"/>
                <a:cs typeface="+mn-lt"/>
              </a:rPr>
              <a:t>Sapirstein</a:t>
            </a:r>
            <a:r>
              <a:rPr lang="tr-TR" dirty="0">
                <a:ea typeface="+mn-lt"/>
                <a:cs typeface="+mn-lt"/>
              </a:rPr>
              <a:t> ve arkadaşlarının yapmış oldukları çalışmada, </a:t>
            </a:r>
            <a:r>
              <a:rPr lang="tr-TR" dirty="0" err="1">
                <a:ea typeface="+mn-lt"/>
                <a:cs typeface="+mn-lt"/>
              </a:rPr>
              <a:t>oksidansız</a:t>
            </a:r>
            <a:r>
              <a:rPr lang="tr-TR" dirty="0">
                <a:ea typeface="+mn-lt"/>
                <a:cs typeface="+mn-lt"/>
              </a:rPr>
              <a:t> ve </a:t>
            </a:r>
            <a:r>
              <a:rPr lang="tr-TR" dirty="0" err="1">
                <a:ea typeface="+mn-lt"/>
                <a:cs typeface="+mn-lt"/>
              </a:rPr>
              <a:t>oksidanlı</a:t>
            </a:r>
            <a:r>
              <a:rPr lang="tr-TR" dirty="0">
                <a:ea typeface="+mn-lt"/>
                <a:cs typeface="+mn-lt"/>
              </a:rPr>
              <a:t> toplam 30 adet ekmek görüntüsüne K-</a:t>
            </a:r>
            <a:r>
              <a:rPr lang="tr-TR" dirty="0" err="1">
                <a:ea typeface="+mn-lt"/>
                <a:cs typeface="+mn-lt"/>
              </a:rPr>
              <a:t>means</a:t>
            </a:r>
            <a:r>
              <a:rPr lang="tr-TR" dirty="0">
                <a:ea typeface="+mn-lt"/>
                <a:cs typeface="+mn-lt"/>
              </a:rPr>
              <a:t> algoritması kullanılarak ekmek görüntü analizi yapılmış ve ekmeğe ait gözenek alanı, gözenek yoğunluğu (hücre/cm2 ), boşluk oranı (hücre alanını /toplam ekmek alanı) gibi bazı </a:t>
            </a:r>
            <a:r>
              <a:rPr lang="tr-TR" dirty="0" err="1">
                <a:ea typeface="+mn-lt"/>
                <a:cs typeface="+mn-lt"/>
              </a:rPr>
              <a:t>morfometrik</a:t>
            </a:r>
            <a:r>
              <a:rPr lang="tr-TR" dirty="0">
                <a:ea typeface="+mn-lt"/>
                <a:cs typeface="+mn-lt"/>
              </a:rPr>
              <a:t> parametreler hesaplamıştır. </a:t>
            </a:r>
            <a:endParaRPr lang="tr-TR">
              <a:ea typeface="+mn-lt"/>
              <a:cs typeface="+mn-lt"/>
            </a:endParaRPr>
          </a:p>
          <a:p>
            <a:r>
              <a:rPr lang="tr-TR" dirty="0">
                <a:ea typeface="+mn-lt"/>
                <a:cs typeface="+mn-lt"/>
              </a:rPr>
              <a:t>Elde edilen sonuçlar </a:t>
            </a:r>
            <a:r>
              <a:rPr lang="tr-TR" dirty="0" err="1">
                <a:ea typeface="+mn-lt"/>
                <a:cs typeface="+mn-lt"/>
              </a:rPr>
              <a:t>oksidanlı</a:t>
            </a:r>
            <a:r>
              <a:rPr lang="tr-TR" dirty="0">
                <a:ea typeface="+mn-lt"/>
                <a:cs typeface="+mn-lt"/>
              </a:rPr>
              <a:t> ekmeklerin </a:t>
            </a:r>
            <a:r>
              <a:rPr lang="tr-TR" dirty="0" err="1">
                <a:ea typeface="+mn-lt"/>
                <a:cs typeface="+mn-lt"/>
              </a:rPr>
              <a:t>oksidansız</a:t>
            </a:r>
            <a:r>
              <a:rPr lang="tr-TR" dirty="0">
                <a:ea typeface="+mn-lt"/>
                <a:cs typeface="+mn-lt"/>
              </a:rPr>
              <a:t> ekmeklere göre %6 daha parlak, %21 daha fazla gözenek yoğunluğuna, %17 daha küçük gözeneklere, %13 daha ince gözeneklere ve %16 daha fazla birbirine benzer gözeneklere sahip olduğunu göstermiştir.</a:t>
            </a:r>
            <a:endParaRPr lang="tr-TR" dirty="0">
              <a:cs typeface="Calibri"/>
            </a:endParaRPr>
          </a:p>
        </p:txBody>
      </p:sp>
    </p:spTree>
    <p:extLst>
      <p:ext uri="{BB962C8B-B14F-4D97-AF65-F5344CB8AC3E}">
        <p14:creationId xmlns:p14="http://schemas.microsoft.com/office/powerpoint/2010/main" val="2996490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11B77C-D962-3F62-7877-BE98D826E2F1}"/>
              </a:ext>
            </a:extLst>
          </p:cNvPr>
          <p:cNvSpPr>
            <a:spLocks noGrp="1"/>
          </p:cNvSpPr>
          <p:nvPr>
            <p:ph type="title"/>
          </p:nvPr>
        </p:nvSpPr>
        <p:spPr/>
        <p:txBody>
          <a:bodyPr/>
          <a:lstStyle/>
          <a:p>
            <a:r>
              <a:rPr lang="tr-TR" dirty="0">
                <a:cs typeface="Calibri Light"/>
              </a:rPr>
              <a:t>DENEYSEL METOT</a:t>
            </a:r>
            <a:endParaRPr lang="tr-TR" dirty="0"/>
          </a:p>
        </p:txBody>
      </p:sp>
      <p:sp>
        <p:nvSpPr>
          <p:cNvPr id="3" name="İçerik Yer Tutucusu 2">
            <a:extLst>
              <a:ext uri="{FF2B5EF4-FFF2-40B4-BE49-F238E27FC236}">
                <a16:creationId xmlns:a16="http://schemas.microsoft.com/office/drawing/2014/main" id="{A3EDCD4A-BB45-0C69-0C0D-B12A5669A50E}"/>
              </a:ext>
            </a:extLst>
          </p:cNvPr>
          <p:cNvSpPr>
            <a:spLocks noGrp="1"/>
          </p:cNvSpPr>
          <p:nvPr>
            <p:ph idx="1"/>
          </p:nvPr>
        </p:nvSpPr>
        <p:spPr/>
        <p:txBody>
          <a:bodyPr vert="horz" lIns="91440" tIns="45720" rIns="91440" bIns="45720" rtlCol="0" anchor="t">
            <a:normAutofit/>
          </a:bodyPr>
          <a:lstStyle/>
          <a:p>
            <a:r>
              <a:rPr lang="tr-TR" dirty="0">
                <a:ea typeface="+mn-lt"/>
                <a:cs typeface="+mn-lt"/>
              </a:rPr>
              <a:t>Çalışmada kullanılan ekmek kesit alan görüntüleri doğrudan ekmek yapım yöntemiyle elde edilmiştir.</a:t>
            </a:r>
          </a:p>
          <a:p>
            <a:r>
              <a:rPr lang="tr-TR" dirty="0">
                <a:ea typeface="+mn-lt"/>
                <a:cs typeface="+mn-lt"/>
              </a:rPr>
              <a:t>Tüm bileşenler bir yoğurucuda uygun kıvamda hamur oluşturuncaya kadar yoğrulmuş ve daha sonra 30°C’de %85 nispi nemde 30 dakika fermantasyona bırakılmıştır.</a:t>
            </a:r>
          </a:p>
          <a:p>
            <a:r>
              <a:rPr lang="tr-TR" dirty="0">
                <a:ea typeface="+mn-lt"/>
                <a:cs typeface="+mn-lt"/>
              </a:rPr>
              <a:t>Fırından çıkartılan ekmekler oda sıcaklığında iki saat soğumaya bırakıldıktan sonra sonar analize tabi tutulmuştur</a:t>
            </a:r>
          </a:p>
          <a:p>
            <a:r>
              <a:rPr lang="tr-TR" dirty="0">
                <a:ea typeface="+mn-lt"/>
                <a:cs typeface="+mn-lt"/>
              </a:rPr>
              <a:t>Her bir ekmeğin ortasındaki/merkezindeki iki dilim analizlerde kullanılmak üzere ayrılmıştır. </a:t>
            </a:r>
            <a:endParaRPr lang="tr-TR" dirty="0">
              <a:cs typeface="Calibri"/>
            </a:endParaRPr>
          </a:p>
        </p:txBody>
      </p:sp>
    </p:spTree>
    <p:extLst>
      <p:ext uri="{BB962C8B-B14F-4D97-AF65-F5344CB8AC3E}">
        <p14:creationId xmlns:p14="http://schemas.microsoft.com/office/powerpoint/2010/main" val="116782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20DAF-08CA-D596-BE26-8F2CA7FAACF6}"/>
              </a:ext>
            </a:extLst>
          </p:cNvPr>
          <p:cNvSpPr>
            <a:spLocks noGrp="1"/>
          </p:cNvSpPr>
          <p:nvPr>
            <p:ph type="title"/>
          </p:nvPr>
        </p:nvSpPr>
        <p:spPr/>
        <p:txBody>
          <a:bodyPr/>
          <a:lstStyle/>
          <a:p>
            <a:r>
              <a:rPr lang="tr-TR" dirty="0">
                <a:cs typeface="Calibri Light"/>
              </a:rPr>
              <a:t>DENEYSEL METOT</a:t>
            </a:r>
            <a:endParaRPr lang="tr-TR" dirty="0"/>
          </a:p>
        </p:txBody>
      </p:sp>
      <p:sp>
        <p:nvSpPr>
          <p:cNvPr id="3" name="İçerik Yer Tutucusu 2">
            <a:extLst>
              <a:ext uri="{FF2B5EF4-FFF2-40B4-BE49-F238E27FC236}">
                <a16:creationId xmlns:a16="http://schemas.microsoft.com/office/drawing/2014/main" id="{523F61B9-1EB8-D72F-E189-CB39714038D3}"/>
              </a:ext>
            </a:extLst>
          </p:cNvPr>
          <p:cNvSpPr>
            <a:spLocks noGrp="1"/>
          </p:cNvSpPr>
          <p:nvPr>
            <p:ph idx="1"/>
          </p:nvPr>
        </p:nvSpPr>
        <p:spPr/>
        <p:txBody>
          <a:bodyPr vert="horz" lIns="91440" tIns="45720" rIns="91440" bIns="45720" rtlCol="0" anchor="t">
            <a:normAutofit/>
          </a:bodyPr>
          <a:lstStyle/>
          <a:p>
            <a:r>
              <a:rPr lang="tr-TR" sz="4000" dirty="0">
                <a:ea typeface="+mn-lt"/>
                <a:cs typeface="+mn-lt"/>
              </a:rPr>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a:t>
            </a:r>
            <a:endParaRPr lang="tr-TR" sz="4000" dirty="0"/>
          </a:p>
        </p:txBody>
      </p:sp>
    </p:spTree>
    <p:extLst>
      <p:ext uri="{BB962C8B-B14F-4D97-AF65-F5344CB8AC3E}">
        <p14:creationId xmlns:p14="http://schemas.microsoft.com/office/powerpoint/2010/main" val="424724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309922-4410-B029-7028-FB55AC80FA07}"/>
              </a:ext>
            </a:extLst>
          </p:cNvPr>
          <p:cNvSpPr>
            <a:spLocks noGrp="1"/>
          </p:cNvSpPr>
          <p:nvPr>
            <p:ph type="title"/>
          </p:nvPr>
        </p:nvSpPr>
        <p:spPr/>
        <p:txBody>
          <a:bodyPr/>
          <a:lstStyle/>
          <a:p>
            <a:r>
              <a:rPr lang="tr-TR" dirty="0">
                <a:cs typeface="Calibri Light"/>
              </a:rPr>
              <a:t>SONUÇLAR VE TARTIŞMALAR</a:t>
            </a:r>
            <a:endParaRPr lang="tr-TR" dirty="0"/>
          </a:p>
        </p:txBody>
      </p:sp>
      <p:sp>
        <p:nvSpPr>
          <p:cNvPr id="3" name="İçerik Yer Tutucusu 2">
            <a:extLst>
              <a:ext uri="{FF2B5EF4-FFF2-40B4-BE49-F238E27FC236}">
                <a16:creationId xmlns:a16="http://schemas.microsoft.com/office/drawing/2014/main" id="{F31D29C7-C329-D794-721D-443D31C289E0}"/>
              </a:ext>
            </a:extLst>
          </p:cNvPr>
          <p:cNvSpPr>
            <a:spLocks noGrp="1"/>
          </p:cNvSpPr>
          <p:nvPr>
            <p:ph idx="1"/>
          </p:nvPr>
        </p:nvSpPr>
        <p:spPr/>
        <p:txBody>
          <a:bodyPr vert="horz" lIns="91440" tIns="45720" rIns="91440" bIns="45720" rtlCol="0" anchor="t">
            <a:noAutofit/>
          </a:bodyPr>
          <a:lstStyle/>
          <a:p>
            <a:r>
              <a:rPr lang="tr-TR" sz="3200" dirty="0">
                <a:ea typeface="+mn-lt"/>
                <a:cs typeface="+mn-lt"/>
              </a:rPr>
              <a:t>Yapılan çalışmada bölütlenen ekmek dokusuna ait toplam gözenek sayısı, toplam gözenek alanı, yoğunluk, ortalama gözenek alanı , boşluk oranı gibi </a:t>
            </a:r>
            <a:r>
              <a:rPr lang="tr-TR" sz="3200" dirty="0" err="1">
                <a:ea typeface="+mn-lt"/>
                <a:cs typeface="+mn-lt"/>
              </a:rPr>
              <a:t>morfometrik</a:t>
            </a:r>
            <a:r>
              <a:rPr lang="tr-TR" sz="3200" dirty="0">
                <a:ea typeface="+mn-lt"/>
                <a:cs typeface="+mn-lt"/>
              </a:rPr>
              <a:t> parametreler elde edilmiştir. </a:t>
            </a:r>
          </a:p>
          <a:p>
            <a:r>
              <a:rPr lang="tr-TR" sz="3200" dirty="0">
                <a:ea typeface="+mn-lt"/>
                <a:cs typeface="+mn-lt"/>
              </a:rPr>
              <a:t>Ekmek yapımında katkı maddelerinin en uygun konsantrasyonlarda olması büyük önem taşımaktadır.</a:t>
            </a:r>
          </a:p>
          <a:p>
            <a:r>
              <a:rPr lang="tr-TR" sz="3200" dirty="0">
                <a:ea typeface="+mn-lt"/>
                <a:cs typeface="+mn-lt"/>
              </a:rPr>
              <a:t>Çalışmada elde edilen sonuçlar, görüntü işleme teknikleri kullanılarak ekmek gözeneklerinin morfolojik yapısının incelenmesine dayalı bir ekmek kalitesi analizinin yapılabileceğini ortaya koymaktadır.</a:t>
            </a:r>
            <a:endParaRPr lang="tr-TR" sz="3200" dirty="0">
              <a:cs typeface="Calibri"/>
            </a:endParaRPr>
          </a:p>
        </p:txBody>
      </p:sp>
    </p:spTree>
    <p:extLst>
      <p:ext uri="{BB962C8B-B14F-4D97-AF65-F5344CB8AC3E}">
        <p14:creationId xmlns:p14="http://schemas.microsoft.com/office/powerpoint/2010/main" val="110011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3703AC-734B-7FFA-C3F1-AAAA5D92B14A}"/>
              </a:ext>
            </a:extLst>
          </p:cNvPr>
          <p:cNvSpPr>
            <a:spLocks noGrp="1"/>
          </p:cNvSpPr>
          <p:nvPr>
            <p:ph type="title"/>
          </p:nvPr>
        </p:nvSpPr>
        <p:spPr/>
        <p:txBody>
          <a:bodyPr/>
          <a:lstStyle/>
          <a:p>
            <a:r>
              <a:rPr lang="tr-TR" dirty="0">
                <a:cs typeface="Calibri Light"/>
              </a:rPr>
              <a:t>SONUÇLAR</a:t>
            </a:r>
            <a:endParaRPr lang="tr-TR" dirty="0"/>
          </a:p>
        </p:txBody>
      </p:sp>
      <p:sp>
        <p:nvSpPr>
          <p:cNvPr id="3" name="İçerik Yer Tutucusu 2">
            <a:extLst>
              <a:ext uri="{FF2B5EF4-FFF2-40B4-BE49-F238E27FC236}">
                <a16:creationId xmlns:a16="http://schemas.microsoft.com/office/drawing/2014/main" id="{99914723-A758-5B3C-2C22-DE60FC046972}"/>
              </a:ext>
            </a:extLst>
          </p:cNvPr>
          <p:cNvSpPr>
            <a:spLocks noGrp="1"/>
          </p:cNvSpPr>
          <p:nvPr>
            <p:ph idx="1"/>
          </p:nvPr>
        </p:nvSpPr>
        <p:spPr/>
        <p:txBody>
          <a:bodyPr vert="horz" lIns="91440" tIns="45720" rIns="91440" bIns="45720" rtlCol="0" anchor="t">
            <a:noAutofit/>
          </a:bodyPr>
          <a:lstStyle/>
          <a:p>
            <a:r>
              <a:rPr lang="tr-TR" sz="3600" dirty="0">
                <a:ea typeface="+mn-lt"/>
                <a:cs typeface="+mn-lt"/>
              </a:rPr>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a:t>
            </a:r>
          </a:p>
          <a:p>
            <a:r>
              <a:rPr lang="tr-TR" sz="3600" dirty="0">
                <a:ea typeface="+mn-lt"/>
                <a:cs typeface="+mn-lt"/>
              </a:rPr>
              <a:t>Elde edilen sonuçlar FL ve GL lipaz enzimlerinin DATEM kadar olmasa da ekmek hacmine olumlu etki yaptığını göstermiştir.</a:t>
            </a:r>
            <a:endParaRPr lang="tr-TR" sz="3600" dirty="0">
              <a:cs typeface="Calibri"/>
            </a:endParaRPr>
          </a:p>
        </p:txBody>
      </p:sp>
    </p:spTree>
    <p:extLst>
      <p:ext uri="{BB962C8B-B14F-4D97-AF65-F5344CB8AC3E}">
        <p14:creationId xmlns:p14="http://schemas.microsoft.com/office/powerpoint/2010/main" val="1055317434"/>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7</Slides>
  <Notes>0</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Ofis Teması</vt:lpstr>
      <vt:lpstr>EKMEK MAKALESİ ÖZET</vt:lpstr>
      <vt:lpstr>GİRİŞ</vt:lpstr>
      <vt:lpstr>GİRİŞ</vt:lpstr>
      <vt:lpstr>DENEYSEL METOT</vt:lpstr>
      <vt:lpstr>DENEYSEL METOT</vt:lpstr>
      <vt:lpstr>SONUÇLAR VE TARTIŞMALAR</vt:lpstr>
      <vt:lpstr>SONUÇLAR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58</cp:revision>
  <dcterms:created xsi:type="dcterms:W3CDTF">2022-11-08T19:01:21Z</dcterms:created>
  <dcterms:modified xsi:type="dcterms:W3CDTF">2022-11-08T19:50:52Z</dcterms:modified>
</cp:coreProperties>
</file>